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88" r:id="rId4"/>
    <p:sldId id="286" r:id="rId5"/>
    <p:sldId id="287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EDC-BE77-48C5-BE27-4DCA1211B03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DDF8-8DFE-43C4-8C09-6C29B1D4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7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Language Landscape</a:t>
            </a:r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615440" y="990600"/>
            <a:ext cx="48006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124200" y="2438400"/>
            <a:ext cx="2362200" cy="2362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1686" y="1389364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all languages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7244" y="3810000"/>
            <a:ext cx="1716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all regular</a:t>
            </a:r>
            <a:br>
              <a:rPr lang="en-US" dirty="0" smtClean="0"/>
            </a:br>
            <a:r>
              <a:rPr lang="en-US" dirty="0" smtClean="0"/>
              <a:t>     languages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 flipV="1">
            <a:off x="3447244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154144"/>
            <a:ext cx="1537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all finite</a:t>
            </a:r>
          </a:p>
          <a:p>
            <a:r>
              <a:rPr lang="en-US" dirty="0" smtClean="0"/>
              <a:t>languages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71600" y="1676400"/>
            <a:ext cx="211074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34200" y="5606534"/>
            <a:ext cx="212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Languages over {0,1}</a:t>
            </a:r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749040" y="3157728"/>
            <a:ext cx="91440" cy="9144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399" y="4937974"/>
            <a:ext cx="168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language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2600" y="3276600"/>
            <a:ext cx="1961344" cy="1661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884826" y="3157728"/>
            <a:ext cx="91440" cy="914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36522" y="1647104"/>
            <a:ext cx="1324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of</a:t>
            </a:r>
            <a:br>
              <a:rPr lang="en-US" dirty="0" smtClean="0"/>
            </a:br>
            <a:r>
              <a:rPr lang="en-US" dirty="0" err="1" smtClean="0"/>
              <a:t>of</a:t>
            </a:r>
            <a:r>
              <a:rPr lang="en-US" dirty="0" smtClean="0"/>
              <a:t> all strings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021986" y="1970269"/>
            <a:ext cx="2314536" cy="1187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Distinguishable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6764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Definition:  Let </a:t>
            </a:r>
            <a:r>
              <a:rPr lang="en-US" dirty="0"/>
              <a:t>L be a language and let x and y be </a:t>
            </a:r>
            <a:r>
              <a:rPr lang="en-US" dirty="0" smtClean="0"/>
              <a:t>strings.  We </a:t>
            </a:r>
            <a:r>
              <a:rPr lang="en-US" dirty="0"/>
              <a:t>say that x and y are distinguishable with respect to L if there is some string z such that </a:t>
            </a:r>
            <a:r>
              <a:rPr lang="en-US" dirty="0" err="1"/>
              <a:t>xz</a:t>
            </a:r>
            <a:r>
              <a:rPr lang="en-US" dirty="0"/>
              <a:t> belongs to L but </a:t>
            </a:r>
            <a:r>
              <a:rPr lang="en-US" dirty="0" err="1"/>
              <a:t>yz</a:t>
            </a:r>
            <a:r>
              <a:rPr lang="en-US" dirty="0"/>
              <a:t> does not (or vice versa).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Theorem</a:t>
            </a:r>
            <a:r>
              <a:rPr lang="en-US" dirty="0" smtClean="0"/>
              <a:t>:  Let L be a language.  If x and y are distinguishable with respect to L, then any DFA for L must be in a different state after consuming x than it is after consuming 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Theorem:  Let L be a language.  If there is a set D of strings, each pair of which is distinguishable with respect to L, then any DFA for L must have at least |D| states.  (What if D is infinite</a:t>
            </a:r>
            <a:r>
              <a:rPr lang="en-US" dirty="0" smtClean="0"/>
              <a:t>?)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Distinguishable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08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</a:t>
            </a:r>
            <a:r>
              <a:rPr lang="en-US" dirty="0" smtClean="0"/>
              <a:t>: The language </a:t>
            </a:r>
            <a:r>
              <a:rPr lang="en-US" dirty="0" smtClean="0"/>
              <a:t>of binary strings with more 1’s than 0’s is not regular.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Proof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Prefix             Suffix</a:t>
            </a:r>
            <a:endParaRPr lang="en-US" dirty="0"/>
          </a:p>
          <a:p>
            <a:r>
              <a:rPr lang="en-US" dirty="0" smtClean="0"/>
              <a:t>0                     11</a:t>
            </a:r>
          </a:p>
          <a:p>
            <a:r>
              <a:rPr lang="en-US" dirty="0" smtClean="0"/>
              <a:t>00                   111</a:t>
            </a:r>
          </a:p>
          <a:p>
            <a:r>
              <a:rPr lang="en-US" dirty="0" smtClean="0"/>
              <a:t>000                 1111</a:t>
            </a:r>
          </a:p>
          <a:p>
            <a:r>
              <a:rPr lang="en-US" dirty="0" smtClean="0"/>
              <a:t>0000               11111</a:t>
            </a:r>
          </a:p>
          <a:p>
            <a:r>
              <a:rPr lang="en-US" dirty="0" smtClean="0"/>
              <a:t>00000             111111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(The suffix distinguishes the prefix from all prefixes that follow.)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Pumping Lemma </a:t>
            </a:r>
            <a:br>
              <a:rPr lang="en-US" dirty="0" smtClean="0"/>
            </a:br>
            <a:r>
              <a:rPr lang="en-US" dirty="0" smtClean="0"/>
              <a:t>(for regular languages)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224" y="18288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L be a regular language accepted by a DFA with k states.  Then any string z in L where |z| ≥ k can be split as </a:t>
            </a:r>
            <a:r>
              <a:rPr lang="en-US" dirty="0" err="1" smtClean="0"/>
              <a:t>uvw</a:t>
            </a:r>
            <a:r>
              <a:rPr lang="en-US" dirty="0" smtClean="0"/>
              <a:t> where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 is non-empty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 smtClean="0"/>
              <a:t>| ≤ 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is in L for all </a:t>
            </a:r>
            <a:r>
              <a:rPr lang="en-US" dirty="0" err="1" smtClean="0"/>
              <a:t>i</a:t>
            </a:r>
            <a:r>
              <a:rPr lang="en-US" dirty="0" smtClean="0"/>
              <a:t> ≥ 0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143000" y="39624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858000" y="3989832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en-US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014216" y="5105400"/>
            <a:ext cx="609600" cy="60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524000" y="4572000"/>
            <a:ext cx="2517648" cy="978921"/>
          </a:xfrm>
          <a:custGeom>
            <a:avLst/>
            <a:gdLst>
              <a:gd name="connsiteX0" fmla="*/ 0 w 2295144"/>
              <a:gd name="connsiteY0" fmla="*/ 0 h 1225809"/>
              <a:gd name="connsiteX1" fmla="*/ 274320 w 2295144"/>
              <a:gd name="connsiteY1" fmla="*/ 658368 h 1225809"/>
              <a:gd name="connsiteX2" fmla="*/ 950976 w 2295144"/>
              <a:gd name="connsiteY2" fmla="*/ 356616 h 1225809"/>
              <a:gd name="connsiteX3" fmla="*/ 1188720 w 2295144"/>
              <a:gd name="connsiteY3" fmla="*/ 1207008 h 1225809"/>
              <a:gd name="connsiteX4" fmla="*/ 1737360 w 2295144"/>
              <a:gd name="connsiteY4" fmla="*/ 950976 h 1225809"/>
              <a:gd name="connsiteX5" fmla="*/ 2295144 w 2295144"/>
              <a:gd name="connsiteY5" fmla="*/ 1014984 h 122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144" h="1225809">
                <a:moveTo>
                  <a:pt x="0" y="0"/>
                </a:moveTo>
                <a:cubicBezTo>
                  <a:pt x="57912" y="299466"/>
                  <a:pt x="115824" y="598932"/>
                  <a:pt x="274320" y="658368"/>
                </a:cubicBezTo>
                <a:cubicBezTo>
                  <a:pt x="432816" y="717804"/>
                  <a:pt x="798576" y="265176"/>
                  <a:pt x="950976" y="356616"/>
                </a:cubicBezTo>
                <a:cubicBezTo>
                  <a:pt x="1103376" y="448056"/>
                  <a:pt x="1057656" y="1107948"/>
                  <a:pt x="1188720" y="1207008"/>
                </a:cubicBezTo>
                <a:cubicBezTo>
                  <a:pt x="1319784" y="1306068"/>
                  <a:pt x="1552956" y="982980"/>
                  <a:pt x="1737360" y="950976"/>
                </a:cubicBezTo>
                <a:cubicBezTo>
                  <a:pt x="1921764" y="918972"/>
                  <a:pt x="2108454" y="966978"/>
                  <a:pt x="2295144" y="101498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808691" y="3584220"/>
            <a:ext cx="1303795" cy="1582140"/>
          </a:xfrm>
          <a:custGeom>
            <a:avLst/>
            <a:gdLst>
              <a:gd name="connsiteX0" fmla="*/ 681013 w 1303795"/>
              <a:gd name="connsiteY0" fmla="*/ 1582140 h 1582140"/>
              <a:gd name="connsiteX1" fmla="*/ 1302805 w 1303795"/>
              <a:gd name="connsiteY1" fmla="*/ 1106652 h 1582140"/>
              <a:gd name="connsiteX2" fmla="*/ 836461 w 1303795"/>
              <a:gd name="connsiteY2" fmla="*/ 731748 h 1582140"/>
              <a:gd name="connsiteX3" fmla="*/ 1293661 w 1303795"/>
              <a:gd name="connsiteY3" fmla="*/ 365988 h 1582140"/>
              <a:gd name="connsiteX4" fmla="*/ 708445 w 1303795"/>
              <a:gd name="connsiteY4" fmla="*/ 228 h 1582140"/>
              <a:gd name="connsiteX5" fmla="*/ 4357 w 1303795"/>
              <a:gd name="connsiteY5" fmla="*/ 320268 h 1582140"/>
              <a:gd name="connsiteX6" fmla="*/ 415837 w 1303795"/>
              <a:gd name="connsiteY6" fmla="*/ 859764 h 1582140"/>
              <a:gd name="connsiteX7" fmla="*/ 516421 w 1303795"/>
              <a:gd name="connsiteY7" fmla="*/ 1527276 h 15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795" h="1582140">
                <a:moveTo>
                  <a:pt x="681013" y="1582140"/>
                </a:moveTo>
                <a:cubicBezTo>
                  <a:pt x="978955" y="1415262"/>
                  <a:pt x="1276897" y="1248384"/>
                  <a:pt x="1302805" y="1106652"/>
                </a:cubicBezTo>
                <a:cubicBezTo>
                  <a:pt x="1328713" y="964920"/>
                  <a:pt x="837985" y="855192"/>
                  <a:pt x="836461" y="731748"/>
                </a:cubicBezTo>
                <a:cubicBezTo>
                  <a:pt x="834937" y="608304"/>
                  <a:pt x="1314997" y="487908"/>
                  <a:pt x="1293661" y="365988"/>
                </a:cubicBezTo>
                <a:cubicBezTo>
                  <a:pt x="1272325" y="244068"/>
                  <a:pt x="923329" y="7848"/>
                  <a:pt x="708445" y="228"/>
                </a:cubicBezTo>
                <a:cubicBezTo>
                  <a:pt x="493561" y="-7392"/>
                  <a:pt x="53125" y="177012"/>
                  <a:pt x="4357" y="320268"/>
                </a:cubicBezTo>
                <a:cubicBezTo>
                  <a:pt x="-44411" y="463524"/>
                  <a:pt x="330493" y="658596"/>
                  <a:pt x="415837" y="859764"/>
                </a:cubicBezTo>
                <a:cubicBezTo>
                  <a:pt x="501181" y="1060932"/>
                  <a:pt x="508801" y="1294104"/>
                  <a:pt x="516421" y="152727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626864" y="4581144"/>
            <a:ext cx="2496312" cy="914181"/>
          </a:xfrm>
          <a:custGeom>
            <a:avLst/>
            <a:gdLst>
              <a:gd name="connsiteX0" fmla="*/ 0 w 2496312"/>
              <a:gd name="connsiteY0" fmla="*/ 859536 h 914181"/>
              <a:gd name="connsiteX1" fmla="*/ 932688 w 2496312"/>
              <a:gd name="connsiteY1" fmla="*/ 868680 h 914181"/>
              <a:gd name="connsiteX2" fmla="*/ 1252728 w 2496312"/>
              <a:gd name="connsiteY2" fmla="*/ 365760 h 914181"/>
              <a:gd name="connsiteX3" fmla="*/ 1719072 w 2496312"/>
              <a:gd name="connsiteY3" fmla="*/ 594360 h 914181"/>
              <a:gd name="connsiteX4" fmla="*/ 2258568 w 2496312"/>
              <a:gd name="connsiteY4" fmla="*/ 603504 h 914181"/>
              <a:gd name="connsiteX5" fmla="*/ 2496312 w 2496312"/>
              <a:gd name="connsiteY5" fmla="*/ 0 h 91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312" h="914181">
                <a:moveTo>
                  <a:pt x="0" y="859536"/>
                </a:moveTo>
                <a:cubicBezTo>
                  <a:pt x="361950" y="905256"/>
                  <a:pt x="723900" y="950976"/>
                  <a:pt x="932688" y="868680"/>
                </a:cubicBezTo>
                <a:cubicBezTo>
                  <a:pt x="1141476" y="786384"/>
                  <a:pt x="1121664" y="411480"/>
                  <a:pt x="1252728" y="365760"/>
                </a:cubicBezTo>
                <a:cubicBezTo>
                  <a:pt x="1383792" y="320040"/>
                  <a:pt x="1551432" y="554736"/>
                  <a:pt x="1719072" y="594360"/>
                </a:cubicBezTo>
                <a:cubicBezTo>
                  <a:pt x="1886712" y="633984"/>
                  <a:pt x="2129028" y="702564"/>
                  <a:pt x="2258568" y="603504"/>
                </a:cubicBezTo>
                <a:cubicBezTo>
                  <a:pt x="2388108" y="504444"/>
                  <a:pt x="2442210" y="252222"/>
                  <a:pt x="2496312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91833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21773" y="453973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3024" y="32222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97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</a:t>
            </a:r>
            <a:r>
              <a:rPr lang="en-US" dirty="0" smtClean="0"/>
              <a:t>Using </a:t>
            </a:r>
            <a:r>
              <a:rPr lang="en-US" dirty="0" smtClean="0"/>
              <a:t>Pumping </a:t>
            </a:r>
            <a:r>
              <a:rPr lang="en-US" dirty="0" smtClean="0"/>
              <a:t>Lemma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Prove:  Let </a:t>
            </a:r>
            <a:r>
              <a:rPr lang="en-US" dirty="0" smtClean="0"/>
              <a:t>L be the language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.   </a:t>
            </a:r>
            <a:r>
              <a:rPr lang="en-US" dirty="0" smtClean="0"/>
              <a:t>Prove that L is not regular.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dirty="0" smtClean="0"/>
              <a:t>L is regular with a DFA that contains k </a:t>
            </a:r>
            <a:r>
              <a:rPr lang="en-US" dirty="0" smtClean="0"/>
              <a:t>states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z be the string 0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k </a:t>
            </a:r>
            <a:r>
              <a:rPr lang="en-US" dirty="0" smtClean="0"/>
              <a:t>from L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any split of z = </a:t>
            </a:r>
            <a:r>
              <a:rPr lang="en-US" dirty="0" err="1" smtClean="0"/>
              <a:t>uvw</a:t>
            </a:r>
            <a:r>
              <a:rPr lang="en-US" dirty="0" smtClean="0"/>
              <a:t> that is consistent with the Pumping Lemma.  Since |</a:t>
            </a:r>
            <a:r>
              <a:rPr lang="en-US" dirty="0" err="1" smtClean="0"/>
              <a:t>uv</a:t>
            </a:r>
            <a:r>
              <a:rPr lang="en-US" dirty="0" smtClean="0"/>
              <a:t>| ≤ k, v must consist entirely of one or more 0’s.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 smtClean="0"/>
              <a:t>the pumping lemma,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must be in L for all </a:t>
            </a:r>
            <a:r>
              <a:rPr lang="en-US" dirty="0" err="1" smtClean="0"/>
              <a:t>i</a:t>
            </a:r>
            <a:r>
              <a:rPr lang="en-US" dirty="0" smtClean="0"/>
              <a:t> ≥ 0, and in particular for </a:t>
            </a:r>
            <a:r>
              <a:rPr lang="en-US" dirty="0" err="1" smtClean="0"/>
              <a:t>i</a:t>
            </a:r>
            <a:r>
              <a:rPr lang="en-US" dirty="0" smtClean="0"/>
              <a:t> = 0.  But uv</a:t>
            </a:r>
            <a:r>
              <a:rPr lang="en-US" baseline="30000" dirty="0" smtClean="0"/>
              <a:t>0</a:t>
            </a:r>
            <a:r>
              <a:rPr lang="en-US" dirty="0" smtClean="0"/>
              <a:t>w = </a:t>
            </a:r>
            <a:r>
              <a:rPr lang="en-US" dirty="0" err="1" smtClean="0"/>
              <a:t>uw</a:t>
            </a:r>
            <a:r>
              <a:rPr lang="en-US" dirty="0" smtClean="0"/>
              <a:t> is not in L because it contains fewer 0’s than </a:t>
            </a:r>
            <a:r>
              <a:rPr lang="en-US" dirty="0" smtClean="0"/>
              <a:t>1’s.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Therefore </a:t>
            </a:r>
            <a:r>
              <a:rPr lang="en-US" dirty="0" smtClean="0"/>
              <a:t>the assumption that L is regular is wrong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60592" y="5257800"/>
            <a:ext cx="27310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v is </a:t>
            </a:r>
            <a:r>
              <a:rPr lang="en-US" dirty="0" smtClean="0"/>
              <a:t>non-empty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/>
              <a:t>| ≤ k</a:t>
            </a:r>
          </a:p>
          <a:p>
            <a:pPr lvl="1"/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</a:t>
            </a:r>
            <a:r>
              <a:rPr lang="en-US" dirty="0"/>
              <a:t> is in L for all </a:t>
            </a:r>
            <a:r>
              <a:rPr lang="en-US" dirty="0" err="1"/>
              <a:t>i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8391" y="1491734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begin with this assumption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14800" y="1676400"/>
            <a:ext cx="1433591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8391" y="2042083"/>
            <a:ext cx="344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 string from L (in terms of k) that can’t be “pumped”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971801" y="2365249"/>
            <a:ext cx="2576590" cy="454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5581" y="2975004"/>
            <a:ext cx="281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an observation about </a:t>
            </a:r>
            <a:br>
              <a:rPr lang="en-US" dirty="0" smtClean="0"/>
            </a:br>
            <a:r>
              <a:rPr lang="en-US" dirty="0" smtClean="0"/>
              <a:t>any possible split …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1001" y="3162640"/>
            <a:ext cx="1357390" cy="296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2340" y="3826870"/>
            <a:ext cx="303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that leads to a contradiction</a:t>
            </a:r>
            <a:br>
              <a:rPr lang="en-US" dirty="0" smtClean="0"/>
            </a:br>
            <a:r>
              <a:rPr lang="en-US" dirty="0" smtClean="0"/>
              <a:t>for a specific value of </a:t>
            </a:r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19600" y="4150036"/>
            <a:ext cx="1234001" cy="6505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72473" y="4756550"/>
            <a:ext cx="188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Conclude this way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038601" y="5029200"/>
            <a:ext cx="1653739" cy="1072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</a:t>
            </a:r>
            <a:r>
              <a:rPr lang="en-US" dirty="0" smtClean="0"/>
              <a:t>Using </a:t>
            </a:r>
            <a:r>
              <a:rPr lang="en-US" dirty="0" smtClean="0"/>
              <a:t>Pumping </a:t>
            </a:r>
            <a:r>
              <a:rPr lang="en-US" dirty="0" smtClean="0"/>
              <a:t>Lemma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Prove:  Let </a:t>
            </a:r>
            <a:r>
              <a:rPr lang="en-US" dirty="0" smtClean="0"/>
              <a:t>L be the language </a:t>
            </a:r>
            <a:r>
              <a:rPr lang="en-US" dirty="0" smtClean="0"/>
              <a:t>of binary strings containing fewer 0’s than 1’s.  Prove that L is not regular.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dirty="0" smtClean="0"/>
              <a:t>L is regular with a DFA that contains k </a:t>
            </a:r>
            <a:r>
              <a:rPr lang="en-US" dirty="0" smtClean="0"/>
              <a:t>states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z be the string 0</a:t>
            </a:r>
            <a:r>
              <a:rPr lang="en-US" baseline="30000" dirty="0" smtClean="0"/>
              <a:t>k</a:t>
            </a:r>
            <a:r>
              <a:rPr lang="en-US" dirty="0" smtClean="0"/>
              <a:t>1</a:t>
            </a:r>
            <a:r>
              <a:rPr lang="en-US" baseline="30000" dirty="0" smtClean="0"/>
              <a:t>k+1 </a:t>
            </a:r>
            <a:r>
              <a:rPr lang="en-US" dirty="0" smtClean="0"/>
              <a:t>from L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any split of z = </a:t>
            </a:r>
            <a:r>
              <a:rPr lang="en-US" dirty="0" err="1" smtClean="0"/>
              <a:t>uvw</a:t>
            </a:r>
            <a:r>
              <a:rPr lang="en-US" dirty="0" smtClean="0"/>
              <a:t> that is consistent with the Pumping Lemma.  Since |</a:t>
            </a:r>
            <a:r>
              <a:rPr lang="en-US" dirty="0" err="1" smtClean="0"/>
              <a:t>uv</a:t>
            </a:r>
            <a:r>
              <a:rPr lang="en-US" dirty="0" smtClean="0"/>
              <a:t>| ≤ k, v must consist entirely of one or more 0’s.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 smtClean="0"/>
              <a:t>the pumping lemma,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must be in L for all </a:t>
            </a:r>
            <a:r>
              <a:rPr lang="en-US" dirty="0" err="1" smtClean="0"/>
              <a:t>i</a:t>
            </a:r>
            <a:r>
              <a:rPr lang="en-US" dirty="0" smtClean="0"/>
              <a:t> ≥ 0, and in particular for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/>
              <a:t>2.  </a:t>
            </a:r>
            <a:r>
              <a:rPr lang="en-US" dirty="0" smtClean="0"/>
              <a:t>But </a:t>
            </a:r>
            <a:r>
              <a:rPr lang="en-US" dirty="0" smtClean="0"/>
              <a:t>uv</a:t>
            </a:r>
            <a:r>
              <a:rPr lang="en-US" baseline="30000" dirty="0" smtClean="0"/>
              <a:t>2</a:t>
            </a:r>
            <a:r>
              <a:rPr lang="en-US" dirty="0" smtClean="0"/>
              <a:t>w </a:t>
            </a:r>
            <a:r>
              <a:rPr lang="en-US" dirty="0" smtClean="0"/>
              <a:t>= </a:t>
            </a:r>
            <a:r>
              <a:rPr lang="en-US" dirty="0" err="1" smtClean="0"/>
              <a:t>uw</a:t>
            </a:r>
            <a:r>
              <a:rPr lang="en-US" dirty="0" smtClean="0"/>
              <a:t> is not in L because it contains </a:t>
            </a:r>
            <a:r>
              <a:rPr lang="en-US" dirty="0" smtClean="0"/>
              <a:t>at least as many 0’s as 1’s.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Therefore </a:t>
            </a:r>
            <a:r>
              <a:rPr lang="en-US" dirty="0" smtClean="0"/>
              <a:t>the assumption that L is regular is wrong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990600"/>
            <a:ext cx="27310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v is </a:t>
            </a:r>
            <a:r>
              <a:rPr lang="en-US" dirty="0" smtClean="0"/>
              <a:t>non-empty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/>
              <a:t>| ≤ k</a:t>
            </a:r>
          </a:p>
          <a:p>
            <a:pPr lvl="1"/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</a:t>
            </a:r>
            <a:r>
              <a:rPr lang="en-US" dirty="0"/>
              <a:t> is in L for all </a:t>
            </a:r>
            <a:r>
              <a:rPr lang="en-US" dirty="0" err="1"/>
              <a:t>i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52400"/>
            <a:ext cx="8763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Proof </a:t>
            </a:r>
            <a:r>
              <a:rPr lang="en-US" dirty="0" smtClean="0"/>
              <a:t>Using </a:t>
            </a:r>
            <a:r>
              <a:rPr lang="en-US" dirty="0" smtClean="0"/>
              <a:t>Pumping </a:t>
            </a:r>
            <a:r>
              <a:rPr lang="en-US" dirty="0" smtClean="0"/>
              <a:t>Lemma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715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Prove:  Let </a:t>
            </a:r>
            <a:r>
              <a:rPr lang="en-US" dirty="0" smtClean="0"/>
              <a:t>L be the language </a:t>
            </a:r>
            <a:r>
              <a:rPr lang="en-US" dirty="0" smtClean="0"/>
              <a:t>of (01)</a:t>
            </a:r>
            <a:r>
              <a:rPr lang="en-US" baseline="30000" dirty="0" smtClean="0"/>
              <a:t>n</a:t>
            </a:r>
            <a:r>
              <a:rPr lang="en-US" dirty="0" smtClean="0"/>
              <a:t>0</a:t>
            </a:r>
            <a:r>
              <a:rPr lang="en-US" baseline="30000" dirty="0"/>
              <a:t>m</a:t>
            </a:r>
            <a:r>
              <a:rPr lang="en-US" dirty="0" smtClean="0"/>
              <a:t> where n &gt; m and </a:t>
            </a:r>
            <a:br>
              <a:rPr lang="en-US" dirty="0" smtClean="0"/>
            </a:br>
            <a:r>
              <a:rPr lang="en-US" dirty="0" smtClean="0"/>
              <a:t>m ≥ 0.  Prove that L is not regular.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Assume </a:t>
            </a:r>
            <a:r>
              <a:rPr lang="en-US" dirty="0" smtClean="0"/>
              <a:t>L is regular with a DFA that contains k </a:t>
            </a:r>
            <a:r>
              <a:rPr lang="en-US" dirty="0" smtClean="0"/>
              <a:t>states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z be the string (01)</a:t>
            </a:r>
            <a:r>
              <a:rPr lang="en-US" baseline="30000" dirty="0" smtClean="0"/>
              <a:t>k+1</a:t>
            </a:r>
            <a:r>
              <a:rPr lang="en-US" dirty="0" smtClean="0"/>
              <a:t>0</a:t>
            </a:r>
            <a:r>
              <a:rPr lang="en-US" baseline="30000" dirty="0" smtClean="0"/>
              <a:t>k  </a:t>
            </a:r>
            <a:r>
              <a:rPr lang="en-US" dirty="0" smtClean="0"/>
              <a:t>from L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Consider any split of z = </a:t>
            </a:r>
            <a:r>
              <a:rPr lang="en-US" dirty="0" err="1" smtClean="0"/>
              <a:t>uvw</a:t>
            </a:r>
            <a:r>
              <a:rPr lang="en-US" dirty="0" smtClean="0"/>
              <a:t> that is consistent with the Pumping Lemma.  Since |</a:t>
            </a:r>
            <a:r>
              <a:rPr lang="en-US" dirty="0" err="1" smtClean="0"/>
              <a:t>uv</a:t>
            </a:r>
            <a:r>
              <a:rPr lang="en-US" dirty="0" smtClean="0"/>
              <a:t>| ≤ k, v must be one of “0…1”, “0…0”, “1…1”, or “1…0”.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 smtClean="0"/>
              <a:t>the pumping lemma,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</a:t>
            </a:r>
            <a:r>
              <a:rPr lang="en-US" dirty="0" smtClean="0"/>
              <a:t> must be in L for all </a:t>
            </a:r>
            <a:r>
              <a:rPr lang="en-US" dirty="0" err="1" smtClean="0"/>
              <a:t>i</a:t>
            </a:r>
            <a:r>
              <a:rPr lang="en-US" dirty="0" smtClean="0"/>
              <a:t> ≥ </a:t>
            </a:r>
            <a:r>
              <a:rPr lang="en-US" dirty="0" smtClean="0"/>
              <a:t>0, in particular for </a:t>
            </a:r>
            <a:r>
              <a:rPr lang="en-US" dirty="0" err="1" smtClean="0"/>
              <a:t>i</a:t>
            </a:r>
            <a:r>
              <a:rPr lang="en-US" dirty="0" smtClean="0"/>
              <a:t>=0.  In the first </a:t>
            </a:r>
            <a:r>
              <a:rPr lang="en-US" smtClean="0"/>
              <a:t>and last cases, </a:t>
            </a:r>
            <a:r>
              <a:rPr lang="en-US" dirty="0" smtClean="0"/>
              <a:t>uv</a:t>
            </a:r>
            <a:r>
              <a:rPr lang="en-US" baseline="30000" dirty="0" smtClean="0"/>
              <a:t>0</a:t>
            </a:r>
            <a:r>
              <a:rPr lang="en-US" dirty="0" smtClean="0"/>
              <a:t>w </a:t>
            </a:r>
            <a:r>
              <a:rPr lang="en-US" dirty="0" smtClean="0"/>
              <a:t>will have at least as many trailing 0’s as leading (01) pairs so it is not in L.  In the other cases</a:t>
            </a:r>
            <a:r>
              <a:rPr lang="en-US" dirty="0"/>
              <a:t>, </a:t>
            </a:r>
            <a:r>
              <a:rPr lang="en-US" dirty="0" smtClean="0"/>
              <a:t>uv</a:t>
            </a:r>
            <a:r>
              <a:rPr lang="en-US" baseline="30000" dirty="0" smtClean="0"/>
              <a:t>0</a:t>
            </a:r>
            <a:r>
              <a:rPr lang="en-US" dirty="0" smtClean="0"/>
              <a:t>w will violate the required pattern so it is not in 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Therefore </a:t>
            </a:r>
            <a:r>
              <a:rPr lang="en-US" dirty="0" smtClean="0"/>
              <a:t>the assumption that L is regular is wrong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48400" y="990600"/>
            <a:ext cx="27310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v is </a:t>
            </a:r>
            <a:r>
              <a:rPr lang="en-US" dirty="0" smtClean="0"/>
              <a:t>non-empty</a:t>
            </a:r>
          </a:p>
          <a:p>
            <a:pPr lvl="1"/>
            <a:r>
              <a:rPr lang="en-US" dirty="0" smtClean="0"/>
              <a:t>|</a:t>
            </a:r>
            <a:r>
              <a:rPr lang="en-US" dirty="0" err="1" smtClean="0"/>
              <a:t>uv</a:t>
            </a:r>
            <a:r>
              <a:rPr lang="en-US" dirty="0"/>
              <a:t>| ≤ k</a:t>
            </a:r>
          </a:p>
          <a:p>
            <a:pPr lvl="1"/>
            <a:r>
              <a:rPr lang="en-US" dirty="0" err="1"/>
              <a:t>uv</a:t>
            </a:r>
            <a:r>
              <a:rPr lang="en-US" baseline="30000" dirty="0" err="1"/>
              <a:t>i</a:t>
            </a:r>
            <a:r>
              <a:rPr lang="en-US" dirty="0" err="1"/>
              <a:t>w</a:t>
            </a:r>
            <a:r>
              <a:rPr lang="en-US" dirty="0"/>
              <a:t> is in L for all </a:t>
            </a:r>
            <a:r>
              <a:rPr lang="en-US" dirty="0" err="1"/>
              <a:t>i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622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Language Landscape</vt:lpstr>
      <vt:lpstr>Distinguishable Strings</vt:lpstr>
      <vt:lpstr>Distinguishable Strings</vt:lpstr>
      <vt:lpstr>Pumping Lemma  (for regular languages)</vt:lpstr>
      <vt:lpstr>Proof Using Pumping Lemma </vt:lpstr>
      <vt:lpstr>Proof Using Pumping Lemma </vt:lpstr>
      <vt:lpstr>Proof Using Pumping Lemma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1410-001 Introduction to Object-Oriented Programming</dc:title>
  <dc:creator>zachary</dc:creator>
  <cp:lastModifiedBy>Sam</cp:lastModifiedBy>
  <cp:revision>105</cp:revision>
  <dcterms:created xsi:type="dcterms:W3CDTF">2012-08-20T14:06:16Z</dcterms:created>
  <dcterms:modified xsi:type="dcterms:W3CDTF">2014-09-11T20:25:37Z</dcterms:modified>
</cp:coreProperties>
</file>