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438" r:id="rId3"/>
    <p:sldId id="298" r:id="rId4"/>
    <p:sldId id="439" r:id="rId5"/>
    <p:sldId id="440" r:id="rId6"/>
    <p:sldId id="441" r:id="rId7"/>
    <p:sldId id="442" r:id="rId8"/>
    <p:sldId id="443" r:id="rId9"/>
    <p:sldId id="444" r:id="rId10"/>
    <p:sldId id="445" r:id="rId11"/>
    <p:sldId id="446" r:id="rId12"/>
    <p:sldId id="447" r:id="rId13"/>
    <p:sldId id="449" r:id="rId14"/>
    <p:sldId id="450" r:id="rId15"/>
    <p:sldId id="453" r:id="rId16"/>
    <p:sldId id="454" r:id="rId17"/>
    <p:sldId id="452" r:id="rId18"/>
    <p:sldId id="455" r:id="rId19"/>
    <p:sldId id="456" r:id="rId20"/>
    <p:sldId id="457" r:id="rId21"/>
    <p:sldId id="458" r:id="rId22"/>
    <p:sldId id="459" r:id="rId23"/>
    <p:sldId id="460" r:id="rId24"/>
    <p:sldId id="26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A16F3"/>
    <a:srgbClr val="05B050"/>
    <a:srgbClr val="FFC611"/>
    <a:srgbClr val="FFC000"/>
    <a:srgbClr val="C4C4C4"/>
    <a:srgbClr val="B0B3EE"/>
    <a:srgbClr val="DFFF00"/>
    <a:srgbClr val="0000FF"/>
    <a:srgbClr val="028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9" autoAdjust="0"/>
    <p:restoredTop sz="85431" autoAdjust="0"/>
  </p:normalViewPr>
  <p:slideViewPr>
    <p:cSldViewPr snapToGrid="0">
      <p:cViewPr varScale="1">
        <p:scale>
          <a:sx n="104" d="100"/>
          <a:sy n="104" d="100"/>
        </p:scale>
        <p:origin x="1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6E462-05B7-4293-9E5E-5EE2FE3228EC}"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B4204-EB8A-4B64-8D1D-5FA2869D2F1E}" type="slidenum">
              <a:rPr lang="zh-CN" altLang="en-US" smtClean="0"/>
              <a:t>‹#›</a:t>
            </a:fld>
            <a:endParaRPr lang="zh-CN" altLang="en-US"/>
          </a:p>
        </p:txBody>
      </p:sp>
    </p:spTree>
    <p:extLst>
      <p:ext uri="{BB962C8B-B14F-4D97-AF65-F5344CB8AC3E}">
        <p14:creationId xmlns:p14="http://schemas.microsoft.com/office/powerpoint/2010/main" val="3485065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1CB4204-EB8A-4B64-8D1D-5FA2869D2F1E}" type="slidenum">
              <a:rPr lang="zh-CN" altLang="en-US" smtClean="0"/>
              <a:t>1</a:t>
            </a:fld>
            <a:endParaRPr lang="zh-CN" altLang="en-US"/>
          </a:p>
        </p:txBody>
      </p:sp>
    </p:spTree>
    <p:extLst>
      <p:ext uri="{BB962C8B-B14F-4D97-AF65-F5344CB8AC3E}">
        <p14:creationId xmlns:p14="http://schemas.microsoft.com/office/powerpoint/2010/main" val="354934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CB4204-EB8A-4B64-8D1D-5FA2869D2F1E}" type="slidenum">
              <a:rPr lang="zh-CN" altLang="en-US" smtClean="0"/>
              <a:t>2</a:t>
            </a:fld>
            <a:endParaRPr lang="zh-CN" altLang="en-US"/>
          </a:p>
        </p:txBody>
      </p:sp>
    </p:spTree>
    <p:extLst>
      <p:ext uri="{BB962C8B-B14F-4D97-AF65-F5344CB8AC3E}">
        <p14:creationId xmlns:p14="http://schemas.microsoft.com/office/powerpoint/2010/main" val="182643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E1CB4204-EB8A-4B64-8D1D-5FA2869D2F1E}" type="slidenum">
              <a:rPr lang="zh-CN" altLang="en-US" smtClean="0"/>
              <a:t>3</a:t>
            </a:fld>
            <a:endParaRPr lang="zh-CN" altLang="en-US"/>
          </a:p>
        </p:txBody>
      </p:sp>
    </p:spTree>
    <p:extLst>
      <p:ext uri="{BB962C8B-B14F-4D97-AF65-F5344CB8AC3E}">
        <p14:creationId xmlns:p14="http://schemas.microsoft.com/office/powerpoint/2010/main" val="2122933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CB4204-EB8A-4B64-8D1D-5FA2869D2F1E}" type="slidenum">
              <a:rPr lang="zh-CN" altLang="en-US" smtClean="0"/>
              <a:t>5</a:t>
            </a:fld>
            <a:endParaRPr lang="zh-CN" altLang="en-US"/>
          </a:p>
        </p:txBody>
      </p:sp>
    </p:spTree>
    <p:extLst>
      <p:ext uri="{BB962C8B-B14F-4D97-AF65-F5344CB8AC3E}">
        <p14:creationId xmlns:p14="http://schemas.microsoft.com/office/powerpoint/2010/main" val="375113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E1CB4204-EB8A-4B64-8D1D-5FA2869D2F1E}" type="slidenum">
              <a:rPr lang="zh-CN" altLang="en-US" smtClean="0"/>
              <a:t>24</a:t>
            </a:fld>
            <a:endParaRPr lang="zh-CN" altLang="en-US"/>
          </a:p>
        </p:txBody>
      </p:sp>
    </p:spTree>
    <p:extLst>
      <p:ext uri="{BB962C8B-B14F-4D97-AF65-F5344CB8AC3E}">
        <p14:creationId xmlns:p14="http://schemas.microsoft.com/office/powerpoint/2010/main" val="360469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22660-A2F5-469D-99EC-D3DDCA69AB44}"/>
              </a:ext>
            </a:extLst>
          </p:cNvPr>
          <p:cNvSpPr>
            <a:spLocks noGrp="1"/>
          </p:cNvSpPr>
          <p:nvPr>
            <p:ph type="ctrTitle" hasCustomPrompt="1"/>
          </p:nvPr>
        </p:nvSpPr>
        <p:spPr>
          <a:xfrm>
            <a:off x="1524000" y="1696100"/>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ltLang="zh-CN" dirty="0"/>
              <a:t>Headline</a:t>
            </a:r>
            <a:endParaRPr lang="zh-CN" altLang="en-US" dirty="0"/>
          </a:p>
        </p:txBody>
      </p:sp>
      <p:sp>
        <p:nvSpPr>
          <p:cNvPr id="3" name="副标题 2">
            <a:extLst>
              <a:ext uri="{FF2B5EF4-FFF2-40B4-BE49-F238E27FC236}">
                <a16:creationId xmlns:a16="http://schemas.microsoft.com/office/drawing/2014/main" id="{BE5CEF51-2CE4-403E-8FC2-BA3532322E57}"/>
              </a:ext>
            </a:extLst>
          </p:cNvPr>
          <p:cNvSpPr>
            <a:spLocks noGrp="1"/>
          </p:cNvSpPr>
          <p:nvPr>
            <p:ph type="subTitle" idx="1" hasCustomPrompt="1"/>
          </p:nvPr>
        </p:nvSpPr>
        <p:spPr>
          <a:xfrm>
            <a:off x="1524000" y="4391747"/>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headlines</a:t>
            </a:r>
            <a:endParaRPr lang="zh-CN" altLang="en-US" dirty="0"/>
          </a:p>
        </p:txBody>
      </p:sp>
      <p:sp>
        <p:nvSpPr>
          <p:cNvPr id="10" name="矩形 9">
            <a:extLst>
              <a:ext uri="{FF2B5EF4-FFF2-40B4-BE49-F238E27FC236}">
                <a16:creationId xmlns:a16="http://schemas.microsoft.com/office/drawing/2014/main" id="{8FC49D0D-54B3-4ED9-BDC3-DBC55E7728D9}"/>
              </a:ext>
            </a:extLst>
          </p:cNvPr>
          <p:cNvSpPr/>
          <p:nvPr userDrawn="1"/>
        </p:nvSpPr>
        <p:spPr>
          <a:xfrm>
            <a:off x="0" y="6189132"/>
            <a:ext cx="477982" cy="668868"/>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b="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8B663FED-A2F4-4F08-AD8F-CB8DC8F96357}"/>
              </a:ext>
            </a:extLst>
          </p:cNvPr>
          <p:cNvSpPr/>
          <p:nvPr userDrawn="1"/>
        </p:nvSpPr>
        <p:spPr>
          <a:xfrm>
            <a:off x="0" y="-1"/>
            <a:ext cx="477982" cy="618913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tIns="0" bIns="3240000" rtlCol="0" anchor="ctr"/>
          <a:lstStyle/>
          <a:p>
            <a:pPr algn="ctr"/>
            <a:r>
              <a:rPr lang="en-US" altLang="zh-CN" sz="1400" b="1" dirty="0">
                <a:latin typeface="Arial" panose="020B0604020202020204" pitchFamily="34" charset="0"/>
                <a:cs typeface="Arial" panose="020B0604020202020204" pitchFamily="34" charset="0"/>
              </a:rPr>
              <a:t>HSCMA 2024</a:t>
            </a:r>
            <a:endParaRPr lang="zh-CN" altLang="en-US" sz="1400" b="1" dirty="0">
              <a:latin typeface="Arial" panose="020B0604020202020204" pitchFamily="34" charset="0"/>
              <a:cs typeface="Arial" panose="020B0604020202020204" pitchFamily="34" charset="0"/>
            </a:endParaRPr>
          </a:p>
        </p:txBody>
      </p:sp>
      <p:sp>
        <p:nvSpPr>
          <p:cNvPr id="12" name="灯片编号占位符 5">
            <a:extLst>
              <a:ext uri="{FF2B5EF4-FFF2-40B4-BE49-F238E27FC236}">
                <a16:creationId xmlns:a16="http://schemas.microsoft.com/office/drawing/2014/main" id="{C81C87D9-5056-4E74-B633-242F3D95ABEF}"/>
              </a:ext>
            </a:extLst>
          </p:cNvPr>
          <p:cNvSpPr>
            <a:spLocks noGrp="1"/>
          </p:cNvSpPr>
          <p:nvPr>
            <p:ph type="sldNum" sz="quarter" idx="12"/>
          </p:nvPr>
        </p:nvSpPr>
        <p:spPr>
          <a:xfrm>
            <a:off x="0" y="6202220"/>
            <a:ext cx="477982" cy="473075"/>
          </a:xfrm>
        </p:spPr>
        <p:txBody>
          <a:bodyPr/>
          <a:lstStyle>
            <a:lvl1pPr>
              <a:defRPr sz="2000" b="1">
                <a:solidFill>
                  <a:schemeClr val="bg1"/>
                </a:solidFill>
                <a:latin typeface="Century" panose="02040604050505020304" pitchFamily="18" charset="0"/>
              </a:defRPr>
            </a:lvl1pPr>
          </a:lstStyle>
          <a:p>
            <a:fld id="{065237BD-38A8-469E-BDB8-0351196143D6}" type="slidenum">
              <a:rPr lang="zh-CN" altLang="en-US" smtClean="0"/>
              <a:pPr/>
              <a:t>‹#›</a:t>
            </a:fld>
            <a:endParaRPr lang="zh-CN" altLang="en-US" dirty="0"/>
          </a:p>
        </p:txBody>
      </p:sp>
    </p:spTree>
    <p:extLst>
      <p:ext uri="{BB962C8B-B14F-4D97-AF65-F5344CB8AC3E}">
        <p14:creationId xmlns:p14="http://schemas.microsoft.com/office/powerpoint/2010/main" val="163791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6CE31-B3F7-4ABC-A1AD-B48211C163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D41592-F0E7-42AA-A647-CAB0446466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C57DF9-FE1F-4129-96CE-7E0EE4E29B31}"/>
              </a:ext>
            </a:extLst>
          </p:cNvPr>
          <p:cNvSpPr>
            <a:spLocks noGrp="1"/>
          </p:cNvSpPr>
          <p:nvPr>
            <p:ph type="dt" sz="half" idx="10"/>
          </p:nvPr>
        </p:nvSpPr>
        <p:spPr/>
        <p:txBody>
          <a:bodyPr/>
          <a:lstStyle/>
          <a:p>
            <a:fld id="{1382C2D4-E6DF-48F0-A73B-E6C7D07E93B2}" type="datetime1">
              <a:rPr lang="zh-CN" altLang="en-US" smtClean="0"/>
              <a:t>2024/4/1</a:t>
            </a:fld>
            <a:endParaRPr lang="zh-CN" altLang="en-US"/>
          </a:p>
        </p:txBody>
      </p:sp>
      <p:sp>
        <p:nvSpPr>
          <p:cNvPr id="5" name="页脚占位符 4">
            <a:extLst>
              <a:ext uri="{FF2B5EF4-FFF2-40B4-BE49-F238E27FC236}">
                <a16:creationId xmlns:a16="http://schemas.microsoft.com/office/drawing/2014/main" id="{9A81B334-8052-40E3-9B19-FFBD2F1111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DA480-EC57-4928-ACF4-50B669E5F2D5}"/>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196254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EEFE1A-C148-4084-8424-A27520AB70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191E4B-0C3C-472D-8868-A780FA8346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1036CA-993F-4513-92E1-1C86CDBD3FE7}"/>
              </a:ext>
            </a:extLst>
          </p:cNvPr>
          <p:cNvSpPr>
            <a:spLocks noGrp="1"/>
          </p:cNvSpPr>
          <p:nvPr>
            <p:ph type="dt" sz="half" idx="10"/>
          </p:nvPr>
        </p:nvSpPr>
        <p:spPr/>
        <p:txBody>
          <a:bodyPr/>
          <a:lstStyle/>
          <a:p>
            <a:fld id="{63C7AC20-C593-440B-A649-1E4EC5C4F121}" type="datetime1">
              <a:rPr lang="zh-CN" altLang="en-US" smtClean="0"/>
              <a:t>2024/4/1</a:t>
            </a:fld>
            <a:endParaRPr lang="zh-CN" altLang="en-US"/>
          </a:p>
        </p:txBody>
      </p:sp>
      <p:sp>
        <p:nvSpPr>
          <p:cNvPr id="5" name="页脚占位符 4">
            <a:extLst>
              <a:ext uri="{FF2B5EF4-FFF2-40B4-BE49-F238E27FC236}">
                <a16:creationId xmlns:a16="http://schemas.microsoft.com/office/drawing/2014/main" id="{DEC6D9BE-D640-4D0F-AE38-FA2830DCF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6B646C-995A-4A00-B3A9-ABFEEF7FDFEA}"/>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391113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BA0198B-B43B-4405-A717-8FDCDC633DF8}"/>
              </a:ext>
            </a:extLst>
          </p:cNvPr>
          <p:cNvSpPr/>
          <p:nvPr userDrawn="1"/>
        </p:nvSpPr>
        <p:spPr>
          <a:xfrm>
            <a:off x="0" y="6189132"/>
            <a:ext cx="477982" cy="668868"/>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b="1" dirty="0">
              <a:latin typeface="Century" panose="02040604050505020304" pitchFamily="18" charset="0"/>
            </a:endParaRPr>
          </a:p>
        </p:txBody>
      </p:sp>
      <p:sp>
        <p:nvSpPr>
          <p:cNvPr id="2" name="标题 1">
            <a:extLst>
              <a:ext uri="{FF2B5EF4-FFF2-40B4-BE49-F238E27FC236}">
                <a16:creationId xmlns:a16="http://schemas.microsoft.com/office/drawing/2014/main" id="{F5A0E91C-D296-460E-9AD2-89F13948BBB3}"/>
              </a:ext>
            </a:extLst>
          </p:cNvPr>
          <p:cNvSpPr>
            <a:spLocks noGrp="1"/>
          </p:cNvSpPr>
          <p:nvPr>
            <p:ph type="title" hasCustomPrompt="1"/>
          </p:nvPr>
        </p:nvSpPr>
        <p:spPr>
          <a:xfrm>
            <a:off x="838200" y="287867"/>
            <a:ext cx="10515600" cy="939800"/>
          </a:xfrm>
        </p:spPr>
        <p:txBody>
          <a:bodyPr>
            <a:normAutofit/>
          </a:bodyPr>
          <a:lstStyle>
            <a:lvl1pPr>
              <a:defRPr sz="4000" b="1">
                <a:solidFill>
                  <a:schemeClr val="accent2">
                    <a:lumMod val="75000"/>
                  </a:schemeClr>
                </a:solidFill>
                <a:latin typeface="Arial" panose="020B0604020202020204" pitchFamily="34" charset="0"/>
                <a:cs typeface="Arial" panose="020B0604020202020204" pitchFamily="34" charset="0"/>
              </a:defRPr>
            </a:lvl1pPr>
          </a:lstStyle>
          <a:p>
            <a:r>
              <a:rPr lang="en-US" altLang="zh-CN" dirty="0"/>
              <a:t>Headline</a:t>
            </a:r>
            <a:endParaRPr lang="zh-CN" altLang="en-US" dirty="0"/>
          </a:p>
        </p:txBody>
      </p:sp>
      <p:sp>
        <p:nvSpPr>
          <p:cNvPr id="4" name="日期占位符 3">
            <a:extLst>
              <a:ext uri="{FF2B5EF4-FFF2-40B4-BE49-F238E27FC236}">
                <a16:creationId xmlns:a16="http://schemas.microsoft.com/office/drawing/2014/main" id="{53824D56-46AA-459E-8914-986630FCA40D}"/>
              </a:ext>
            </a:extLst>
          </p:cNvPr>
          <p:cNvSpPr>
            <a:spLocks noGrp="1"/>
          </p:cNvSpPr>
          <p:nvPr>
            <p:ph type="dt" sz="half" idx="10"/>
          </p:nvPr>
        </p:nvSpPr>
        <p:spPr/>
        <p:txBody>
          <a:bodyPr/>
          <a:lstStyle/>
          <a:p>
            <a:fld id="{688DD4E2-54B4-491A-A232-A1F04679FB35}" type="datetime1">
              <a:rPr lang="zh-CN" altLang="en-US" smtClean="0"/>
              <a:t>2024/4/1</a:t>
            </a:fld>
            <a:endParaRPr lang="zh-CN" altLang="en-US"/>
          </a:p>
        </p:txBody>
      </p:sp>
      <p:sp>
        <p:nvSpPr>
          <p:cNvPr id="5" name="页脚占位符 4">
            <a:extLst>
              <a:ext uri="{FF2B5EF4-FFF2-40B4-BE49-F238E27FC236}">
                <a16:creationId xmlns:a16="http://schemas.microsoft.com/office/drawing/2014/main" id="{4B29B498-4FB2-491B-9562-FC772FD4FB3B}"/>
              </a:ext>
            </a:extLst>
          </p:cNvPr>
          <p:cNvSpPr>
            <a:spLocks noGrp="1"/>
          </p:cNvSpPr>
          <p:nvPr>
            <p:ph type="ftr" sz="quarter" idx="11"/>
          </p:nvPr>
        </p:nvSpPr>
        <p:spPr/>
        <p:txBody>
          <a:bodyPr/>
          <a:lstStyle/>
          <a:p>
            <a:endParaRPr lang="zh-CN" altLang="en-US"/>
          </a:p>
        </p:txBody>
      </p:sp>
      <p:sp>
        <p:nvSpPr>
          <p:cNvPr id="7" name="矩形 6">
            <a:extLst>
              <a:ext uri="{FF2B5EF4-FFF2-40B4-BE49-F238E27FC236}">
                <a16:creationId xmlns:a16="http://schemas.microsoft.com/office/drawing/2014/main" id="{D6B996AB-8391-49A5-B744-1022D2939EED}"/>
              </a:ext>
            </a:extLst>
          </p:cNvPr>
          <p:cNvSpPr/>
          <p:nvPr userDrawn="1"/>
        </p:nvSpPr>
        <p:spPr>
          <a:xfrm>
            <a:off x="0" y="-1"/>
            <a:ext cx="477982" cy="618913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tIns="0" bIns="3240000" rtlCol="0" anchor="ctr" anchorCtr="0"/>
          <a:lstStyle/>
          <a:p>
            <a:pPr algn="ctr"/>
            <a:r>
              <a:rPr lang="en-US" altLang="zh-CN" sz="1400" b="1" dirty="0">
                <a:latin typeface="Arial" panose="020B0604020202020204" pitchFamily="34" charset="0"/>
                <a:cs typeface="Arial" panose="020B0604020202020204" pitchFamily="34" charset="0"/>
              </a:rPr>
              <a:t>HSCMA 2024</a:t>
            </a:r>
            <a:endParaRPr lang="zh-CN" altLang="en-US" sz="1400" b="1" dirty="0">
              <a:latin typeface="Arial" panose="020B0604020202020204" pitchFamily="34" charset="0"/>
              <a:cs typeface="Arial" panose="020B0604020202020204" pitchFamily="34" charset="0"/>
            </a:endParaRPr>
          </a:p>
        </p:txBody>
      </p:sp>
      <p:sp>
        <p:nvSpPr>
          <p:cNvPr id="6" name="灯片编号占位符 5">
            <a:extLst>
              <a:ext uri="{FF2B5EF4-FFF2-40B4-BE49-F238E27FC236}">
                <a16:creationId xmlns:a16="http://schemas.microsoft.com/office/drawing/2014/main" id="{8BE2ED5F-5DB4-4E07-9BB9-446B74CA0BBE}"/>
              </a:ext>
            </a:extLst>
          </p:cNvPr>
          <p:cNvSpPr>
            <a:spLocks noGrp="1"/>
          </p:cNvSpPr>
          <p:nvPr>
            <p:ph type="sldNum" sz="quarter" idx="12"/>
          </p:nvPr>
        </p:nvSpPr>
        <p:spPr>
          <a:xfrm>
            <a:off x="0" y="6202220"/>
            <a:ext cx="477982" cy="473075"/>
          </a:xfrm>
        </p:spPr>
        <p:txBody>
          <a:bodyPr/>
          <a:lstStyle>
            <a:lvl1pPr algn="ctr">
              <a:defRPr sz="2000" b="1">
                <a:solidFill>
                  <a:schemeClr val="bg1"/>
                </a:solidFill>
                <a:latin typeface="Arial" panose="020B0604020202020204" pitchFamily="34" charset="0"/>
                <a:cs typeface="Arial" panose="020B0604020202020204" pitchFamily="34" charset="0"/>
              </a:defRPr>
            </a:lvl1pPr>
          </a:lstStyle>
          <a:p>
            <a:fld id="{065237BD-38A8-469E-BDB8-0351196143D6}" type="slidenum">
              <a:rPr lang="zh-CN" altLang="en-US" smtClean="0"/>
              <a:pPr/>
              <a:t>‹#›</a:t>
            </a:fld>
            <a:endParaRPr lang="zh-CN" altLang="en-US" dirty="0"/>
          </a:p>
        </p:txBody>
      </p:sp>
    </p:spTree>
    <p:extLst>
      <p:ext uri="{BB962C8B-B14F-4D97-AF65-F5344CB8AC3E}">
        <p14:creationId xmlns:p14="http://schemas.microsoft.com/office/powerpoint/2010/main" val="36464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F7A0F1A-377B-4FDA-B4C4-5F17C66B649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F6C7D75-129A-4BFF-8CAE-031C1D857FCD}" type="datetime1">
              <a:rPr lang="zh-CN" altLang="en-US" smtClean="0"/>
              <a:pPr/>
              <a:t>2024/4/1</a:t>
            </a:fld>
            <a:endParaRPr lang="zh-CN" altLang="en-US"/>
          </a:p>
        </p:txBody>
      </p:sp>
      <p:sp>
        <p:nvSpPr>
          <p:cNvPr id="6" name="灯片编号占位符 5">
            <a:extLst>
              <a:ext uri="{FF2B5EF4-FFF2-40B4-BE49-F238E27FC236}">
                <a16:creationId xmlns:a16="http://schemas.microsoft.com/office/drawing/2014/main" id="{E69FC051-93C7-48EB-BA73-8AD69539ADC2}"/>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65237BD-38A8-469E-BDB8-0351196143D6}" type="slidenum">
              <a:rPr lang="zh-CN" altLang="en-US" smtClean="0"/>
              <a:pPr/>
              <a:t>‹#›</a:t>
            </a:fld>
            <a:endParaRPr lang="zh-CN" altLang="en-US"/>
          </a:p>
        </p:txBody>
      </p:sp>
      <p:sp>
        <p:nvSpPr>
          <p:cNvPr id="9" name="矩形 8">
            <a:extLst>
              <a:ext uri="{FF2B5EF4-FFF2-40B4-BE49-F238E27FC236}">
                <a16:creationId xmlns:a16="http://schemas.microsoft.com/office/drawing/2014/main" id="{E241065D-63BA-4EF7-A4F5-F07915F0355A}"/>
              </a:ext>
            </a:extLst>
          </p:cNvPr>
          <p:cNvSpPr/>
          <p:nvPr userDrawn="1"/>
        </p:nvSpPr>
        <p:spPr>
          <a:xfrm>
            <a:off x="1621411" y="2468572"/>
            <a:ext cx="9295557" cy="769441"/>
          </a:xfrm>
          <a:prstGeom prst="rect">
            <a:avLst/>
          </a:prstGeom>
          <a:noFill/>
        </p:spPr>
        <p:txBody>
          <a:bodyPr wrap="none" lIns="91440" tIns="45720" rIns="91440" bIns="45720">
            <a:spAutoFit/>
          </a:bodyPr>
          <a:lstStyle/>
          <a:p>
            <a:pPr algn="ctr"/>
            <a:r>
              <a:rPr lang="en-US" altLang="zh-CN"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THANKS FOR YOUR COMMENTS!</a:t>
            </a:r>
            <a:endParaRPr lang="zh-CN" alt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22A5E6DB-E225-4D12-B1B3-FD644BDCAD64}"/>
              </a:ext>
            </a:extLst>
          </p:cNvPr>
          <p:cNvSpPr/>
          <p:nvPr userDrawn="1"/>
        </p:nvSpPr>
        <p:spPr>
          <a:xfrm>
            <a:off x="0" y="6189132"/>
            <a:ext cx="477982" cy="668868"/>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b="1" dirty="0">
              <a:latin typeface="Century" panose="02040604050505020304" pitchFamily="18" charset="0"/>
            </a:endParaRPr>
          </a:p>
        </p:txBody>
      </p:sp>
      <p:sp>
        <p:nvSpPr>
          <p:cNvPr id="11" name="矩形 10">
            <a:extLst>
              <a:ext uri="{FF2B5EF4-FFF2-40B4-BE49-F238E27FC236}">
                <a16:creationId xmlns:a16="http://schemas.microsoft.com/office/drawing/2014/main" id="{D1329EE6-E196-4E1B-A248-77CF0121CE5D}"/>
              </a:ext>
            </a:extLst>
          </p:cNvPr>
          <p:cNvSpPr/>
          <p:nvPr userDrawn="1"/>
        </p:nvSpPr>
        <p:spPr>
          <a:xfrm>
            <a:off x="0" y="-1"/>
            <a:ext cx="477982" cy="618913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tIns="0" bIns="3240000" rtlCol="0" anchor="ctr"/>
          <a:lstStyle/>
          <a:p>
            <a:pPr algn="ctr"/>
            <a:r>
              <a:rPr lang="en-US" altLang="zh-CN" sz="1400" b="1" dirty="0">
                <a:latin typeface="Arial" panose="020B0604020202020204" pitchFamily="34" charset="0"/>
                <a:cs typeface="Arial" panose="020B0604020202020204" pitchFamily="34" charset="0"/>
              </a:rPr>
              <a:t>HSCMA 2024</a:t>
            </a:r>
            <a:endParaRPr lang="zh-CN" altLang="en-US" sz="1400" b="1" dirty="0">
              <a:latin typeface="Arial" panose="020B0604020202020204" pitchFamily="34" charset="0"/>
              <a:cs typeface="Arial" panose="020B0604020202020204" pitchFamily="34" charset="0"/>
            </a:endParaRPr>
          </a:p>
        </p:txBody>
      </p:sp>
      <p:sp>
        <p:nvSpPr>
          <p:cNvPr id="12" name="灯片编号占位符 5">
            <a:extLst>
              <a:ext uri="{FF2B5EF4-FFF2-40B4-BE49-F238E27FC236}">
                <a16:creationId xmlns:a16="http://schemas.microsoft.com/office/drawing/2014/main" id="{93E42855-B8C9-484B-8556-390AC1975FDF}"/>
              </a:ext>
            </a:extLst>
          </p:cNvPr>
          <p:cNvSpPr txBox="1">
            <a:spLocks/>
          </p:cNvSpPr>
          <p:nvPr userDrawn="1"/>
        </p:nvSpPr>
        <p:spPr>
          <a:xfrm>
            <a:off x="0" y="6202220"/>
            <a:ext cx="477982" cy="473075"/>
          </a:xfrm>
          <a:prstGeom prst="rect">
            <a:avLst/>
          </a:prstGeom>
        </p:spPr>
        <p:txBody>
          <a:bodyPr vert="horz" lIns="91440" tIns="45720" rIns="91440" bIns="45720" rtlCol="0" anchor="ctr"/>
          <a:lstStyle>
            <a:defPPr>
              <a:defRPr lang="zh-CN"/>
            </a:defPPr>
            <a:lvl1pPr marL="0" algn="r" defTabSz="914400" rtl="0" eaLnBrk="1" latinLnBrk="0" hangingPunct="1">
              <a:defRPr sz="2000" b="1" kern="1200">
                <a:solidFill>
                  <a:schemeClr val="bg1"/>
                </a:solidFill>
                <a:latin typeface="Century" panose="0204060405050502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065237BD-38A8-469E-BDB8-0351196143D6}" type="slidenum">
              <a:rPr lang="zh-CN" altLang="en-US" smtClean="0">
                <a:latin typeface="Arial" panose="020B0604020202020204" pitchFamily="34" charset="0"/>
                <a:cs typeface="Arial" panose="020B0604020202020204" pitchFamily="34" charset="0"/>
              </a:rPr>
              <a:pPr algn="ctr"/>
              <a:t>‹#›</a:t>
            </a:fld>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11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3E307-AAF6-418A-A676-BC64FB8E85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3054C7-F988-45B5-80A4-A03D62F199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715F42-7528-4B29-B6D5-E12BBE93E0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183AAF-88AE-4EF0-A90E-BAB9F2675D71}"/>
              </a:ext>
            </a:extLst>
          </p:cNvPr>
          <p:cNvSpPr>
            <a:spLocks noGrp="1"/>
          </p:cNvSpPr>
          <p:nvPr>
            <p:ph type="dt" sz="half" idx="10"/>
          </p:nvPr>
        </p:nvSpPr>
        <p:spPr/>
        <p:txBody>
          <a:bodyPr/>
          <a:lstStyle/>
          <a:p>
            <a:fld id="{CC87F13B-A83B-43DD-BBA2-C49BA8C828A4}" type="datetime1">
              <a:rPr lang="zh-CN" altLang="en-US" smtClean="0"/>
              <a:t>2024/4/1</a:t>
            </a:fld>
            <a:endParaRPr lang="zh-CN" altLang="en-US"/>
          </a:p>
        </p:txBody>
      </p:sp>
      <p:sp>
        <p:nvSpPr>
          <p:cNvPr id="6" name="页脚占位符 5">
            <a:extLst>
              <a:ext uri="{FF2B5EF4-FFF2-40B4-BE49-F238E27FC236}">
                <a16:creationId xmlns:a16="http://schemas.microsoft.com/office/drawing/2014/main" id="{FC7434D1-9BAB-4FD4-BC61-8DF6CC0311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9DFB47-F669-442B-8063-AFF86022829D}"/>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273380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6269A-8BDB-4D78-BE88-9893A2F9BB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76048F-8029-4220-82AC-9D926389F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31B5395-0101-4DC7-B0B5-FAE9EC3925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7F235C4-08BB-4197-8C13-444321D45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98F09E-98AB-4200-A5FC-95DAE6DD85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00E83C-7C3E-4FDA-975E-8DB83F88065C}"/>
              </a:ext>
            </a:extLst>
          </p:cNvPr>
          <p:cNvSpPr>
            <a:spLocks noGrp="1"/>
          </p:cNvSpPr>
          <p:nvPr>
            <p:ph type="dt" sz="half" idx="10"/>
          </p:nvPr>
        </p:nvSpPr>
        <p:spPr/>
        <p:txBody>
          <a:bodyPr/>
          <a:lstStyle/>
          <a:p>
            <a:fld id="{E23CD52F-084D-432E-97D9-7DBAD3335544}" type="datetime1">
              <a:rPr lang="zh-CN" altLang="en-US" smtClean="0"/>
              <a:t>2024/4/1</a:t>
            </a:fld>
            <a:endParaRPr lang="zh-CN" altLang="en-US"/>
          </a:p>
        </p:txBody>
      </p:sp>
      <p:sp>
        <p:nvSpPr>
          <p:cNvPr id="8" name="页脚占位符 7">
            <a:extLst>
              <a:ext uri="{FF2B5EF4-FFF2-40B4-BE49-F238E27FC236}">
                <a16:creationId xmlns:a16="http://schemas.microsoft.com/office/drawing/2014/main" id="{F7DC38FD-D13F-4797-8D39-0D3EA56E6B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64B4E3-1B23-498E-9E5E-84AE1BD63696}"/>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23138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5E822-CB62-46CA-A19C-287B83AC75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B51042-E96A-41C2-AAD5-1043F6EECAEB}"/>
              </a:ext>
            </a:extLst>
          </p:cNvPr>
          <p:cNvSpPr>
            <a:spLocks noGrp="1"/>
          </p:cNvSpPr>
          <p:nvPr>
            <p:ph type="dt" sz="half" idx="10"/>
          </p:nvPr>
        </p:nvSpPr>
        <p:spPr/>
        <p:txBody>
          <a:bodyPr/>
          <a:lstStyle/>
          <a:p>
            <a:fld id="{21DB6A6E-B1DC-4C17-9407-9FA96E82022B}" type="datetime1">
              <a:rPr lang="zh-CN" altLang="en-US" smtClean="0"/>
              <a:t>2024/4/1</a:t>
            </a:fld>
            <a:endParaRPr lang="zh-CN" altLang="en-US"/>
          </a:p>
        </p:txBody>
      </p:sp>
      <p:sp>
        <p:nvSpPr>
          <p:cNvPr id="4" name="页脚占位符 3">
            <a:extLst>
              <a:ext uri="{FF2B5EF4-FFF2-40B4-BE49-F238E27FC236}">
                <a16:creationId xmlns:a16="http://schemas.microsoft.com/office/drawing/2014/main" id="{72A8FCAE-C86B-4637-93B0-315B99C0FB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146A4E-E21A-475E-90B3-A189423FF2D7}"/>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82058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6B7216-5562-4A0E-ABA1-B3AA483C24D9}"/>
              </a:ext>
            </a:extLst>
          </p:cNvPr>
          <p:cNvSpPr>
            <a:spLocks noGrp="1"/>
          </p:cNvSpPr>
          <p:nvPr>
            <p:ph type="dt" sz="half" idx="10"/>
          </p:nvPr>
        </p:nvSpPr>
        <p:spPr/>
        <p:txBody>
          <a:bodyPr/>
          <a:lstStyle/>
          <a:p>
            <a:fld id="{C8511F1C-BFBA-4FD2-A78D-2801048C252C}" type="datetime1">
              <a:rPr lang="zh-CN" altLang="en-US" smtClean="0"/>
              <a:t>2024/4/1</a:t>
            </a:fld>
            <a:endParaRPr lang="zh-CN" altLang="en-US"/>
          </a:p>
        </p:txBody>
      </p:sp>
      <p:sp>
        <p:nvSpPr>
          <p:cNvPr id="3" name="页脚占位符 2">
            <a:extLst>
              <a:ext uri="{FF2B5EF4-FFF2-40B4-BE49-F238E27FC236}">
                <a16:creationId xmlns:a16="http://schemas.microsoft.com/office/drawing/2014/main" id="{A2EF3A4C-5152-4A16-BF8D-D2DBB91D2C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C8B078-E990-4DBD-BAAB-1C26C2F15B58}"/>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33718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6EF6B-71DE-43B8-88D5-0B6051CE11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99B417-9685-4D1A-B226-951F4F348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0D5FE6-5E68-4021-86AC-48A9D77C1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B12650-5C65-479E-8249-811C85F4DB76}"/>
              </a:ext>
            </a:extLst>
          </p:cNvPr>
          <p:cNvSpPr>
            <a:spLocks noGrp="1"/>
          </p:cNvSpPr>
          <p:nvPr>
            <p:ph type="dt" sz="half" idx="10"/>
          </p:nvPr>
        </p:nvSpPr>
        <p:spPr/>
        <p:txBody>
          <a:bodyPr/>
          <a:lstStyle/>
          <a:p>
            <a:fld id="{51A48F8C-5BA6-466F-A6C6-12E10E89007A}" type="datetime1">
              <a:rPr lang="zh-CN" altLang="en-US" smtClean="0"/>
              <a:t>2024/4/1</a:t>
            </a:fld>
            <a:endParaRPr lang="zh-CN" altLang="en-US"/>
          </a:p>
        </p:txBody>
      </p:sp>
      <p:sp>
        <p:nvSpPr>
          <p:cNvPr id="6" name="页脚占位符 5">
            <a:extLst>
              <a:ext uri="{FF2B5EF4-FFF2-40B4-BE49-F238E27FC236}">
                <a16:creationId xmlns:a16="http://schemas.microsoft.com/office/drawing/2014/main" id="{AF550D77-FF3A-4F04-AFEF-B627776E97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D12D94-729B-44FB-A6B9-98EF23BCE1D7}"/>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20427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C99E2-94C5-4EB3-87F8-971AEB1B50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EA89F-51CF-43B6-AAFA-A2FCA6402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7D3E51-0A65-4361-B74C-D9C39CAFF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8348CD-02C5-46F8-A572-2126789859B0}"/>
              </a:ext>
            </a:extLst>
          </p:cNvPr>
          <p:cNvSpPr>
            <a:spLocks noGrp="1"/>
          </p:cNvSpPr>
          <p:nvPr>
            <p:ph type="dt" sz="half" idx="10"/>
          </p:nvPr>
        </p:nvSpPr>
        <p:spPr/>
        <p:txBody>
          <a:bodyPr/>
          <a:lstStyle/>
          <a:p>
            <a:fld id="{E4E19EF9-8080-4867-BF02-ED68BAFB005D}" type="datetime1">
              <a:rPr lang="zh-CN" altLang="en-US" smtClean="0"/>
              <a:t>2024/4/1</a:t>
            </a:fld>
            <a:endParaRPr lang="zh-CN" altLang="en-US"/>
          </a:p>
        </p:txBody>
      </p:sp>
      <p:sp>
        <p:nvSpPr>
          <p:cNvPr id="6" name="页脚占位符 5">
            <a:extLst>
              <a:ext uri="{FF2B5EF4-FFF2-40B4-BE49-F238E27FC236}">
                <a16:creationId xmlns:a16="http://schemas.microsoft.com/office/drawing/2014/main" id="{223CCCFA-5452-4C40-825F-BC523E2DC1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64AE49-6707-45AE-AB3E-0B97C0CF136A}"/>
              </a:ext>
            </a:extLst>
          </p:cNvPr>
          <p:cNvSpPr>
            <a:spLocks noGrp="1"/>
          </p:cNvSpPr>
          <p:nvPr>
            <p:ph type="sldNum" sz="quarter" idx="12"/>
          </p:nvPr>
        </p:nvSpPr>
        <p:spPr/>
        <p:txBody>
          <a:body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291807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D8AD75-ED3C-4104-8D04-3D32B47FA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3717E98-AFC6-4320-AA9F-589269510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4AEBF7-1758-4C2A-B61E-B3CF35849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CA19-53D6-4D6C-8619-5E71E929DA7A}" type="datetime1">
              <a:rPr lang="zh-CN" altLang="en-US" smtClean="0"/>
              <a:t>2024/4/1</a:t>
            </a:fld>
            <a:endParaRPr lang="zh-CN" altLang="en-US"/>
          </a:p>
        </p:txBody>
      </p:sp>
      <p:sp>
        <p:nvSpPr>
          <p:cNvPr id="5" name="页脚占位符 4">
            <a:extLst>
              <a:ext uri="{FF2B5EF4-FFF2-40B4-BE49-F238E27FC236}">
                <a16:creationId xmlns:a16="http://schemas.microsoft.com/office/drawing/2014/main" id="{F4AABE22-AF16-41CF-AEFE-3A5F1F6FD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917115-38BB-42CF-8366-435274532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37BD-38A8-469E-BDB8-0351196143D6}" type="slidenum">
              <a:rPr lang="zh-CN" altLang="en-US" smtClean="0"/>
              <a:t>‹#›</a:t>
            </a:fld>
            <a:endParaRPr lang="zh-CN" altLang="en-US"/>
          </a:p>
        </p:txBody>
      </p:sp>
    </p:spTree>
    <p:extLst>
      <p:ext uri="{BB962C8B-B14F-4D97-AF65-F5344CB8AC3E}">
        <p14:creationId xmlns:p14="http://schemas.microsoft.com/office/powerpoint/2010/main" val="2059114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package" Target="../embeddings/Microsoft_Word___1.docx"/><Relationship Id="rId13" Type="http://schemas.openxmlformats.org/officeDocument/2006/relationships/image" Target="../media/image11.emf"/><Relationship Id="rId18" Type="http://schemas.openxmlformats.org/officeDocument/2006/relationships/package" Target="../embeddings/Microsoft_Word___3.docx"/><Relationship Id="rId3" Type="http://schemas.openxmlformats.org/officeDocument/2006/relationships/image" Target="../media/image8.png"/><Relationship Id="rId21" Type="http://schemas.openxmlformats.org/officeDocument/2006/relationships/package" Target="../embeddings/Microsoft_Word___4.docx"/><Relationship Id="rId7" Type="http://schemas.openxmlformats.org/officeDocument/2006/relationships/image" Target="../media/image9.emf"/><Relationship Id="rId12" Type="http://schemas.openxmlformats.org/officeDocument/2006/relationships/package" Target="../embeddings/Microsoft_Word___2.docx"/><Relationship Id="rId17" Type="http://schemas.openxmlformats.org/officeDocument/2006/relationships/image" Target="../media/image12.emf"/><Relationship Id="rId25"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package" Target="../embeddings/Microsoft_Word___3.docx"/><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package" Target="../embeddings/Microsoft_Word___.docx"/><Relationship Id="rId11" Type="http://schemas.openxmlformats.org/officeDocument/2006/relationships/image" Target="../media/image10.emf"/><Relationship Id="rId24" Type="http://schemas.openxmlformats.org/officeDocument/2006/relationships/image" Target="../media/image16.png"/><Relationship Id="rId5" Type="http://schemas.openxmlformats.org/officeDocument/2006/relationships/image" Target="../media/image9.emf"/><Relationship Id="rId15" Type="http://schemas.openxmlformats.org/officeDocument/2006/relationships/image" Target="../media/image11.emf"/><Relationship Id="rId23" Type="http://schemas.openxmlformats.org/officeDocument/2006/relationships/image" Target="../media/image15.png"/><Relationship Id="rId10" Type="http://schemas.openxmlformats.org/officeDocument/2006/relationships/package" Target="../embeddings/Microsoft_Word___1.docx"/><Relationship Id="rId19" Type="http://schemas.openxmlformats.org/officeDocument/2006/relationships/image" Target="../media/image12.emf"/><Relationship Id="rId4" Type="http://schemas.openxmlformats.org/officeDocument/2006/relationships/package" Target="../embeddings/Microsoft_Word___.docx"/><Relationship Id="rId9" Type="http://schemas.openxmlformats.org/officeDocument/2006/relationships/image" Target="../media/image10.emf"/><Relationship Id="rId14" Type="http://schemas.openxmlformats.org/officeDocument/2006/relationships/package" Target="../embeddings/Microsoft_Word___2.docx"/><Relationship Id="rId22"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package" Target="../embeddings/Microsoft_Word___5.docx"/><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4.png"/><Relationship Id="rId5" Type="http://schemas.openxmlformats.org/officeDocument/2006/relationships/package" Target="../embeddings/Microsoft_Word___5.docx"/><Relationship Id="rId10" Type="http://schemas.openxmlformats.org/officeDocument/2006/relationships/image" Target="../media/image23.png"/><Relationship Id="rId4" Type="http://schemas.openxmlformats.org/officeDocument/2006/relationships/image" Target="../media/image15.emf"/><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emf"/><Relationship Id="rId7" Type="http://schemas.openxmlformats.org/officeDocument/2006/relationships/image" Target="../media/image31.png"/><Relationship Id="rId2" Type="http://schemas.openxmlformats.org/officeDocument/2006/relationships/package" Target="../embeddings/Microsoft_Word___6.docx"/><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package" Target="../embeddings/Microsoft_Word___7.docx"/><Relationship Id="rId7" Type="http://schemas.openxmlformats.org/officeDocument/2006/relationships/package" Target="../embeddings/Microsoft_Word___9.docx"/><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package" Target="../embeddings/Microsoft_Word___8.docx"/><Relationship Id="rId4" Type="http://schemas.openxmlformats.org/officeDocument/2006/relationships/image" Target="../media/image29.emf"/><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834197C-D5D0-4AE3-8733-688A811185B1}"/>
              </a:ext>
            </a:extLst>
          </p:cNvPr>
          <p:cNvSpPr>
            <a:spLocks noGrp="1"/>
          </p:cNvSpPr>
          <p:nvPr>
            <p:ph type="subTitle" idx="1"/>
          </p:nvPr>
        </p:nvSpPr>
        <p:spPr>
          <a:xfrm>
            <a:off x="1158328" y="4719377"/>
            <a:ext cx="10058513" cy="1079258"/>
          </a:xfrm>
        </p:spPr>
        <p:txBody>
          <a:bodyPr>
            <a:noAutofit/>
          </a:bodyPr>
          <a:lstStyle/>
          <a:p>
            <a:pPr lvl="1"/>
            <a:r>
              <a:rPr lang="en-US" altLang="zh-CN" b="1" dirty="0">
                <a:latin typeface="Arial" panose="020B0604020202020204" pitchFamily="34" charset="0"/>
                <a:cs typeface="Arial" panose="020B0604020202020204" pitchFamily="34" charset="0"/>
              </a:rPr>
              <a:t>Hao Shi, Naoyuki Kamo, Marc Delcroix, Tomohiro Nakatani, Shoko Araki</a:t>
            </a:r>
            <a:br>
              <a:rPr lang="en-US" altLang="zh-CN" b="1" dirty="0">
                <a:latin typeface="Arial" panose="020B0604020202020204" pitchFamily="34" charset="0"/>
                <a:cs typeface="Arial" panose="020B0604020202020204" pitchFamily="34" charset="0"/>
              </a:rPr>
            </a:br>
            <a:br>
              <a:rPr lang="en-US" altLang="zh-CN" b="1" dirty="0">
                <a:latin typeface="Arial" panose="020B0604020202020204" pitchFamily="34" charset="0"/>
                <a:cs typeface="Arial" panose="020B0604020202020204" pitchFamily="34" charset="0"/>
              </a:rPr>
            </a:br>
            <a:r>
              <a:rPr lang="en-US" altLang="zh-CN" b="1" dirty="0">
                <a:latin typeface="Arial" panose="020B0604020202020204" pitchFamily="34" charset="0"/>
                <a:cs typeface="Arial" panose="020B0604020202020204" pitchFamily="34" charset="0"/>
              </a:rPr>
              <a:t>NTT Corporation, Japan</a:t>
            </a:r>
          </a:p>
        </p:txBody>
      </p:sp>
      <p:sp>
        <p:nvSpPr>
          <p:cNvPr id="4" name="标题 1">
            <a:extLst>
              <a:ext uri="{FF2B5EF4-FFF2-40B4-BE49-F238E27FC236}">
                <a16:creationId xmlns:a16="http://schemas.microsoft.com/office/drawing/2014/main" id="{B843AA94-E983-40B6-BFEA-5B982D092D9A}"/>
              </a:ext>
            </a:extLst>
          </p:cNvPr>
          <p:cNvSpPr txBox="1">
            <a:spLocks/>
          </p:cNvSpPr>
          <p:nvPr/>
        </p:nvSpPr>
        <p:spPr>
          <a:xfrm>
            <a:off x="730712" y="1963565"/>
            <a:ext cx="10730573" cy="19865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Century" panose="02040604050505020304" pitchFamily="18" charset="0"/>
                <a:ea typeface="+mj-ea"/>
                <a:cs typeface="+mj-cs"/>
              </a:defRPr>
            </a:lvl1pPr>
          </a:lstStyle>
          <a:p>
            <a:pPr>
              <a:lnSpc>
                <a:spcPct val="150000"/>
              </a:lnSpc>
            </a:pPr>
            <a:r>
              <a:rPr lang="en-US" altLang="zh-CN" sz="3600" b="1" dirty="0">
                <a:solidFill>
                  <a:schemeClr val="accent2">
                    <a:lumMod val="75000"/>
                  </a:schemeClr>
                </a:solidFill>
                <a:latin typeface="Arial" panose="020B0604020202020204" pitchFamily="34" charset="0"/>
                <a:cs typeface="Arial" panose="020B0604020202020204" pitchFamily="34" charset="0"/>
              </a:rPr>
              <a:t>Ensemble Inference for </a:t>
            </a:r>
            <a:br>
              <a:rPr lang="en-US" altLang="zh-CN" sz="3600" b="1" dirty="0">
                <a:solidFill>
                  <a:schemeClr val="accent2">
                    <a:lumMod val="75000"/>
                  </a:schemeClr>
                </a:solidFill>
                <a:latin typeface="Arial" panose="020B0604020202020204" pitchFamily="34" charset="0"/>
                <a:cs typeface="Arial" panose="020B0604020202020204" pitchFamily="34" charset="0"/>
              </a:rPr>
            </a:br>
            <a:r>
              <a:rPr lang="en-US" altLang="zh-CN" sz="3600" b="1" dirty="0">
                <a:solidFill>
                  <a:schemeClr val="accent2">
                    <a:lumMod val="75000"/>
                  </a:schemeClr>
                </a:solidFill>
                <a:latin typeface="Arial" panose="020B0604020202020204" pitchFamily="34" charset="0"/>
                <a:cs typeface="Arial" panose="020B0604020202020204" pitchFamily="34" charset="0"/>
              </a:rPr>
              <a:t>Diffusion Model-based Speech Enhancement</a:t>
            </a:r>
          </a:p>
        </p:txBody>
      </p:sp>
      <p:grpSp>
        <p:nvGrpSpPr>
          <p:cNvPr id="7" name="组合 6">
            <a:extLst>
              <a:ext uri="{FF2B5EF4-FFF2-40B4-BE49-F238E27FC236}">
                <a16:creationId xmlns:a16="http://schemas.microsoft.com/office/drawing/2014/main" id="{394C90F4-A48C-B83D-070B-7E506CE65A28}"/>
              </a:ext>
            </a:extLst>
          </p:cNvPr>
          <p:cNvGrpSpPr/>
          <p:nvPr/>
        </p:nvGrpSpPr>
        <p:grpSpPr>
          <a:xfrm>
            <a:off x="604025" y="406979"/>
            <a:ext cx="5583560" cy="1506751"/>
            <a:chOff x="604025" y="105898"/>
            <a:chExt cx="5583560" cy="1506751"/>
          </a:xfrm>
        </p:grpSpPr>
        <p:pic>
          <p:nvPicPr>
            <p:cNvPr id="1026" name="Picture 2" descr="没有照片描述。">
              <a:extLst>
                <a:ext uri="{FF2B5EF4-FFF2-40B4-BE49-F238E27FC236}">
                  <a16:creationId xmlns:a16="http://schemas.microsoft.com/office/drawing/2014/main" id="{155FDEAC-066A-64B3-41A4-6EBC87B350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04" b="28102"/>
            <a:stretch/>
          </p:blipFill>
          <p:spPr bwMode="auto">
            <a:xfrm>
              <a:off x="604025" y="105898"/>
              <a:ext cx="2762968" cy="1384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京都大学 - Phoenixi | フェニクシー">
              <a:extLst>
                <a:ext uri="{FF2B5EF4-FFF2-40B4-BE49-F238E27FC236}">
                  <a16:creationId xmlns:a16="http://schemas.microsoft.com/office/drawing/2014/main" id="{F3069159-BF30-B036-5ED8-42917A527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007" y="139351"/>
              <a:ext cx="2617578" cy="14732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54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CDDD8-AA91-D0DF-94FA-04A05AEAE502}"/>
              </a:ext>
            </a:extLst>
          </p:cNvPr>
          <p:cNvSpPr>
            <a:spLocks noGrp="1"/>
          </p:cNvSpPr>
          <p:nvPr>
            <p:ph type="title"/>
          </p:nvPr>
        </p:nvSpPr>
        <p:spPr/>
        <p:txBody>
          <a:bodyPr/>
          <a:lstStyle/>
          <a:p>
            <a:r>
              <a:rPr kumimoji="1" lang="en-US" altLang="zh-CN" dirty="0"/>
              <a:t>Experimental Settings: Dataset</a:t>
            </a:r>
            <a:endParaRPr kumimoji="1" lang="zh-CN" altLang="en-US" dirty="0"/>
          </a:p>
        </p:txBody>
      </p:sp>
      <p:sp>
        <p:nvSpPr>
          <p:cNvPr id="3" name="灯片编号占位符 2">
            <a:extLst>
              <a:ext uri="{FF2B5EF4-FFF2-40B4-BE49-F238E27FC236}">
                <a16:creationId xmlns:a16="http://schemas.microsoft.com/office/drawing/2014/main" id="{4405F9C7-FD6D-C596-2C9A-A7848FA69947}"/>
              </a:ext>
            </a:extLst>
          </p:cNvPr>
          <p:cNvSpPr>
            <a:spLocks noGrp="1"/>
          </p:cNvSpPr>
          <p:nvPr>
            <p:ph type="sldNum" sz="quarter" idx="12"/>
          </p:nvPr>
        </p:nvSpPr>
        <p:spPr/>
        <p:txBody>
          <a:bodyPr/>
          <a:lstStyle/>
          <a:p>
            <a:fld id="{065237BD-38A8-469E-BDB8-0351196143D6}" type="slidenum">
              <a:rPr lang="zh-CN" altLang="en-US" smtClean="0"/>
              <a:pPr/>
              <a:t>10</a:t>
            </a:fld>
            <a:endParaRPr lang="zh-CN" altLang="en-US" dirty="0"/>
          </a:p>
        </p:txBody>
      </p:sp>
      <p:sp>
        <p:nvSpPr>
          <p:cNvPr id="4" name="文本框 3">
            <a:extLst>
              <a:ext uri="{FF2B5EF4-FFF2-40B4-BE49-F238E27FC236}">
                <a16:creationId xmlns:a16="http://schemas.microsoft.com/office/drawing/2014/main" id="{E78F8D4B-AE86-7124-754C-8349CB92E06D}"/>
              </a:ext>
            </a:extLst>
          </p:cNvPr>
          <p:cNvSpPr txBox="1"/>
          <p:nvPr/>
        </p:nvSpPr>
        <p:spPr>
          <a:xfrm>
            <a:off x="887628" y="1250205"/>
            <a:ext cx="1903085" cy="461665"/>
          </a:xfrm>
          <a:prstGeom prst="rect">
            <a:avLst/>
          </a:prstGeom>
          <a:noFill/>
        </p:spPr>
        <p:txBody>
          <a:bodyPr wrap="none" rtlCol="0">
            <a:spAutoFit/>
          </a:bodyPr>
          <a:lstStyle/>
          <a:p>
            <a:pPr marL="342900" indent="-342900" algn="l">
              <a:buFont typeface="Wingdings" pitchFamily="2" charset="2"/>
              <a:buChar char="Ø"/>
            </a:pPr>
            <a:r>
              <a:rPr kumimoji="1" lang="en-US" altLang="zh-CN" sz="2400" dirty="0">
                <a:latin typeface="Arial" panose="020B0604020202020204" pitchFamily="34" charset="0"/>
                <a:cs typeface="Arial" panose="020B0604020202020204" pitchFamily="34" charset="0"/>
              </a:rPr>
              <a:t>Denoising</a:t>
            </a:r>
            <a:endParaRPr kumimoji="1" lang="zh-CN" altLang="en-US" sz="2400"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61FC17F2-0F83-90FE-C6C0-A2A7354935AD}"/>
              </a:ext>
            </a:extLst>
          </p:cNvPr>
          <p:cNvSpPr txBox="1"/>
          <p:nvPr/>
        </p:nvSpPr>
        <p:spPr>
          <a:xfrm>
            <a:off x="887628" y="4286292"/>
            <a:ext cx="4073103" cy="461665"/>
          </a:xfrm>
          <a:prstGeom prst="rect">
            <a:avLst/>
          </a:prstGeom>
          <a:noFill/>
        </p:spPr>
        <p:txBody>
          <a:bodyPr wrap="none" rtlCol="0">
            <a:spAutoFit/>
          </a:bodyPr>
          <a:lstStyle/>
          <a:p>
            <a:pPr marL="342900" indent="-342900" algn="l">
              <a:buFont typeface="Wingdings" pitchFamily="2" charset="2"/>
              <a:buChar char="Ø"/>
            </a:pPr>
            <a:r>
              <a:rPr kumimoji="1" lang="en-US" altLang="zh-CN" sz="2400" dirty="0">
                <a:latin typeface="Arial" panose="020B0604020202020204" pitchFamily="34" charset="0"/>
                <a:cs typeface="Arial" panose="020B0604020202020204" pitchFamily="34" charset="0"/>
              </a:rPr>
              <a:t>Target Speaker Extraction</a:t>
            </a:r>
            <a:endParaRPr kumimoji="1" lang="zh-CN" altLang="en-US" sz="24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2B711C7D-711A-F328-9827-CE1F055E0DC8}"/>
              </a:ext>
            </a:extLst>
          </p:cNvPr>
          <p:cNvSpPr txBox="1"/>
          <p:nvPr/>
        </p:nvSpPr>
        <p:spPr>
          <a:xfrm>
            <a:off x="1186249" y="1711870"/>
            <a:ext cx="10688451" cy="2343590"/>
          </a:xfrm>
          <a:prstGeom prst="rect">
            <a:avLst/>
          </a:prstGeom>
          <a:noFill/>
        </p:spPr>
        <p:txBody>
          <a:bodyPr wrap="square">
            <a:spAutoFit/>
          </a:bodyPr>
          <a:lstStyle/>
          <a:p>
            <a:pPr marL="342900" indent="-342900">
              <a:lnSpc>
                <a:spcPct val="150000"/>
              </a:lnSpc>
              <a:buFont typeface="系统字体常规体"/>
              <a:buChar char="⎼"/>
            </a:pPr>
            <a:r>
              <a:rPr lang="en-US" altLang="zh-CN" sz="2000" dirty="0">
                <a:latin typeface="Arial" panose="020B0604020202020204" pitchFamily="34" charset="0"/>
                <a:cs typeface="Arial" panose="020B0604020202020204" pitchFamily="34" charset="0"/>
              </a:rPr>
              <a:t>W</a:t>
            </a:r>
            <a:r>
              <a:rPr lang="zh-CN" altLang="en-US" sz="2000" dirty="0">
                <a:latin typeface="Arial" panose="020B0604020202020204" pitchFamily="34" charset="0"/>
                <a:cs typeface="Arial" panose="020B0604020202020204" pitchFamily="34" charset="0"/>
              </a:rPr>
              <a:t>e synthesized the WSJ0-CHiME3 dataset</a:t>
            </a:r>
            <a:endParaRPr lang="en-US" altLang="zh-CN" sz="2000" dirty="0">
              <a:latin typeface="Arial" panose="020B0604020202020204" pitchFamily="34" charset="0"/>
              <a:cs typeface="Arial" panose="020B0604020202020204" pitchFamily="34" charset="0"/>
            </a:endParaRPr>
          </a:p>
          <a:p>
            <a:pPr marL="342900" indent="-342900">
              <a:lnSpc>
                <a:spcPct val="150000"/>
              </a:lnSpc>
              <a:buFont typeface="系统字体常规体"/>
              <a:buChar char="⎼"/>
            </a:pPr>
            <a:r>
              <a:rPr lang="zh-CN" altLang="en-US" sz="2000" dirty="0">
                <a:latin typeface="Arial" panose="020B0604020202020204" pitchFamily="34" charset="0"/>
                <a:cs typeface="Arial" panose="020B0604020202020204" pitchFamily="34" charset="0"/>
              </a:rPr>
              <a:t>Each observed signal was created by randomly selecting a noise file and combining it with clean utterance. </a:t>
            </a:r>
            <a:endParaRPr lang="en-US" altLang="zh-CN" sz="2000" dirty="0">
              <a:latin typeface="Arial" panose="020B0604020202020204" pitchFamily="34" charset="0"/>
              <a:cs typeface="Arial" panose="020B0604020202020204" pitchFamily="34" charset="0"/>
            </a:endParaRPr>
          </a:p>
          <a:p>
            <a:pPr marL="342900" indent="-342900">
              <a:lnSpc>
                <a:spcPct val="150000"/>
              </a:lnSpc>
              <a:buFont typeface="系统字体常规体"/>
              <a:buChar char="⎼"/>
            </a:pPr>
            <a:r>
              <a:rPr lang="zh-CN" altLang="en-US" sz="2000" dirty="0">
                <a:latin typeface="Arial" panose="020B0604020202020204" pitchFamily="34" charset="0"/>
                <a:cs typeface="Arial" panose="020B0604020202020204" pitchFamily="34" charset="0"/>
              </a:rPr>
              <a:t>Every utterance was employed only once, and the Signal-to-Noise Ratio (SNR) was uniformly sampled within a range of 0 to 20 dB for the training, validation, and test sets. </a:t>
            </a:r>
          </a:p>
        </p:txBody>
      </p:sp>
      <p:sp>
        <p:nvSpPr>
          <p:cNvPr id="9" name="文本框 8">
            <a:extLst>
              <a:ext uri="{FF2B5EF4-FFF2-40B4-BE49-F238E27FC236}">
                <a16:creationId xmlns:a16="http://schemas.microsoft.com/office/drawing/2014/main" id="{BA02263C-A7A9-CF37-9A4A-A3FD6A016BCF}"/>
              </a:ext>
            </a:extLst>
          </p:cNvPr>
          <p:cNvSpPr txBox="1"/>
          <p:nvPr/>
        </p:nvSpPr>
        <p:spPr>
          <a:xfrm>
            <a:off x="1186248" y="4747957"/>
            <a:ext cx="10688451" cy="1420261"/>
          </a:xfrm>
          <a:prstGeom prst="rect">
            <a:avLst/>
          </a:prstGeom>
          <a:noFill/>
        </p:spPr>
        <p:txBody>
          <a:bodyPr wrap="square">
            <a:spAutoFit/>
          </a:bodyPr>
          <a:lstStyle/>
          <a:p>
            <a:pPr marL="342900" indent="-342900">
              <a:lnSpc>
                <a:spcPct val="150000"/>
              </a:lnSpc>
              <a:buFont typeface="系统字体常规体"/>
              <a:buChar char="⎼"/>
            </a:pPr>
            <a:r>
              <a:rPr lang="en-US" altLang="zh-CN" sz="2000" dirty="0">
                <a:latin typeface="Arial" panose="020B0604020202020204" pitchFamily="34" charset="0"/>
                <a:cs typeface="Arial" panose="020B0604020202020204" pitchFamily="34" charset="0"/>
              </a:rPr>
              <a:t>P</a:t>
            </a:r>
            <a:r>
              <a:rPr lang="zh-CN" altLang="en-US" sz="2000" dirty="0">
                <a:latin typeface="Arial" panose="020B0604020202020204" pitchFamily="34" charset="0"/>
                <a:cs typeface="Arial" panose="020B0604020202020204" pitchFamily="34" charset="0"/>
              </a:rPr>
              <a:t>erformed experiments using the openly available LibriMix-2spk dataset</a:t>
            </a:r>
            <a:endParaRPr lang="en-US" altLang="zh-CN" sz="2000" dirty="0">
              <a:latin typeface="Arial" panose="020B0604020202020204" pitchFamily="34" charset="0"/>
              <a:cs typeface="Arial" panose="020B0604020202020204" pitchFamily="34" charset="0"/>
            </a:endParaRPr>
          </a:p>
          <a:p>
            <a:pPr marL="342900" indent="-342900">
              <a:lnSpc>
                <a:spcPct val="150000"/>
              </a:lnSpc>
              <a:buFont typeface="系统字体常规体"/>
              <a:buChar char="⎼"/>
            </a:pPr>
            <a:r>
              <a:rPr lang="zh-CN" altLang="en-US" sz="2000" dirty="0">
                <a:latin typeface="Arial" panose="020B0604020202020204" pitchFamily="34" charset="0"/>
                <a:cs typeface="Arial" panose="020B0604020202020204" pitchFamily="34" charset="0"/>
              </a:rPr>
              <a:t>We used the 100-hours version of the data and followed the openly available recipe</a:t>
            </a:r>
            <a:r>
              <a:rPr lang="en-US" altLang="zh-CN" sz="2000" baseline="30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that defines the enrollment utterances used for each mixture in the test set. </a:t>
            </a:r>
          </a:p>
        </p:txBody>
      </p:sp>
      <p:sp>
        <p:nvSpPr>
          <p:cNvPr id="11" name="文本框 10">
            <a:extLst>
              <a:ext uri="{FF2B5EF4-FFF2-40B4-BE49-F238E27FC236}">
                <a16:creationId xmlns:a16="http://schemas.microsoft.com/office/drawing/2014/main" id="{040F595D-48DA-232F-18EF-3A33F2F79873}"/>
              </a:ext>
            </a:extLst>
          </p:cNvPr>
          <p:cNvSpPr txBox="1"/>
          <p:nvPr/>
        </p:nvSpPr>
        <p:spPr>
          <a:xfrm>
            <a:off x="1186248" y="6224308"/>
            <a:ext cx="6128950" cy="338554"/>
          </a:xfrm>
          <a:prstGeom prst="rect">
            <a:avLst/>
          </a:prstGeom>
          <a:noFill/>
        </p:spPr>
        <p:txBody>
          <a:bodyPr wrap="square">
            <a:spAutoFit/>
          </a:bodyPr>
          <a:lstStyle/>
          <a:p>
            <a:r>
              <a:rPr lang="en-US" altLang="zh-CN" sz="1600" baseline="30000" dirty="0"/>
              <a:t>1</a:t>
            </a:r>
            <a:r>
              <a:rPr lang="en-US" altLang="zh-CN" sz="1600" dirty="0"/>
              <a:t> </a:t>
            </a:r>
            <a:r>
              <a:rPr lang="zh-CN" altLang="en-US" sz="1600" dirty="0"/>
              <a:t>https://github.com/butspeechfit/speakerbeam</a:t>
            </a:r>
          </a:p>
        </p:txBody>
      </p:sp>
    </p:spTree>
    <p:extLst>
      <p:ext uri="{BB962C8B-B14F-4D97-AF65-F5344CB8AC3E}">
        <p14:creationId xmlns:p14="http://schemas.microsoft.com/office/powerpoint/2010/main" val="267644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7DEF-AFFC-87D8-7E83-BF792588C95A}"/>
              </a:ext>
            </a:extLst>
          </p:cNvPr>
          <p:cNvSpPr>
            <a:spLocks noGrp="1"/>
          </p:cNvSpPr>
          <p:nvPr>
            <p:ph type="title"/>
          </p:nvPr>
        </p:nvSpPr>
        <p:spPr/>
        <p:txBody>
          <a:bodyPr/>
          <a:lstStyle/>
          <a:p>
            <a:r>
              <a:rPr kumimoji="1" lang="en-US" altLang="zh-CN" dirty="0"/>
              <a:t>Experimental Settings: Networks</a:t>
            </a:r>
            <a:endParaRPr kumimoji="1" lang="zh-CN" altLang="en-US" dirty="0"/>
          </a:p>
        </p:txBody>
      </p:sp>
      <p:sp>
        <p:nvSpPr>
          <p:cNvPr id="3" name="灯片编号占位符 2">
            <a:extLst>
              <a:ext uri="{FF2B5EF4-FFF2-40B4-BE49-F238E27FC236}">
                <a16:creationId xmlns:a16="http://schemas.microsoft.com/office/drawing/2014/main" id="{642704A0-1F85-E0EB-5E40-AB35C225D6B1}"/>
              </a:ext>
            </a:extLst>
          </p:cNvPr>
          <p:cNvSpPr>
            <a:spLocks noGrp="1"/>
          </p:cNvSpPr>
          <p:nvPr>
            <p:ph type="sldNum" sz="quarter" idx="12"/>
          </p:nvPr>
        </p:nvSpPr>
        <p:spPr/>
        <p:txBody>
          <a:bodyPr/>
          <a:lstStyle/>
          <a:p>
            <a:fld id="{065237BD-38A8-469E-BDB8-0351196143D6}" type="slidenum">
              <a:rPr lang="zh-CN" altLang="en-US" smtClean="0"/>
              <a:pPr/>
              <a:t>11</a:t>
            </a:fld>
            <a:endParaRPr lang="zh-CN" altLang="en-US" dirty="0"/>
          </a:p>
        </p:txBody>
      </p:sp>
      <p:sp>
        <p:nvSpPr>
          <p:cNvPr id="5" name="文本框 4">
            <a:extLst>
              <a:ext uri="{FF2B5EF4-FFF2-40B4-BE49-F238E27FC236}">
                <a16:creationId xmlns:a16="http://schemas.microsoft.com/office/drawing/2014/main" id="{73A7DBAE-1EB0-749D-5381-CDD5AEA8CA8D}"/>
              </a:ext>
            </a:extLst>
          </p:cNvPr>
          <p:cNvSpPr txBox="1"/>
          <p:nvPr/>
        </p:nvSpPr>
        <p:spPr>
          <a:xfrm>
            <a:off x="838200" y="1600876"/>
            <a:ext cx="10515599" cy="958596"/>
          </a:xfrm>
          <a:prstGeom prst="rect">
            <a:avLst/>
          </a:prstGeom>
          <a:noFill/>
        </p:spPr>
        <p:txBody>
          <a:bodyPr wrap="square">
            <a:spAutoFit/>
          </a:bodyPr>
          <a:lstStyle/>
          <a:p>
            <a:pPr marL="342900" indent="-342900">
              <a:lnSpc>
                <a:spcPct val="150000"/>
              </a:lnSpc>
              <a:buFont typeface="Wingdings" pitchFamily="2" charset="2"/>
              <a:buChar char="Ø"/>
            </a:pPr>
            <a:r>
              <a:rPr lang="zh-CN" altLang="en-US" sz="2000" dirty="0">
                <a:latin typeface="Arial" panose="020B0604020202020204" pitchFamily="34" charset="0"/>
                <a:cs typeface="Arial" panose="020B0604020202020204" pitchFamily="34" charset="0"/>
              </a:rPr>
              <a:t>The network architecture and training strategies were consistent with those of SGMSE+ for both the denoising and TSE tasks</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E89536-8015-4495-92FB-9F853D537A4A}"/>
                  </a:ext>
                </a:extLst>
              </p:cNvPr>
              <p:cNvSpPr txBox="1"/>
              <p:nvPr/>
            </p:nvSpPr>
            <p:spPr>
              <a:xfrm>
                <a:off x="1260386" y="2559472"/>
                <a:ext cx="10515599" cy="1905009"/>
              </a:xfrm>
              <a:prstGeom prst="rect">
                <a:avLst/>
              </a:prstGeom>
              <a:noFill/>
            </p:spPr>
            <p:txBody>
              <a:bodyPr wrap="square">
                <a:spAutoFit/>
              </a:bodyPr>
              <a:lstStyle/>
              <a:p>
                <a:pPr marL="285750" indent="-285750">
                  <a:lnSpc>
                    <a:spcPct val="120000"/>
                  </a:lnSpc>
                  <a:buFont typeface="系统字体常规体"/>
                  <a:buChar char="⎼"/>
                </a:pPr>
                <a:r>
                  <a:rPr lang="en-US" altLang="zh-CN" sz="2000" dirty="0">
                    <a:latin typeface="Arial" panose="020B0604020202020204" pitchFamily="34" charset="0"/>
                    <a:cs typeface="Arial" panose="020B0604020202020204" pitchFamily="34" charset="0"/>
                  </a:rPr>
                  <a:t>Feature: </a:t>
                </a:r>
                <a:r>
                  <a:rPr lang="zh-CN" altLang="en-US" sz="2000" dirty="0">
                    <a:latin typeface="Arial" panose="020B0604020202020204" pitchFamily="34" charset="0"/>
                    <a:cs typeface="Arial" panose="020B0604020202020204" pitchFamily="34" charset="0"/>
                  </a:rPr>
                  <a:t>complex short-time Fourier</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transform (STFT) domain</a:t>
                </a:r>
                <a:endParaRPr lang="en-US" altLang="zh-CN" sz="2000" dirty="0">
                  <a:latin typeface="Arial" panose="020B0604020202020204" pitchFamily="34" charset="0"/>
                  <a:cs typeface="Arial" panose="020B0604020202020204" pitchFamily="34" charset="0"/>
                </a:endParaRPr>
              </a:p>
              <a:p>
                <a:pPr marL="285750" indent="-285750">
                  <a:lnSpc>
                    <a:spcPct val="120000"/>
                  </a:lnSpc>
                  <a:buFont typeface="系统字体常规体"/>
                  <a:buChar char="⎼"/>
                </a:pPr>
                <a:r>
                  <a:rPr lang="en-US" altLang="zh-CN" sz="2000" dirty="0">
                    <a:latin typeface="Arial" panose="020B0604020202020204" pitchFamily="34" charset="0"/>
                    <a:cs typeface="Arial" panose="020B0604020202020204" pitchFamily="34" charset="0"/>
                  </a:rPr>
                  <a:t>Noise Conditional Score Network (NCSN++) was used for the score model</a:t>
                </a:r>
              </a:p>
              <a:p>
                <a:pPr marL="285750" indent="-285750">
                  <a:lnSpc>
                    <a:spcPct val="120000"/>
                  </a:lnSpc>
                  <a:buFont typeface="系统字体常规体"/>
                  <a:buChar char="⎼"/>
                </a:pPr>
                <a:r>
                  <a:rPr lang="en-US" altLang="zh-CN" sz="2000" dirty="0" err="1">
                    <a:latin typeface="Arial" panose="020B0604020202020204" pitchFamily="34" charset="0"/>
                    <a:cs typeface="Arial" panose="020B0604020202020204" pitchFamily="34" charset="0"/>
                  </a:rPr>
                  <a:t>BigGAN</a:t>
                </a:r>
                <a:r>
                  <a:rPr lang="en-US" altLang="zh-CN" sz="2000" dirty="0">
                    <a:latin typeface="Arial" panose="020B0604020202020204" pitchFamily="34" charset="0"/>
                    <a:cs typeface="Arial" panose="020B0604020202020204" pitchFamily="34" charset="0"/>
                  </a:rPr>
                  <a:t> architecture was used for the residual blocks in the up/</a:t>
                </a:r>
                <a:r>
                  <a:rPr lang="en-US" altLang="zh-CN" sz="2000" dirty="0" err="1">
                    <a:latin typeface="Arial" panose="020B0604020202020204" pitchFamily="34" charset="0"/>
                    <a:cs typeface="Arial" panose="020B0604020202020204" pitchFamily="34" charset="0"/>
                  </a:rPr>
                  <a:t>dowm</a:t>
                </a:r>
                <a:r>
                  <a:rPr lang="en-US" altLang="zh-CN" sz="2000" dirty="0">
                    <a:latin typeface="Arial" panose="020B0604020202020204" pitchFamily="34" charset="0"/>
                    <a:cs typeface="Arial" panose="020B0604020202020204" pitchFamily="34" charset="0"/>
                  </a:rPr>
                  <a:t> sampling layers</a:t>
                </a:r>
              </a:p>
              <a:p>
                <a:pPr marL="285750" indent="-285750">
                  <a:lnSpc>
                    <a:spcPct val="120000"/>
                  </a:lnSpc>
                  <a:buFont typeface="系统字体常规体"/>
                  <a:buChar char="⎼"/>
                </a:pPr>
                <a:r>
                  <a:rPr lang="en-US" altLang="zh-CN" sz="2000" dirty="0">
                    <a:latin typeface="Arial" panose="020B0604020202020204" pitchFamily="34" charset="0"/>
                    <a:cs typeface="Arial" panose="020B0604020202020204" pitchFamily="34" charset="0"/>
                  </a:rPr>
                  <a:t>Two or three residual blocks were in each </a:t>
                </a:r>
                <a:r>
                  <a:rPr lang="en-US" altLang="zh-CN" sz="2000" dirty="0" err="1">
                    <a:latin typeface="Arial" panose="020B0604020202020204" pitchFamily="34" charset="0"/>
                    <a:cs typeface="Arial" panose="020B0604020202020204" pitchFamily="34" charset="0"/>
                  </a:rPr>
                  <a:t>upsampling</a:t>
                </a:r>
                <a:r>
                  <a:rPr lang="en-US" altLang="zh-CN" sz="2000" dirty="0">
                    <a:latin typeface="Arial" panose="020B0604020202020204" pitchFamily="34" charset="0"/>
                    <a:cs typeface="Arial" panose="020B0604020202020204" pitchFamily="34" charset="0"/>
                  </a:rPr>
                  <a:t> or </a:t>
                </a:r>
                <a:r>
                  <a:rPr lang="en-US" altLang="zh-CN" sz="2000" dirty="0" err="1">
                    <a:latin typeface="Arial" panose="020B0604020202020204" pitchFamily="34" charset="0"/>
                    <a:cs typeface="Arial" panose="020B0604020202020204" pitchFamily="34" charset="0"/>
                  </a:rPr>
                  <a:t>downsampling</a:t>
                </a:r>
                <a:r>
                  <a:rPr lang="en-US" altLang="zh-CN" sz="2000" dirty="0">
                    <a:latin typeface="Arial" panose="020B0604020202020204" pitchFamily="34" charset="0"/>
                    <a:cs typeface="Arial" panose="020B0604020202020204" pitchFamily="34" charset="0"/>
                  </a:rPr>
                  <a:t> layer</a:t>
                </a:r>
              </a:p>
              <a:p>
                <a:pPr marL="285750" indent="-285750">
                  <a:lnSpc>
                    <a:spcPct val="120000"/>
                  </a:lnSpc>
                  <a:buFont typeface="系统字体常规体"/>
                  <a:buChar char="⎼"/>
                </a:pPr>
                <a:r>
                  <a:rPr lang="en-US" altLang="zh-CN" sz="2000" dirty="0">
                    <a:latin typeface="Arial" panose="020B0604020202020204" pitchFamily="34" charset="0"/>
                    <a:cs typeface="Arial" panose="020B0604020202020204" pitchFamily="34" charset="0"/>
                  </a:rPr>
                  <a:t>Global attention was added at a resolution of </a:t>
                </a:r>
                <a14:m>
                  <m:oMath xmlns:m="http://schemas.openxmlformats.org/officeDocument/2006/math">
                    <m:r>
                      <a:rPr lang="en-US" altLang="zh-CN" sz="2000" b="0" i="1" smtClean="0">
                        <a:latin typeface="Cambria Math" panose="02040503050406030204" pitchFamily="18" charset="0"/>
                      </a:rPr>
                      <m:t>16</m:t>
                    </m:r>
                    <m:r>
                      <a:rPr lang="en-US" altLang="zh-CN" sz="2000" b="0" i="1" smtClean="0">
                        <a:latin typeface="Cambria Math" panose="02040503050406030204" pitchFamily="18" charset="0"/>
                        <a:ea typeface="Cambria Math" panose="02040503050406030204" pitchFamily="18" charset="0"/>
                      </a:rPr>
                      <m:t>×16 </m:t>
                    </m:r>
                  </m:oMath>
                </a14:m>
                <a:r>
                  <a:rPr lang="en-US" altLang="zh-CN" sz="2000" dirty="0">
                    <a:latin typeface="Arial" panose="020B0604020202020204" pitchFamily="34" charset="0"/>
                    <a:cs typeface="Arial" panose="020B0604020202020204" pitchFamily="34" charset="0"/>
                  </a:rPr>
                  <a:t>and in the bottleneck layer </a:t>
                </a:r>
                <a:endParaRPr lang="zh-CN" altLang="en-US" sz="2000" dirty="0">
                  <a:latin typeface="Arial" panose="020B0604020202020204" pitchFamily="34" charset="0"/>
                  <a:cs typeface="Arial" panose="020B0604020202020204" pitchFamily="34" charset="0"/>
                </a:endParaRPr>
              </a:p>
            </p:txBody>
          </p:sp>
        </mc:Choice>
        <mc:Fallback xmlns="">
          <p:sp>
            <p:nvSpPr>
              <p:cNvPr id="7" name="文本框 6">
                <a:extLst>
                  <a:ext uri="{FF2B5EF4-FFF2-40B4-BE49-F238E27FC236}">
                    <a16:creationId xmlns:a16="http://schemas.microsoft.com/office/drawing/2014/main" id="{3AE89536-8015-4495-92FB-9F853D537A4A}"/>
                  </a:ext>
                </a:extLst>
              </p:cNvPr>
              <p:cNvSpPr txBox="1">
                <a:spLocks noRot="1" noChangeAspect="1" noMove="1" noResize="1" noEditPoints="1" noAdjustHandles="1" noChangeArrowheads="1" noChangeShapeType="1" noTextEdit="1"/>
              </p:cNvSpPr>
              <p:nvPr/>
            </p:nvSpPr>
            <p:spPr>
              <a:xfrm>
                <a:off x="1260386" y="2559472"/>
                <a:ext cx="10515599" cy="1905009"/>
              </a:xfrm>
              <a:prstGeom prst="rect">
                <a:avLst/>
              </a:prstGeom>
              <a:blipFill>
                <a:blip r:embed="rId2"/>
                <a:stretch>
                  <a:fillRect l="-362" b="-5298"/>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B6C06C2-B788-92D7-F31D-229C1FA60696}"/>
              </a:ext>
            </a:extLst>
          </p:cNvPr>
          <p:cNvSpPr txBox="1"/>
          <p:nvPr/>
        </p:nvSpPr>
        <p:spPr>
          <a:xfrm>
            <a:off x="838200" y="1238042"/>
            <a:ext cx="2379177" cy="400110"/>
          </a:xfrm>
          <a:prstGeom prst="rect">
            <a:avLst/>
          </a:prstGeom>
          <a:noFill/>
        </p:spPr>
        <p:txBody>
          <a:bodyPr wrap="none" rtlCol="0">
            <a:spAutoFit/>
          </a:bodyPr>
          <a:lstStyle/>
          <a:p>
            <a:pPr algn="l"/>
            <a:r>
              <a:rPr kumimoji="1" lang="en-US" altLang="zh-CN" sz="2000" b="1" dirty="0">
                <a:latin typeface="Arial" panose="020B0604020202020204" pitchFamily="34" charset="0"/>
                <a:cs typeface="Arial" panose="020B0604020202020204" pitchFamily="34" charset="0"/>
              </a:rPr>
              <a:t>Common Settings</a:t>
            </a:r>
            <a:endParaRPr kumimoji="1" lang="zh-CN" altLang="en-US" sz="2000"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091ADEE3-9DBE-3F4B-733C-CAD56FA9A18A}"/>
              </a:ext>
            </a:extLst>
          </p:cNvPr>
          <p:cNvSpPr txBox="1"/>
          <p:nvPr/>
        </p:nvSpPr>
        <p:spPr>
          <a:xfrm>
            <a:off x="838200" y="4464481"/>
            <a:ext cx="3147015" cy="400110"/>
          </a:xfrm>
          <a:prstGeom prst="rect">
            <a:avLst/>
          </a:prstGeom>
          <a:noFill/>
        </p:spPr>
        <p:txBody>
          <a:bodyPr wrap="none" rtlCol="0">
            <a:spAutoFit/>
          </a:bodyPr>
          <a:lstStyle/>
          <a:p>
            <a:pPr algn="l"/>
            <a:r>
              <a:rPr kumimoji="1" lang="en-US" altLang="zh-CN" sz="2000" b="1" dirty="0">
                <a:latin typeface="Arial" panose="020B0604020202020204" pitchFamily="34" charset="0"/>
                <a:cs typeface="Arial" panose="020B0604020202020204" pitchFamily="34" charset="0"/>
              </a:rPr>
              <a:t>Special Settings for TSE</a:t>
            </a:r>
            <a:endParaRPr kumimoji="1" lang="zh-CN" altLang="en-US" sz="2000" b="1"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C27781CC-BE29-D316-0C15-54BD6AB328EA}"/>
              </a:ext>
            </a:extLst>
          </p:cNvPr>
          <p:cNvSpPr txBox="1"/>
          <p:nvPr/>
        </p:nvSpPr>
        <p:spPr>
          <a:xfrm>
            <a:off x="838200" y="4874581"/>
            <a:ext cx="10515599" cy="496931"/>
          </a:xfrm>
          <a:prstGeom prst="rect">
            <a:avLst/>
          </a:prstGeom>
          <a:noFill/>
        </p:spPr>
        <p:txBody>
          <a:bodyPr wrap="square">
            <a:spAutoFit/>
          </a:bodyPr>
          <a:lstStyle/>
          <a:p>
            <a:pPr marL="3429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Combining diffusion model and conventional deterministic TSE model</a:t>
            </a:r>
          </a:p>
        </p:txBody>
      </p:sp>
      <p:pic>
        <p:nvPicPr>
          <p:cNvPr id="11" name="图片 10">
            <a:extLst>
              <a:ext uri="{FF2B5EF4-FFF2-40B4-BE49-F238E27FC236}">
                <a16:creationId xmlns:a16="http://schemas.microsoft.com/office/drawing/2014/main" id="{32EA8268-E051-31AD-AC5D-B0DC00347011}"/>
              </a:ext>
            </a:extLst>
          </p:cNvPr>
          <p:cNvPicPr>
            <a:picLocks noChangeAspect="1"/>
          </p:cNvPicPr>
          <p:nvPr/>
        </p:nvPicPr>
        <p:blipFill>
          <a:blip r:embed="rId3"/>
          <a:stretch>
            <a:fillRect/>
          </a:stretch>
        </p:blipFill>
        <p:spPr>
          <a:xfrm>
            <a:off x="1603972" y="5542629"/>
            <a:ext cx="3746500" cy="1130300"/>
          </a:xfrm>
          <a:prstGeom prst="rect">
            <a:avLst/>
          </a:prstGeom>
        </p:spPr>
      </p:pic>
    </p:spTree>
    <p:extLst>
      <p:ext uri="{BB962C8B-B14F-4D97-AF65-F5344CB8AC3E}">
        <p14:creationId xmlns:p14="http://schemas.microsoft.com/office/powerpoint/2010/main" val="259150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7C47-D4E2-7E21-BE18-AC7C6F49F6BC}"/>
              </a:ext>
            </a:extLst>
          </p:cNvPr>
          <p:cNvSpPr>
            <a:spLocks noGrp="1"/>
          </p:cNvSpPr>
          <p:nvPr>
            <p:ph type="title"/>
          </p:nvPr>
        </p:nvSpPr>
        <p:spPr/>
        <p:txBody>
          <a:bodyPr/>
          <a:lstStyle/>
          <a:p>
            <a:r>
              <a:rPr kumimoji="1" lang="en-US" altLang="zh-CN" dirty="0"/>
              <a:t>Ensemble Analysis</a:t>
            </a:r>
            <a:endParaRPr kumimoji="1" lang="zh-CN" altLang="en-US" dirty="0"/>
          </a:p>
        </p:txBody>
      </p:sp>
      <p:sp>
        <p:nvSpPr>
          <p:cNvPr id="3" name="灯片编号占位符 2">
            <a:extLst>
              <a:ext uri="{FF2B5EF4-FFF2-40B4-BE49-F238E27FC236}">
                <a16:creationId xmlns:a16="http://schemas.microsoft.com/office/drawing/2014/main" id="{2774312F-6C2E-F9DC-B749-B658B2E4E90B}"/>
              </a:ext>
            </a:extLst>
          </p:cNvPr>
          <p:cNvSpPr>
            <a:spLocks noGrp="1"/>
          </p:cNvSpPr>
          <p:nvPr>
            <p:ph type="sldNum" sz="quarter" idx="12"/>
          </p:nvPr>
        </p:nvSpPr>
        <p:spPr/>
        <p:txBody>
          <a:bodyPr/>
          <a:lstStyle/>
          <a:p>
            <a:fld id="{065237BD-38A8-469E-BDB8-0351196143D6}" type="slidenum">
              <a:rPr lang="zh-CN" altLang="en-US" smtClean="0"/>
              <a:pPr/>
              <a:t>12</a:t>
            </a:fld>
            <a:endParaRPr lang="zh-CN" altLang="en-US" dirty="0"/>
          </a:p>
        </p:txBody>
      </p:sp>
      <p:graphicFrame>
        <p:nvGraphicFramePr>
          <p:cNvPr id="4" name="表格 3">
            <a:extLst>
              <a:ext uri="{FF2B5EF4-FFF2-40B4-BE49-F238E27FC236}">
                <a16:creationId xmlns:a16="http://schemas.microsoft.com/office/drawing/2014/main" id="{C3AB1489-3868-5B6F-6DCE-B2E894DED457}"/>
              </a:ext>
            </a:extLst>
          </p:cNvPr>
          <p:cNvGraphicFramePr>
            <a:graphicFrameLocks noGrp="1"/>
          </p:cNvGraphicFramePr>
          <p:nvPr>
            <p:extLst>
              <p:ext uri="{D42A27DB-BD31-4B8C-83A1-F6EECF244321}">
                <p14:modId xmlns:p14="http://schemas.microsoft.com/office/powerpoint/2010/main" val="2696183514"/>
              </p:ext>
            </p:extLst>
          </p:nvPr>
        </p:nvGraphicFramePr>
        <p:xfrm>
          <a:off x="956962" y="1428620"/>
          <a:ext cx="6552000" cy="4773600"/>
        </p:xfrm>
        <a:graphic>
          <a:graphicData uri="http://schemas.openxmlformats.org/drawingml/2006/table">
            <a:tbl>
              <a:tblPr firstRow="1" bandRow="1">
                <a:tableStyleId>{5A111915-BE36-4E01-A7E5-04B1672EAD32}</a:tableStyleId>
              </a:tblPr>
              <a:tblGrid>
                <a:gridCol w="1332000">
                  <a:extLst>
                    <a:ext uri="{9D8B030D-6E8A-4147-A177-3AD203B41FA5}">
                      <a16:colId xmlns:a16="http://schemas.microsoft.com/office/drawing/2014/main" val="3960875458"/>
                    </a:ext>
                  </a:extLst>
                </a:gridCol>
                <a:gridCol w="1044000">
                  <a:extLst>
                    <a:ext uri="{9D8B030D-6E8A-4147-A177-3AD203B41FA5}">
                      <a16:colId xmlns:a16="http://schemas.microsoft.com/office/drawing/2014/main" val="3821441226"/>
                    </a:ext>
                  </a:extLst>
                </a:gridCol>
                <a:gridCol w="1044000">
                  <a:extLst>
                    <a:ext uri="{9D8B030D-6E8A-4147-A177-3AD203B41FA5}">
                      <a16:colId xmlns:a16="http://schemas.microsoft.com/office/drawing/2014/main" val="4248888794"/>
                    </a:ext>
                  </a:extLst>
                </a:gridCol>
                <a:gridCol w="1044000">
                  <a:extLst>
                    <a:ext uri="{9D8B030D-6E8A-4147-A177-3AD203B41FA5}">
                      <a16:colId xmlns:a16="http://schemas.microsoft.com/office/drawing/2014/main" val="3080088872"/>
                    </a:ext>
                  </a:extLst>
                </a:gridCol>
                <a:gridCol w="1044000">
                  <a:extLst>
                    <a:ext uri="{9D8B030D-6E8A-4147-A177-3AD203B41FA5}">
                      <a16:colId xmlns:a16="http://schemas.microsoft.com/office/drawing/2014/main" val="1438126144"/>
                    </a:ext>
                  </a:extLst>
                </a:gridCol>
                <a:gridCol w="1044000">
                  <a:extLst>
                    <a:ext uri="{9D8B030D-6E8A-4147-A177-3AD203B41FA5}">
                      <a16:colId xmlns:a16="http://schemas.microsoft.com/office/drawing/2014/main" val="1108355873"/>
                    </a:ext>
                  </a:extLst>
                </a:gridCol>
              </a:tblGrid>
              <a:tr h="367200">
                <a:tc>
                  <a:txBody>
                    <a:bodyPr/>
                    <a:lstStyle/>
                    <a:p>
                      <a:pPr algn="l"/>
                      <a:r>
                        <a:rPr lang="en-US" altLang="zh-CN" dirty="0"/>
                        <a:t>Model</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PESQ</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ESTOI</a:t>
                      </a:r>
                      <a:endParaRPr lang="zh-CN" altLang="en-US" dirty="0">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SI-SIR</a:t>
                      </a:r>
                      <a:endParaRPr lang="zh-CN" altLang="en-US" dirty="0">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SI-SAR</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669724"/>
                  </a:ext>
                </a:extLst>
              </a:tr>
              <a:tr h="367200">
                <a:tc gridSpan="6">
                  <a:txBody>
                    <a:bodyPr/>
                    <a:lstStyle/>
                    <a:p>
                      <a:pPr algn="ctr"/>
                      <a:r>
                        <a:rPr lang="en-US" altLang="zh-CN" b="1" dirty="0"/>
                        <a:t>Denoising</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559592834"/>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2.84</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91.93</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16.52</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33.53</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16.61</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6179707"/>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3.01</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92.97</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17.32</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33.54</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17.43</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7067779"/>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3.11</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93.49</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17.82</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33.57</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17.95</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97581198"/>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3.16</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93.79</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18.10</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33.56</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18.24</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205005385"/>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3.17</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93.86</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18.16</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33.57</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18.30</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98491"/>
                  </a:ext>
                </a:extLst>
              </a:tr>
              <a:tr h="367200">
                <a:tc gridSpan="6">
                  <a:txBody>
                    <a:bodyPr/>
                    <a:lstStyle/>
                    <a:p>
                      <a:pPr algn="ctr"/>
                      <a:r>
                        <a:rPr lang="en-US" altLang="zh-CN" b="1" dirty="0"/>
                        <a:t>TSE</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67706076"/>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2.79</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77.26</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9.40</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44.31</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9.40</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055079"/>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2.94</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79.17</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10.46</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44.48</a:t>
                      </a:r>
                      <a:endParaRPr lang="zh-CN" altLang="en-US"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10.45</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27946978"/>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3.04</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80.26</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11.16</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44.60</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11.15</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895194289"/>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3.08</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80.89</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11.58</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44.68</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11.57</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69060516"/>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3.10</a:t>
                      </a:r>
                      <a:endParaRPr lang="zh-CN" altLang="en-US"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81.04</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11.67</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44.69</a:t>
                      </a:r>
                      <a:endParaRPr lang="zh-CN" altLang="en-US"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11.66</a:t>
                      </a:r>
                      <a:endParaRPr lang="zh-CN" altLang="en-US" dirty="0">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77431"/>
                  </a:ext>
                </a:extLst>
              </a:tr>
            </a:tbl>
          </a:graphicData>
        </a:graphic>
      </p:graphicFrame>
    </p:spTree>
    <p:extLst>
      <p:ext uri="{BB962C8B-B14F-4D97-AF65-F5344CB8AC3E}">
        <p14:creationId xmlns:p14="http://schemas.microsoft.com/office/powerpoint/2010/main" val="213654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7C47-D4E2-7E21-BE18-AC7C6F49F6BC}"/>
              </a:ext>
            </a:extLst>
          </p:cNvPr>
          <p:cNvSpPr>
            <a:spLocks noGrp="1"/>
          </p:cNvSpPr>
          <p:nvPr>
            <p:ph type="title"/>
          </p:nvPr>
        </p:nvSpPr>
        <p:spPr/>
        <p:txBody>
          <a:bodyPr/>
          <a:lstStyle/>
          <a:p>
            <a:r>
              <a:rPr kumimoji="1" lang="en-US" altLang="zh-CN" dirty="0"/>
              <a:t>Ensemble Analysis</a:t>
            </a:r>
            <a:endParaRPr kumimoji="1" lang="zh-CN" altLang="en-US" dirty="0"/>
          </a:p>
        </p:txBody>
      </p:sp>
      <p:sp>
        <p:nvSpPr>
          <p:cNvPr id="3" name="灯片编号占位符 2">
            <a:extLst>
              <a:ext uri="{FF2B5EF4-FFF2-40B4-BE49-F238E27FC236}">
                <a16:creationId xmlns:a16="http://schemas.microsoft.com/office/drawing/2014/main" id="{2774312F-6C2E-F9DC-B749-B658B2E4E90B}"/>
              </a:ext>
            </a:extLst>
          </p:cNvPr>
          <p:cNvSpPr>
            <a:spLocks noGrp="1"/>
          </p:cNvSpPr>
          <p:nvPr>
            <p:ph type="sldNum" sz="quarter" idx="12"/>
          </p:nvPr>
        </p:nvSpPr>
        <p:spPr/>
        <p:txBody>
          <a:bodyPr/>
          <a:lstStyle/>
          <a:p>
            <a:fld id="{065237BD-38A8-469E-BDB8-0351196143D6}" type="slidenum">
              <a:rPr lang="zh-CN" altLang="en-US" smtClean="0"/>
              <a:pPr/>
              <a:t>13</a:t>
            </a:fld>
            <a:endParaRPr lang="zh-CN" altLang="en-US" dirty="0"/>
          </a:p>
        </p:txBody>
      </p:sp>
      <p:graphicFrame>
        <p:nvGraphicFramePr>
          <p:cNvPr id="4" name="表格 3">
            <a:extLst>
              <a:ext uri="{FF2B5EF4-FFF2-40B4-BE49-F238E27FC236}">
                <a16:creationId xmlns:a16="http://schemas.microsoft.com/office/drawing/2014/main" id="{C3AB1489-3868-5B6F-6DCE-B2E894DED457}"/>
              </a:ext>
            </a:extLst>
          </p:cNvPr>
          <p:cNvGraphicFramePr>
            <a:graphicFrameLocks noGrp="1"/>
          </p:cNvGraphicFramePr>
          <p:nvPr>
            <p:extLst>
              <p:ext uri="{D42A27DB-BD31-4B8C-83A1-F6EECF244321}">
                <p14:modId xmlns:p14="http://schemas.microsoft.com/office/powerpoint/2010/main" val="602190638"/>
              </p:ext>
            </p:extLst>
          </p:nvPr>
        </p:nvGraphicFramePr>
        <p:xfrm>
          <a:off x="956962" y="1428620"/>
          <a:ext cx="6552000" cy="4773600"/>
        </p:xfrm>
        <a:graphic>
          <a:graphicData uri="http://schemas.openxmlformats.org/drawingml/2006/table">
            <a:tbl>
              <a:tblPr firstRow="1" bandRow="1">
                <a:tableStyleId>{5A111915-BE36-4E01-A7E5-04B1672EAD32}</a:tableStyleId>
              </a:tblPr>
              <a:tblGrid>
                <a:gridCol w="1332000">
                  <a:extLst>
                    <a:ext uri="{9D8B030D-6E8A-4147-A177-3AD203B41FA5}">
                      <a16:colId xmlns:a16="http://schemas.microsoft.com/office/drawing/2014/main" val="3960875458"/>
                    </a:ext>
                  </a:extLst>
                </a:gridCol>
                <a:gridCol w="1044000">
                  <a:extLst>
                    <a:ext uri="{9D8B030D-6E8A-4147-A177-3AD203B41FA5}">
                      <a16:colId xmlns:a16="http://schemas.microsoft.com/office/drawing/2014/main" val="3821441226"/>
                    </a:ext>
                  </a:extLst>
                </a:gridCol>
                <a:gridCol w="1044000">
                  <a:extLst>
                    <a:ext uri="{9D8B030D-6E8A-4147-A177-3AD203B41FA5}">
                      <a16:colId xmlns:a16="http://schemas.microsoft.com/office/drawing/2014/main" val="4248888794"/>
                    </a:ext>
                  </a:extLst>
                </a:gridCol>
                <a:gridCol w="1044000">
                  <a:extLst>
                    <a:ext uri="{9D8B030D-6E8A-4147-A177-3AD203B41FA5}">
                      <a16:colId xmlns:a16="http://schemas.microsoft.com/office/drawing/2014/main" val="3080088872"/>
                    </a:ext>
                  </a:extLst>
                </a:gridCol>
                <a:gridCol w="1044000">
                  <a:extLst>
                    <a:ext uri="{9D8B030D-6E8A-4147-A177-3AD203B41FA5}">
                      <a16:colId xmlns:a16="http://schemas.microsoft.com/office/drawing/2014/main" val="1438126144"/>
                    </a:ext>
                  </a:extLst>
                </a:gridCol>
                <a:gridCol w="1044000">
                  <a:extLst>
                    <a:ext uri="{9D8B030D-6E8A-4147-A177-3AD203B41FA5}">
                      <a16:colId xmlns:a16="http://schemas.microsoft.com/office/drawing/2014/main" val="1108355873"/>
                    </a:ext>
                  </a:extLst>
                </a:gridCol>
              </a:tblGrid>
              <a:tr h="367200">
                <a:tc>
                  <a:txBody>
                    <a:bodyPr/>
                    <a:lstStyle/>
                    <a:p>
                      <a:pPr algn="l"/>
                      <a:r>
                        <a:rPr lang="en-US" altLang="zh-CN" dirty="0"/>
                        <a:t>Model</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PESQ</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ESTOI</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SI-SIR</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SI-SAR</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669724"/>
                  </a:ext>
                </a:extLst>
              </a:tr>
              <a:tr h="367200">
                <a:tc gridSpan="6">
                  <a:txBody>
                    <a:bodyPr/>
                    <a:lstStyle/>
                    <a:p>
                      <a:pPr algn="ctr"/>
                      <a:r>
                        <a:rPr lang="en-US" altLang="zh-CN" b="1" dirty="0"/>
                        <a:t>Denoising</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559592834"/>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2.84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91.93</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16.52</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33.53</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16.61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6179707"/>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92.97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17.32</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17.43</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7067779"/>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93.49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17.82</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17.95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97581198"/>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93.79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18.10</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18.24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205005385"/>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93.86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18.16</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18.30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98491"/>
                  </a:ext>
                </a:extLst>
              </a:tr>
              <a:tr h="367200">
                <a:tc gridSpan="6">
                  <a:txBody>
                    <a:bodyPr/>
                    <a:lstStyle/>
                    <a:p>
                      <a:pPr algn="ctr"/>
                      <a:r>
                        <a:rPr lang="en-US" altLang="zh-CN" b="1" dirty="0"/>
                        <a:t>TSE</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67706076"/>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2.79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77.26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9.40</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44.31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9.40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055079"/>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2.94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79.17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10.46</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44.48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10.45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27946978"/>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80.26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11.16</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44.60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11.15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895194289"/>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80.89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11.58</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44.68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11.57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69060516"/>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81.04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11.67</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44.69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11.66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77431"/>
                  </a:ext>
                </a:extLst>
              </a:tr>
            </a:tbl>
          </a:graphicData>
        </a:graphic>
      </p:graphicFrame>
      <p:sp>
        <p:nvSpPr>
          <p:cNvPr id="5" name="文本框 4">
            <a:extLst>
              <a:ext uri="{FF2B5EF4-FFF2-40B4-BE49-F238E27FC236}">
                <a16:creationId xmlns:a16="http://schemas.microsoft.com/office/drawing/2014/main" id="{2F79B8E2-6EAE-83E2-3AD3-BE8C22C3B3D0}"/>
              </a:ext>
            </a:extLst>
          </p:cNvPr>
          <p:cNvSpPr txBox="1"/>
          <p:nvPr/>
        </p:nvSpPr>
        <p:spPr>
          <a:xfrm>
            <a:off x="7802590" y="1489430"/>
            <a:ext cx="4146394" cy="4651979"/>
          </a:xfrm>
          <a:prstGeom prst="rect">
            <a:avLst/>
          </a:prstGeom>
          <a:noFill/>
        </p:spPr>
        <p:txBody>
          <a:bodyPr wrap="square">
            <a:spAutoFit/>
          </a:bodyPr>
          <a:lstStyle/>
          <a:p>
            <a:pPr marL="342900" indent="-342900">
              <a:lnSpc>
                <a:spcPct val="150000"/>
              </a:lnSpc>
              <a:buFont typeface="系统字体常规体"/>
              <a:buChar char="❍"/>
            </a:pPr>
            <a:r>
              <a:rPr lang="en-US" altLang="zh-CN" sz="2000" b="1" dirty="0">
                <a:latin typeface="Arial" panose="020B0604020202020204" pitchFamily="34" charset="0"/>
                <a:cs typeface="Arial" panose="020B0604020202020204" pitchFamily="34" charset="0"/>
              </a:rPr>
              <a:t>E</a:t>
            </a:r>
            <a:r>
              <a:rPr lang="zh-CN" altLang="en-US" sz="2000" b="1" dirty="0">
                <a:latin typeface="Arial" panose="020B0604020202020204" pitchFamily="34" charset="0"/>
                <a:cs typeface="Arial" panose="020B0604020202020204" pitchFamily="34" charset="0"/>
              </a:rPr>
              <a:t>nsemble inference was effective for both tasks</a:t>
            </a:r>
            <a:endParaRPr lang="en-US" altLang="zh-CN" sz="2000" b="1" dirty="0">
              <a:latin typeface="Arial" panose="020B0604020202020204" pitchFamily="34" charset="0"/>
              <a:cs typeface="Arial" panose="020B0604020202020204" pitchFamily="34" charset="0"/>
            </a:endParaRPr>
          </a:p>
          <a:p>
            <a:pPr marL="342900" indent="-342900">
              <a:lnSpc>
                <a:spcPct val="150000"/>
              </a:lnSpc>
              <a:buFont typeface="系统字体常规体"/>
              <a:buChar char="❍"/>
            </a:pPr>
            <a:r>
              <a:rPr lang="zh-CN" altLang="en-US" sz="2000" b="1" dirty="0"/>
              <a:t>Ensemble inference was effective even when using just two samples</a:t>
            </a:r>
            <a:endParaRPr lang="en-US" altLang="zh-CN" sz="2000" b="1" dirty="0">
              <a:latin typeface="Arial" panose="020B0604020202020204" pitchFamily="34" charset="0"/>
              <a:cs typeface="Arial" panose="020B0604020202020204" pitchFamily="34" charset="0"/>
            </a:endParaRPr>
          </a:p>
          <a:p>
            <a:pPr marL="342900" indent="-342900">
              <a:lnSpc>
                <a:spcPct val="150000"/>
              </a:lnSpc>
              <a:buFont typeface="系统字体常规体"/>
              <a:buChar char="❍"/>
            </a:pPr>
            <a:r>
              <a:rPr lang="en-US" altLang="zh-CN" sz="2000" b="1" dirty="0"/>
              <a:t>T</a:t>
            </a:r>
            <a:r>
              <a:rPr lang="zh-CN" altLang="en-US" sz="2000" b="1" dirty="0"/>
              <a:t>he performance further improved with up to eight samples</a:t>
            </a:r>
            <a:endParaRPr lang="en-US" altLang="zh-CN" sz="2000" b="1" dirty="0"/>
          </a:p>
          <a:p>
            <a:pPr marL="342900" indent="-342900">
              <a:lnSpc>
                <a:spcPct val="150000"/>
              </a:lnSpc>
              <a:buFont typeface="系统字体常规体"/>
              <a:buChar char="❍"/>
            </a:pPr>
            <a:r>
              <a:rPr lang="zh-CN" altLang="en-US" sz="2000" b="1" dirty="0"/>
              <a:t>After that, the improvement became less significant</a:t>
            </a: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74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7C47-D4E2-7E21-BE18-AC7C6F49F6BC}"/>
              </a:ext>
            </a:extLst>
          </p:cNvPr>
          <p:cNvSpPr>
            <a:spLocks noGrp="1"/>
          </p:cNvSpPr>
          <p:nvPr>
            <p:ph type="title"/>
          </p:nvPr>
        </p:nvSpPr>
        <p:spPr/>
        <p:txBody>
          <a:bodyPr/>
          <a:lstStyle/>
          <a:p>
            <a:r>
              <a:rPr kumimoji="1" lang="en-US" altLang="zh-CN" dirty="0"/>
              <a:t>Ensemble Analysis</a:t>
            </a:r>
            <a:endParaRPr kumimoji="1" lang="zh-CN" altLang="en-US" dirty="0"/>
          </a:p>
        </p:txBody>
      </p:sp>
      <p:sp>
        <p:nvSpPr>
          <p:cNvPr id="3" name="灯片编号占位符 2">
            <a:extLst>
              <a:ext uri="{FF2B5EF4-FFF2-40B4-BE49-F238E27FC236}">
                <a16:creationId xmlns:a16="http://schemas.microsoft.com/office/drawing/2014/main" id="{2774312F-6C2E-F9DC-B749-B658B2E4E90B}"/>
              </a:ext>
            </a:extLst>
          </p:cNvPr>
          <p:cNvSpPr>
            <a:spLocks noGrp="1"/>
          </p:cNvSpPr>
          <p:nvPr>
            <p:ph type="sldNum" sz="quarter" idx="12"/>
          </p:nvPr>
        </p:nvSpPr>
        <p:spPr/>
        <p:txBody>
          <a:bodyPr/>
          <a:lstStyle/>
          <a:p>
            <a:fld id="{065237BD-38A8-469E-BDB8-0351196143D6}" type="slidenum">
              <a:rPr lang="zh-CN" altLang="en-US" smtClean="0"/>
              <a:pPr/>
              <a:t>14</a:t>
            </a:fld>
            <a:endParaRPr lang="zh-CN" altLang="en-US" dirty="0"/>
          </a:p>
        </p:txBody>
      </p:sp>
      <p:graphicFrame>
        <p:nvGraphicFramePr>
          <p:cNvPr id="4" name="表格 3">
            <a:extLst>
              <a:ext uri="{FF2B5EF4-FFF2-40B4-BE49-F238E27FC236}">
                <a16:creationId xmlns:a16="http://schemas.microsoft.com/office/drawing/2014/main" id="{C3AB1489-3868-5B6F-6DCE-B2E894DED457}"/>
              </a:ext>
            </a:extLst>
          </p:cNvPr>
          <p:cNvGraphicFramePr>
            <a:graphicFrameLocks noGrp="1"/>
          </p:cNvGraphicFramePr>
          <p:nvPr>
            <p:extLst>
              <p:ext uri="{D42A27DB-BD31-4B8C-83A1-F6EECF244321}">
                <p14:modId xmlns:p14="http://schemas.microsoft.com/office/powerpoint/2010/main" val="3889588673"/>
              </p:ext>
            </p:extLst>
          </p:nvPr>
        </p:nvGraphicFramePr>
        <p:xfrm>
          <a:off x="956962" y="1428620"/>
          <a:ext cx="6552000" cy="4773600"/>
        </p:xfrm>
        <a:graphic>
          <a:graphicData uri="http://schemas.openxmlformats.org/drawingml/2006/table">
            <a:tbl>
              <a:tblPr firstRow="1" bandRow="1">
                <a:tableStyleId>{5A111915-BE36-4E01-A7E5-04B1672EAD32}</a:tableStyleId>
              </a:tblPr>
              <a:tblGrid>
                <a:gridCol w="1332000">
                  <a:extLst>
                    <a:ext uri="{9D8B030D-6E8A-4147-A177-3AD203B41FA5}">
                      <a16:colId xmlns:a16="http://schemas.microsoft.com/office/drawing/2014/main" val="3960875458"/>
                    </a:ext>
                  </a:extLst>
                </a:gridCol>
                <a:gridCol w="1044000">
                  <a:extLst>
                    <a:ext uri="{9D8B030D-6E8A-4147-A177-3AD203B41FA5}">
                      <a16:colId xmlns:a16="http://schemas.microsoft.com/office/drawing/2014/main" val="3821441226"/>
                    </a:ext>
                  </a:extLst>
                </a:gridCol>
                <a:gridCol w="1044000">
                  <a:extLst>
                    <a:ext uri="{9D8B030D-6E8A-4147-A177-3AD203B41FA5}">
                      <a16:colId xmlns:a16="http://schemas.microsoft.com/office/drawing/2014/main" val="4248888794"/>
                    </a:ext>
                  </a:extLst>
                </a:gridCol>
                <a:gridCol w="1044000">
                  <a:extLst>
                    <a:ext uri="{9D8B030D-6E8A-4147-A177-3AD203B41FA5}">
                      <a16:colId xmlns:a16="http://schemas.microsoft.com/office/drawing/2014/main" val="3080088872"/>
                    </a:ext>
                  </a:extLst>
                </a:gridCol>
                <a:gridCol w="1044000">
                  <a:extLst>
                    <a:ext uri="{9D8B030D-6E8A-4147-A177-3AD203B41FA5}">
                      <a16:colId xmlns:a16="http://schemas.microsoft.com/office/drawing/2014/main" val="1438126144"/>
                    </a:ext>
                  </a:extLst>
                </a:gridCol>
                <a:gridCol w="1044000">
                  <a:extLst>
                    <a:ext uri="{9D8B030D-6E8A-4147-A177-3AD203B41FA5}">
                      <a16:colId xmlns:a16="http://schemas.microsoft.com/office/drawing/2014/main" val="1108355873"/>
                    </a:ext>
                  </a:extLst>
                </a:gridCol>
              </a:tblGrid>
              <a:tr h="367200">
                <a:tc>
                  <a:txBody>
                    <a:bodyPr/>
                    <a:lstStyle/>
                    <a:p>
                      <a:pPr algn="l"/>
                      <a:r>
                        <a:rPr lang="en-US" altLang="zh-CN" dirty="0"/>
                        <a:t>Model</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PESQ</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ESTOI</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SI-SIR</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SI-SAR</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669724"/>
                  </a:ext>
                </a:extLst>
              </a:tr>
              <a:tr h="367200">
                <a:tc gridSpan="6">
                  <a:txBody>
                    <a:bodyPr/>
                    <a:lstStyle/>
                    <a:p>
                      <a:pPr algn="ctr"/>
                      <a:r>
                        <a:rPr lang="en-US" altLang="zh-CN" b="1" dirty="0"/>
                        <a:t>Denoising</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559592834"/>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2.84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91.93</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16.52</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33.53</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16.61</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6179707"/>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92.97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17.32</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17.43</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77067779"/>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3.11</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93.49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17.82</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17.95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97581198"/>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93.79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18.10</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33.56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18.24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205005385"/>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93.86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18.16</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33.57</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18.30</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98491"/>
                  </a:ext>
                </a:extLst>
              </a:tr>
              <a:tr h="367200">
                <a:tc gridSpan="6">
                  <a:txBody>
                    <a:bodyPr/>
                    <a:lstStyle/>
                    <a:p>
                      <a:pPr algn="ctr"/>
                      <a:r>
                        <a:rPr lang="en-US" altLang="zh-CN" b="1" dirty="0"/>
                        <a:t>TSE</a:t>
                      </a:r>
                      <a:endParaRPr lang="zh-CN" altLang="en-US" b="1" dirty="0">
                        <a:latin typeface="Arial" panose="020B0604020202020204" pitchFamily="34" charset="0"/>
                        <a:cs typeface="Arial" panose="020B0604020202020204" pitchFamily="34" charset="0"/>
                      </a:endParaRPr>
                    </a:p>
                  </a:txBody>
                  <a:tcPr anchor="ctr">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tc hMerge="1">
                  <a:txBody>
                    <a:bodyPr/>
                    <a:lstStyle/>
                    <a:p>
                      <a:pPr algn="ctr"/>
                      <a:endParaRPr lang="zh-CN" alt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67706076"/>
                  </a:ext>
                </a:extLst>
              </a:tr>
              <a:tr h="367200">
                <a:tc>
                  <a:txBody>
                    <a:bodyPr/>
                    <a:lstStyle/>
                    <a:p>
                      <a:pPr algn="l"/>
                      <a:r>
                        <a:rPr lang="en-US" altLang="zh-CN" dirty="0"/>
                        <a:t>1 sample</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2.79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77.26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9.40</a:t>
                      </a:r>
                      <a:endParaRPr lang="zh-CN" altLang="en-US" b="1" dirty="0">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44.31</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9.40</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055079"/>
                  </a:ext>
                </a:extLst>
              </a:tr>
              <a:tr h="367200">
                <a:tc>
                  <a:txBody>
                    <a:bodyPr/>
                    <a:lstStyle/>
                    <a:p>
                      <a:pPr algn="l"/>
                      <a:r>
                        <a:rPr lang="en-US" altLang="zh-CN" dirty="0" err="1"/>
                        <a:t>En</a:t>
                      </a:r>
                      <a:r>
                        <a:rPr lang="en-US" altLang="zh-CN" dirty="0"/>
                        <a:t>. 2</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2.94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79.17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10.46</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44.48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10.45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427946978"/>
                  </a:ext>
                </a:extLst>
              </a:tr>
              <a:tr h="367200">
                <a:tc>
                  <a:txBody>
                    <a:bodyPr/>
                    <a:lstStyle/>
                    <a:p>
                      <a:pPr algn="l"/>
                      <a:r>
                        <a:rPr lang="en-US" altLang="zh-CN" dirty="0" err="1"/>
                        <a:t>En</a:t>
                      </a:r>
                      <a:r>
                        <a:rPr lang="en-US" altLang="zh-CN" dirty="0"/>
                        <a:t>. 4</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80.26</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11.16</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44.60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11.15</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895194289"/>
                  </a:ext>
                </a:extLst>
              </a:tr>
              <a:tr h="367200">
                <a:tc>
                  <a:txBody>
                    <a:bodyPr/>
                    <a:lstStyle/>
                    <a:p>
                      <a:pPr algn="l"/>
                      <a:r>
                        <a:rPr lang="en-US" altLang="zh-CN" dirty="0" err="1"/>
                        <a:t>En</a:t>
                      </a:r>
                      <a:r>
                        <a:rPr lang="en-US" altLang="zh-CN" dirty="0"/>
                        <a:t>. 8</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80.89</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bg1">
                              <a:lumMod val="95000"/>
                            </a:schemeClr>
                          </a:solidFill>
                        </a:rPr>
                        <a:t>11.58</a:t>
                      </a:r>
                      <a:endParaRPr lang="zh-CN" altLang="en-US" b="1"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44.68</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11.57</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769060516"/>
                  </a:ext>
                </a:extLst>
              </a:tr>
              <a:tr h="367200">
                <a:tc>
                  <a:txBody>
                    <a:bodyPr/>
                    <a:lstStyle/>
                    <a:p>
                      <a:pPr algn="l"/>
                      <a:r>
                        <a:rPr lang="en-US" altLang="zh-CN" dirty="0" err="1"/>
                        <a:t>En</a:t>
                      </a:r>
                      <a:r>
                        <a:rPr lang="en-US" altLang="zh-CN" dirty="0"/>
                        <a:t>. 10</a:t>
                      </a:r>
                      <a:endParaRPr lang="zh-CN" altLang="en-US" dirty="0">
                        <a:latin typeface="Arial" panose="020B0604020202020204" pitchFamily="34" charset="0"/>
                        <a:cs typeface="Arial" panose="020B0604020202020204" pitchFamily="34" charset="0"/>
                      </a:endParaRP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3.10</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81.04</a:t>
                      </a:r>
                      <a:endParaRPr lang="zh-CN" altLang="en-US" dirty="0">
                        <a:solidFill>
                          <a:schemeClr val="bg1">
                            <a:lumMod val="95000"/>
                          </a:schemeClr>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11.67</a:t>
                      </a:r>
                      <a:endParaRPr lang="zh-CN" altLang="en-US" b="1" dirty="0">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44.69</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1"/>
                          </a:solidFill>
                        </a:rPr>
                        <a:t>11.66</a:t>
                      </a:r>
                      <a:endParaRPr lang="zh-CN" altLang="en-US" b="1" dirty="0">
                        <a:solidFill>
                          <a:schemeClr val="tx1"/>
                        </a:solidFill>
                        <a:latin typeface="Arial" panose="020B0604020202020204" pitchFamily="34" charset="0"/>
                        <a:cs typeface="Arial" panose="020B0604020202020204" pitchFamily="34" charset="0"/>
                      </a:endParaRPr>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77431"/>
                  </a:ext>
                </a:extLst>
              </a:tr>
            </a:tbl>
          </a:graphicData>
        </a:graphic>
      </p:graphicFrame>
      <p:sp>
        <p:nvSpPr>
          <p:cNvPr id="5" name="文本框 4">
            <a:extLst>
              <a:ext uri="{FF2B5EF4-FFF2-40B4-BE49-F238E27FC236}">
                <a16:creationId xmlns:a16="http://schemas.microsoft.com/office/drawing/2014/main" id="{2F79B8E2-6EAE-83E2-3AD3-BE8C22C3B3D0}"/>
              </a:ext>
            </a:extLst>
          </p:cNvPr>
          <p:cNvSpPr txBox="1"/>
          <p:nvPr/>
        </p:nvSpPr>
        <p:spPr>
          <a:xfrm>
            <a:off x="7802590" y="1489430"/>
            <a:ext cx="4146394" cy="2343655"/>
          </a:xfrm>
          <a:prstGeom prst="rect">
            <a:avLst/>
          </a:prstGeom>
          <a:noFill/>
        </p:spPr>
        <p:txBody>
          <a:bodyPr wrap="square">
            <a:spAutoFit/>
          </a:bodyPr>
          <a:lstStyle/>
          <a:p>
            <a:pPr marL="342900" indent="-342900">
              <a:lnSpc>
                <a:spcPct val="150000"/>
              </a:lnSpc>
              <a:buFont typeface="系统字体常规体"/>
              <a:buChar char="❍"/>
            </a:pPr>
            <a:r>
              <a:rPr lang="en-US" altLang="zh-CN" sz="2000" b="1" dirty="0">
                <a:latin typeface="Arial" panose="020B0604020202020204" pitchFamily="34" charset="0"/>
                <a:cs typeface="Arial" panose="020B0604020202020204" pitchFamily="34" charset="0"/>
              </a:rPr>
              <a:t>E</a:t>
            </a:r>
            <a:r>
              <a:rPr lang="zh-CN" altLang="en-US" sz="2000" b="1" dirty="0">
                <a:latin typeface="Arial" panose="020B0604020202020204" pitchFamily="34" charset="0"/>
                <a:cs typeface="Arial" panose="020B0604020202020204" pitchFamily="34" charset="0"/>
              </a:rPr>
              <a:t>nsemble </a:t>
            </a:r>
            <a:r>
              <a:rPr lang="en-US" altLang="zh-CN" sz="2000" b="1" dirty="0">
                <a:latin typeface="Arial" panose="020B0604020202020204" pitchFamily="34" charset="0"/>
                <a:cs typeface="Arial" panose="020B0604020202020204" pitchFamily="34" charset="0"/>
              </a:rPr>
              <a:t>method primarily reduces signal distortion and artifacts</a:t>
            </a:r>
          </a:p>
          <a:p>
            <a:pPr marL="342900" indent="-342900">
              <a:lnSpc>
                <a:spcPct val="150000"/>
              </a:lnSpc>
              <a:buFont typeface="系统字体常规体"/>
              <a:buChar char="❍"/>
            </a:pPr>
            <a:r>
              <a:rPr lang="en-US" altLang="zh-CN" sz="2000" b="1" dirty="0">
                <a:latin typeface="Arial" panose="020B0604020202020204" pitchFamily="34" charset="0"/>
                <a:cs typeface="Arial" panose="020B0604020202020204" pitchFamily="34" charset="0"/>
              </a:rPr>
              <a:t>Less impact on reducing interference</a:t>
            </a: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74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237D5-8DCA-2570-3895-EF7B3DD73C18}"/>
              </a:ext>
            </a:extLst>
          </p:cNvPr>
          <p:cNvSpPr>
            <a:spLocks noGrp="1"/>
          </p:cNvSpPr>
          <p:nvPr>
            <p:ph type="title"/>
          </p:nvPr>
        </p:nvSpPr>
        <p:spPr/>
        <p:txBody>
          <a:bodyPr/>
          <a:lstStyle/>
          <a:p>
            <a:r>
              <a:rPr kumimoji="1" lang="en-US" altLang="zh-CN" dirty="0"/>
              <a:t>Evaluation of SplitTree</a:t>
            </a:r>
            <a:endParaRPr kumimoji="1" lang="zh-CN" altLang="en-US" dirty="0"/>
          </a:p>
        </p:txBody>
      </p:sp>
      <p:sp>
        <p:nvSpPr>
          <p:cNvPr id="3" name="灯片编号占位符 2">
            <a:extLst>
              <a:ext uri="{FF2B5EF4-FFF2-40B4-BE49-F238E27FC236}">
                <a16:creationId xmlns:a16="http://schemas.microsoft.com/office/drawing/2014/main" id="{9190D3C0-6841-291E-BA35-64211B7F760C}"/>
              </a:ext>
            </a:extLst>
          </p:cNvPr>
          <p:cNvSpPr>
            <a:spLocks noGrp="1"/>
          </p:cNvSpPr>
          <p:nvPr>
            <p:ph type="sldNum" sz="quarter" idx="12"/>
          </p:nvPr>
        </p:nvSpPr>
        <p:spPr/>
        <p:txBody>
          <a:bodyPr/>
          <a:lstStyle/>
          <a:p>
            <a:fld id="{065237BD-38A8-469E-BDB8-0351196143D6}" type="slidenum">
              <a:rPr lang="zh-CN" altLang="en-US" smtClean="0"/>
              <a:pPr/>
              <a:t>15</a:t>
            </a:fld>
            <a:endParaRPr lang="zh-CN" altLang="en-US" dirty="0"/>
          </a:p>
        </p:txBody>
      </p:sp>
      <p:graphicFrame>
        <p:nvGraphicFramePr>
          <p:cNvPr id="4" name="表格 3">
            <a:extLst>
              <a:ext uri="{FF2B5EF4-FFF2-40B4-BE49-F238E27FC236}">
                <a16:creationId xmlns:a16="http://schemas.microsoft.com/office/drawing/2014/main" id="{CDC7510A-2187-247B-323D-6C5EDFDD579D}"/>
              </a:ext>
            </a:extLst>
          </p:cNvPr>
          <p:cNvGraphicFramePr>
            <a:graphicFrameLocks noGrp="1"/>
          </p:cNvGraphicFramePr>
          <p:nvPr/>
        </p:nvGraphicFramePr>
        <p:xfrm>
          <a:off x="1129956" y="2994012"/>
          <a:ext cx="5760000" cy="2595880"/>
        </p:xfrm>
        <a:graphic>
          <a:graphicData uri="http://schemas.openxmlformats.org/drawingml/2006/table">
            <a:tbl>
              <a:tblPr firstRow="1" bandRow="1">
                <a:tableStyleId>{5A111915-BE36-4E01-A7E5-04B1672EAD32}</a:tableStyleId>
              </a:tblPr>
              <a:tblGrid>
                <a:gridCol w="468000">
                  <a:extLst>
                    <a:ext uri="{9D8B030D-6E8A-4147-A177-3AD203B41FA5}">
                      <a16:colId xmlns:a16="http://schemas.microsoft.com/office/drawing/2014/main" val="1141736726"/>
                    </a:ext>
                  </a:extLst>
                </a:gridCol>
                <a:gridCol w="1548000">
                  <a:extLst>
                    <a:ext uri="{9D8B030D-6E8A-4147-A177-3AD203B41FA5}">
                      <a16:colId xmlns:a16="http://schemas.microsoft.com/office/drawing/2014/main" val="2142165570"/>
                    </a:ext>
                  </a:extLst>
                </a:gridCol>
                <a:gridCol w="972000">
                  <a:extLst>
                    <a:ext uri="{9D8B030D-6E8A-4147-A177-3AD203B41FA5}">
                      <a16:colId xmlns:a16="http://schemas.microsoft.com/office/drawing/2014/main" val="3447798906"/>
                    </a:ext>
                  </a:extLst>
                </a:gridCol>
                <a:gridCol w="900000">
                  <a:extLst>
                    <a:ext uri="{9D8B030D-6E8A-4147-A177-3AD203B41FA5}">
                      <a16:colId xmlns:a16="http://schemas.microsoft.com/office/drawing/2014/main" val="1796031100"/>
                    </a:ext>
                  </a:extLst>
                </a:gridCol>
                <a:gridCol w="864000">
                  <a:extLst>
                    <a:ext uri="{9D8B030D-6E8A-4147-A177-3AD203B41FA5}">
                      <a16:colId xmlns:a16="http://schemas.microsoft.com/office/drawing/2014/main" val="131154498"/>
                    </a:ext>
                  </a:extLst>
                </a:gridCol>
                <a:gridCol w="1008000">
                  <a:extLst>
                    <a:ext uri="{9D8B030D-6E8A-4147-A177-3AD203B41FA5}">
                      <a16:colId xmlns:a16="http://schemas.microsoft.com/office/drawing/2014/main" val="3315488512"/>
                    </a:ext>
                  </a:extLst>
                </a:gridCol>
              </a:tblGrid>
              <a:tr h="370840">
                <a:tc>
                  <a:txBody>
                    <a:bodyPr/>
                    <a:lstStyle/>
                    <a:p>
                      <a:pPr algn="ctr"/>
                      <a:endParaRPr lang="zh-CN" altLang="en-US" dirty="0"/>
                    </a:p>
                  </a:txBody>
                  <a:tcPr anchor="ctr">
                    <a:lnL w="6350" cap="flat" cmpd="sng" algn="ctr">
                      <a:noFill/>
                      <a:prstDash val="solid"/>
                      <a:miter lim="800000"/>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 Points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#Calls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PESQ</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3565064"/>
                  </a:ext>
                </a:extLst>
              </a:tr>
              <a:tr h="370840">
                <a:tc>
                  <a:txBody>
                    <a:bodyPr/>
                    <a:lstStyle/>
                    <a:p>
                      <a:pPr algn="ctr"/>
                      <a:r>
                        <a:rPr lang="en-US" altLang="zh-CN" dirty="0"/>
                        <a:t>(1)</a:t>
                      </a:r>
                      <a:endParaRPr lang="zh-CN" altLang="en-US" dirty="0"/>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2.84</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16.52</a:t>
                      </a:r>
                      <a:endParaRPr lang="zh-CN" altLang="en-US" dirty="0"/>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622610822"/>
                  </a:ext>
                </a:extLst>
              </a:tr>
              <a:tr h="370840">
                <a:tc>
                  <a:txBody>
                    <a:bodyPr/>
                    <a:lstStyle/>
                    <a:p>
                      <a:pPr algn="ctr"/>
                      <a:r>
                        <a:rPr lang="en-US" altLang="zh-CN" dirty="0"/>
                        <a:t>(2)</a:t>
                      </a:r>
                      <a:endParaRPr lang="zh-CN" altLang="en-US" dirty="0"/>
                    </a:p>
                  </a:txBody>
                  <a:tcPr anchor="ctr">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30</a:t>
                      </a:r>
                      <a:endParaRPr lang="zh-CN" altLang="en-US"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8</a:t>
                      </a:r>
                      <a:endParaRPr lang="zh-CN" altLang="en-US"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240</a:t>
                      </a:r>
                      <a:endParaRPr lang="zh-CN" altLang="en-US"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3.16</a:t>
                      </a:r>
                      <a:endParaRPr lang="zh-CN" altLang="en-US"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18.10</a:t>
                      </a:r>
                      <a:endParaRPr lang="zh-CN" altLang="en-US" dirty="0"/>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051171"/>
                  </a:ext>
                </a:extLst>
              </a:tr>
              <a:tr h="370840">
                <a:tc>
                  <a:txBody>
                    <a:bodyPr/>
                    <a:lstStyle/>
                    <a:p>
                      <a:pPr algn="ctr"/>
                      <a:r>
                        <a:rPr lang="en-US" altLang="zh-CN" dirty="0"/>
                        <a:t>(3)</a:t>
                      </a:r>
                      <a:endParaRPr lang="zh-CN" altLang="en-US" dirty="0"/>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21</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8</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177</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3.14</a:t>
                      </a:r>
                      <a:endParaRPr lang="zh-CN" altLang="en-US"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18.10</a:t>
                      </a:r>
                      <a:endParaRPr lang="zh-CN" altLang="en-US" dirty="0"/>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47103741"/>
                  </a:ext>
                </a:extLst>
              </a:tr>
              <a:tr h="370840">
                <a:tc>
                  <a:txBody>
                    <a:bodyPr/>
                    <a:lstStyle/>
                    <a:p>
                      <a:pPr algn="ctr"/>
                      <a:r>
                        <a:rPr lang="en-US" altLang="zh-CN" dirty="0"/>
                        <a:t>(4)</a:t>
                      </a:r>
                      <a:endParaRPr lang="zh-CN" alt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11</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8</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107</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3.05</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17.73</a:t>
                      </a:r>
                      <a:endParaRPr lang="zh-CN" altLang="en-US" dirty="0"/>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679607382"/>
                  </a:ext>
                </a:extLst>
              </a:tr>
              <a:tr h="370840">
                <a:tc>
                  <a:txBody>
                    <a:bodyPr/>
                    <a:lstStyle/>
                    <a:p>
                      <a:pPr algn="ctr"/>
                      <a:r>
                        <a:rPr lang="en-US" altLang="zh-CN" dirty="0"/>
                        <a:t>(5)</a:t>
                      </a:r>
                      <a:endParaRPr lang="zh-CN" alt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30, 21</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2, 4</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186</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3.15</a:t>
                      </a:r>
                      <a:endParaRPr lang="zh-CN" altLang="en-US"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t>18.08</a:t>
                      </a:r>
                      <a:endParaRPr lang="zh-CN" altLang="en-US" dirty="0"/>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723148328"/>
                  </a:ext>
                </a:extLst>
              </a:tr>
              <a:tr h="370840">
                <a:tc>
                  <a:txBody>
                    <a:bodyPr/>
                    <a:lstStyle/>
                    <a:p>
                      <a:pPr algn="ctr"/>
                      <a:r>
                        <a:rPr lang="en-US" altLang="zh-CN" dirty="0"/>
                        <a:t>(6)</a:t>
                      </a:r>
                      <a:endParaRPr lang="zh-CN" altLang="en-US" dirty="0"/>
                    </a:p>
                  </a:txBody>
                  <a:tcPr anchor="ctr">
                    <a:lnL w="6350" cap="flat" cmpd="sng" algn="ctr">
                      <a:noFill/>
                      <a:prstDash val="solid"/>
                      <a:miter lim="800000"/>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30, 21, 11</a:t>
                      </a:r>
                      <a:endParaRPr lang="zh-CN" altLang="en-US"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2, 2, 2</a:t>
                      </a:r>
                      <a:endParaRPr lang="zh-CN" altLang="en-US"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146</a:t>
                      </a:r>
                      <a:endParaRPr lang="zh-CN" altLang="en-US"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3.13</a:t>
                      </a:r>
                      <a:endParaRPr lang="zh-CN" altLang="en-US"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18.06</a:t>
                      </a:r>
                      <a:endParaRPr lang="zh-CN" altLang="en-US" dirty="0"/>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51026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D320D5-3911-6243-D9AF-644D8CF1E8EE}"/>
                  </a:ext>
                </a:extLst>
              </p:cNvPr>
              <p:cNvSpPr txBox="1"/>
              <p:nvPr/>
            </p:nvSpPr>
            <p:spPr>
              <a:xfrm>
                <a:off x="945481" y="1603008"/>
                <a:ext cx="6128950" cy="1015663"/>
              </a:xfrm>
              <a:prstGeom prst="rect">
                <a:avLst/>
              </a:prstGeom>
              <a:noFill/>
            </p:spPr>
            <p:txBody>
              <a:bodyPr wrap="square">
                <a:spAutoFit/>
              </a:bodyPr>
              <a:lstStyle/>
              <a:p>
                <a:pPr marL="342900" indent="-342900">
                  <a:buFont typeface="Wingdings" pitchFamily="2" charset="2"/>
                  <a:buChar char="Ø"/>
                </a:pPr>
                <a:r>
                  <a:rPr lang="zh-CN" altLang="en-US" sz="2000" dirty="0">
                    <a:latin typeface="Arial" panose="020B0604020202020204" pitchFamily="34" charset="0"/>
                    <a:cs typeface="Arial" panose="020B0604020202020204" pitchFamily="34" charset="0"/>
                  </a:rPr>
                  <a:t>We fixed the number of reverse diffusion steps to </a:t>
                </a:r>
                <a14:m>
                  <m:oMath xmlns:m="http://schemas.openxmlformats.org/officeDocument/2006/math">
                    <m:r>
                      <a:rPr lang="en-US" altLang="zh-CN" sz="2000" i="1" smtClean="0">
                        <a:solidFill>
                          <a:schemeClr val="tx1"/>
                        </a:solidFill>
                        <a:latin typeface="Cambria Math" panose="02040503050406030204" pitchFamily="18" charset="0"/>
                      </a:rPr>
                      <m:t>𝑁</m:t>
                    </m:r>
                    <m:r>
                      <a:rPr lang="en-US" altLang="zh-CN" sz="2000" b="0" i="1" smtClean="0">
                        <a:solidFill>
                          <a:schemeClr val="tx1"/>
                        </a:solidFill>
                        <a:latin typeface="Cambria Math" panose="02040503050406030204" pitchFamily="18" charset="0"/>
                      </a:rPr>
                      <m:t>=30 </m:t>
                    </m:r>
                  </m:oMath>
                </a14:m>
                <a:r>
                  <a:rPr lang="zh-CN" altLang="en-US" sz="2000" dirty="0">
                    <a:latin typeface="Arial" panose="020B0604020202020204" pitchFamily="34" charset="0"/>
                    <a:cs typeface="Arial" panose="020B0604020202020204" pitchFamily="34" charset="0"/>
                  </a:rPr>
                  <a:t>and the total number of generated samples to</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chemeClr val="tx1"/>
                        </a:solidFill>
                        <a:latin typeface="Cambria Math" panose="02040503050406030204" pitchFamily="18" charset="0"/>
                      </a:rPr>
                      <m:t>𝑀</m:t>
                    </m:r>
                    <m:r>
                      <a:rPr lang="en-US" altLang="zh-CN" sz="2000" i="1">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8</m:t>
                    </m:r>
                    <m:r>
                      <a:rPr lang="en-US" altLang="zh-CN" sz="2000" i="1">
                        <a:solidFill>
                          <a:schemeClr val="tx1"/>
                        </a:solidFill>
                        <a:latin typeface="Cambria Math" panose="02040503050406030204" pitchFamily="18" charset="0"/>
                      </a:rPr>
                      <m:t> </m:t>
                    </m:r>
                  </m:oMath>
                </a14:m>
                <a:endParaRPr lang="zh-CN" altLang="en-US" sz="2000" i="1"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0DD320D5-3911-6243-D9AF-644D8CF1E8EE}"/>
                  </a:ext>
                </a:extLst>
              </p:cNvPr>
              <p:cNvSpPr txBox="1">
                <a:spLocks noRot="1" noChangeAspect="1" noMove="1" noResize="1" noEditPoints="1" noAdjustHandles="1" noChangeArrowheads="1" noChangeShapeType="1" noTextEdit="1"/>
              </p:cNvSpPr>
              <p:nvPr/>
            </p:nvSpPr>
            <p:spPr>
              <a:xfrm>
                <a:off x="945481" y="1603008"/>
                <a:ext cx="6128950" cy="1015663"/>
              </a:xfrm>
              <a:prstGeom prst="rect">
                <a:avLst/>
              </a:prstGeom>
              <a:blipFill>
                <a:blip r:embed="rId2"/>
                <a:stretch>
                  <a:fillRect l="-826" t="-3704" r="-413"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AB16B1F-AC00-6773-0E98-5F0FACF0A401}"/>
                  </a:ext>
                </a:extLst>
              </p:cNvPr>
              <p:cNvSpPr txBox="1"/>
              <p:nvPr/>
            </p:nvSpPr>
            <p:spPr>
              <a:xfrm>
                <a:off x="7333923" y="3623210"/>
                <a:ext cx="4683211" cy="871970"/>
              </a:xfrm>
              <a:prstGeom prst="rect">
                <a:avLst/>
              </a:prstGeom>
              <a:noFill/>
            </p:spPr>
            <p:txBody>
              <a:bodyPr wrap="square">
                <a:spAutoFit/>
              </a:bodyPr>
              <a:lstStyle/>
              <a:p>
                <a:pPr>
                  <a:lnSpc>
                    <a:spcPct val="150000"/>
                  </a:lnSpc>
                </a:pPr>
                <a:r>
                  <a:rPr lang="zh-CN" altLang="en-US" dirty="0"/>
                  <a:t>(2) corresponds to splitting the process at the initial step (</a:t>
                </a:r>
                <a14:m>
                  <m:oMath xmlns:m="http://schemas.openxmlformats.org/officeDocument/2006/math">
                    <m:r>
                      <a:rPr lang="en-US" altLang="zh-CN" sz="1800" b="0" i="1" smtClean="0">
                        <a:solidFill>
                          <a:schemeClr val="tx1"/>
                        </a:solidFill>
                        <a:latin typeface="Cambria Math" panose="02040503050406030204" pitchFamily="18" charset="0"/>
                      </a:rPr>
                      <m:t>𝑛</m:t>
                    </m:r>
                    <m:r>
                      <a:rPr lang="en-US" altLang="zh-CN" sz="1800" b="0" i="1" smtClean="0">
                        <a:solidFill>
                          <a:schemeClr val="tx1"/>
                        </a:solidFill>
                        <a:latin typeface="Cambria Math" panose="02040503050406030204" pitchFamily="18" charset="0"/>
                      </a:rPr>
                      <m:t>=30 </m:t>
                    </m:r>
                  </m:oMath>
                </a14:m>
                <a:r>
                  <a:rPr lang="zh-CN" altLang="en-US" dirty="0"/>
                  <a:t>)</a:t>
                </a:r>
              </a:p>
            </p:txBody>
          </p:sp>
        </mc:Choice>
        <mc:Fallback xmlns="">
          <p:sp>
            <p:nvSpPr>
              <p:cNvPr id="8" name="文本框 7">
                <a:extLst>
                  <a:ext uri="{FF2B5EF4-FFF2-40B4-BE49-F238E27FC236}">
                    <a16:creationId xmlns:a16="http://schemas.microsoft.com/office/drawing/2014/main" id="{3AB16B1F-AC00-6773-0E98-5F0FACF0A401}"/>
                  </a:ext>
                </a:extLst>
              </p:cNvPr>
              <p:cNvSpPr txBox="1">
                <a:spLocks noRot="1" noChangeAspect="1" noMove="1" noResize="1" noEditPoints="1" noAdjustHandles="1" noChangeArrowheads="1" noChangeShapeType="1" noTextEdit="1"/>
              </p:cNvSpPr>
              <p:nvPr/>
            </p:nvSpPr>
            <p:spPr>
              <a:xfrm>
                <a:off x="7333923" y="3623210"/>
                <a:ext cx="4683211" cy="871970"/>
              </a:xfrm>
              <a:prstGeom prst="rect">
                <a:avLst/>
              </a:prstGeom>
              <a:blipFill>
                <a:blip r:embed="rId3"/>
                <a:stretch>
                  <a:fillRect l="-1081" b="-101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94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237D5-8DCA-2570-3895-EF7B3DD73C18}"/>
              </a:ext>
            </a:extLst>
          </p:cNvPr>
          <p:cNvSpPr>
            <a:spLocks noGrp="1"/>
          </p:cNvSpPr>
          <p:nvPr>
            <p:ph type="title"/>
          </p:nvPr>
        </p:nvSpPr>
        <p:spPr/>
        <p:txBody>
          <a:bodyPr/>
          <a:lstStyle/>
          <a:p>
            <a:r>
              <a:rPr kumimoji="1" lang="en-US" altLang="zh-CN" dirty="0"/>
              <a:t>Evaluation of SplitTree</a:t>
            </a:r>
            <a:endParaRPr kumimoji="1" lang="zh-CN" altLang="en-US" dirty="0"/>
          </a:p>
        </p:txBody>
      </p:sp>
      <p:sp>
        <p:nvSpPr>
          <p:cNvPr id="3" name="灯片编号占位符 2">
            <a:extLst>
              <a:ext uri="{FF2B5EF4-FFF2-40B4-BE49-F238E27FC236}">
                <a16:creationId xmlns:a16="http://schemas.microsoft.com/office/drawing/2014/main" id="{9190D3C0-6841-291E-BA35-64211B7F760C}"/>
              </a:ext>
            </a:extLst>
          </p:cNvPr>
          <p:cNvSpPr>
            <a:spLocks noGrp="1"/>
          </p:cNvSpPr>
          <p:nvPr>
            <p:ph type="sldNum" sz="quarter" idx="12"/>
          </p:nvPr>
        </p:nvSpPr>
        <p:spPr/>
        <p:txBody>
          <a:bodyPr/>
          <a:lstStyle/>
          <a:p>
            <a:fld id="{065237BD-38A8-469E-BDB8-0351196143D6}" type="slidenum">
              <a:rPr lang="zh-CN" altLang="en-US" smtClean="0"/>
              <a:pPr/>
              <a:t>16</a:t>
            </a:fld>
            <a:endParaRPr lang="zh-CN" altLang="en-US" dirty="0"/>
          </a:p>
        </p:txBody>
      </p:sp>
      <p:graphicFrame>
        <p:nvGraphicFramePr>
          <p:cNvPr id="4" name="表格 3">
            <a:extLst>
              <a:ext uri="{FF2B5EF4-FFF2-40B4-BE49-F238E27FC236}">
                <a16:creationId xmlns:a16="http://schemas.microsoft.com/office/drawing/2014/main" id="{CDC7510A-2187-247B-323D-6C5EDFDD579D}"/>
              </a:ext>
            </a:extLst>
          </p:cNvPr>
          <p:cNvGraphicFramePr>
            <a:graphicFrameLocks noGrp="1"/>
          </p:cNvGraphicFramePr>
          <p:nvPr>
            <p:extLst>
              <p:ext uri="{D42A27DB-BD31-4B8C-83A1-F6EECF244321}">
                <p14:modId xmlns:p14="http://schemas.microsoft.com/office/powerpoint/2010/main" val="862909269"/>
              </p:ext>
            </p:extLst>
          </p:nvPr>
        </p:nvGraphicFramePr>
        <p:xfrm>
          <a:off x="1129956" y="2994012"/>
          <a:ext cx="5760000" cy="2595880"/>
        </p:xfrm>
        <a:graphic>
          <a:graphicData uri="http://schemas.openxmlformats.org/drawingml/2006/table">
            <a:tbl>
              <a:tblPr firstRow="1" bandRow="1">
                <a:tableStyleId>{5A111915-BE36-4E01-A7E5-04B1672EAD32}</a:tableStyleId>
              </a:tblPr>
              <a:tblGrid>
                <a:gridCol w="468000">
                  <a:extLst>
                    <a:ext uri="{9D8B030D-6E8A-4147-A177-3AD203B41FA5}">
                      <a16:colId xmlns:a16="http://schemas.microsoft.com/office/drawing/2014/main" val="1141736726"/>
                    </a:ext>
                  </a:extLst>
                </a:gridCol>
                <a:gridCol w="1548000">
                  <a:extLst>
                    <a:ext uri="{9D8B030D-6E8A-4147-A177-3AD203B41FA5}">
                      <a16:colId xmlns:a16="http://schemas.microsoft.com/office/drawing/2014/main" val="2142165570"/>
                    </a:ext>
                  </a:extLst>
                </a:gridCol>
                <a:gridCol w="972000">
                  <a:extLst>
                    <a:ext uri="{9D8B030D-6E8A-4147-A177-3AD203B41FA5}">
                      <a16:colId xmlns:a16="http://schemas.microsoft.com/office/drawing/2014/main" val="3447798906"/>
                    </a:ext>
                  </a:extLst>
                </a:gridCol>
                <a:gridCol w="900000">
                  <a:extLst>
                    <a:ext uri="{9D8B030D-6E8A-4147-A177-3AD203B41FA5}">
                      <a16:colId xmlns:a16="http://schemas.microsoft.com/office/drawing/2014/main" val="1796031100"/>
                    </a:ext>
                  </a:extLst>
                </a:gridCol>
                <a:gridCol w="864000">
                  <a:extLst>
                    <a:ext uri="{9D8B030D-6E8A-4147-A177-3AD203B41FA5}">
                      <a16:colId xmlns:a16="http://schemas.microsoft.com/office/drawing/2014/main" val="131154498"/>
                    </a:ext>
                  </a:extLst>
                </a:gridCol>
                <a:gridCol w="1008000">
                  <a:extLst>
                    <a:ext uri="{9D8B030D-6E8A-4147-A177-3AD203B41FA5}">
                      <a16:colId xmlns:a16="http://schemas.microsoft.com/office/drawing/2014/main" val="3315488512"/>
                    </a:ext>
                  </a:extLst>
                </a:gridCol>
              </a:tblGrid>
              <a:tr h="370840">
                <a:tc>
                  <a:txBody>
                    <a:bodyPr/>
                    <a:lstStyle/>
                    <a:p>
                      <a:pPr algn="ctr"/>
                      <a:endParaRPr lang="zh-CN" altLang="en-US" dirty="0"/>
                    </a:p>
                  </a:txBody>
                  <a:tcPr anchor="ctr">
                    <a:lnL w="6350" cap="flat" cmpd="sng" algn="ctr">
                      <a:noFill/>
                      <a:prstDash val="solid"/>
                      <a:miter lim="800000"/>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 Points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#Calls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PESQ</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3565064"/>
                  </a:ext>
                </a:extLst>
              </a:tr>
              <a:tr h="370840">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2.84</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16.52</a:t>
                      </a:r>
                      <a:endParaRPr lang="zh-CN" altLang="en-US" dirty="0">
                        <a:solidFill>
                          <a:schemeClr val="bg1">
                            <a:lumMod val="95000"/>
                          </a:schemeClr>
                        </a:solidFill>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622610822"/>
                  </a:ext>
                </a:extLst>
              </a:tr>
              <a:tr h="370840">
                <a:tc>
                  <a:txBody>
                    <a:bodyPr/>
                    <a:lstStyle/>
                    <a:p>
                      <a:pPr algn="ctr"/>
                      <a:r>
                        <a:rPr lang="en-US" altLang="zh-CN" b="1" dirty="0"/>
                        <a:t>(2)</a:t>
                      </a:r>
                      <a:endParaRPr lang="zh-CN" altLang="en-US" b="1" dirty="0"/>
                    </a:p>
                  </a:txBody>
                  <a:tcPr anchor="ctr">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30</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8</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240</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3.16</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18.10</a:t>
                      </a:r>
                      <a:endParaRPr lang="zh-CN" altLang="en-US" b="1" dirty="0"/>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051171"/>
                  </a:ext>
                </a:extLst>
              </a:tr>
              <a:tr h="370840">
                <a:tc>
                  <a:txBody>
                    <a:bodyPr/>
                    <a:lstStyle/>
                    <a:p>
                      <a:pPr algn="ctr"/>
                      <a:r>
                        <a:rPr lang="en-US" altLang="zh-CN" b="1" dirty="0"/>
                        <a:t>(3)</a:t>
                      </a:r>
                      <a:endParaRPr lang="zh-CN" altLang="en-US" b="1" dirty="0"/>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21</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8</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177</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3.14</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18.10</a:t>
                      </a:r>
                      <a:endParaRPr lang="zh-CN" altLang="en-US" b="1" dirty="0"/>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47103741"/>
                  </a:ext>
                </a:extLst>
              </a:tr>
              <a:tr h="370840">
                <a:tc>
                  <a:txBody>
                    <a:bodyPr/>
                    <a:lstStyle/>
                    <a:p>
                      <a:pPr algn="ctr"/>
                      <a:r>
                        <a:rPr lang="en-US" altLang="zh-CN" dirty="0">
                          <a:solidFill>
                            <a:schemeClr val="bg1">
                              <a:lumMod val="95000"/>
                            </a:schemeClr>
                          </a:solidFill>
                        </a:rPr>
                        <a:t>(4)</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107</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3.05</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17.73</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679607382"/>
                  </a:ext>
                </a:extLst>
              </a:tr>
              <a:tr h="370840">
                <a:tc>
                  <a:txBody>
                    <a:bodyPr/>
                    <a:lstStyle/>
                    <a:p>
                      <a:pPr algn="ctr"/>
                      <a:r>
                        <a:rPr lang="en-US" altLang="zh-CN" dirty="0">
                          <a:solidFill>
                            <a:schemeClr val="bg1">
                              <a:lumMod val="95000"/>
                            </a:schemeClr>
                          </a:solidFill>
                        </a:rPr>
                        <a:t>(5)</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30, 21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2, 4</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186</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3.15</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18.08</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723148328"/>
                  </a:ext>
                </a:extLst>
              </a:tr>
              <a:tr h="370840">
                <a:tc>
                  <a:txBody>
                    <a:bodyPr/>
                    <a:lstStyle/>
                    <a:p>
                      <a:pPr algn="ctr"/>
                      <a:r>
                        <a:rPr lang="en-US" altLang="zh-CN" dirty="0">
                          <a:solidFill>
                            <a:schemeClr val="bg1">
                              <a:lumMod val="95000"/>
                            </a:schemeClr>
                          </a:solidFill>
                        </a:rPr>
                        <a:t>(6)</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30, 21, 11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2, 2, 2</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146</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3.13</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18.06</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51026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D320D5-3911-6243-D9AF-644D8CF1E8EE}"/>
                  </a:ext>
                </a:extLst>
              </p:cNvPr>
              <p:cNvSpPr txBox="1"/>
              <p:nvPr/>
            </p:nvSpPr>
            <p:spPr>
              <a:xfrm>
                <a:off x="945481" y="1603008"/>
                <a:ext cx="6128950" cy="1015663"/>
              </a:xfrm>
              <a:prstGeom prst="rect">
                <a:avLst/>
              </a:prstGeom>
              <a:noFill/>
            </p:spPr>
            <p:txBody>
              <a:bodyPr wrap="square">
                <a:spAutoFit/>
              </a:bodyPr>
              <a:lstStyle/>
              <a:p>
                <a:pPr marL="342900" indent="-342900">
                  <a:buFont typeface="Wingdings" pitchFamily="2" charset="2"/>
                  <a:buChar char="Ø"/>
                </a:pPr>
                <a:r>
                  <a:rPr lang="zh-CN" altLang="en-US" sz="2000" dirty="0">
                    <a:latin typeface="Arial" panose="020B0604020202020204" pitchFamily="34" charset="0"/>
                    <a:cs typeface="Arial" panose="020B0604020202020204" pitchFamily="34" charset="0"/>
                  </a:rPr>
                  <a:t>We fixed the number of reverse diffusion steps to </a:t>
                </a:r>
                <a14:m>
                  <m:oMath xmlns:m="http://schemas.openxmlformats.org/officeDocument/2006/math">
                    <m:r>
                      <a:rPr lang="en-US" altLang="zh-CN" sz="2000" i="1" smtClean="0">
                        <a:solidFill>
                          <a:schemeClr val="tx1"/>
                        </a:solidFill>
                        <a:latin typeface="Cambria Math" panose="02040503050406030204" pitchFamily="18" charset="0"/>
                      </a:rPr>
                      <m:t>𝑁</m:t>
                    </m:r>
                    <m:r>
                      <a:rPr lang="en-US" altLang="zh-CN" sz="2000" b="0" i="1" smtClean="0">
                        <a:solidFill>
                          <a:schemeClr val="tx1"/>
                        </a:solidFill>
                        <a:latin typeface="Cambria Math" panose="02040503050406030204" pitchFamily="18" charset="0"/>
                      </a:rPr>
                      <m:t>=30 </m:t>
                    </m:r>
                  </m:oMath>
                </a14:m>
                <a:r>
                  <a:rPr lang="zh-CN" altLang="en-US" sz="2000" dirty="0">
                    <a:latin typeface="Arial" panose="020B0604020202020204" pitchFamily="34" charset="0"/>
                    <a:cs typeface="Arial" panose="020B0604020202020204" pitchFamily="34" charset="0"/>
                  </a:rPr>
                  <a:t>and the total number of generated samples to</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chemeClr val="tx1"/>
                        </a:solidFill>
                        <a:latin typeface="Cambria Math" panose="02040503050406030204" pitchFamily="18" charset="0"/>
                      </a:rPr>
                      <m:t>𝑀</m:t>
                    </m:r>
                    <m:r>
                      <a:rPr lang="en-US" altLang="zh-CN" sz="2000" i="1">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8</m:t>
                    </m:r>
                    <m:r>
                      <a:rPr lang="en-US" altLang="zh-CN" sz="2000" i="1">
                        <a:solidFill>
                          <a:schemeClr val="tx1"/>
                        </a:solidFill>
                        <a:latin typeface="Cambria Math" panose="02040503050406030204" pitchFamily="18" charset="0"/>
                      </a:rPr>
                      <m:t> </m:t>
                    </m:r>
                  </m:oMath>
                </a14:m>
                <a:endParaRPr lang="zh-CN" altLang="en-US" sz="2000" i="1"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0DD320D5-3911-6243-D9AF-644D8CF1E8EE}"/>
                  </a:ext>
                </a:extLst>
              </p:cNvPr>
              <p:cNvSpPr txBox="1">
                <a:spLocks noRot="1" noChangeAspect="1" noMove="1" noResize="1" noEditPoints="1" noAdjustHandles="1" noChangeArrowheads="1" noChangeShapeType="1" noTextEdit="1"/>
              </p:cNvSpPr>
              <p:nvPr/>
            </p:nvSpPr>
            <p:spPr>
              <a:xfrm>
                <a:off x="945481" y="1603008"/>
                <a:ext cx="6128950" cy="1015663"/>
              </a:xfrm>
              <a:prstGeom prst="rect">
                <a:avLst/>
              </a:prstGeom>
              <a:blipFill>
                <a:blip r:embed="rId2"/>
                <a:stretch>
                  <a:fillRect l="-826" t="-3704" r="-413" b="-987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AB16B1F-AC00-6773-0E98-5F0FACF0A401}"/>
              </a:ext>
            </a:extLst>
          </p:cNvPr>
          <p:cNvSpPr txBox="1"/>
          <p:nvPr/>
        </p:nvSpPr>
        <p:spPr>
          <a:xfrm>
            <a:off x="7074432" y="3429000"/>
            <a:ext cx="4985764" cy="1287532"/>
          </a:xfrm>
          <a:prstGeom prst="rect">
            <a:avLst/>
          </a:prstGeom>
          <a:noFill/>
        </p:spPr>
        <p:txBody>
          <a:bodyPr wrap="square">
            <a:spAutoFit/>
          </a:bodyPr>
          <a:lstStyle/>
          <a:p>
            <a:pPr>
              <a:lnSpc>
                <a:spcPct val="150000"/>
              </a:lnSpc>
            </a:pPr>
            <a:r>
              <a:rPr lang="en-US" altLang="zh-CN" b="1" dirty="0"/>
              <a:t>Comparing experiments (2) and (3):</a:t>
            </a:r>
          </a:p>
          <a:p>
            <a:pPr>
              <a:lnSpc>
                <a:spcPct val="150000"/>
              </a:lnSpc>
            </a:pPr>
            <a:r>
              <a:rPr lang="en-US" altLang="zh-CN" b="1" dirty="0"/>
              <a:t>splitting the SDE process at an intermediate step was also very effective</a:t>
            </a:r>
            <a:endParaRPr lang="zh-CN" altLang="en-US" b="1" dirty="0"/>
          </a:p>
        </p:txBody>
      </p:sp>
    </p:spTree>
    <p:extLst>
      <p:ext uri="{BB962C8B-B14F-4D97-AF65-F5344CB8AC3E}">
        <p14:creationId xmlns:p14="http://schemas.microsoft.com/office/powerpoint/2010/main" val="3001112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237D5-8DCA-2570-3895-EF7B3DD73C18}"/>
              </a:ext>
            </a:extLst>
          </p:cNvPr>
          <p:cNvSpPr>
            <a:spLocks noGrp="1"/>
          </p:cNvSpPr>
          <p:nvPr>
            <p:ph type="title"/>
          </p:nvPr>
        </p:nvSpPr>
        <p:spPr/>
        <p:txBody>
          <a:bodyPr/>
          <a:lstStyle/>
          <a:p>
            <a:r>
              <a:rPr kumimoji="1" lang="en-US" altLang="zh-CN" dirty="0"/>
              <a:t>Evaluation of SplitTree</a:t>
            </a:r>
            <a:endParaRPr kumimoji="1" lang="zh-CN" altLang="en-US" dirty="0"/>
          </a:p>
        </p:txBody>
      </p:sp>
      <p:sp>
        <p:nvSpPr>
          <p:cNvPr id="3" name="灯片编号占位符 2">
            <a:extLst>
              <a:ext uri="{FF2B5EF4-FFF2-40B4-BE49-F238E27FC236}">
                <a16:creationId xmlns:a16="http://schemas.microsoft.com/office/drawing/2014/main" id="{9190D3C0-6841-291E-BA35-64211B7F760C}"/>
              </a:ext>
            </a:extLst>
          </p:cNvPr>
          <p:cNvSpPr>
            <a:spLocks noGrp="1"/>
          </p:cNvSpPr>
          <p:nvPr>
            <p:ph type="sldNum" sz="quarter" idx="12"/>
          </p:nvPr>
        </p:nvSpPr>
        <p:spPr/>
        <p:txBody>
          <a:bodyPr/>
          <a:lstStyle/>
          <a:p>
            <a:fld id="{065237BD-38A8-469E-BDB8-0351196143D6}" type="slidenum">
              <a:rPr lang="zh-CN" altLang="en-US" smtClean="0"/>
              <a:pPr/>
              <a:t>17</a:t>
            </a:fld>
            <a:endParaRPr lang="zh-CN" altLang="en-US" dirty="0"/>
          </a:p>
        </p:txBody>
      </p:sp>
      <p:graphicFrame>
        <p:nvGraphicFramePr>
          <p:cNvPr id="4" name="表格 3">
            <a:extLst>
              <a:ext uri="{FF2B5EF4-FFF2-40B4-BE49-F238E27FC236}">
                <a16:creationId xmlns:a16="http://schemas.microsoft.com/office/drawing/2014/main" id="{CDC7510A-2187-247B-323D-6C5EDFDD579D}"/>
              </a:ext>
            </a:extLst>
          </p:cNvPr>
          <p:cNvGraphicFramePr>
            <a:graphicFrameLocks noGrp="1"/>
          </p:cNvGraphicFramePr>
          <p:nvPr>
            <p:extLst>
              <p:ext uri="{D42A27DB-BD31-4B8C-83A1-F6EECF244321}">
                <p14:modId xmlns:p14="http://schemas.microsoft.com/office/powerpoint/2010/main" val="699286502"/>
              </p:ext>
            </p:extLst>
          </p:nvPr>
        </p:nvGraphicFramePr>
        <p:xfrm>
          <a:off x="1129956" y="2994012"/>
          <a:ext cx="5760000" cy="2595880"/>
        </p:xfrm>
        <a:graphic>
          <a:graphicData uri="http://schemas.openxmlformats.org/drawingml/2006/table">
            <a:tbl>
              <a:tblPr firstRow="1" bandRow="1">
                <a:tableStyleId>{5A111915-BE36-4E01-A7E5-04B1672EAD32}</a:tableStyleId>
              </a:tblPr>
              <a:tblGrid>
                <a:gridCol w="468000">
                  <a:extLst>
                    <a:ext uri="{9D8B030D-6E8A-4147-A177-3AD203B41FA5}">
                      <a16:colId xmlns:a16="http://schemas.microsoft.com/office/drawing/2014/main" val="1141736726"/>
                    </a:ext>
                  </a:extLst>
                </a:gridCol>
                <a:gridCol w="1548000">
                  <a:extLst>
                    <a:ext uri="{9D8B030D-6E8A-4147-A177-3AD203B41FA5}">
                      <a16:colId xmlns:a16="http://schemas.microsoft.com/office/drawing/2014/main" val="2142165570"/>
                    </a:ext>
                  </a:extLst>
                </a:gridCol>
                <a:gridCol w="972000">
                  <a:extLst>
                    <a:ext uri="{9D8B030D-6E8A-4147-A177-3AD203B41FA5}">
                      <a16:colId xmlns:a16="http://schemas.microsoft.com/office/drawing/2014/main" val="3447798906"/>
                    </a:ext>
                  </a:extLst>
                </a:gridCol>
                <a:gridCol w="900000">
                  <a:extLst>
                    <a:ext uri="{9D8B030D-6E8A-4147-A177-3AD203B41FA5}">
                      <a16:colId xmlns:a16="http://schemas.microsoft.com/office/drawing/2014/main" val="1796031100"/>
                    </a:ext>
                  </a:extLst>
                </a:gridCol>
                <a:gridCol w="864000">
                  <a:extLst>
                    <a:ext uri="{9D8B030D-6E8A-4147-A177-3AD203B41FA5}">
                      <a16:colId xmlns:a16="http://schemas.microsoft.com/office/drawing/2014/main" val="131154498"/>
                    </a:ext>
                  </a:extLst>
                </a:gridCol>
                <a:gridCol w="1008000">
                  <a:extLst>
                    <a:ext uri="{9D8B030D-6E8A-4147-A177-3AD203B41FA5}">
                      <a16:colId xmlns:a16="http://schemas.microsoft.com/office/drawing/2014/main" val="3315488512"/>
                    </a:ext>
                  </a:extLst>
                </a:gridCol>
              </a:tblGrid>
              <a:tr h="370840">
                <a:tc>
                  <a:txBody>
                    <a:bodyPr/>
                    <a:lstStyle/>
                    <a:p>
                      <a:pPr algn="ctr"/>
                      <a:endParaRPr lang="zh-CN" altLang="en-US" dirty="0"/>
                    </a:p>
                  </a:txBody>
                  <a:tcPr anchor="ctr">
                    <a:lnL w="6350" cap="flat" cmpd="sng" algn="ctr">
                      <a:noFill/>
                      <a:prstDash val="solid"/>
                      <a:miter lim="800000"/>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 Points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#Calls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PESQ</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3565064"/>
                  </a:ext>
                </a:extLst>
              </a:tr>
              <a:tr h="370840">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2.84</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16.52</a:t>
                      </a:r>
                      <a:endParaRPr lang="zh-CN" altLang="en-US" dirty="0">
                        <a:solidFill>
                          <a:schemeClr val="bg1">
                            <a:lumMod val="95000"/>
                          </a:schemeClr>
                        </a:solidFill>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622610822"/>
                  </a:ext>
                </a:extLst>
              </a:tr>
              <a:tr h="370840">
                <a:tc>
                  <a:txBody>
                    <a:bodyPr/>
                    <a:lstStyle/>
                    <a:p>
                      <a:pPr algn="ctr"/>
                      <a:r>
                        <a:rPr lang="en-US" altLang="zh-CN" b="0" dirty="0">
                          <a:solidFill>
                            <a:schemeClr val="bg1">
                              <a:lumMod val="95000"/>
                            </a:schemeClr>
                          </a:solidFill>
                        </a:rPr>
                        <a:t>(2)</a:t>
                      </a:r>
                      <a:endParaRPr lang="zh-CN" altLang="en-US" b="0"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0" dirty="0">
                          <a:solidFill>
                            <a:schemeClr val="bg1">
                              <a:lumMod val="95000"/>
                            </a:schemeClr>
                          </a:solidFill>
                        </a:rPr>
                        <a:t>30</a:t>
                      </a:r>
                      <a:endParaRPr lang="zh-CN" altLang="en-US" b="0" dirty="0">
                        <a:solidFill>
                          <a:schemeClr val="bg1">
                            <a:lumMod val="95000"/>
                          </a:schemeClr>
                        </a:solidFill>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0" dirty="0">
                          <a:solidFill>
                            <a:schemeClr val="bg1">
                              <a:lumMod val="95000"/>
                            </a:schemeClr>
                          </a:solidFill>
                        </a:rPr>
                        <a:t>8</a:t>
                      </a:r>
                      <a:endParaRPr lang="zh-CN" altLang="en-US" b="0" dirty="0">
                        <a:solidFill>
                          <a:schemeClr val="bg1">
                            <a:lumMod val="95000"/>
                          </a:schemeClr>
                        </a:solidFill>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0" dirty="0">
                          <a:solidFill>
                            <a:schemeClr val="bg1">
                              <a:lumMod val="95000"/>
                            </a:schemeClr>
                          </a:solidFill>
                        </a:rPr>
                        <a:t>240</a:t>
                      </a:r>
                      <a:endParaRPr lang="zh-CN" altLang="en-US" b="0" dirty="0">
                        <a:solidFill>
                          <a:schemeClr val="bg1">
                            <a:lumMod val="95000"/>
                          </a:schemeClr>
                        </a:solidFill>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0" dirty="0">
                          <a:solidFill>
                            <a:schemeClr val="bg1">
                              <a:lumMod val="95000"/>
                            </a:schemeClr>
                          </a:solidFill>
                        </a:rPr>
                        <a:t>3.16</a:t>
                      </a:r>
                      <a:endParaRPr lang="zh-CN" altLang="en-US" b="0" dirty="0">
                        <a:solidFill>
                          <a:schemeClr val="bg1">
                            <a:lumMod val="95000"/>
                          </a:schemeClr>
                        </a:solidFill>
                      </a:endParaRPr>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0" dirty="0">
                          <a:solidFill>
                            <a:schemeClr val="bg1">
                              <a:lumMod val="95000"/>
                            </a:schemeClr>
                          </a:solidFill>
                        </a:rPr>
                        <a:t>18.10</a:t>
                      </a:r>
                      <a:endParaRPr lang="zh-CN" altLang="en-US" b="0"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051171"/>
                  </a:ext>
                </a:extLst>
              </a:tr>
              <a:tr h="370840">
                <a:tc>
                  <a:txBody>
                    <a:bodyPr/>
                    <a:lstStyle/>
                    <a:p>
                      <a:pPr algn="ctr"/>
                      <a:r>
                        <a:rPr lang="en-US" altLang="zh-CN" b="1" dirty="0"/>
                        <a:t>(3)</a:t>
                      </a:r>
                      <a:endParaRPr lang="zh-CN" altLang="en-US" b="1" dirty="0"/>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21</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8</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177</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3.14</a:t>
                      </a:r>
                      <a:endParaRPr lang="zh-CN" altLang="en-US" b="1" dirty="0"/>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18.10</a:t>
                      </a:r>
                      <a:endParaRPr lang="zh-CN" altLang="en-US" b="1" dirty="0"/>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47103741"/>
                  </a:ext>
                </a:extLst>
              </a:tr>
              <a:tr h="370840">
                <a:tc>
                  <a:txBody>
                    <a:bodyPr/>
                    <a:lstStyle/>
                    <a:p>
                      <a:pPr algn="ctr"/>
                      <a:r>
                        <a:rPr lang="en-US" altLang="zh-CN" b="1" dirty="0">
                          <a:solidFill>
                            <a:schemeClr val="tx1"/>
                          </a:solidFill>
                        </a:rPr>
                        <a:t>(4)</a:t>
                      </a:r>
                      <a:endParaRPr lang="zh-CN" altLang="en-US" b="1" dirty="0">
                        <a:solidFill>
                          <a:schemeClr val="tx1"/>
                        </a:solidFill>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tx1"/>
                          </a:solidFill>
                        </a:rPr>
                        <a:t>11</a:t>
                      </a:r>
                      <a:endParaRPr lang="zh-CN" altLang="en-US" b="1" dirty="0">
                        <a:solidFill>
                          <a:schemeClr val="tx1"/>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tx1"/>
                          </a:solidFill>
                        </a:rPr>
                        <a:t>8</a:t>
                      </a:r>
                      <a:endParaRPr lang="zh-CN" altLang="en-US" b="1" dirty="0">
                        <a:solidFill>
                          <a:schemeClr val="tx1"/>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tx1"/>
                          </a:solidFill>
                        </a:rPr>
                        <a:t>107</a:t>
                      </a:r>
                      <a:endParaRPr lang="zh-CN" altLang="en-US" b="1" dirty="0">
                        <a:solidFill>
                          <a:schemeClr val="tx1"/>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tx1"/>
                          </a:solidFill>
                        </a:rPr>
                        <a:t>3.05</a:t>
                      </a:r>
                      <a:endParaRPr lang="zh-CN" altLang="en-US" b="1" dirty="0">
                        <a:solidFill>
                          <a:schemeClr val="tx1"/>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solidFill>
                            <a:schemeClr val="tx1"/>
                          </a:solidFill>
                        </a:rPr>
                        <a:t>17.73</a:t>
                      </a:r>
                      <a:endParaRPr lang="zh-CN" altLang="en-US" b="1" dirty="0">
                        <a:solidFill>
                          <a:schemeClr val="tx1"/>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679607382"/>
                  </a:ext>
                </a:extLst>
              </a:tr>
              <a:tr h="370840">
                <a:tc>
                  <a:txBody>
                    <a:bodyPr/>
                    <a:lstStyle/>
                    <a:p>
                      <a:pPr algn="ctr"/>
                      <a:r>
                        <a:rPr lang="en-US" altLang="zh-CN" dirty="0">
                          <a:solidFill>
                            <a:schemeClr val="bg1">
                              <a:lumMod val="95000"/>
                            </a:schemeClr>
                          </a:solidFill>
                        </a:rPr>
                        <a:t>(5)</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30, 21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2, 4</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186</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3.15</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18.08</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723148328"/>
                  </a:ext>
                </a:extLst>
              </a:tr>
              <a:tr h="370840">
                <a:tc>
                  <a:txBody>
                    <a:bodyPr/>
                    <a:lstStyle/>
                    <a:p>
                      <a:pPr algn="ctr"/>
                      <a:r>
                        <a:rPr lang="en-US" altLang="zh-CN" dirty="0">
                          <a:solidFill>
                            <a:schemeClr val="bg1">
                              <a:lumMod val="95000"/>
                            </a:schemeClr>
                          </a:solidFill>
                        </a:rPr>
                        <a:t>(6)</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30, 21, 11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2, 2, 2</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146</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3.13</a:t>
                      </a:r>
                      <a:endParaRPr lang="zh-CN" altLang="en-US" dirty="0">
                        <a:solidFill>
                          <a:schemeClr val="bg1">
                            <a:lumMod val="95000"/>
                          </a:schemeClr>
                        </a:solidFill>
                      </a:endParaRPr>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18.06</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51026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D320D5-3911-6243-D9AF-644D8CF1E8EE}"/>
                  </a:ext>
                </a:extLst>
              </p:cNvPr>
              <p:cNvSpPr txBox="1"/>
              <p:nvPr/>
            </p:nvSpPr>
            <p:spPr>
              <a:xfrm>
                <a:off x="945481" y="1603008"/>
                <a:ext cx="6128950" cy="1015663"/>
              </a:xfrm>
              <a:prstGeom prst="rect">
                <a:avLst/>
              </a:prstGeom>
              <a:noFill/>
            </p:spPr>
            <p:txBody>
              <a:bodyPr wrap="square">
                <a:spAutoFit/>
              </a:bodyPr>
              <a:lstStyle/>
              <a:p>
                <a:pPr marL="342900" indent="-342900">
                  <a:buFont typeface="Wingdings" pitchFamily="2" charset="2"/>
                  <a:buChar char="Ø"/>
                </a:pPr>
                <a:r>
                  <a:rPr lang="zh-CN" altLang="en-US" sz="2000" dirty="0">
                    <a:latin typeface="Arial" panose="020B0604020202020204" pitchFamily="34" charset="0"/>
                    <a:cs typeface="Arial" panose="020B0604020202020204" pitchFamily="34" charset="0"/>
                  </a:rPr>
                  <a:t>We fixed the number of reverse diffusion steps to </a:t>
                </a:r>
                <a14:m>
                  <m:oMath xmlns:m="http://schemas.openxmlformats.org/officeDocument/2006/math">
                    <m:r>
                      <a:rPr lang="en-US" altLang="zh-CN" sz="2000" i="1" smtClean="0">
                        <a:solidFill>
                          <a:schemeClr val="tx1"/>
                        </a:solidFill>
                        <a:latin typeface="Cambria Math" panose="02040503050406030204" pitchFamily="18" charset="0"/>
                      </a:rPr>
                      <m:t>𝑁</m:t>
                    </m:r>
                    <m:r>
                      <a:rPr lang="en-US" altLang="zh-CN" sz="2000" b="0" i="1" smtClean="0">
                        <a:solidFill>
                          <a:schemeClr val="tx1"/>
                        </a:solidFill>
                        <a:latin typeface="Cambria Math" panose="02040503050406030204" pitchFamily="18" charset="0"/>
                      </a:rPr>
                      <m:t>=30 </m:t>
                    </m:r>
                  </m:oMath>
                </a14:m>
                <a:r>
                  <a:rPr lang="zh-CN" altLang="en-US" sz="2000" dirty="0">
                    <a:latin typeface="Arial" panose="020B0604020202020204" pitchFamily="34" charset="0"/>
                    <a:cs typeface="Arial" panose="020B0604020202020204" pitchFamily="34" charset="0"/>
                  </a:rPr>
                  <a:t>and the total number of generated samples to</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chemeClr val="tx1"/>
                        </a:solidFill>
                        <a:latin typeface="Cambria Math" panose="02040503050406030204" pitchFamily="18" charset="0"/>
                      </a:rPr>
                      <m:t>𝑀</m:t>
                    </m:r>
                    <m:r>
                      <a:rPr lang="en-US" altLang="zh-CN" sz="2000" i="1">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8</m:t>
                    </m:r>
                    <m:r>
                      <a:rPr lang="en-US" altLang="zh-CN" sz="2000" i="1">
                        <a:solidFill>
                          <a:schemeClr val="tx1"/>
                        </a:solidFill>
                        <a:latin typeface="Cambria Math" panose="02040503050406030204" pitchFamily="18" charset="0"/>
                      </a:rPr>
                      <m:t> </m:t>
                    </m:r>
                  </m:oMath>
                </a14:m>
                <a:endParaRPr lang="zh-CN" altLang="en-US" sz="2000" i="1"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0DD320D5-3911-6243-D9AF-644D8CF1E8EE}"/>
                  </a:ext>
                </a:extLst>
              </p:cNvPr>
              <p:cNvSpPr txBox="1">
                <a:spLocks noRot="1" noChangeAspect="1" noMove="1" noResize="1" noEditPoints="1" noAdjustHandles="1" noChangeArrowheads="1" noChangeShapeType="1" noTextEdit="1"/>
              </p:cNvSpPr>
              <p:nvPr/>
            </p:nvSpPr>
            <p:spPr>
              <a:xfrm>
                <a:off x="945481" y="1603008"/>
                <a:ext cx="6128950" cy="1015663"/>
              </a:xfrm>
              <a:prstGeom prst="rect">
                <a:avLst/>
              </a:prstGeom>
              <a:blipFill>
                <a:blip r:embed="rId2"/>
                <a:stretch>
                  <a:fillRect l="-826" t="-3704" r="-413" b="-987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AB16B1F-AC00-6773-0E98-5F0FACF0A401}"/>
              </a:ext>
            </a:extLst>
          </p:cNvPr>
          <p:cNvSpPr txBox="1"/>
          <p:nvPr/>
        </p:nvSpPr>
        <p:spPr>
          <a:xfrm>
            <a:off x="7074431" y="2951798"/>
            <a:ext cx="4985764" cy="1287532"/>
          </a:xfrm>
          <a:prstGeom prst="rect">
            <a:avLst/>
          </a:prstGeom>
          <a:noFill/>
        </p:spPr>
        <p:txBody>
          <a:bodyPr wrap="square">
            <a:spAutoFit/>
          </a:bodyPr>
          <a:lstStyle/>
          <a:p>
            <a:pPr>
              <a:lnSpc>
                <a:spcPct val="150000"/>
              </a:lnSpc>
            </a:pPr>
            <a:r>
              <a:rPr lang="en-US" altLang="zh-CN" b="1" dirty="0"/>
              <a:t>Comparing experiments (3) and (4): </a:t>
            </a:r>
          </a:p>
          <a:p>
            <a:pPr>
              <a:lnSpc>
                <a:spcPct val="150000"/>
              </a:lnSpc>
            </a:pPr>
            <a:r>
              <a:rPr lang="en-US" altLang="zh-CN" b="1" dirty="0"/>
              <a:t>splitting at a smaller </a:t>
            </a:r>
            <a:r>
              <a:rPr lang="en-US" altLang="zh-CN" b="1" i="1" dirty="0"/>
              <a:t>n </a:t>
            </a:r>
            <a:r>
              <a:rPr lang="en-US" altLang="zh-CN" b="1" dirty="0"/>
              <a:t>reduced the number of calls but also lowered the performance. </a:t>
            </a:r>
            <a:endParaRPr lang="zh-CN" altLang="en-US" b="1" dirty="0"/>
          </a:p>
        </p:txBody>
      </p:sp>
      <p:sp>
        <p:nvSpPr>
          <p:cNvPr id="7" name="文本框 6">
            <a:extLst>
              <a:ext uri="{FF2B5EF4-FFF2-40B4-BE49-F238E27FC236}">
                <a16:creationId xmlns:a16="http://schemas.microsoft.com/office/drawing/2014/main" id="{33BE53C0-5FE4-4858-EEEA-414EDF3B74DF}"/>
              </a:ext>
            </a:extLst>
          </p:cNvPr>
          <p:cNvSpPr txBox="1"/>
          <p:nvPr/>
        </p:nvSpPr>
        <p:spPr>
          <a:xfrm>
            <a:off x="7074431" y="4499190"/>
            <a:ext cx="5117569" cy="1703030"/>
          </a:xfrm>
          <a:prstGeom prst="rect">
            <a:avLst/>
          </a:prstGeom>
          <a:noFill/>
        </p:spPr>
        <p:txBody>
          <a:bodyPr wrap="square">
            <a:spAutoFit/>
          </a:bodyPr>
          <a:lstStyle/>
          <a:p>
            <a:pPr>
              <a:lnSpc>
                <a:spcPct val="150000"/>
              </a:lnSpc>
            </a:pPr>
            <a:r>
              <a:rPr lang="zh-CN" altLang="en-US" b="1" dirty="0">
                <a:solidFill>
                  <a:srgbClr val="0432FF"/>
                </a:solidFill>
                <a:latin typeface="Arial" panose="020B0604020202020204" pitchFamily="34" charset="0"/>
                <a:cs typeface="Arial" panose="020B0604020202020204" pitchFamily="34" charset="0"/>
              </a:rPr>
              <a:t>This observation indicates that when </a:t>
            </a:r>
            <a:r>
              <a:rPr lang="zh-CN" altLang="en-US" b="1" i="1" dirty="0">
                <a:solidFill>
                  <a:srgbClr val="0432FF"/>
                </a:solidFill>
                <a:latin typeface="Arial" panose="020B0604020202020204" pitchFamily="34" charset="0"/>
                <a:cs typeface="Arial" panose="020B0604020202020204" pitchFamily="34" charset="0"/>
              </a:rPr>
              <a:t>n</a:t>
            </a:r>
            <a:r>
              <a:rPr lang="zh-CN" altLang="en-US" b="1" dirty="0">
                <a:solidFill>
                  <a:srgbClr val="0432FF"/>
                </a:solidFill>
                <a:latin typeface="Arial" panose="020B0604020202020204" pitchFamily="34" charset="0"/>
                <a:cs typeface="Arial" panose="020B0604020202020204" pitchFamily="34" charset="0"/>
              </a:rPr>
              <a:t> is too small, the added noise power is unable to generate enough variation in the generated samples. </a:t>
            </a:r>
          </a:p>
        </p:txBody>
      </p:sp>
    </p:spTree>
    <p:extLst>
      <p:ext uri="{BB962C8B-B14F-4D97-AF65-F5344CB8AC3E}">
        <p14:creationId xmlns:p14="http://schemas.microsoft.com/office/powerpoint/2010/main" val="87699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237D5-8DCA-2570-3895-EF7B3DD73C18}"/>
              </a:ext>
            </a:extLst>
          </p:cNvPr>
          <p:cNvSpPr>
            <a:spLocks noGrp="1"/>
          </p:cNvSpPr>
          <p:nvPr>
            <p:ph type="title"/>
          </p:nvPr>
        </p:nvSpPr>
        <p:spPr/>
        <p:txBody>
          <a:bodyPr/>
          <a:lstStyle/>
          <a:p>
            <a:r>
              <a:rPr kumimoji="1" lang="en-US" altLang="zh-CN" dirty="0"/>
              <a:t>Evaluation of SplitTree</a:t>
            </a:r>
            <a:endParaRPr kumimoji="1" lang="zh-CN" altLang="en-US" dirty="0"/>
          </a:p>
        </p:txBody>
      </p:sp>
      <p:sp>
        <p:nvSpPr>
          <p:cNvPr id="3" name="灯片编号占位符 2">
            <a:extLst>
              <a:ext uri="{FF2B5EF4-FFF2-40B4-BE49-F238E27FC236}">
                <a16:creationId xmlns:a16="http://schemas.microsoft.com/office/drawing/2014/main" id="{9190D3C0-6841-291E-BA35-64211B7F760C}"/>
              </a:ext>
            </a:extLst>
          </p:cNvPr>
          <p:cNvSpPr>
            <a:spLocks noGrp="1"/>
          </p:cNvSpPr>
          <p:nvPr>
            <p:ph type="sldNum" sz="quarter" idx="12"/>
          </p:nvPr>
        </p:nvSpPr>
        <p:spPr/>
        <p:txBody>
          <a:bodyPr/>
          <a:lstStyle/>
          <a:p>
            <a:fld id="{065237BD-38A8-469E-BDB8-0351196143D6}" type="slidenum">
              <a:rPr lang="zh-CN" altLang="en-US" smtClean="0"/>
              <a:pPr/>
              <a:t>18</a:t>
            </a:fld>
            <a:endParaRPr lang="zh-CN" altLang="en-US" dirty="0"/>
          </a:p>
        </p:txBody>
      </p:sp>
      <p:graphicFrame>
        <p:nvGraphicFramePr>
          <p:cNvPr id="4" name="表格 3">
            <a:extLst>
              <a:ext uri="{FF2B5EF4-FFF2-40B4-BE49-F238E27FC236}">
                <a16:creationId xmlns:a16="http://schemas.microsoft.com/office/drawing/2014/main" id="{CDC7510A-2187-247B-323D-6C5EDFDD579D}"/>
              </a:ext>
            </a:extLst>
          </p:cNvPr>
          <p:cNvGraphicFramePr>
            <a:graphicFrameLocks noGrp="1"/>
          </p:cNvGraphicFramePr>
          <p:nvPr>
            <p:extLst>
              <p:ext uri="{D42A27DB-BD31-4B8C-83A1-F6EECF244321}">
                <p14:modId xmlns:p14="http://schemas.microsoft.com/office/powerpoint/2010/main" val="2564296718"/>
              </p:ext>
            </p:extLst>
          </p:nvPr>
        </p:nvGraphicFramePr>
        <p:xfrm>
          <a:off x="1129956" y="2994012"/>
          <a:ext cx="5760000" cy="2595880"/>
        </p:xfrm>
        <a:graphic>
          <a:graphicData uri="http://schemas.openxmlformats.org/drawingml/2006/table">
            <a:tbl>
              <a:tblPr firstRow="1" bandRow="1">
                <a:tableStyleId>{5A111915-BE36-4E01-A7E5-04B1672EAD32}</a:tableStyleId>
              </a:tblPr>
              <a:tblGrid>
                <a:gridCol w="468000">
                  <a:extLst>
                    <a:ext uri="{9D8B030D-6E8A-4147-A177-3AD203B41FA5}">
                      <a16:colId xmlns:a16="http://schemas.microsoft.com/office/drawing/2014/main" val="1141736726"/>
                    </a:ext>
                  </a:extLst>
                </a:gridCol>
                <a:gridCol w="1548000">
                  <a:extLst>
                    <a:ext uri="{9D8B030D-6E8A-4147-A177-3AD203B41FA5}">
                      <a16:colId xmlns:a16="http://schemas.microsoft.com/office/drawing/2014/main" val="2142165570"/>
                    </a:ext>
                  </a:extLst>
                </a:gridCol>
                <a:gridCol w="972000">
                  <a:extLst>
                    <a:ext uri="{9D8B030D-6E8A-4147-A177-3AD203B41FA5}">
                      <a16:colId xmlns:a16="http://schemas.microsoft.com/office/drawing/2014/main" val="3447798906"/>
                    </a:ext>
                  </a:extLst>
                </a:gridCol>
                <a:gridCol w="900000">
                  <a:extLst>
                    <a:ext uri="{9D8B030D-6E8A-4147-A177-3AD203B41FA5}">
                      <a16:colId xmlns:a16="http://schemas.microsoft.com/office/drawing/2014/main" val="1796031100"/>
                    </a:ext>
                  </a:extLst>
                </a:gridCol>
                <a:gridCol w="864000">
                  <a:extLst>
                    <a:ext uri="{9D8B030D-6E8A-4147-A177-3AD203B41FA5}">
                      <a16:colId xmlns:a16="http://schemas.microsoft.com/office/drawing/2014/main" val="131154498"/>
                    </a:ext>
                  </a:extLst>
                </a:gridCol>
                <a:gridCol w="1008000">
                  <a:extLst>
                    <a:ext uri="{9D8B030D-6E8A-4147-A177-3AD203B41FA5}">
                      <a16:colId xmlns:a16="http://schemas.microsoft.com/office/drawing/2014/main" val="3315488512"/>
                    </a:ext>
                  </a:extLst>
                </a:gridCol>
              </a:tblGrid>
              <a:tr h="370840">
                <a:tc>
                  <a:txBody>
                    <a:bodyPr/>
                    <a:lstStyle/>
                    <a:p>
                      <a:pPr algn="ctr"/>
                      <a:endParaRPr lang="zh-CN" altLang="en-US" dirty="0"/>
                    </a:p>
                  </a:txBody>
                  <a:tcPr anchor="ctr">
                    <a:lnL w="6350" cap="flat" cmpd="sng" algn="ctr">
                      <a:noFill/>
                      <a:prstDash val="solid"/>
                      <a:miter lim="800000"/>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 Points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#Splits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#Calls</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PESQ</a:t>
                      </a:r>
                      <a:endParaRPr lang="zh-CN" altLang="en-US" dirty="0"/>
                    </a:p>
                  </a:txBody>
                  <a:tcPr anchor="ctr">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SI-SDR</a:t>
                      </a:r>
                      <a:endParaRPr lang="zh-CN" altLang="en-US" dirty="0"/>
                    </a:p>
                  </a:txBody>
                  <a:tcPr anchor="ctr">
                    <a:lnL>
                      <a:noFill/>
                    </a:lnL>
                    <a:lnR w="6350" cap="flat" cmpd="sng" algn="ctr">
                      <a:noFill/>
                      <a:prstDash val="solid"/>
                      <a:miter lim="800000"/>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3565064"/>
                  </a:ext>
                </a:extLst>
              </a:tr>
              <a:tr h="370840">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2.84</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16.52</a:t>
                      </a:r>
                      <a:endParaRPr lang="zh-CN" altLang="en-US" dirty="0">
                        <a:solidFill>
                          <a:schemeClr val="bg1">
                            <a:lumMod val="95000"/>
                          </a:schemeClr>
                        </a:solidFill>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622610822"/>
                  </a:ext>
                </a:extLst>
              </a:tr>
              <a:tr h="370840">
                <a:tc>
                  <a:txBody>
                    <a:bodyPr/>
                    <a:lstStyle/>
                    <a:p>
                      <a:pPr algn="ctr"/>
                      <a:r>
                        <a:rPr lang="en-US" altLang="zh-CN" b="1" dirty="0"/>
                        <a:t>(2)</a:t>
                      </a:r>
                      <a:endParaRPr lang="zh-CN" altLang="en-US" b="1" dirty="0"/>
                    </a:p>
                  </a:txBody>
                  <a:tcPr anchor="ctr">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30</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8</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240</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3.16</a:t>
                      </a:r>
                      <a:endParaRPr lang="zh-CN" altLang="en-US" b="1" dirty="0"/>
                    </a:p>
                  </a:txBody>
                  <a:tcPr anchor="ctr">
                    <a:lnL>
                      <a:noFill/>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18.10</a:t>
                      </a:r>
                      <a:endParaRPr lang="zh-CN" altLang="en-US" b="1" dirty="0"/>
                    </a:p>
                  </a:txBody>
                  <a:tcPr anchor="ctr">
                    <a:lnL>
                      <a:noFill/>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051171"/>
                  </a:ext>
                </a:extLst>
              </a:tr>
              <a:tr h="370840">
                <a:tc>
                  <a:txBody>
                    <a:bodyPr/>
                    <a:lstStyle/>
                    <a:p>
                      <a:pPr algn="ctr"/>
                      <a:r>
                        <a:rPr lang="en-US" altLang="zh-CN" dirty="0">
                          <a:solidFill>
                            <a:schemeClr val="bg1">
                              <a:lumMod val="95000"/>
                            </a:schemeClr>
                          </a:solidFill>
                        </a:rPr>
                        <a:t>(3)</a:t>
                      </a:r>
                      <a:endParaRPr lang="zh-CN" altLang="en-US" dirty="0">
                        <a:solidFill>
                          <a:schemeClr val="bg1">
                            <a:lumMod val="95000"/>
                          </a:schemeClr>
                        </a:solidFill>
                      </a:endParaRPr>
                    </a:p>
                  </a:txBody>
                  <a:tcPr anchor="ctr">
                    <a:lnL w="6350" cap="flat" cmpd="sng" algn="ctr">
                      <a:noFill/>
                      <a:prstDash val="solid"/>
                      <a:miter lim="800000"/>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21</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177</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3.14</a:t>
                      </a:r>
                      <a:endParaRPr lang="zh-CN" altLang="en-US" dirty="0">
                        <a:solidFill>
                          <a:schemeClr val="bg1">
                            <a:lumMod val="95000"/>
                          </a:schemeClr>
                        </a:solidFill>
                      </a:endParaRPr>
                    </a:p>
                  </a:txBody>
                  <a:tcPr anchor="ctr">
                    <a:lnL>
                      <a:noFill/>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18.10</a:t>
                      </a:r>
                      <a:endParaRPr lang="zh-CN" altLang="en-US" dirty="0">
                        <a:solidFill>
                          <a:schemeClr val="bg1">
                            <a:lumMod val="95000"/>
                          </a:schemeClr>
                        </a:solidFill>
                      </a:endParaRPr>
                    </a:p>
                  </a:txBody>
                  <a:tcPr anchor="ctr">
                    <a:lnL>
                      <a:noFill/>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47103741"/>
                  </a:ext>
                </a:extLst>
              </a:tr>
              <a:tr h="370840">
                <a:tc>
                  <a:txBody>
                    <a:bodyPr/>
                    <a:lstStyle/>
                    <a:p>
                      <a:pPr algn="ctr"/>
                      <a:r>
                        <a:rPr lang="en-US" altLang="zh-CN" dirty="0">
                          <a:solidFill>
                            <a:schemeClr val="bg1">
                              <a:lumMod val="95000"/>
                            </a:schemeClr>
                          </a:solidFill>
                        </a:rPr>
                        <a:t>(4)</a:t>
                      </a:r>
                      <a:endParaRPr lang="zh-CN" altLang="en-US" dirty="0">
                        <a:solidFill>
                          <a:schemeClr val="bg1">
                            <a:lumMod val="95000"/>
                          </a:schemeClr>
                        </a:solidFill>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11</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8</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107</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3.05</a:t>
                      </a:r>
                      <a:endParaRPr lang="zh-CN" altLang="en-US" dirty="0">
                        <a:solidFill>
                          <a:schemeClr val="bg1">
                            <a:lumMod val="95000"/>
                          </a:schemeClr>
                        </a:solidFill>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dirty="0">
                          <a:solidFill>
                            <a:schemeClr val="bg1">
                              <a:lumMod val="95000"/>
                            </a:schemeClr>
                          </a:solidFill>
                        </a:rPr>
                        <a:t>17.73</a:t>
                      </a:r>
                      <a:endParaRPr lang="zh-CN" altLang="en-US" dirty="0">
                        <a:solidFill>
                          <a:schemeClr val="bg1">
                            <a:lumMod val="95000"/>
                          </a:schemeClr>
                        </a:solidFill>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679607382"/>
                  </a:ext>
                </a:extLst>
              </a:tr>
              <a:tr h="370840">
                <a:tc>
                  <a:txBody>
                    <a:bodyPr/>
                    <a:lstStyle/>
                    <a:p>
                      <a:pPr algn="ctr"/>
                      <a:r>
                        <a:rPr lang="en-US" altLang="zh-CN" b="1" dirty="0"/>
                        <a:t>(5)</a:t>
                      </a:r>
                      <a:endParaRPr lang="zh-CN" altLang="en-US" b="1"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30, 21</a:t>
                      </a:r>
                      <a:endParaRPr lang="zh-CN" altLang="en-US" b="1"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2, 4</a:t>
                      </a:r>
                      <a:endParaRPr lang="zh-CN" altLang="en-US" b="1"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186</a:t>
                      </a:r>
                      <a:endParaRPr lang="zh-CN" altLang="en-US" b="1"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3.15</a:t>
                      </a:r>
                      <a:endParaRPr lang="zh-CN" altLang="en-US" b="1" dirty="0"/>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altLang="zh-CN" b="1" dirty="0"/>
                        <a:t>18.08</a:t>
                      </a:r>
                      <a:endParaRPr lang="zh-CN" altLang="en-US" b="1" dirty="0"/>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723148328"/>
                  </a:ext>
                </a:extLst>
              </a:tr>
              <a:tr h="370840">
                <a:tc>
                  <a:txBody>
                    <a:bodyPr/>
                    <a:lstStyle/>
                    <a:p>
                      <a:pPr algn="ctr"/>
                      <a:r>
                        <a:rPr lang="en-US" altLang="zh-CN" b="1" dirty="0"/>
                        <a:t>(6)</a:t>
                      </a:r>
                      <a:endParaRPr lang="zh-CN" altLang="en-US" b="1" dirty="0"/>
                    </a:p>
                  </a:txBody>
                  <a:tcPr anchor="ctr">
                    <a:lnL w="6350" cap="flat" cmpd="sng" algn="ctr">
                      <a:noFill/>
                      <a:prstDash val="solid"/>
                      <a:miter lim="800000"/>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30, 21, 11</a:t>
                      </a:r>
                      <a:endParaRPr lang="zh-CN" altLang="en-US" b="1"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2, 2, 2</a:t>
                      </a:r>
                      <a:endParaRPr lang="zh-CN" altLang="en-US" b="1"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146</a:t>
                      </a:r>
                      <a:endParaRPr lang="zh-CN" altLang="en-US" b="1"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3.13</a:t>
                      </a:r>
                      <a:endParaRPr lang="zh-CN" altLang="en-US" b="1" dirty="0"/>
                    </a:p>
                  </a:txBody>
                  <a:tcPr anchor="ctr">
                    <a:lnL>
                      <a:noFill/>
                    </a:lnL>
                    <a:lnR>
                      <a:noFill/>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18.06</a:t>
                      </a:r>
                      <a:endParaRPr lang="zh-CN" altLang="en-US" b="1" dirty="0"/>
                    </a:p>
                  </a:txBody>
                  <a:tcPr anchor="ctr">
                    <a:lnL>
                      <a:noFill/>
                    </a:lnL>
                    <a:lnR w="6350" cap="flat" cmpd="sng" algn="ctr">
                      <a:noFill/>
                      <a:prstDash val="solid"/>
                      <a:miter lim="800000"/>
                    </a:lnR>
                    <a:lnT w="6350" cap="flat" cmpd="sng" algn="ctr">
                      <a:noFill/>
                      <a:prstDash val="solid"/>
                      <a:miter lim="800000"/>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51026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D320D5-3911-6243-D9AF-644D8CF1E8EE}"/>
                  </a:ext>
                </a:extLst>
              </p:cNvPr>
              <p:cNvSpPr txBox="1"/>
              <p:nvPr/>
            </p:nvSpPr>
            <p:spPr>
              <a:xfrm>
                <a:off x="945481" y="1603008"/>
                <a:ext cx="6128950" cy="1015663"/>
              </a:xfrm>
              <a:prstGeom prst="rect">
                <a:avLst/>
              </a:prstGeom>
              <a:noFill/>
            </p:spPr>
            <p:txBody>
              <a:bodyPr wrap="square">
                <a:spAutoFit/>
              </a:bodyPr>
              <a:lstStyle/>
              <a:p>
                <a:pPr marL="342900" indent="-342900">
                  <a:buFont typeface="Wingdings" pitchFamily="2" charset="2"/>
                  <a:buChar char="Ø"/>
                </a:pPr>
                <a:r>
                  <a:rPr lang="zh-CN" altLang="en-US" sz="2000" dirty="0">
                    <a:latin typeface="Arial" panose="020B0604020202020204" pitchFamily="34" charset="0"/>
                    <a:cs typeface="Arial" panose="020B0604020202020204" pitchFamily="34" charset="0"/>
                  </a:rPr>
                  <a:t>We fixed the number of reverse diffusion steps to </a:t>
                </a:r>
                <a14:m>
                  <m:oMath xmlns:m="http://schemas.openxmlformats.org/officeDocument/2006/math">
                    <m:r>
                      <a:rPr lang="en-US" altLang="zh-CN" sz="2000" i="1" smtClean="0">
                        <a:solidFill>
                          <a:schemeClr val="tx1"/>
                        </a:solidFill>
                        <a:latin typeface="Cambria Math" panose="02040503050406030204" pitchFamily="18" charset="0"/>
                      </a:rPr>
                      <m:t>𝑁</m:t>
                    </m:r>
                    <m:r>
                      <a:rPr lang="en-US" altLang="zh-CN" sz="2000" b="0" i="1" smtClean="0">
                        <a:solidFill>
                          <a:schemeClr val="tx1"/>
                        </a:solidFill>
                        <a:latin typeface="Cambria Math" panose="02040503050406030204" pitchFamily="18" charset="0"/>
                      </a:rPr>
                      <m:t>=30 </m:t>
                    </m:r>
                  </m:oMath>
                </a14:m>
                <a:r>
                  <a:rPr lang="zh-CN" altLang="en-US" sz="2000" dirty="0">
                    <a:latin typeface="Arial" panose="020B0604020202020204" pitchFamily="34" charset="0"/>
                    <a:cs typeface="Arial" panose="020B0604020202020204" pitchFamily="34" charset="0"/>
                  </a:rPr>
                  <a:t>and the total number of generated samples to</a:t>
                </a:r>
                <a:r>
                  <a:rPr lang="en-US" altLang="zh-CN" sz="2000" dirty="0">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chemeClr val="tx1"/>
                        </a:solidFill>
                        <a:latin typeface="Cambria Math" panose="02040503050406030204" pitchFamily="18" charset="0"/>
                      </a:rPr>
                      <m:t>𝑀</m:t>
                    </m:r>
                    <m:r>
                      <a:rPr lang="en-US" altLang="zh-CN" sz="2000" i="1">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8</m:t>
                    </m:r>
                    <m:r>
                      <a:rPr lang="en-US" altLang="zh-CN" sz="2000" i="1">
                        <a:solidFill>
                          <a:schemeClr val="tx1"/>
                        </a:solidFill>
                        <a:latin typeface="Cambria Math" panose="02040503050406030204" pitchFamily="18" charset="0"/>
                      </a:rPr>
                      <m:t> </m:t>
                    </m:r>
                  </m:oMath>
                </a14:m>
                <a:endParaRPr lang="zh-CN" altLang="en-US" sz="2000" i="1"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0DD320D5-3911-6243-D9AF-644D8CF1E8EE}"/>
                  </a:ext>
                </a:extLst>
              </p:cNvPr>
              <p:cNvSpPr txBox="1">
                <a:spLocks noRot="1" noChangeAspect="1" noMove="1" noResize="1" noEditPoints="1" noAdjustHandles="1" noChangeArrowheads="1" noChangeShapeType="1" noTextEdit="1"/>
              </p:cNvSpPr>
              <p:nvPr/>
            </p:nvSpPr>
            <p:spPr>
              <a:xfrm>
                <a:off x="945481" y="1603008"/>
                <a:ext cx="6128950" cy="1015663"/>
              </a:xfrm>
              <a:prstGeom prst="rect">
                <a:avLst/>
              </a:prstGeom>
              <a:blipFill>
                <a:blip r:embed="rId2"/>
                <a:stretch>
                  <a:fillRect l="-826" t="-3704" r="-413" b="-987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AB16B1F-AC00-6773-0E98-5F0FACF0A401}"/>
              </a:ext>
            </a:extLst>
          </p:cNvPr>
          <p:cNvSpPr txBox="1"/>
          <p:nvPr/>
        </p:nvSpPr>
        <p:spPr>
          <a:xfrm>
            <a:off x="7272139" y="3549070"/>
            <a:ext cx="4683211" cy="1702967"/>
          </a:xfrm>
          <a:prstGeom prst="rect">
            <a:avLst/>
          </a:prstGeom>
          <a:noFill/>
        </p:spPr>
        <p:txBody>
          <a:bodyPr wrap="square">
            <a:spAutoFit/>
          </a:bodyPr>
          <a:lstStyle/>
          <a:p>
            <a:pPr>
              <a:lnSpc>
                <a:spcPct val="150000"/>
              </a:lnSpc>
            </a:pPr>
            <a:r>
              <a:rPr lang="en-US" altLang="zh-CN" b="1" dirty="0"/>
              <a:t>Performing splitting at different steps (i.e., experiments (5) and (6)) can further reduce the number of calls by up to 40% while maintaining performance. </a:t>
            </a:r>
            <a:endParaRPr lang="zh-CN" altLang="en-US" b="1" dirty="0"/>
          </a:p>
        </p:txBody>
      </p:sp>
    </p:spTree>
    <p:extLst>
      <p:ext uri="{BB962C8B-B14F-4D97-AF65-F5344CB8AC3E}">
        <p14:creationId xmlns:p14="http://schemas.microsoft.com/office/powerpoint/2010/main" val="1243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A5A6-320D-0F7F-680C-670D7D6A30BD}"/>
              </a:ext>
            </a:extLst>
          </p:cNvPr>
          <p:cNvSpPr>
            <a:spLocks noGrp="1"/>
          </p:cNvSpPr>
          <p:nvPr>
            <p:ph type="title"/>
          </p:nvPr>
        </p:nvSpPr>
        <p:spPr/>
        <p:txBody>
          <a:bodyPr/>
          <a:lstStyle/>
          <a:p>
            <a:r>
              <a:rPr kumimoji="1" lang="en-US" altLang="zh-CN" dirty="0"/>
              <a:t>Evaluation of Outlier Removal</a:t>
            </a:r>
            <a:endParaRPr kumimoji="1" lang="zh-CN" altLang="en-US" dirty="0"/>
          </a:p>
        </p:txBody>
      </p:sp>
      <p:sp>
        <p:nvSpPr>
          <p:cNvPr id="3" name="灯片编号占位符 2">
            <a:extLst>
              <a:ext uri="{FF2B5EF4-FFF2-40B4-BE49-F238E27FC236}">
                <a16:creationId xmlns:a16="http://schemas.microsoft.com/office/drawing/2014/main" id="{243D14F9-6C9F-488B-D0A9-69019FA2C241}"/>
              </a:ext>
            </a:extLst>
          </p:cNvPr>
          <p:cNvSpPr>
            <a:spLocks noGrp="1"/>
          </p:cNvSpPr>
          <p:nvPr>
            <p:ph type="sldNum" sz="quarter" idx="12"/>
          </p:nvPr>
        </p:nvSpPr>
        <p:spPr/>
        <p:txBody>
          <a:bodyPr/>
          <a:lstStyle/>
          <a:p>
            <a:fld id="{065237BD-38A8-469E-BDB8-0351196143D6}" type="slidenum">
              <a:rPr lang="zh-CN" altLang="en-US" smtClean="0"/>
              <a:pPr/>
              <a:t>19</a:t>
            </a:fld>
            <a:endParaRPr lang="zh-CN" altLang="en-US" dirty="0"/>
          </a:p>
        </p:txBody>
      </p:sp>
      <p:pic>
        <p:nvPicPr>
          <p:cNvPr id="7" name="图片 6">
            <a:extLst>
              <a:ext uri="{FF2B5EF4-FFF2-40B4-BE49-F238E27FC236}">
                <a16:creationId xmlns:a16="http://schemas.microsoft.com/office/drawing/2014/main" id="{CD40D362-D38D-73D7-F97F-A9F44C902E67}"/>
              </a:ext>
            </a:extLst>
          </p:cNvPr>
          <p:cNvPicPr>
            <a:picLocks noChangeAspect="1"/>
          </p:cNvPicPr>
          <p:nvPr/>
        </p:nvPicPr>
        <p:blipFill>
          <a:blip r:embed="rId2"/>
          <a:stretch>
            <a:fillRect/>
          </a:stretch>
        </p:blipFill>
        <p:spPr>
          <a:xfrm>
            <a:off x="3194221" y="1227667"/>
            <a:ext cx="5803557" cy="337075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9E72CDF-C1E2-8C61-4BD8-198B5AEB63C2}"/>
                  </a:ext>
                </a:extLst>
              </p:cNvPr>
              <p:cNvSpPr txBox="1"/>
              <p:nvPr/>
            </p:nvSpPr>
            <p:spPr>
              <a:xfrm>
                <a:off x="1521942" y="4598420"/>
                <a:ext cx="9831858" cy="2118465"/>
              </a:xfrm>
              <a:prstGeom prst="rect">
                <a:avLst/>
              </a:prstGeom>
              <a:noFill/>
            </p:spPr>
            <p:txBody>
              <a:bodyPr wrap="square">
                <a:spAutoFit/>
              </a:bodyPr>
              <a:lstStyle/>
              <a:p>
                <a:pPr marL="285750" indent="-285750">
                  <a:lnSpc>
                    <a:spcPct val="150000"/>
                  </a:lnSpc>
                  <a:buFont typeface="Wingdings" pitchFamily="2" charset="2"/>
                  <a:buChar char="n"/>
                </a:pPr>
                <a:r>
                  <a:rPr lang="zh-CN" altLang="en-US" dirty="0"/>
                  <a:t>Setting</a:t>
                </a:r>
                <a:r>
                  <a:rPr lang="en-US" altLang="zh-CN" dirty="0"/>
                  <a:t> </a:t>
                </a:r>
                <a14:m>
                  <m:oMath xmlns:m="http://schemas.openxmlformats.org/officeDocument/2006/math">
                    <m:r>
                      <a:rPr lang="en-US" altLang="zh-CN" b="1" i="1" smtClean="0">
                        <a:solidFill>
                          <a:srgbClr val="0432FF"/>
                        </a:solidFill>
                        <a:latin typeface="Cambria Math" panose="02040503050406030204" pitchFamily="18" charset="0"/>
                        <a:ea typeface="Cambria Math" panose="02040503050406030204" pitchFamily="18" charset="0"/>
                      </a:rPr>
                      <m:t>𝜼</m:t>
                    </m:r>
                  </m:oMath>
                </a14:m>
                <a:r>
                  <a:rPr lang="zh-CN" altLang="en-US" dirty="0"/>
                  <a:t> to a </a:t>
                </a:r>
                <a:r>
                  <a:rPr lang="zh-CN" altLang="en-US" b="1" dirty="0">
                    <a:solidFill>
                      <a:srgbClr val="0432FF"/>
                    </a:solidFill>
                  </a:rPr>
                  <a:t>small</a:t>
                </a:r>
                <a:r>
                  <a:rPr lang="zh-CN" altLang="en-US" dirty="0"/>
                  <a:t> value (e.g., </a:t>
                </a:r>
                <a14:m>
                  <m:oMath xmlns:m="http://schemas.openxmlformats.org/officeDocument/2006/math">
                    <m:r>
                      <a:rPr lang="en-US" altLang="zh-CN" i="1">
                        <a:latin typeface="Cambria Math" panose="02040503050406030204" pitchFamily="18" charset="0"/>
                        <a:ea typeface="Cambria Math" panose="02040503050406030204" pitchFamily="18" charset="0"/>
                      </a:rPr>
                      <m:t>𝜂</m:t>
                    </m:r>
                    <m:r>
                      <a:rPr lang="en-US" altLang="zh-CN" b="0" i="1" smtClean="0">
                        <a:latin typeface="Cambria Math" panose="02040503050406030204" pitchFamily="18" charset="0"/>
                        <a:ea typeface="Cambria Math" panose="02040503050406030204" pitchFamily="18" charset="0"/>
                      </a:rPr>
                      <m:t>=1.3</m:t>
                    </m:r>
                  </m:oMath>
                </a14:m>
                <a:r>
                  <a:rPr lang="zh-CN" altLang="en-US" dirty="0"/>
                  <a:t> ) means that </a:t>
                </a:r>
                <a:r>
                  <a:rPr lang="zh-CN" altLang="en-US" b="1" dirty="0">
                    <a:solidFill>
                      <a:srgbClr val="0432FF"/>
                    </a:solidFill>
                  </a:rPr>
                  <a:t>many samples are considered outliers</a:t>
                </a:r>
                <a:r>
                  <a:rPr lang="en-US" altLang="zh-CN" dirty="0"/>
                  <a:t>: </a:t>
                </a:r>
                <a:r>
                  <a:rPr lang="zh-CN" altLang="en-US" dirty="0"/>
                  <a:t>reduces the benefit of ensemble inference since many valid samples are discarded.</a:t>
                </a:r>
                <a:endParaRPr lang="en-US" altLang="zh-CN" dirty="0"/>
              </a:p>
              <a:p>
                <a:pPr marL="285750" indent="-285750">
                  <a:lnSpc>
                    <a:spcPct val="150000"/>
                  </a:lnSpc>
                  <a:buFont typeface="Wingdings" pitchFamily="2" charset="2"/>
                  <a:buChar char="n"/>
                </a:pPr>
                <a:r>
                  <a:rPr lang="zh-CN" altLang="en-US" b="1" dirty="0">
                    <a:solidFill>
                      <a:srgbClr val="0432FF"/>
                    </a:solidFill>
                  </a:rPr>
                  <a:t>Increasing</a:t>
                </a:r>
                <a:r>
                  <a:rPr lang="zh-CN" altLang="en-US" dirty="0"/>
                  <a:t> threshold</a:t>
                </a:r>
                <a:r>
                  <a:rPr lang="en-US" altLang="zh-CN" dirty="0"/>
                  <a:t> </a:t>
                </a:r>
                <a14:m>
                  <m:oMath xmlns:m="http://schemas.openxmlformats.org/officeDocument/2006/math">
                    <m:r>
                      <a:rPr lang="en-US" altLang="zh-CN" b="1" i="1" smtClean="0">
                        <a:solidFill>
                          <a:srgbClr val="0432FF"/>
                        </a:solidFill>
                        <a:latin typeface="Cambria Math" panose="02040503050406030204" pitchFamily="18" charset="0"/>
                        <a:ea typeface="Cambria Math" panose="02040503050406030204" pitchFamily="18" charset="0"/>
                      </a:rPr>
                      <m:t>𝜼</m:t>
                    </m:r>
                  </m:oMath>
                </a14:m>
                <a:r>
                  <a:rPr lang="zh-CN" altLang="en-US" dirty="0"/>
                  <a:t> reduces the number of outliers found (red line) but </a:t>
                </a:r>
                <a:r>
                  <a:rPr lang="zh-CN" altLang="en-US" b="1" dirty="0">
                    <a:solidFill>
                      <a:srgbClr val="0432FF"/>
                    </a:solidFill>
                  </a:rPr>
                  <a:t>ensures that Ensemble is more effective</a:t>
                </a:r>
                <a:r>
                  <a:rPr lang="zh-CN" altLang="en-US" dirty="0"/>
                  <a:t> (blue line). </a:t>
                </a:r>
                <a:endParaRPr lang="en-US" altLang="zh-CN" dirty="0"/>
              </a:p>
              <a:p>
                <a:pPr marL="285750" indent="-285750">
                  <a:lnSpc>
                    <a:spcPct val="150000"/>
                  </a:lnSpc>
                  <a:buFont typeface="Wingdings" pitchFamily="2" charset="2"/>
                  <a:buChar char="n"/>
                </a:pPr>
                <a:r>
                  <a:rPr lang="zh-CN" altLang="en-US" dirty="0"/>
                  <a:t>In the following, we set</a:t>
                </a:r>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𝜂</m:t>
                    </m:r>
                  </m:oMath>
                </a14:m>
                <a:r>
                  <a:rPr lang="zh-CN" altLang="en-US" dirty="0"/>
                  <a:t> to</a:t>
                </a:r>
                <a:r>
                  <a:rPr lang="en-US" altLang="zh-CN" dirty="0"/>
                  <a:t> </a:t>
                </a:r>
                <a14:m>
                  <m:oMath xmlns:m="http://schemas.openxmlformats.org/officeDocument/2006/math">
                    <m:r>
                      <a:rPr lang="en-US" altLang="zh-CN" b="0" i="1" smtClean="0">
                        <a:latin typeface="Cambria Math" panose="02040503050406030204" pitchFamily="18" charset="0"/>
                      </a:rPr>
                      <m:t>2.5</m:t>
                    </m:r>
                  </m:oMath>
                </a14:m>
                <a:r>
                  <a:rPr lang="zh-CN" altLang="en-US" dirty="0"/>
                  <a:t> .</a:t>
                </a:r>
              </a:p>
            </p:txBody>
          </p:sp>
        </mc:Choice>
        <mc:Fallback xmlns="">
          <p:sp>
            <p:nvSpPr>
              <p:cNvPr id="9" name="文本框 8">
                <a:extLst>
                  <a:ext uri="{FF2B5EF4-FFF2-40B4-BE49-F238E27FC236}">
                    <a16:creationId xmlns:a16="http://schemas.microsoft.com/office/drawing/2014/main" id="{09E72CDF-C1E2-8C61-4BD8-198B5AEB63C2}"/>
                  </a:ext>
                </a:extLst>
              </p:cNvPr>
              <p:cNvSpPr txBox="1">
                <a:spLocks noRot="1" noChangeAspect="1" noMove="1" noResize="1" noEditPoints="1" noAdjustHandles="1" noChangeArrowheads="1" noChangeShapeType="1" noTextEdit="1"/>
              </p:cNvSpPr>
              <p:nvPr/>
            </p:nvSpPr>
            <p:spPr>
              <a:xfrm>
                <a:off x="1521942" y="4598420"/>
                <a:ext cx="9831858" cy="2118465"/>
              </a:xfrm>
              <a:prstGeom prst="rect">
                <a:avLst/>
              </a:prstGeom>
              <a:blipFill>
                <a:blip r:embed="rId3"/>
                <a:stretch>
                  <a:fillRect l="-516" r="-774"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558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F02A1-A39A-7109-F880-09052BAC37D5}"/>
              </a:ext>
            </a:extLst>
          </p:cNvPr>
          <p:cNvSpPr>
            <a:spLocks noGrp="1"/>
          </p:cNvSpPr>
          <p:nvPr>
            <p:ph type="title"/>
          </p:nvPr>
        </p:nvSpPr>
        <p:spPr/>
        <p:txBody>
          <a:bodyPr>
            <a:normAutofit/>
          </a:bodyPr>
          <a:lstStyle/>
          <a:p>
            <a:r>
              <a:rPr kumimoji="1" lang="en-US" altLang="zh-CN" dirty="0"/>
              <a:t>Speech Signal Received in Real Scenarios</a:t>
            </a:r>
            <a:endParaRPr kumimoji="1" lang="zh-CN" altLang="en-US" dirty="0"/>
          </a:p>
        </p:txBody>
      </p:sp>
      <p:sp>
        <p:nvSpPr>
          <p:cNvPr id="3" name="灯片编号占位符 2">
            <a:extLst>
              <a:ext uri="{FF2B5EF4-FFF2-40B4-BE49-F238E27FC236}">
                <a16:creationId xmlns:a16="http://schemas.microsoft.com/office/drawing/2014/main" id="{6F9BC8F5-978B-4820-22BE-E6E885E3477C}"/>
              </a:ext>
            </a:extLst>
          </p:cNvPr>
          <p:cNvSpPr>
            <a:spLocks noGrp="1"/>
          </p:cNvSpPr>
          <p:nvPr>
            <p:ph type="sldNum" sz="quarter" idx="12"/>
          </p:nvPr>
        </p:nvSpPr>
        <p:spPr/>
        <p:txBody>
          <a:bodyPr/>
          <a:lstStyle/>
          <a:p>
            <a:fld id="{065237BD-38A8-469E-BDB8-0351196143D6}" type="slidenum">
              <a:rPr lang="zh-CN" altLang="en-US" smtClean="0"/>
              <a:pPr/>
              <a:t>2</a:t>
            </a:fld>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99E28A2-CD12-98B0-FEC2-00B366D594AE}"/>
                  </a:ext>
                </a:extLst>
              </p:cNvPr>
              <p:cNvSpPr txBox="1"/>
              <p:nvPr/>
            </p:nvSpPr>
            <p:spPr>
              <a:xfrm>
                <a:off x="1389962" y="1914523"/>
                <a:ext cx="3453911"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800" b="1" i="1" smtClean="0">
                          <a:latin typeface="Cambria Math" panose="02040503050406030204" pitchFamily="18" charset="0"/>
                        </a:rPr>
                        <m:t>𝒚</m:t>
                      </m:r>
                      <m:r>
                        <a:rPr lang="en-US" altLang="zh-CN" sz="2800" b="0" i="1" smtClean="0">
                          <a:latin typeface="Cambria Math" panose="02040503050406030204" pitchFamily="18" charset="0"/>
                        </a:rPr>
                        <m:t>=</m:t>
                      </m:r>
                      <m:r>
                        <a:rPr lang="en-US" altLang="zh-CN" sz="2800" b="1" i="1" smtClean="0">
                          <a:solidFill>
                            <a:srgbClr val="2096F3"/>
                          </a:solidFill>
                          <a:latin typeface="Cambria Math" panose="02040503050406030204" pitchFamily="18" charset="0"/>
                        </a:rPr>
                        <m:t>𝒙</m:t>
                      </m:r>
                      <m:d>
                        <m:dPr>
                          <m:ctrlPr>
                            <a:rPr lang="en-US" altLang="zh-CN" sz="2800" b="1" i="1" smtClean="0">
                              <a:solidFill>
                                <a:srgbClr val="2096F3"/>
                              </a:solidFill>
                              <a:latin typeface="Cambria Math" panose="02040503050406030204" pitchFamily="18" charset="0"/>
                            </a:rPr>
                          </m:ctrlPr>
                        </m:dPr>
                        <m:e>
                          <m:r>
                            <a:rPr lang="en-US" altLang="zh-CN" sz="2800" b="1" i="1" smtClean="0">
                              <a:solidFill>
                                <a:srgbClr val="2096F3"/>
                              </a:solidFill>
                              <a:latin typeface="Cambria Math" panose="02040503050406030204" pitchFamily="18" charset="0"/>
                            </a:rPr>
                            <m:t>𝒕</m:t>
                          </m:r>
                        </m:e>
                      </m:d>
                      <m:r>
                        <a:rPr lang="en-US" altLang="zh-CN" sz="2800" b="0" i="1" smtClean="0">
                          <a:solidFill>
                            <a:schemeClr val="tx1"/>
                          </a:solidFill>
                          <a:latin typeface="Cambria Math" panose="02040503050406030204" pitchFamily="18" charset="0"/>
                        </a:rPr>
                        <m:t>+</m:t>
                      </m:r>
                      <m:r>
                        <a:rPr lang="en-US" altLang="zh-CN" sz="2800" b="0" i="1" smtClean="0">
                          <a:solidFill>
                            <a:schemeClr val="accent5">
                              <a:lumMod val="50000"/>
                            </a:schemeClr>
                          </a:solidFill>
                          <a:latin typeface="Cambria Math" panose="02040503050406030204" pitchFamily="18" charset="0"/>
                        </a:rPr>
                        <m:t>𝑣</m:t>
                      </m:r>
                      <m:r>
                        <a:rPr lang="en-US" altLang="zh-CN" sz="2800" b="0" i="1" smtClean="0">
                          <a:solidFill>
                            <a:schemeClr val="accent5">
                              <a:lumMod val="50000"/>
                            </a:schemeClr>
                          </a:solidFill>
                          <a:latin typeface="Cambria Math" panose="02040503050406030204" pitchFamily="18" charset="0"/>
                        </a:rPr>
                        <m:t>(</m:t>
                      </m:r>
                      <m:r>
                        <a:rPr lang="en-US" altLang="zh-CN" sz="2800" b="0" i="1" smtClean="0">
                          <a:solidFill>
                            <a:schemeClr val="accent5">
                              <a:lumMod val="50000"/>
                            </a:schemeClr>
                          </a:solidFill>
                          <a:latin typeface="Cambria Math" panose="02040503050406030204" pitchFamily="18" charset="0"/>
                        </a:rPr>
                        <m:t>𝑡</m:t>
                      </m:r>
                      <m:r>
                        <a:rPr lang="en-US" altLang="zh-CN" sz="2800" b="0" i="1" smtClean="0">
                          <a:solidFill>
                            <a:schemeClr val="accent5">
                              <a:lumMod val="50000"/>
                            </a:schemeClr>
                          </a:solidFill>
                          <a:latin typeface="Cambria Math" panose="02040503050406030204" pitchFamily="18" charset="0"/>
                        </a:rPr>
                        <m:t>)</m:t>
                      </m:r>
                    </m:oMath>
                  </m:oMathPara>
                </a14:m>
                <a:endParaRPr lang="zh-CN" altLang="en-US" sz="2800" dirty="0">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C99E28A2-CD12-98B0-FEC2-00B366D594AE}"/>
                  </a:ext>
                </a:extLst>
              </p:cNvPr>
              <p:cNvSpPr txBox="1">
                <a:spLocks noRot="1" noChangeAspect="1" noMove="1" noResize="1" noEditPoints="1" noAdjustHandles="1" noChangeArrowheads="1" noChangeShapeType="1" noTextEdit="1"/>
              </p:cNvSpPr>
              <p:nvPr/>
            </p:nvSpPr>
            <p:spPr>
              <a:xfrm>
                <a:off x="1389962" y="1914523"/>
                <a:ext cx="3453911" cy="430887"/>
              </a:xfrm>
              <a:prstGeom prst="rect">
                <a:avLst/>
              </a:prstGeom>
              <a:blipFill>
                <a:blip r:embed="rId3"/>
                <a:stretch>
                  <a:fillRect l="-3663" b="-3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95D9B2D-415F-B323-6071-74AB63777965}"/>
                  </a:ext>
                </a:extLst>
              </p:cNvPr>
              <p:cNvSpPr/>
              <p:nvPr/>
            </p:nvSpPr>
            <p:spPr>
              <a:xfrm>
                <a:off x="1235683" y="3696957"/>
                <a:ext cx="4493218"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b="1" i="1" smtClean="0">
                          <a:solidFill>
                            <a:srgbClr val="2096F3"/>
                          </a:solidFill>
                          <a:latin typeface="Cambria Math" panose="02040503050406030204" pitchFamily="18" charset="0"/>
                        </a:rPr>
                        <m:t>𝒙</m:t>
                      </m:r>
                      <m:d>
                        <m:dPr>
                          <m:ctrlPr>
                            <a:rPr lang="en-US" altLang="zh-CN" sz="2400" b="1" i="1">
                              <a:solidFill>
                                <a:srgbClr val="2096F3"/>
                              </a:solidFill>
                              <a:latin typeface="Cambria Math" panose="02040503050406030204" pitchFamily="18" charset="0"/>
                            </a:rPr>
                          </m:ctrlPr>
                        </m:dPr>
                        <m:e>
                          <m:r>
                            <a:rPr lang="en-US" altLang="zh-CN" sz="2400" b="1" i="1">
                              <a:solidFill>
                                <a:srgbClr val="2096F3"/>
                              </a:solidFill>
                              <a:latin typeface="Cambria Math" panose="02040503050406030204" pitchFamily="18" charset="0"/>
                            </a:rPr>
                            <m:t>𝒕</m:t>
                          </m:r>
                        </m:e>
                      </m:d>
                      <m:r>
                        <a:rPr lang="en-US" altLang="zh-CN" sz="2400" b="0" i="1" smtClean="0">
                          <a:solidFill>
                            <a:srgbClr val="2096F3"/>
                          </a:solidFill>
                          <a:latin typeface="Cambria Math" panose="02040503050406030204" pitchFamily="18" charset="0"/>
                        </a:rPr>
                        <m:t>:</m:t>
                      </m:r>
                      <m:r>
                        <a:rPr lang="zh-CN" altLang="en-US" sz="2400" b="0" i="1" smtClean="0">
                          <a:solidFill>
                            <a:srgbClr val="2096F3"/>
                          </a:solidFill>
                          <a:latin typeface="Cambria Math" panose="02040503050406030204" pitchFamily="18" charset="0"/>
                        </a:rPr>
                        <m:t> </m:t>
                      </m:r>
                      <m:r>
                        <a:rPr lang="en-US" altLang="zh-CN" sz="2400" b="0" i="1" smtClean="0">
                          <a:solidFill>
                            <a:srgbClr val="2096F3"/>
                          </a:solidFill>
                          <a:latin typeface="Cambria Math" panose="02040503050406030204" pitchFamily="18" charset="0"/>
                        </a:rPr>
                        <m:t>𝑑𝑒𝑠𝑖𝑟𝑒𝑠𝑒𝑑</m:t>
                      </m:r>
                      <m:r>
                        <a:rPr lang="en-US" altLang="zh-CN" sz="2400" b="0" i="1" smtClean="0">
                          <a:solidFill>
                            <a:srgbClr val="2096F3"/>
                          </a:solidFill>
                          <a:latin typeface="Cambria Math" panose="02040503050406030204" pitchFamily="18" charset="0"/>
                        </a:rPr>
                        <m:t> </m:t>
                      </m:r>
                      <m:r>
                        <a:rPr lang="en-US" altLang="zh-CN" sz="2400" b="0" i="1" smtClean="0">
                          <a:solidFill>
                            <a:srgbClr val="2096F3"/>
                          </a:solidFill>
                          <a:latin typeface="Cambria Math" panose="02040503050406030204" pitchFamily="18" charset="0"/>
                        </a:rPr>
                        <m:t>𝑠𝑝𝑒𝑒𝑐h</m:t>
                      </m:r>
                      <m:r>
                        <a:rPr lang="en-US" altLang="zh-CN" sz="2400" b="0" i="1" smtClean="0">
                          <a:solidFill>
                            <a:srgbClr val="2096F3"/>
                          </a:solidFill>
                          <a:latin typeface="Cambria Math" panose="02040503050406030204" pitchFamily="18" charset="0"/>
                        </a:rPr>
                        <m:t> </m:t>
                      </m:r>
                      <m:r>
                        <a:rPr lang="en-US" altLang="zh-CN" sz="2400" b="0" i="1" smtClean="0">
                          <a:solidFill>
                            <a:srgbClr val="2096F3"/>
                          </a:solidFill>
                          <a:latin typeface="Cambria Math" panose="02040503050406030204" pitchFamily="18" charset="0"/>
                        </a:rPr>
                        <m:t>𝑠𝑖𝑔𝑛𝑎𝑙</m:t>
                      </m:r>
                    </m:oMath>
                  </m:oMathPara>
                </a14:m>
                <a:endParaRPr lang="en-US" altLang="zh-CN" sz="2400" b="0" i="1" dirty="0">
                  <a:solidFill>
                    <a:srgbClr val="2096F3"/>
                  </a:solidFill>
                  <a:latin typeface="Arial" panose="020B0604020202020204" pitchFamily="34" charset="0"/>
                  <a:cs typeface="Arial" panose="020B0604020202020204" pitchFamily="34" charset="0"/>
                </a:endParaRPr>
              </a:p>
            </p:txBody>
          </p:sp>
        </mc:Choice>
        <mc:Fallback xmlns="">
          <p:sp>
            <p:nvSpPr>
              <p:cNvPr id="15" name="矩形 14">
                <a:extLst>
                  <a:ext uri="{FF2B5EF4-FFF2-40B4-BE49-F238E27FC236}">
                    <a16:creationId xmlns:a16="http://schemas.microsoft.com/office/drawing/2014/main" id="{895D9B2D-415F-B323-6071-74AB63777965}"/>
                  </a:ext>
                </a:extLst>
              </p:cNvPr>
              <p:cNvSpPr>
                <a:spLocks noRot="1" noChangeAspect="1" noMove="1" noResize="1" noEditPoints="1" noAdjustHandles="1" noChangeArrowheads="1" noChangeShapeType="1" noTextEdit="1"/>
              </p:cNvSpPr>
              <p:nvPr/>
            </p:nvSpPr>
            <p:spPr>
              <a:xfrm>
                <a:off x="1235683" y="3696957"/>
                <a:ext cx="4493218" cy="461665"/>
              </a:xfrm>
              <a:prstGeom prst="rect">
                <a:avLst/>
              </a:prstGeom>
              <a:blipFill>
                <a:blip r:embed="rId4"/>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663ED8A7-3E48-D8B3-50F0-9619A56109B2}"/>
                  </a:ext>
                </a:extLst>
              </p:cNvPr>
              <p:cNvSpPr/>
              <p:nvPr/>
            </p:nvSpPr>
            <p:spPr>
              <a:xfrm>
                <a:off x="1235683" y="4281930"/>
                <a:ext cx="3704797"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b="0" i="1" smtClean="0">
                          <a:solidFill>
                            <a:schemeClr val="accent5">
                              <a:lumMod val="50000"/>
                            </a:schemeClr>
                          </a:solidFill>
                          <a:latin typeface="Cambria Math" panose="02040503050406030204" pitchFamily="18" charset="0"/>
                        </a:rPr>
                        <m:t>𝑣</m:t>
                      </m:r>
                      <m:d>
                        <m:dPr>
                          <m:ctrlPr>
                            <a:rPr lang="en-US" altLang="zh-CN" sz="2400" i="1">
                              <a:solidFill>
                                <a:schemeClr val="accent5">
                                  <a:lumMod val="50000"/>
                                </a:schemeClr>
                              </a:solidFill>
                              <a:latin typeface="Cambria Math" panose="02040503050406030204" pitchFamily="18" charset="0"/>
                            </a:rPr>
                          </m:ctrlPr>
                        </m:dPr>
                        <m:e>
                          <m:r>
                            <a:rPr lang="en-US" altLang="zh-CN" sz="2400" i="1">
                              <a:solidFill>
                                <a:schemeClr val="accent5">
                                  <a:lumMod val="50000"/>
                                </a:schemeClr>
                              </a:solidFill>
                              <a:latin typeface="Cambria Math" panose="02040503050406030204" pitchFamily="18" charset="0"/>
                            </a:rPr>
                            <m:t>𝑡</m:t>
                          </m:r>
                        </m:e>
                      </m:d>
                      <m:r>
                        <a:rPr lang="en-US" altLang="zh-CN" sz="2400" b="0" i="1" smtClean="0">
                          <a:solidFill>
                            <a:schemeClr val="accent5">
                              <a:lumMod val="50000"/>
                            </a:schemeClr>
                          </a:solidFill>
                          <a:latin typeface="Cambria Math" panose="02040503050406030204" pitchFamily="18" charset="0"/>
                        </a:rPr>
                        <m:t>:</m:t>
                      </m:r>
                      <m:r>
                        <a:rPr lang="en-US" altLang="zh-CN" sz="2400" b="0" i="1" smtClean="0">
                          <a:solidFill>
                            <a:schemeClr val="accent5">
                              <a:lumMod val="50000"/>
                            </a:schemeClr>
                          </a:solidFill>
                          <a:latin typeface="Cambria Math" panose="02040503050406030204" pitchFamily="18" charset="0"/>
                        </a:rPr>
                        <m:t>𝑖𝑛𝑡𝑒𝑟𝑓𝑒𝑟𝑒𝑛𝑐𝑒</m:t>
                      </m:r>
                      <m:r>
                        <a:rPr lang="en-US" altLang="zh-CN" sz="2400" b="0" i="1" smtClean="0">
                          <a:solidFill>
                            <a:schemeClr val="accent5">
                              <a:lumMod val="50000"/>
                            </a:schemeClr>
                          </a:solidFill>
                          <a:latin typeface="Cambria Math" panose="02040503050406030204" pitchFamily="18" charset="0"/>
                        </a:rPr>
                        <m:t> </m:t>
                      </m:r>
                      <m:r>
                        <a:rPr lang="en-US" altLang="zh-CN" sz="2400" b="0" i="1" smtClean="0">
                          <a:solidFill>
                            <a:schemeClr val="accent5">
                              <a:lumMod val="50000"/>
                            </a:schemeClr>
                          </a:solidFill>
                          <a:latin typeface="Cambria Math" panose="02040503050406030204" pitchFamily="18" charset="0"/>
                        </a:rPr>
                        <m:t>𝑠𝑖𝑔𝑛𝑎𝑙</m:t>
                      </m:r>
                    </m:oMath>
                  </m:oMathPara>
                </a14:m>
                <a:endParaRPr lang="zh-CN" altLang="en-US" sz="2400" dirty="0">
                  <a:solidFill>
                    <a:schemeClr val="accent5">
                      <a:lumMod val="50000"/>
                    </a:schemeClr>
                  </a:solidFill>
                  <a:latin typeface="Arial" panose="020B0604020202020204" pitchFamily="34" charset="0"/>
                  <a:cs typeface="Arial" panose="020B0604020202020204" pitchFamily="34" charset="0"/>
                </a:endParaRPr>
              </a:p>
            </p:txBody>
          </p:sp>
        </mc:Choice>
        <mc:Fallback xmlns="">
          <p:sp>
            <p:nvSpPr>
              <p:cNvPr id="17" name="矩形 16">
                <a:extLst>
                  <a:ext uri="{FF2B5EF4-FFF2-40B4-BE49-F238E27FC236}">
                    <a16:creationId xmlns:a16="http://schemas.microsoft.com/office/drawing/2014/main" id="{663ED8A7-3E48-D8B3-50F0-9619A56109B2}"/>
                  </a:ext>
                </a:extLst>
              </p:cNvPr>
              <p:cNvSpPr>
                <a:spLocks noRot="1" noChangeAspect="1" noMove="1" noResize="1" noEditPoints="1" noAdjustHandles="1" noChangeArrowheads="1" noChangeShapeType="1" noTextEdit="1"/>
              </p:cNvSpPr>
              <p:nvPr/>
            </p:nvSpPr>
            <p:spPr>
              <a:xfrm>
                <a:off x="1235683" y="4281930"/>
                <a:ext cx="3704797" cy="461665"/>
              </a:xfrm>
              <a:prstGeom prst="rect">
                <a:avLst/>
              </a:prstGeom>
              <a:blipFill>
                <a:blip r:embed="rId5"/>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3CAB7A9-8BCD-9C22-84D9-85714E74FEF8}"/>
                  </a:ext>
                </a:extLst>
              </p:cNvPr>
              <p:cNvSpPr/>
              <p:nvPr/>
            </p:nvSpPr>
            <p:spPr>
              <a:xfrm>
                <a:off x="1235683" y="3111984"/>
                <a:ext cx="45073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 </m:t>
                      </m:r>
                      <m:r>
                        <a:rPr lang="en-US" altLang="zh-CN" sz="2400" b="0" i="1" smtClean="0">
                          <a:latin typeface="Cambria Math" panose="02040503050406030204" pitchFamily="18" charset="0"/>
                        </a:rPr>
                        <m:t>𝑚𝑖𝑐𝑟𝑜𝑝h𝑜𝑛𝑒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𝑟𝑒𝑐𝑒𝑖𝑣𝑒𝑑</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𝑠𝑖𝑔𝑛𝑎𝑙</m:t>
                      </m:r>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18" name="矩形 17">
                <a:extLst>
                  <a:ext uri="{FF2B5EF4-FFF2-40B4-BE49-F238E27FC236}">
                    <a16:creationId xmlns:a16="http://schemas.microsoft.com/office/drawing/2014/main" id="{53CAB7A9-8BCD-9C22-84D9-85714E74FEF8}"/>
                  </a:ext>
                </a:extLst>
              </p:cNvPr>
              <p:cNvSpPr>
                <a:spLocks noRot="1" noChangeAspect="1" noMove="1" noResize="1" noEditPoints="1" noAdjustHandles="1" noChangeArrowheads="1" noChangeShapeType="1" noTextEdit="1"/>
              </p:cNvSpPr>
              <p:nvPr/>
            </p:nvSpPr>
            <p:spPr>
              <a:xfrm>
                <a:off x="1235683" y="3111984"/>
                <a:ext cx="4507388" cy="461665"/>
              </a:xfrm>
              <a:prstGeom prst="rect">
                <a:avLst/>
              </a:prstGeom>
              <a:blipFill>
                <a:blip r:embed="rId6"/>
                <a:stretch>
                  <a:fillRect b="-2105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7E2D1B6-78FC-1460-4973-B3D2C0AAFA90}"/>
              </a:ext>
            </a:extLst>
          </p:cNvPr>
          <p:cNvSpPr txBox="1"/>
          <p:nvPr/>
        </p:nvSpPr>
        <p:spPr>
          <a:xfrm>
            <a:off x="6498045" y="4329836"/>
            <a:ext cx="4458272" cy="400110"/>
          </a:xfrm>
          <a:prstGeom prst="rect">
            <a:avLst/>
          </a:prstGeom>
          <a:noFill/>
        </p:spPr>
        <p:txBody>
          <a:bodyPr wrap="none" rtlCol="0">
            <a:spAutoFit/>
          </a:bodyPr>
          <a:lstStyle/>
          <a:p>
            <a:pPr algn="l"/>
            <a:r>
              <a:rPr kumimoji="1" lang="en-US" altLang="zh-CN" sz="2000" i="1" dirty="0">
                <a:solidFill>
                  <a:srgbClr val="FF0000"/>
                </a:solidFill>
                <a:latin typeface="Arial" panose="020B0604020202020204" pitchFamily="34" charset="0"/>
                <a:cs typeface="Arial" panose="020B0604020202020204" pitchFamily="34" charset="0"/>
              </a:rPr>
              <a:t>Additive noise / interference speakers</a:t>
            </a:r>
            <a:endParaRPr kumimoji="1" lang="zh-CN" altLang="en-US" sz="2000" i="1"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0FFCE2E-1B7E-A228-61B8-3D04657D34AA}"/>
                  </a:ext>
                </a:extLst>
              </p:cNvPr>
              <p:cNvSpPr txBox="1"/>
              <p:nvPr/>
            </p:nvSpPr>
            <p:spPr>
              <a:xfrm>
                <a:off x="1235683" y="5740555"/>
                <a:ext cx="6737906"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Speech Enhancement: Recover </a:t>
                </a:r>
                <a14:m>
                  <m:oMath xmlns:m="http://schemas.openxmlformats.org/officeDocument/2006/math">
                    <m:r>
                      <a:rPr lang="en-US" altLang="zh-CN" sz="2400" b="1" i="1" smtClean="0">
                        <a:solidFill>
                          <a:srgbClr val="2096F3"/>
                        </a:solidFill>
                        <a:latin typeface="Cambria Math" panose="02040503050406030204" pitchFamily="18" charset="0"/>
                      </a:rPr>
                      <m:t>𝒙</m:t>
                    </m:r>
                    <m:d>
                      <m:dPr>
                        <m:ctrlPr>
                          <a:rPr lang="en-US" altLang="zh-CN" sz="2400" b="1" i="1">
                            <a:solidFill>
                              <a:srgbClr val="2096F3"/>
                            </a:solidFill>
                            <a:latin typeface="Cambria Math" panose="02040503050406030204" pitchFamily="18" charset="0"/>
                          </a:rPr>
                        </m:ctrlPr>
                      </m:dPr>
                      <m:e>
                        <m:r>
                          <a:rPr lang="en-US" altLang="zh-CN" sz="2400" b="1" i="1">
                            <a:solidFill>
                              <a:srgbClr val="2096F3"/>
                            </a:solidFill>
                            <a:latin typeface="Cambria Math" panose="02040503050406030204" pitchFamily="18" charset="0"/>
                          </a:rPr>
                          <m:t>𝒕</m:t>
                        </m:r>
                      </m:e>
                    </m:d>
                  </m:oMath>
                </a14:m>
                <a:r>
                  <a:rPr lang="en-US" altLang="zh-CN" sz="2400" dirty="0">
                    <a:latin typeface="Arial" panose="020B0604020202020204" pitchFamily="34" charset="0"/>
                    <a:cs typeface="Arial" panose="020B0604020202020204" pitchFamily="34" charset="0"/>
                  </a:rPr>
                  <a:t> from </a:t>
                </a:r>
                <a14:m>
                  <m:oMath xmlns:m="http://schemas.openxmlformats.org/officeDocument/2006/math">
                    <m:r>
                      <a:rPr lang="en-US" altLang="zh-CN" sz="2400" b="1" i="1" smtClean="0">
                        <a:latin typeface="Cambria Math" panose="02040503050406030204" pitchFamily="18" charset="0"/>
                      </a:rPr>
                      <m:t>𝒚</m:t>
                    </m:r>
                  </m:oMath>
                </a14:m>
                <a:endParaRPr lang="zh-CN" altLang="en-US" sz="2400" b="1" dirty="0">
                  <a:solidFill>
                    <a:srgbClr val="0432FF"/>
                  </a:solidFill>
                  <a:latin typeface="Arial" panose="020B0604020202020204" pitchFamily="34" charset="0"/>
                  <a:cs typeface="Arial" panose="020B0604020202020204" pitchFamily="34" charset="0"/>
                </a:endParaRPr>
              </a:p>
            </p:txBody>
          </p:sp>
        </mc:Choice>
        <mc:Fallback xmlns="">
          <p:sp>
            <p:nvSpPr>
              <p:cNvPr id="14" name="文本框 13">
                <a:extLst>
                  <a:ext uri="{FF2B5EF4-FFF2-40B4-BE49-F238E27FC236}">
                    <a16:creationId xmlns:a16="http://schemas.microsoft.com/office/drawing/2014/main" id="{50FFCE2E-1B7E-A228-61B8-3D04657D34AA}"/>
                  </a:ext>
                </a:extLst>
              </p:cNvPr>
              <p:cNvSpPr txBox="1">
                <a:spLocks noRot="1" noChangeAspect="1" noMove="1" noResize="1" noEditPoints="1" noAdjustHandles="1" noChangeArrowheads="1" noChangeShapeType="1" noTextEdit="1"/>
              </p:cNvSpPr>
              <p:nvPr/>
            </p:nvSpPr>
            <p:spPr>
              <a:xfrm>
                <a:off x="1235683" y="5740555"/>
                <a:ext cx="6737906" cy="461665"/>
              </a:xfrm>
              <a:prstGeom prst="rect">
                <a:avLst/>
              </a:prstGeom>
              <a:blipFill>
                <a:blip r:embed="rId7"/>
                <a:stretch>
                  <a:fillRect l="-1507" t="-10811" b="-27027"/>
                </a:stretch>
              </a:blipFill>
            </p:spPr>
            <p:txBody>
              <a:bodyPr/>
              <a:lstStyle/>
              <a:p>
                <a:r>
                  <a:rPr lang="zh-CN" altLang="en-US">
                    <a:noFill/>
                  </a:rPr>
                  <a:t> </a:t>
                </a:r>
              </a:p>
            </p:txBody>
          </p:sp>
        </mc:Fallback>
      </mc:AlternateContent>
      <p:sp>
        <p:nvSpPr>
          <p:cNvPr id="19" name="右箭头 18">
            <a:extLst>
              <a:ext uri="{FF2B5EF4-FFF2-40B4-BE49-F238E27FC236}">
                <a16:creationId xmlns:a16="http://schemas.microsoft.com/office/drawing/2014/main" id="{63883885-A6B5-119E-1254-338A0A807975}"/>
              </a:ext>
            </a:extLst>
          </p:cNvPr>
          <p:cNvSpPr/>
          <p:nvPr/>
        </p:nvSpPr>
        <p:spPr>
          <a:xfrm>
            <a:off x="5069795" y="4347392"/>
            <a:ext cx="978408" cy="36707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EFDF1E2D-9AF6-3887-D028-E1C61E75BCB1}"/>
              </a:ext>
            </a:extLst>
          </p:cNvPr>
          <p:cNvSpPr txBox="1"/>
          <p:nvPr/>
        </p:nvSpPr>
        <p:spPr>
          <a:xfrm>
            <a:off x="6498045" y="4858180"/>
            <a:ext cx="1425390" cy="400110"/>
          </a:xfrm>
          <a:prstGeom prst="rect">
            <a:avLst/>
          </a:prstGeom>
          <a:noFill/>
        </p:spPr>
        <p:txBody>
          <a:bodyPr wrap="none" rtlCol="0">
            <a:spAutoFit/>
          </a:bodyPr>
          <a:lstStyle/>
          <a:p>
            <a:pPr algn="l"/>
            <a:r>
              <a:rPr kumimoji="1" lang="en-US" altLang="zh-CN" sz="2000" b="1" dirty="0">
                <a:latin typeface="Arial" panose="020B0604020202020204" pitchFamily="34" charset="0"/>
                <a:cs typeface="Arial" panose="020B0604020202020204" pitchFamily="34" charset="0"/>
              </a:rPr>
              <a:t>Denoising</a:t>
            </a:r>
            <a:endParaRPr kumimoji="1" lang="zh-CN" altLang="en-US" b="1"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9234FF9F-62D3-4AC1-610B-0AC8767A7429}"/>
              </a:ext>
            </a:extLst>
          </p:cNvPr>
          <p:cNvSpPr txBox="1"/>
          <p:nvPr/>
        </p:nvSpPr>
        <p:spPr>
          <a:xfrm>
            <a:off x="8353984" y="4865918"/>
            <a:ext cx="3342775" cy="400110"/>
          </a:xfrm>
          <a:prstGeom prst="rect">
            <a:avLst/>
          </a:prstGeom>
          <a:noFill/>
        </p:spPr>
        <p:txBody>
          <a:bodyPr wrap="none" rtlCol="0">
            <a:spAutoFit/>
          </a:bodyPr>
          <a:lstStyle/>
          <a:p>
            <a:pPr algn="l"/>
            <a:r>
              <a:rPr kumimoji="1" lang="en-US" altLang="zh-CN" sz="2000" b="1" dirty="0">
                <a:latin typeface="Arial" panose="020B0604020202020204" pitchFamily="34" charset="0"/>
                <a:cs typeface="Arial" panose="020B0604020202020204" pitchFamily="34" charset="0"/>
              </a:rPr>
              <a:t>Target Speaker Extraction</a:t>
            </a:r>
            <a:endParaRPr kumimoji="1"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48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2214F-8DB4-34A8-4188-828BE5AD48D0}"/>
              </a:ext>
            </a:extLst>
          </p:cNvPr>
          <p:cNvSpPr>
            <a:spLocks noGrp="1"/>
          </p:cNvSpPr>
          <p:nvPr>
            <p:ph type="title"/>
          </p:nvPr>
        </p:nvSpPr>
        <p:spPr/>
        <p:txBody>
          <a:bodyPr/>
          <a:lstStyle/>
          <a:p>
            <a:r>
              <a:rPr kumimoji="1" lang="en-US" altLang="zh-CN" dirty="0"/>
              <a:t>Evaluation of Outlier Removal</a:t>
            </a:r>
            <a:endParaRPr kumimoji="1" lang="zh-CN" altLang="en-US" dirty="0"/>
          </a:p>
        </p:txBody>
      </p:sp>
      <p:sp>
        <p:nvSpPr>
          <p:cNvPr id="3" name="灯片编号占位符 2">
            <a:extLst>
              <a:ext uri="{FF2B5EF4-FFF2-40B4-BE49-F238E27FC236}">
                <a16:creationId xmlns:a16="http://schemas.microsoft.com/office/drawing/2014/main" id="{3482B81F-49BC-F47E-299A-9FD7199ED3A1}"/>
              </a:ext>
            </a:extLst>
          </p:cNvPr>
          <p:cNvSpPr>
            <a:spLocks noGrp="1"/>
          </p:cNvSpPr>
          <p:nvPr>
            <p:ph type="sldNum" sz="quarter" idx="12"/>
          </p:nvPr>
        </p:nvSpPr>
        <p:spPr/>
        <p:txBody>
          <a:bodyPr/>
          <a:lstStyle/>
          <a:p>
            <a:fld id="{065237BD-38A8-469E-BDB8-0351196143D6}" type="slidenum">
              <a:rPr lang="zh-CN" altLang="en-US" smtClean="0"/>
              <a:pPr/>
              <a:t>20</a:t>
            </a:fld>
            <a:endParaRPr lang="zh-CN" altLang="en-US" dirty="0"/>
          </a:p>
        </p:txBody>
      </p:sp>
      <p:pic>
        <p:nvPicPr>
          <p:cNvPr id="4" name="图片 3">
            <a:extLst>
              <a:ext uri="{FF2B5EF4-FFF2-40B4-BE49-F238E27FC236}">
                <a16:creationId xmlns:a16="http://schemas.microsoft.com/office/drawing/2014/main" id="{A32AA70B-D478-69F3-2E98-989AABB2D373}"/>
              </a:ext>
            </a:extLst>
          </p:cNvPr>
          <p:cNvPicPr>
            <a:picLocks noChangeAspect="1"/>
          </p:cNvPicPr>
          <p:nvPr/>
        </p:nvPicPr>
        <p:blipFill>
          <a:blip r:embed="rId2"/>
          <a:stretch>
            <a:fillRect/>
          </a:stretch>
        </p:blipFill>
        <p:spPr>
          <a:xfrm>
            <a:off x="2986816" y="1227667"/>
            <a:ext cx="6218368" cy="3405659"/>
          </a:xfrm>
          <a:prstGeom prst="rect">
            <a:avLst/>
          </a:prstGeom>
        </p:spPr>
      </p:pic>
      <p:sp>
        <p:nvSpPr>
          <p:cNvPr id="6" name="文本框 5">
            <a:extLst>
              <a:ext uri="{FF2B5EF4-FFF2-40B4-BE49-F238E27FC236}">
                <a16:creationId xmlns:a16="http://schemas.microsoft.com/office/drawing/2014/main" id="{FC129930-2467-204E-213F-B3A0C75786CB}"/>
              </a:ext>
            </a:extLst>
          </p:cNvPr>
          <p:cNvSpPr txBox="1"/>
          <p:nvPr/>
        </p:nvSpPr>
        <p:spPr>
          <a:xfrm>
            <a:off x="1075038" y="4556830"/>
            <a:ext cx="10639168" cy="2118465"/>
          </a:xfrm>
          <a:prstGeom prst="rect">
            <a:avLst/>
          </a:prstGeom>
          <a:noFill/>
        </p:spPr>
        <p:txBody>
          <a:bodyPr wrap="square">
            <a:spAutoFit/>
          </a:bodyPr>
          <a:lstStyle/>
          <a:p>
            <a:pPr marL="342900" indent="-342900">
              <a:lnSpc>
                <a:spcPct val="150000"/>
              </a:lnSpc>
              <a:buFont typeface="系统字体常规体"/>
              <a:buChar char="⎼"/>
            </a:pPr>
            <a:r>
              <a:rPr lang="zh-CN" altLang="en-US" b="1" dirty="0">
                <a:solidFill>
                  <a:srgbClr val="0432FF"/>
                </a:solidFill>
              </a:rPr>
              <a:t>Outlier removal successfully improved the SI-SDR in most cases. </a:t>
            </a:r>
            <a:endParaRPr lang="en-US" altLang="zh-CN" b="1" dirty="0">
              <a:solidFill>
                <a:srgbClr val="0432FF"/>
              </a:solidFill>
            </a:endParaRPr>
          </a:p>
          <a:p>
            <a:pPr marL="342900" indent="-342900">
              <a:lnSpc>
                <a:spcPct val="150000"/>
              </a:lnSpc>
              <a:buFont typeface="系统字体常规体"/>
              <a:buChar char="⎼"/>
            </a:pPr>
            <a:r>
              <a:rPr lang="zh-CN" altLang="en-US" dirty="0"/>
              <a:t>Note that the test data </a:t>
            </a:r>
            <a:r>
              <a:rPr lang="zh-CN" altLang="en-US" b="1" dirty="0">
                <a:solidFill>
                  <a:srgbClr val="0432FF"/>
                </a:solidFill>
              </a:rPr>
              <a:t>with low SI-SDR values, e.g., below 0 dB, are degraded</a:t>
            </a:r>
            <a:r>
              <a:rPr lang="zh-CN" altLang="en-US" dirty="0"/>
              <a:t>. These data points constitute extraction failures for which the target speaker was not correctly identified in the mixture for most samples. In such cases, our proposed outlier removal naturally cannot improve the performance as most of the samples correspond to the interference and not the target speaker.</a:t>
            </a:r>
          </a:p>
        </p:txBody>
      </p:sp>
    </p:spTree>
    <p:extLst>
      <p:ext uri="{BB962C8B-B14F-4D97-AF65-F5344CB8AC3E}">
        <p14:creationId xmlns:p14="http://schemas.microsoft.com/office/powerpoint/2010/main" val="327231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E3FAD-8B64-C1E5-25CA-87CC8FCB901D}"/>
              </a:ext>
            </a:extLst>
          </p:cNvPr>
          <p:cNvSpPr>
            <a:spLocks noGrp="1"/>
          </p:cNvSpPr>
          <p:nvPr>
            <p:ph type="title"/>
          </p:nvPr>
        </p:nvSpPr>
        <p:spPr/>
        <p:txBody>
          <a:bodyPr/>
          <a:lstStyle/>
          <a:p>
            <a:r>
              <a:rPr kumimoji="1" lang="en-US" altLang="zh-CN" dirty="0"/>
              <a:t>Evaluation of Outlier Removal</a:t>
            </a:r>
            <a:endParaRPr kumimoji="1" lang="zh-CN" altLang="en-US" dirty="0"/>
          </a:p>
        </p:txBody>
      </p:sp>
      <p:sp>
        <p:nvSpPr>
          <p:cNvPr id="3" name="灯片编号占位符 2">
            <a:extLst>
              <a:ext uri="{FF2B5EF4-FFF2-40B4-BE49-F238E27FC236}">
                <a16:creationId xmlns:a16="http://schemas.microsoft.com/office/drawing/2014/main" id="{340AFFB7-682B-0D89-E5B0-0BA2F111A284}"/>
              </a:ext>
            </a:extLst>
          </p:cNvPr>
          <p:cNvSpPr>
            <a:spLocks noGrp="1"/>
          </p:cNvSpPr>
          <p:nvPr>
            <p:ph type="sldNum" sz="quarter" idx="12"/>
          </p:nvPr>
        </p:nvSpPr>
        <p:spPr/>
        <p:txBody>
          <a:bodyPr/>
          <a:lstStyle/>
          <a:p>
            <a:fld id="{065237BD-38A8-469E-BDB8-0351196143D6}" type="slidenum">
              <a:rPr lang="zh-CN" altLang="en-US" smtClean="0"/>
              <a:pPr/>
              <a:t>21</a:t>
            </a:fld>
            <a:endParaRPr lang="zh-CN" altLang="en-US" dirty="0"/>
          </a:p>
        </p:txBody>
      </p:sp>
      <p:pic>
        <p:nvPicPr>
          <p:cNvPr id="4" name="图片 3">
            <a:extLst>
              <a:ext uri="{FF2B5EF4-FFF2-40B4-BE49-F238E27FC236}">
                <a16:creationId xmlns:a16="http://schemas.microsoft.com/office/drawing/2014/main" id="{91D24DE9-B4F0-472F-CA03-7E9CD34A0341}"/>
              </a:ext>
            </a:extLst>
          </p:cNvPr>
          <p:cNvPicPr>
            <a:picLocks noChangeAspect="1"/>
          </p:cNvPicPr>
          <p:nvPr/>
        </p:nvPicPr>
        <p:blipFill>
          <a:blip r:embed="rId2"/>
          <a:stretch>
            <a:fillRect/>
          </a:stretch>
        </p:blipFill>
        <p:spPr>
          <a:xfrm>
            <a:off x="2800647" y="1679414"/>
            <a:ext cx="6269429" cy="337270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FDD3BEB-32D6-BFF6-2068-892E43F03570}"/>
                  </a:ext>
                </a:extLst>
              </p:cNvPr>
              <p:cNvSpPr txBox="1"/>
              <p:nvPr/>
            </p:nvSpPr>
            <p:spPr>
              <a:xfrm>
                <a:off x="1060621" y="5503869"/>
                <a:ext cx="10070757" cy="871970"/>
              </a:xfrm>
              <a:prstGeom prst="rect">
                <a:avLst/>
              </a:prstGeom>
              <a:noFill/>
            </p:spPr>
            <p:txBody>
              <a:bodyPr wrap="square">
                <a:spAutoFit/>
              </a:bodyPr>
              <a:lstStyle/>
              <a:p>
                <a:pPr>
                  <a:lnSpc>
                    <a:spcPct val="150000"/>
                  </a:lnSpc>
                </a:pPr>
                <a:r>
                  <a:rPr lang="zh-CN" altLang="en-US" b="1" dirty="0">
                    <a:latin typeface="Arial" panose="020B0604020202020204" pitchFamily="34" charset="0"/>
                    <a:cs typeface="Arial" panose="020B0604020202020204" pitchFamily="34" charset="0"/>
                  </a:rPr>
                  <a:t>With a threshold value of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𝜼</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𝟐</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𝟓</m:t>
                    </m:r>
                  </m:oMath>
                </a14:m>
                <a:r>
                  <a:rPr lang="zh-CN" altLang="en-US" b="1" dirty="0"/>
                  <a:t> </a:t>
                </a:r>
                <a:r>
                  <a:rPr lang="zh-CN" altLang="en-US" b="1" dirty="0">
                    <a:latin typeface="Arial" panose="020B0604020202020204" pitchFamily="34" charset="0"/>
                    <a:cs typeface="Arial" panose="020B0604020202020204" pitchFamily="34" charset="0"/>
                  </a:rPr>
                  <a:t>, the proposed method identified sample (b) as an outlier, which is indeed an extraction failure since its spectrogram resembles the interference. </a:t>
                </a:r>
              </a:p>
            </p:txBody>
          </p:sp>
        </mc:Choice>
        <mc:Fallback xmlns="">
          <p:sp>
            <p:nvSpPr>
              <p:cNvPr id="6" name="文本框 5">
                <a:extLst>
                  <a:ext uri="{FF2B5EF4-FFF2-40B4-BE49-F238E27FC236}">
                    <a16:creationId xmlns:a16="http://schemas.microsoft.com/office/drawing/2014/main" id="{8FDD3BEB-32D6-BFF6-2068-892E43F03570}"/>
                  </a:ext>
                </a:extLst>
              </p:cNvPr>
              <p:cNvSpPr txBox="1">
                <a:spLocks noRot="1" noChangeAspect="1" noMove="1" noResize="1" noEditPoints="1" noAdjustHandles="1" noChangeArrowheads="1" noChangeShapeType="1" noTextEdit="1"/>
              </p:cNvSpPr>
              <p:nvPr/>
            </p:nvSpPr>
            <p:spPr>
              <a:xfrm>
                <a:off x="1060621" y="5503869"/>
                <a:ext cx="10070757" cy="871970"/>
              </a:xfrm>
              <a:prstGeom prst="rect">
                <a:avLst/>
              </a:prstGeom>
              <a:blipFill>
                <a:blip r:embed="rId3"/>
                <a:stretch>
                  <a:fillRect l="-504" r="-756"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123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E3FAD-8B64-C1E5-25CA-87CC8FCB901D}"/>
              </a:ext>
            </a:extLst>
          </p:cNvPr>
          <p:cNvSpPr>
            <a:spLocks noGrp="1"/>
          </p:cNvSpPr>
          <p:nvPr>
            <p:ph type="title"/>
          </p:nvPr>
        </p:nvSpPr>
        <p:spPr/>
        <p:txBody>
          <a:bodyPr/>
          <a:lstStyle/>
          <a:p>
            <a:r>
              <a:rPr kumimoji="1" lang="en-US" altLang="zh-CN" dirty="0"/>
              <a:t>Evaluation of Outlier Removal</a:t>
            </a:r>
            <a:endParaRPr kumimoji="1" lang="zh-CN" altLang="en-US" dirty="0"/>
          </a:p>
        </p:txBody>
      </p:sp>
      <p:sp>
        <p:nvSpPr>
          <p:cNvPr id="3" name="灯片编号占位符 2">
            <a:extLst>
              <a:ext uri="{FF2B5EF4-FFF2-40B4-BE49-F238E27FC236}">
                <a16:creationId xmlns:a16="http://schemas.microsoft.com/office/drawing/2014/main" id="{340AFFB7-682B-0D89-E5B0-0BA2F111A284}"/>
              </a:ext>
            </a:extLst>
          </p:cNvPr>
          <p:cNvSpPr>
            <a:spLocks noGrp="1"/>
          </p:cNvSpPr>
          <p:nvPr>
            <p:ph type="sldNum" sz="quarter" idx="12"/>
          </p:nvPr>
        </p:nvSpPr>
        <p:spPr/>
        <p:txBody>
          <a:bodyPr/>
          <a:lstStyle/>
          <a:p>
            <a:fld id="{065237BD-38A8-469E-BDB8-0351196143D6}" type="slidenum">
              <a:rPr lang="zh-CN" altLang="en-US" smtClean="0"/>
              <a:pPr/>
              <a:t>22</a:t>
            </a:fld>
            <a:endParaRPr lang="zh-CN" altLang="en-US" dirty="0"/>
          </a:p>
        </p:txBody>
      </p:sp>
      <p:sp>
        <p:nvSpPr>
          <p:cNvPr id="6" name="文本框 5">
            <a:extLst>
              <a:ext uri="{FF2B5EF4-FFF2-40B4-BE49-F238E27FC236}">
                <a16:creationId xmlns:a16="http://schemas.microsoft.com/office/drawing/2014/main" id="{8FDD3BEB-32D6-BFF6-2068-892E43F03570}"/>
              </a:ext>
            </a:extLst>
          </p:cNvPr>
          <p:cNvSpPr txBox="1"/>
          <p:nvPr/>
        </p:nvSpPr>
        <p:spPr>
          <a:xfrm>
            <a:off x="1283043" y="2760521"/>
            <a:ext cx="10070757" cy="958660"/>
          </a:xfrm>
          <a:prstGeom prst="rect">
            <a:avLst/>
          </a:prstGeom>
          <a:noFill/>
        </p:spPr>
        <p:txBody>
          <a:bodyPr wrap="square">
            <a:spAutoFit/>
          </a:bodyPr>
          <a:lstStyle/>
          <a:p>
            <a:pPr>
              <a:lnSpc>
                <a:spcPct val="150000"/>
              </a:lnSpc>
            </a:pPr>
            <a:r>
              <a:rPr lang="en-US" altLang="zh-CN" sz="2000" b="1" dirty="0">
                <a:latin typeface="Arial" panose="020B0604020202020204" pitchFamily="34" charset="0"/>
                <a:cs typeface="Arial" panose="020B0604020202020204" pitchFamily="34" charset="0"/>
              </a:rPr>
              <a:t>Outlier removal for the </a:t>
            </a:r>
            <a:r>
              <a:rPr lang="en-US" altLang="zh-CN" sz="2000" b="1" dirty="0">
                <a:solidFill>
                  <a:srgbClr val="0432FF"/>
                </a:solidFill>
                <a:latin typeface="Arial" panose="020B0604020202020204" pitchFamily="34" charset="0"/>
                <a:cs typeface="Arial" panose="020B0604020202020204" pitchFamily="34" charset="0"/>
              </a:rPr>
              <a:t>denoising</a:t>
            </a:r>
            <a:r>
              <a:rPr lang="en-US" altLang="zh-CN" sz="2000" b="1" dirty="0">
                <a:latin typeface="Arial" panose="020B0604020202020204" pitchFamily="34" charset="0"/>
                <a:cs typeface="Arial" panose="020B0604020202020204" pitchFamily="34" charset="0"/>
              </a:rPr>
              <a:t> task </a:t>
            </a:r>
            <a:r>
              <a:rPr lang="en-US" altLang="zh-CN" sz="2000" b="1" dirty="0">
                <a:solidFill>
                  <a:srgbClr val="0432FF"/>
                </a:solidFill>
                <a:latin typeface="Arial" panose="020B0604020202020204" pitchFamily="34" charset="0"/>
                <a:cs typeface="Arial" panose="020B0604020202020204" pitchFamily="34" charset="0"/>
              </a:rPr>
              <a:t>did not get any improvement because the identification failure for a target speaker cannot happen with it</a:t>
            </a:r>
            <a:r>
              <a:rPr lang="en-US" altLang="zh-CN" sz="2000" b="1" dirty="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33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7AE21-FD7D-E23E-8173-FA3AE28BDEAF}"/>
              </a:ext>
            </a:extLst>
          </p:cNvPr>
          <p:cNvSpPr>
            <a:spLocks noGrp="1"/>
          </p:cNvSpPr>
          <p:nvPr>
            <p:ph type="title"/>
          </p:nvPr>
        </p:nvSpPr>
        <p:spPr/>
        <p:txBody>
          <a:bodyPr/>
          <a:lstStyle/>
          <a:p>
            <a:r>
              <a:rPr kumimoji="1" lang="en-US" altLang="zh-CN" dirty="0"/>
              <a:t>Conclusions</a:t>
            </a:r>
            <a:endParaRPr kumimoji="1" lang="zh-CN" altLang="en-US" dirty="0"/>
          </a:p>
        </p:txBody>
      </p:sp>
      <p:sp>
        <p:nvSpPr>
          <p:cNvPr id="3" name="灯片编号占位符 2">
            <a:extLst>
              <a:ext uri="{FF2B5EF4-FFF2-40B4-BE49-F238E27FC236}">
                <a16:creationId xmlns:a16="http://schemas.microsoft.com/office/drawing/2014/main" id="{48A31696-4314-4F31-9028-C5E9C2D0D88A}"/>
              </a:ext>
            </a:extLst>
          </p:cNvPr>
          <p:cNvSpPr>
            <a:spLocks noGrp="1"/>
          </p:cNvSpPr>
          <p:nvPr>
            <p:ph type="sldNum" sz="quarter" idx="12"/>
          </p:nvPr>
        </p:nvSpPr>
        <p:spPr/>
        <p:txBody>
          <a:bodyPr/>
          <a:lstStyle/>
          <a:p>
            <a:fld id="{065237BD-38A8-469E-BDB8-0351196143D6}" type="slidenum">
              <a:rPr lang="zh-CN" altLang="en-US" smtClean="0"/>
              <a:pPr/>
              <a:t>23</a:t>
            </a:fld>
            <a:endParaRPr lang="zh-CN" altLang="en-US" dirty="0"/>
          </a:p>
        </p:txBody>
      </p:sp>
      <p:sp>
        <p:nvSpPr>
          <p:cNvPr id="5" name="文本框 4">
            <a:extLst>
              <a:ext uri="{FF2B5EF4-FFF2-40B4-BE49-F238E27FC236}">
                <a16:creationId xmlns:a16="http://schemas.microsoft.com/office/drawing/2014/main" id="{6151C85E-1083-5E23-DEDF-1F78AA9CAABC}"/>
              </a:ext>
            </a:extLst>
          </p:cNvPr>
          <p:cNvSpPr txBox="1"/>
          <p:nvPr/>
        </p:nvSpPr>
        <p:spPr>
          <a:xfrm>
            <a:off x="976184" y="1796078"/>
            <a:ext cx="10626810" cy="3728585"/>
          </a:xfrm>
          <a:prstGeom prst="rect">
            <a:avLst/>
          </a:prstGeom>
          <a:noFill/>
        </p:spPr>
        <p:txBody>
          <a:bodyPr wrap="square">
            <a:spAutoFit/>
          </a:bodyPr>
          <a:lstStyle/>
          <a:p>
            <a:pPr marL="342900" indent="-342900">
              <a:lnSpc>
                <a:spcPct val="150000"/>
              </a:lnSpc>
              <a:buFont typeface="系统字体常规体"/>
              <a:buChar char="⎼"/>
            </a:pPr>
            <a:r>
              <a:rPr lang="zh-CN" altLang="en-US" sz="2000" dirty="0"/>
              <a:t>We investigated ensemble inference for diffusion model-based TSE and denoising tasks and proposed two extensions: outlier removal to improve its effectiveness and SplitTree to raise its computational efficiency. </a:t>
            </a:r>
          </a:p>
          <a:p>
            <a:pPr marL="342900" indent="-342900">
              <a:lnSpc>
                <a:spcPct val="150000"/>
              </a:lnSpc>
              <a:buFont typeface="系统字体常规体"/>
              <a:buChar char="⎼"/>
            </a:pPr>
            <a:r>
              <a:rPr lang="zh-CN" altLang="en-US" sz="2000" dirty="0"/>
              <a:t>Experimental results showed that ensemble inference was effective for both the denoising and TSE tasks and primarily contributed to reducing the artifacts.</a:t>
            </a:r>
          </a:p>
          <a:p>
            <a:pPr marL="342900" indent="-342900">
              <a:lnSpc>
                <a:spcPct val="150000"/>
              </a:lnSpc>
              <a:buFont typeface="系统字体常规体"/>
              <a:buChar char="⎼"/>
            </a:pPr>
            <a:r>
              <a:rPr lang="zh-CN" altLang="en-US" sz="2000" dirty="0"/>
              <a:t>We also showed that our proposed outlier removal procedure could improve TSE performance and that ensemble inference's efficiency was raised by up to 40% using the proposed SplitTree approach. </a:t>
            </a:r>
          </a:p>
        </p:txBody>
      </p:sp>
    </p:spTree>
    <p:extLst>
      <p:ext uri="{BB962C8B-B14F-4D97-AF65-F5344CB8AC3E}">
        <p14:creationId xmlns:p14="http://schemas.microsoft.com/office/powerpoint/2010/main" val="232044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727AA1-E520-42EF-9239-68D2591ED809}"/>
              </a:ext>
            </a:extLst>
          </p:cNvPr>
          <p:cNvSpPr>
            <a:spLocks noGrp="1"/>
          </p:cNvSpPr>
          <p:nvPr>
            <p:ph type="sldNum" sz="quarter" idx="12"/>
          </p:nvPr>
        </p:nvSpPr>
        <p:spPr/>
        <p:txBody>
          <a:bodyPr/>
          <a:lstStyle/>
          <a:p>
            <a:fld id="{065237BD-38A8-469E-BDB8-0351196143D6}" type="slidenum">
              <a:rPr lang="zh-CN" altLang="en-US" smtClean="0"/>
              <a:t>24</a:t>
            </a:fld>
            <a:endParaRPr lang="zh-CN" altLang="en-US"/>
          </a:p>
        </p:txBody>
      </p:sp>
      <p:sp>
        <p:nvSpPr>
          <p:cNvPr id="3" name="副标题 2">
            <a:extLst>
              <a:ext uri="{FF2B5EF4-FFF2-40B4-BE49-F238E27FC236}">
                <a16:creationId xmlns:a16="http://schemas.microsoft.com/office/drawing/2014/main" id="{78CFB618-C76B-4E19-9C9B-C33147F291D8}"/>
              </a:ext>
            </a:extLst>
          </p:cNvPr>
          <p:cNvSpPr txBox="1">
            <a:spLocks/>
          </p:cNvSpPr>
          <p:nvPr/>
        </p:nvSpPr>
        <p:spPr>
          <a:xfrm>
            <a:off x="1402772" y="5128591"/>
            <a:ext cx="9386455" cy="63911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b="1" dirty="0">
                <a:latin typeface="Century" panose="02040604050505020304" pitchFamily="18" charset="0"/>
              </a:rPr>
              <a:t>Reporter: Hao Shi</a:t>
            </a:r>
          </a:p>
        </p:txBody>
      </p:sp>
    </p:spTree>
    <p:extLst>
      <p:ext uri="{BB962C8B-B14F-4D97-AF65-F5344CB8AC3E}">
        <p14:creationId xmlns:p14="http://schemas.microsoft.com/office/powerpoint/2010/main" val="402577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020AF-B3A9-C64F-60FE-F373F75DA7D0}"/>
              </a:ext>
            </a:extLst>
          </p:cNvPr>
          <p:cNvSpPr>
            <a:spLocks noGrp="1"/>
          </p:cNvSpPr>
          <p:nvPr>
            <p:ph type="title"/>
          </p:nvPr>
        </p:nvSpPr>
        <p:spPr/>
        <p:txBody>
          <a:bodyPr/>
          <a:lstStyle/>
          <a:p>
            <a:r>
              <a:rPr kumimoji="1" lang="en-US" altLang="zh-CN" dirty="0"/>
              <a:t>Types of Speech Enhancement</a:t>
            </a:r>
            <a:endParaRPr kumimoji="1" lang="zh-CN" altLang="en-US" dirty="0"/>
          </a:p>
        </p:txBody>
      </p:sp>
      <p:sp>
        <p:nvSpPr>
          <p:cNvPr id="3" name="灯片编号占位符 2">
            <a:extLst>
              <a:ext uri="{FF2B5EF4-FFF2-40B4-BE49-F238E27FC236}">
                <a16:creationId xmlns:a16="http://schemas.microsoft.com/office/drawing/2014/main" id="{E95CBBEC-738B-1189-E3B3-ACA95284CEC4}"/>
              </a:ext>
            </a:extLst>
          </p:cNvPr>
          <p:cNvSpPr>
            <a:spLocks noGrp="1"/>
          </p:cNvSpPr>
          <p:nvPr>
            <p:ph type="sldNum" sz="quarter" idx="12"/>
          </p:nvPr>
        </p:nvSpPr>
        <p:spPr/>
        <p:txBody>
          <a:bodyPr/>
          <a:lstStyle/>
          <a:p>
            <a:fld id="{065237BD-38A8-469E-BDB8-0351196143D6}" type="slidenum">
              <a:rPr lang="zh-CN" altLang="en-US" smtClean="0"/>
              <a:pPr/>
              <a:t>3</a:t>
            </a:fld>
            <a:endParaRPr lang="zh-CN" altLang="en-US" dirty="0"/>
          </a:p>
        </p:txBody>
      </p:sp>
      <p:sp>
        <p:nvSpPr>
          <p:cNvPr id="4" name="文本框 3">
            <a:extLst>
              <a:ext uri="{FF2B5EF4-FFF2-40B4-BE49-F238E27FC236}">
                <a16:creationId xmlns:a16="http://schemas.microsoft.com/office/drawing/2014/main" id="{AF7189A7-209C-5ED5-72DC-2DE646EE320B}"/>
              </a:ext>
            </a:extLst>
          </p:cNvPr>
          <p:cNvSpPr txBox="1"/>
          <p:nvPr/>
        </p:nvSpPr>
        <p:spPr>
          <a:xfrm>
            <a:off x="925852" y="1457819"/>
            <a:ext cx="5515891" cy="1974258"/>
          </a:xfrm>
          <a:prstGeom prst="rect">
            <a:avLst/>
          </a:prstGeom>
          <a:noFill/>
        </p:spPr>
        <p:txBody>
          <a:bodyPr wrap="square" rtlCol="0">
            <a:spAutoFit/>
          </a:bodyPr>
          <a:lstStyle/>
          <a:p>
            <a:pPr marL="342900" indent="-342900">
              <a:lnSpc>
                <a:spcPct val="150000"/>
              </a:lnSpc>
              <a:buFont typeface="系统字体常规体"/>
              <a:buChar char="❐"/>
            </a:pPr>
            <a:r>
              <a:rPr lang="en-US" altLang="zh-CN" sz="2400" b="1" dirty="0">
                <a:latin typeface="Arial" panose="020B0604020202020204" pitchFamily="34" charset="0"/>
                <a:cs typeface="Arial" panose="020B0604020202020204" pitchFamily="34" charset="0"/>
              </a:rPr>
              <a:t>Traditional speech enhancement:</a:t>
            </a:r>
          </a:p>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Spectral subtraction</a:t>
            </a:r>
          </a:p>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Minimum mean squared error (MMSE)</a:t>
            </a:r>
          </a:p>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Weiner filtering</a:t>
            </a:r>
            <a:endParaRPr lang="zh-CN" altLang="en-US" sz="2000"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F036A741-3312-E65D-BF97-7729C12BF08A}"/>
              </a:ext>
            </a:extLst>
          </p:cNvPr>
          <p:cNvSpPr/>
          <p:nvPr/>
        </p:nvSpPr>
        <p:spPr>
          <a:xfrm>
            <a:off x="6983304" y="1711015"/>
            <a:ext cx="4427412" cy="1746312"/>
          </a:xfrm>
          <a:prstGeom prst="rect">
            <a:avLst/>
          </a:prstGeom>
          <a:ln w="19050">
            <a:solidFill>
              <a:schemeClr val="accent5">
                <a:lumMod val="50000"/>
              </a:schemeClr>
            </a:solidFill>
            <a:prstDash val="sysDash"/>
          </a:ln>
        </p:spPr>
        <p:txBody>
          <a:bodyPr wrap="square">
            <a:spAutoFit/>
          </a:bodyPr>
          <a:lstStyle/>
          <a:p>
            <a:pPr>
              <a:lnSpc>
                <a:spcPct val="150000"/>
              </a:lnSpc>
            </a:pPr>
            <a:r>
              <a:rPr lang="en-US" altLang="zh-CN" sz="2000" b="1" dirty="0">
                <a:latin typeface="Arial" panose="020B0604020202020204" pitchFamily="34" charset="0"/>
                <a:cs typeface="Arial" panose="020B0604020202020204" pitchFamily="34" charset="0"/>
              </a:rPr>
              <a:t>Drawbacks:</a:t>
            </a:r>
          </a:p>
          <a:p>
            <a:pPr marL="342900" indent="-342900">
              <a:lnSpc>
                <a:spcPct val="150000"/>
              </a:lnSpc>
              <a:buFont typeface="系统字体常规体"/>
              <a:buChar char="✗"/>
            </a:pPr>
            <a:r>
              <a:rPr lang="en-US" altLang="zh-CN" b="1" dirty="0">
                <a:solidFill>
                  <a:srgbClr val="0432FF"/>
                </a:solidFill>
                <a:latin typeface="Arial" panose="020B0604020202020204" pitchFamily="34" charset="0"/>
                <a:cs typeface="Arial" panose="020B0604020202020204" pitchFamily="34" charset="0"/>
              </a:rPr>
              <a:t>Based on assumption</a:t>
            </a:r>
          </a:p>
          <a:p>
            <a:pPr marL="342900" indent="-342900">
              <a:lnSpc>
                <a:spcPct val="150000"/>
              </a:lnSpc>
              <a:buFont typeface="系统字体常规体"/>
              <a:buChar char="✗"/>
            </a:pPr>
            <a:r>
              <a:rPr lang="en-US" altLang="zh-CN" dirty="0">
                <a:latin typeface="Arial" panose="020B0604020202020204" pitchFamily="34" charset="0"/>
                <a:cs typeface="Arial" panose="020B0604020202020204" pitchFamily="34" charset="0"/>
              </a:rPr>
              <a:t>Often fail to track non-stationary noise</a:t>
            </a:r>
          </a:p>
          <a:p>
            <a:pPr marL="342900" indent="-342900">
              <a:lnSpc>
                <a:spcPct val="150000"/>
              </a:lnSpc>
              <a:buFont typeface="系统字体常规体"/>
              <a:buChar char="✗"/>
            </a:pPr>
            <a:r>
              <a:rPr lang="en-US" altLang="zh-CN" dirty="0">
                <a:latin typeface="Arial" panose="020B0604020202020204" pitchFamily="34" charset="0"/>
                <a:cs typeface="Arial" panose="020B0604020202020204" pitchFamily="34" charset="0"/>
              </a:rPr>
              <a:t>Introduce “music noise”</a:t>
            </a:r>
          </a:p>
        </p:txBody>
      </p:sp>
      <p:sp>
        <p:nvSpPr>
          <p:cNvPr id="7" name="矩形 6">
            <a:extLst>
              <a:ext uri="{FF2B5EF4-FFF2-40B4-BE49-F238E27FC236}">
                <a16:creationId xmlns:a16="http://schemas.microsoft.com/office/drawing/2014/main" id="{9171D4DD-0EE6-1965-2B8D-19FE5529543A}"/>
              </a:ext>
            </a:extLst>
          </p:cNvPr>
          <p:cNvSpPr/>
          <p:nvPr/>
        </p:nvSpPr>
        <p:spPr>
          <a:xfrm>
            <a:off x="925852" y="3437694"/>
            <a:ext cx="8271158" cy="577850"/>
          </a:xfrm>
          <a:prstGeom prst="rect">
            <a:avLst/>
          </a:prstGeom>
        </p:spPr>
        <p:txBody>
          <a:bodyPr wrap="square">
            <a:spAutoFit/>
          </a:bodyPr>
          <a:lstStyle/>
          <a:p>
            <a:pPr marL="342900" indent="-342900">
              <a:lnSpc>
                <a:spcPct val="150000"/>
              </a:lnSpc>
              <a:buFont typeface="系统字体常规体"/>
              <a:buChar char="❐"/>
            </a:pPr>
            <a:r>
              <a:rPr lang="en-US" altLang="zh-CN" sz="2400" b="1" dirty="0">
                <a:latin typeface="Arial" panose="020B0604020202020204" pitchFamily="34" charset="0"/>
                <a:ea typeface="微软雅黑" panose="020B0503020204020204" pitchFamily="34" charset="-122"/>
                <a:cs typeface="Arial" panose="020B0604020202020204" pitchFamily="34" charset="0"/>
              </a:rPr>
              <a:t>Supervised speech enhancement:</a:t>
            </a:r>
          </a:p>
        </p:txBody>
      </p:sp>
      <p:sp>
        <p:nvSpPr>
          <p:cNvPr id="9" name="文本框 8">
            <a:extLst>
              <a:ext uri="{FF2B5EF4-FFF2-40B4-BE49-F238E27FC236}">
                <a16:creationId xmlns:a16="http://schemas.microsoft.com/office/drawing/2014/main" id="{EEAD6675-A019-5EC2-0B9D-50FBCA5540E2}"/>
              </a:ext>
            </a:extLst>
          </p:cNvPr>
          <p:cNvSpPr txBox="1"/>
          <p:nvPr/>
        </p:nvSpPr>
        <p:spPr>
          <a:xfrm>
            <a:off x="925852" y="4015544"/>
            <a:ext cx="6101644" cy="1420261"/>
          </a:xfrm>
          <a:prstGeom prst="rect">
            <a:avLst/>
          </a:prstGeom>
          <a:noFill/>
        </p:spPr>
        <p:txBody>
          <a:bodyPr wrap="square">
            <a:spAutoFit/>
          </a:bodyPr>
          <a:lstStyle/>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Neural networks</a:t>
            </a:r>
          </a:p>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No or few assumptions</a:t>
            </a:r>
          </a:p>
          <a:p>
            <a:pPr marL="720000" indent="-342900">
              <a:lnSpc>
                <a:spcPct val="150000"/>
              </a:lnSpc>
              <a:buFont typeface="Wingdings" pitchFamily="2" charset="2"/>
              <a:buChar char="Ø"/>
            </a:pPr>
            <a:r>
              <a:rPr lang="en-US" altLang="zh-CN" sz="2000" dirty="0">
                <a:latin typeface="Arial" panose="020B0604020202020204" pitchFamily="34" charset="0"/>
                <a:cs typeface="Arial" panose="020B0604020202020204" pitchFamily="34" charset="0"/>
              </a:rPr>
              <a:t>Data driven</a:t>
            </a:r>
          </a:p>
        </p:txBody>
      </p:sp>
      <p:sp>
        <p:nvSpPr>
          <p:cNvPr id="10" name="文本框 9">
            <a:extLst>
              <a:ext uri="{FF2B5EF4-FFF2-40B4-BE49-F238E27FC236}">
                <a16:creationId xmlns:a16="http://schemas.microsoft.com/office/drawing/2014/main" id="{ECA833C9-D8A2-6873-F705-5F0C2EC77312}"/>
              </a:ext>
            </a:extLst>
          </p:cNvPr>
          <p:cNvSpPr txBox="1"/>
          <p:nvPr/>
        </p:nvSpPr>
        <p:spPr>
          <a:xfrm>
            <a:off x="975181" y="5971387"/>
            <a:ext cx="10378619" cy="461665"/>
          </a:xfrm>
          <a:prstGeom prst="rect">
            <a:avLst/>
          </a:prstGeom>
          <a:noFill/>
        </p:spPr>
        <p:txBody>
          <a:bodyPr wrap="square" rtlCol="0">
            <a:spAutoFit/>
          </a:bodyPr>
          <a:lstStyle/>
          <a:p>
            <a:pPr marL="342900" indent="-486900" algn="l">
              <a:buFont typeface="系统字体常规体"/>
              <a:buChar char="✅"/>
            </a:pPr>
            <a:r>
              <a:rPr kumimoji="1" lang="en-US" altLang="zh-CN" sz="2400" b="1" dirty="0">
                <a:solidFill>
                  <a:srgbClr val="00B050"/>
                </a:solidFill>
                <a:latin typeface="Arial" panose="020B0604020202020204" pitchFamily="34" charset="0"/>
                <a:cs typeface="Arial" panose="020B0604020202020204" pitchFamily="34" charset="0"/>
              </a:rPr>
              <a:t>Supervised methods (data driven) outperform Traditional methods</a:t>
            </a:r>
            <a:endParaRPr kumimoji="1" lang="zh-CN" altLang="en-US" sz="2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81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5795A-8D6C-3263-83AE-AF888202678A}"/>
              </a:ext>
            </a:extLst>
          </p:cNvPr>
          <p:cNvSpPr>
            <a:spLocks noGrp="1"/>
          </p:cNvSpPr>
          <p:nvPr>
            <p:ph type="title"/>
          </p:nvPr>
        </p:nvSpPr>
        <p:spPr/>
        <p:txBody>
          <a:bodyPr/>
          <a:lstStyle/>
          <a:p>
            <a:r>
              <a:rPr kumimoji="1" lang="en-US" altLang="zh-CN" dirty="0"/>
              <a:t>Supervised Speech Enhancement</a:t>
            </a:r>
            <a:endParaRPr kumimoji="1" lang="zh-CN" altLang="en-US" dirty="0"/>
          </a:p>
        </p:txBody>
      </p:sp>
      <p:sp>
        <p:nvSpPr>
          <p:cNvPr id="3" name="灯片编号占位符 2">
            <a:extLst>
              <a:ext uri="{FF2B5EF4-FFF2-40B4-BE49-F238E27FC236}">
                <a16:creationId xmlns:a16="http://schemas.microsoft.com/office/drawing/2014/main" id="{E1D8C45C-0116-C7FD-0613-49D01BA992B1}"/>
              </a:ext>
            </a:extLst>
          </p:cNvPr>
          <p:cNvSpPr>
            <a:spLocks noGrp="1"/>
          </p:cNvSpPr>
          <p:nvPr>
            <p:ph type="sldNum" sz="quarter" idx="12"/>
          </p:nvPr>
        </p:nvSpPr>
        <p:spPr/>
        <p:txBody>
          <a:bodyPr/>
          <a:lstStyle/>
          <a:p>
            <a:fld id="{065237BD-38A8-469E-BDB8-0351196143D6}" type="slidenum">
              <a:rPr lang="zh-CN" altLang="en-US" smtClean="0"/>
              <a:pPr/>
              <a:t>4</a:t>
            </a:fld>
            <a:endParaRPr lang="zh-CN" altLang="en-US" dirty="0"/>
          </a:p>
        </p:txBody>
      </p:sp>
      <p:sp>
        <p:nvSpPr>
          <p:cNvPr id="4" name="矩形 3">
            <a:extLst>
              <a:ext uri="{FF2B5EF4-FFF2-40B4-BE49-F238E27FC236}">
                <a16:creationId xmlns:a16="http://schemas.microsoft.com/office/drawing/2014/main" id="{316176A6-247A-7DC4-55BA-CE90D25DE1F1}"/>
              </a:ext>
            </a:extLst>
          </p:cNvPr>
          <p:cNvSpPr/>
          <p:nvPr/>
        </p:nvSpPr>
        <p:spPr>
          <a:xfrm>
            <a:off x="1037365" y="1447701"/>
            <a:ext cx="4705513" cy="577850"/>
          </a:xfrm>
          <a:prstGeom prst="rect">
            <a:avLst/>
          </a:prstGeom>
        </p:spPr>
        <p:txBody>
          <a:bodyPr wrap="square">
            <a:spAutoFit/>
          </a:bodyPr>
          <a:lstStyle/>
          <a:p>
            <a:pPr marL="342900" indent="-342900">
              <a:lnSpc>
                <a:spcPct val="150000"/>
              </a:lnSpc>
              <a:buFont typeface="系统字体常规体"/>
              <a:buChar char="❐"/>
            </a:pPr>
            <a:r>
              <a:rPr lang="en-US" altLang="zh-CN" sz="2400" b="1" dirty="0">
                <a:latin typeface="Arial" panose="020B0604020202020204" pitchFamily="34" charset="0"/>
                <a:ea typeface="微软雅黑" panose="020B0503020204020204" pitchFamily="34" charset="-122"/>
                <a:cs typeface="Arial" panose="020B0604020202020204" pitchFamily="34" charset="0"/>
              </a:rPr>
              <a:t>Deterministic approaches</a:t>
            </a:r>
          </a:p>
        </p:txBody>
      </p:sp>
      <p:sp>
        <p:nvSpPr>
          <p:cNvPr id="6" name="文本框 5">
            <a:extLst>
              <a:ext uri="{FF2B5EF4-FFF2-40B4-BE49-F238E27FC236}">
                <a16:creationId xmlns:a16="http://schemas.microsoft.com/office/drawing/2014/main" id="{8FF7A9B6-035B-B0F8-4C12-1F3F90D67A4D}"/>
              </a:ext>
            </a:extLst>
          </p:cNvPr>
          <p:cNvSpPr txBox="1"/>
          <p:nvPr/>
        </p:nvSpPr>
        <p:spPr>
          <a:xfrm>
            <a:off x="1037364" y="3140075"/>
            <a:ext cx="4705513" cy="577850"/>
          </a:xfrm>
          <a:prstGeom prst="rect">
            <a:avLst/>
          </a:prstGeom>
          <a:noFill/>
        </p:spPr>
        <p:txBody>
          <a:bodyPr wrap="square">
            <a:spAutoFit/>
          </a:bodyPr>
          <a:lstStyle/>
          <a:p>
            <a:pPr marL="342900" indent="-342900">
              <a:lnSpc>
                <a:spcPct val="150000"/>
              </a:lnSpc>
              <a:buFont typeface="系统字体常规体"/>
              <a:buChar char="❐"/>
            </a:pPr>
            <a:r>
              <a:rPr lang="en-US" altLang="zh-CN" sz="2400" b="1" dirty="0">
                <a:latin typeface="Arial" panose="020B0604020202020204" pitchFamily="34" charset="0"/>
                <a:ea typeface="微软雅黑" panose="020B0503020204020204" pitchFamily="34" charset="-122"/>
                <a:cs typeface="Arial" panose="020B0604020202020204" pitchFamily="34" charset="0"/>
              </a:rPr>
              <a:t>Probabilistic approaches</a:t>
            </a:r>
          </a:p>
        </p:txBody>
      </p:sp>
      <p:sp>
        <p:nvSpPr>
          <p:cNvPr id="8" name="文本框 7">
            <a:extLst>
              <a:ext uri="{FF2B5EF4-FFF2-40B4-BE49-F238E27FC236}">
                <a16:creationId xmlns:a16="http://schemas.microsoft.com/office/drawing/2014/main" id="{C0DB4AF1-E79F-8F3E-F5A4-953109737587}"/>
              </a:ext>
            </a:extLst>
          </p:cNvPr>
          <p:cNvSpPr txBox="1"/>
          <p:nvPr/>
        </p:nvSpPr>
        <p:spPr>
          <a:xfrm>
            <a:off x="1411094" y="2025551"/>
            <a:ext cx="9369812" cy="958596"/>
          </a:xfrm>
          <a:prstGeom prst="rect">
            <a:avLst/>
          </a:prstGeom>
          <a:noFill/>
        </p:spPr>
        <p:txBody>
          <a:bodyPr wrap="square">
            <a:spAutoFit/>
          </a:bodyPr>
          <a:lstStyle/>
          <a:p>
            <a:pPr>
              <a:lnSpc>
                <a:spcPct val="150000"/>
              </a:lnSpc>
            </a:pPr>
            <a:r>
              <a:rPr lang="en-US" altLang="zh-CN" sz="2000" dirty="0">
                <a:latin typeface="Arial" panose="020B0604020202020204" pitchFamily="34" charset="0"/>
                <a:cs typeface="Arial" panose="020B0604020202020204" pitchFamily="34" charset="0"/>
              </a:rPr>
              <a:t>Learn optimal deterministic mapping from noisy speech to clean speech</a:t>
            </a:r>
          </a:p>
          <a:p>
            <a:pPr marL="342900" indent="-342900">
              <a:lnSpc>
                <a:spcPct val="150000"/>
              </a:lnSpc>
              <a:buFont typeface="Wingdings" pitchFamily="2" charset="2"/>
              <a:buChar char="Ø"/>
            </a:pPr>
            <a:r>
              <a:rPr lang="en-US" altLang="zh-CN" sz="2000" i="1" dirty="0">
                <a:latin typeface="Arial" panose="020B0604020202020204" pitchFamily="34" charset="0"/>
                <a:cs typeface="Arial" panose="020B0604020202020204" pitchFamily="34" charset="0"/>
              </a:rPr>
              <a:t>Mapping / Masking methods [1],[2],[3]</a:t>
            </a:r>
          </a:p>
        </p:txBody>
      </p:sp>
      <p:sp>
        <p:nvSpPr>
          <p:cNvPr id="9" name="文本框 8">
            <a:extLst>
              <a:ext uri="{FF2B5EF4-FFF2-40B4-BE49-F238E27FC236}">
                <a16:creationId xmlns:a16="http://schemas.microsoft.com/office/drawing/2014/main" id="{7675DD8A-A085-E5B2-EB3F-E97D46E09D44}"/>
              </a:ext>
            </a:extLst>
          </p:cNvPr>
          <p:cNvSpPr txBox="1"/>
          <p:nvPr/>
        </p:nvSpPr>
        <p:spPr>
          <a:xfrm>
            <a:off x="1411094" y="3782031"/>
            <a:ext cx="9369812" cy="1420261"/>
          </a:xfrm>
          <a:prstGeom prst="rect">
            <a:avLst/>
          </a:prstGeom>
          <a:noFill/>
        </p:spPr>
        <p:txBody>
          <a:bodyPr wrap="square">
            <a:spAutoFit/>
          </a:bodyPr>
          <a:lstStyle/>
          <a:p>
            <a:pPr>
              <a:lnSpc>
                <a:spcPct val="150000"/>
              </a:lnSpc>
            </a:pPr>
            <a:r>
              <a:rPr lang="en-US" altLang="zh-CN" sz="2000" dirty="0">
                <a:latin typeface="Arial" panose="020B0604020202020204" pitchFamily="34" charset="0"/>
                <a:cs typeface="Arial" panose="020B0604020202020204" pitchFamily="34" charset="0"/>
              </a:rPr>
              <a:t>Capture the target distribution, either implicitly or explicitly</a:t>
            </a:r>
          </a:p>
          <a:p>
            <a:pPr marL="342900" indent="-342900">
              <a:lnSpc>
                <a:spcPct val="150000"/>
              </a:lnSpc>
              <a:buFont typeface="Wingdings" pitchFamily="2" charset="2"/>
              <a:buChar char="Ø"/>
            </a:pPr>
            <a:r>
              <a:rPr lang="en-US" altLang="zh-CN" sz="2000" i="1" dirty="0">
                <a:latin typeface="Arial" panose="020B0604020202020204" pitchFamily="34" charset="0"/>
                <a:cs typeface="Arial" panose="020B0604020202020204" pitchFamily="34" charset="0"/>
              </a:rPr>
              <a:t>Generative adversarial network</a:t>
            </a:r>
          </a:p>
          <a:p>
            <a:pPr marL="342900" indent="-342900">
              <a:lnSpc>
                <a:spcPct val="150000"/>
              </a:lnSpc>
              <a:buFont typeface="Wingdings" pitchFamily="2" charset="2"/>
              <a:buChar char="Ø"/>
            </a:pPr>
            <a:r>
              <a:rPr lang="en-US" altLang="zh-CN" sz="2000" i="1" dirty="0">
                <a:solidFill>
                  <a:srgbClr val="0432FF"/>
                </a:solidFill>
                <a:latin typeface="Arial" panose="020B0604020202020204" pitchFamily="34" charset="0"/>
                <a:cs typeface="Arial" panose="020B0604020202020204" pitchFamily="34" charset="0"/>
              </a:rPr>
              <a:t>Diffusion models</a:t>
            </a:r>
          </a:p>
        </p:txBody>
      </p:sp>
      <p:sp>
        <p:nvSpPr>
          <p:cNvPr id="10" name="文本框 9">
            <a:extLst>
              <a:ext uri="{FF2B5EF4-FFF2-40B4-BE49-F238E27FC236}">
                <a16:creationId xmlns:a16="http://schemas.microsoft.com/office/drawing/2014/main" id="{FBAA385C-61BB-96FD-025C-4772BB5F6A7D}"/>
              </a:ext>
            </a:extLst>
          </p:cNvPr>
          <p:cNvSpPr txBox="1"/>
          <p:nvPr/>
        </p:nvSpPr>
        <p:spPr>
          <a:xfrm>
            <a:off x="838200" y="5821346"/>
            <a:ext cx="11050558" cy="761747"/>
          </a:xfrm>
          <a:prstGeom prst="rect">
            <a:avLst/>
          </a:prstGeom>
          <a:noFill/>
        </p:spPr>
        <p:txBody>
          <a:bodyPr wrap="square" rtlCol="0">
            <a:spAutoFit/>
          </a:bodyPr>
          <a:lstStyle/>
          <a:p>
            <a:r>
              <a:rPr kumimoji="1" lang="en-US" altLang="zh-CN" sz="1200" b="1" dirty="0">
                <a:highlight>
                  <a:srgbClr val="FFFFFF"/>
                </a:highlight>
                <a:latin typeface="Arial" panose="020B0604020202020204" pitchFamily="34" charset="0"/>
                <a:cs typeface="Arial" panose="020B0604020202020204" pitchFamily="34" charset="0"/>
              </a:rPr>
              <a:t>References:</a:t>
            </a:r>
          </a:p>
          <a:p>
            <a:r>
              <a:rPr kumimoji="1" lang="en-US" altLang="zh-CN" sz="1050" dirty="0">
                <a:highlight>
                  <a:srgbClr val="FFFFFF"/>
                </a:highlight>
                <a:latin typeface="Arial" panose="020B0604020202020204" pitchFamily="34" charset="0"/>
                <a:cs typeface="Arial" panose="020B0604020202020204" pitchFamily="34" charset="0"/>
              </a:rPr>
              <a:t>[1] Y</a:t>
            </a:r>
            <a:r>
              <a:rPr lang="en-US" altLang="zh-CN" sz="1050" b="0" i="0" dirty="0">
                <a:effectLst/>
                <a:highlight>
                  <a:srgbClr val="FFFFFF"/>
                </a:highlight>
                <a:latin typeface="Arial" panose="020B0604020202020204" pitchFamily="34" charset="0"/>
                <a:cs typeface="Arial" panose="020B0604020202020204" pitchFamily="34" charset="0"/>
              </a:rPr>
              <a:t>. Xu, J. Du, L.-R. Dai, and C.-H. Lee, “A Regression Approach to Speech Enhancement Based on Deep Neural Networks,” IEEE/ACM TASLP, vol. 23, no. 1, pp. 7–19, 2015.</a:t>
            </a:r>
            <a:endParaRPr kumimoji="1" lang="en-US" altLang="zh-CN" sz="1050" dirty="0">
              <a:latin typeface="Arial" panose="020B0604020202020204" pitchFamily="34" charset="0"/>
              <a:cs typeface="Arial" panose="020B0604020202020204" pitchFamily="34" charset="0"/>
            </a:endParaRPr>
          </a:p>
          <a:p>
            <a:pPr algn="l"/>
            <a:r>
              <a:rPr kumimoji="1" lang="en-US" altLang="zh-CN" sz="1050" dirty="0">
                <a:latin typeface="Arial" panose="020B0604020202020204" pitchFamily="34" charset="0"/>
                <a:cs typeface="Arial" panose="020B0604020202020204" pitchFamily="34" charset="0"/>
              </a:rPr>
              <a:t>[2] </a:t>
            </a:r>
            <a:r>
              <a:rPr lang="en-US" altLang="zh-CN" sz="1050" b="0" i="0" dirty="0">
                <a:effectLst/>
                <a:highlight>
                  <a:srgbClr val="FFFFFF"/>
                </a:highlight>
                <a:latin typeface="Arial" panose="020B0604020202020204" pitchFamily="34" charset="0"/>
                <a:cs typeface="Arial" panose="020B0604020202020204" pitchFamily="34" charset="0"/>
              </a:rPr>
              <a:t>Y. Luo and N. </a:t>
            </a:r>
            <a:r>
              <a:rPr lang="en-US" altLang="zh-CN" sz="1050" b="0" i="0" dirty="0" err="1">
                <a:effectLst/>
                <a:highlight>
                  <a:srgbClr val="FFFFFF"/>
                </a:highlight>
                <a:latin typeface="Arial" panose="020B0604020202020204" pitchFamily="34" charset="0"/>
                <a:cs typeface="Arial" panose="020B0604020202020204" pitchFamily="34" charset="0"/>
              </a:rPr>
              <a:t>Mesgarani</a:t>
            </a:r>
            <a:r>
              <a:rPr lang="en-US" altLang="zh-CN" sz="1050" b="0" i="0" dirty="0">
                <a:effectLst/>
                <a:highlight>
                  <a:srgbClr val="FFFFFF"/>
                </a:highlight>
                <a:latin typeface="Arial" panose="020B0604020202020204" pitchFamily="34" charset="0"/>
                <a:cs typeface="Arial" panose="020B0604020202020204" pitchFamily="34" charset="0"/>
              </a:rPr>
              <a:t>, “Conv-</a:t>
            </a:r>
            <a:r>
              <a:rPr lang="en-US" altLang="zh-CN" sz="1050" b="0" i="0" dirty="0" err="1">
                <a:effectLst/>
                <a:highlight>
                  <a:srgbClr val="FFFFFF"/>
                </a:highlight>
                <a:latin typeface="Arial" panose="020B0604020202020204" pitchFamily="34" charset="0"/>
                <a:cs typeface="Arial" panose="020B0604020202020204" pitchFamily="34" charset="0"/>
              </a:rPr>
              <a:t>tasnet</a:t>
            </a:r>
            <a:r>
              <a:rPr lang="en-US" altLang="zh-CN" sz="1050" b="0" i="0" dirty="0">
                <a:effectLst/>
                <a:highlight>
                  <a:srgbClr val="FFFFFF"/>
                </a:highlight>
                <a:latin typeface="Arial" panose="020B0604020202020204" pitchFamily="34" charset="0"/>
                <a:cs typeface="Arial" panose="020B0604020202020204" pitchFamily="34" charset="0"/>
              </a:rPr>
              <a:t>: Surpassing ideal time–frequency magnitude masking for speech separation,” IEEE/ACM TASLP, vol. 27, no. 8, pp. 1256–1266, 2019.</a:t>
            </a:r>
          </a:p>
          <a:p>
            <a:pPr algn="l"/>
            <a:r>
              <a:rPr kumimoji="1" lang="en-US" altLang="zh-CN" sz="1050" dirty="0">
                <a:highlight>
                  <a:srgbClr val="FFFFFF"/>
                </a:highlight>
                <a:latin typeface="Arial" panose="020B0604020202020204" pitchFamily="34" charset="0"/>
                <a:cs typeface="Arial" panose="020B0604020202020204" pitchFamily="34" charset="0"/>
              </a:rPr>
              <a:t>[3] A</a:t>
            </a:r>
            <a:r>
              <a:rPr lang="en-US" altLang="zh-CN" sz="1050" b="0" i="0" dirty="0">
                <a:effectLst/>
                <a:highlight>
                  <a:srgbClr val="FFFFFF"/>
                </a:highlight>
                <a:latin typeface="Arial" panose="020B0604020202020204" pitchFamily="34" charset="0"/>
                <a:cs typeface="Arial" panose="020B0604020202020204" pitchFamily="34" charset="0"/>
              </a:rPr>
              <a:t>. Li, C. Zheng, L. Zhang, and X. Li, “Glance and gaze: A collaborative learning framework for single-channel speech enhancement,” Applied Acoustics, vol. 187, pp. 108499, 2022.</a:t>
            </a:r>
          </a:p>
        </p:txBody>
      </p:sp>
    </p:spTree>
    <p:extLst>
      <p:ext uri="{BB962C8B-B14F-4D97-AF65-F5344CB8AC3E}">
        <p14:creationId xmlns:p14="http://schemas.microsoft.com/office/powerpoint/2010/main" val="1366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31EF-60FF-EBC0-DED7-C67AC734915A}"/>
              </a:ext>
            </a:extLst>
          </p:cNvPr>
          <p:cNvSpPr>
            <a:spLocks noGrp="1"/>
          </p:cNvSpPr>
          <p:nvPr>
            <p:ph type="title"/>
          </p:nvPr>
        </p:nvSpPr>
        <p:spPr/>
        <p:txBody>
          <a:bodyPr/>
          <a:lstStyle/>
          <a:p>
            <a:r>
              <a:rPr kumimoji="1" lang="en-US" altLang="zh-CN" dirty="0"/>
              <a:t>Score-based Diffusion Models</a:t>
            </a:r>
            <a:endParaRPr kumimoji="1" lang="zh-CN" altLang="en-US" dirty="0"/>
          </a:p>
        </p:txBody>
      </p:sp>
      <p:sp>
        <p:nvSpPr>
          <p:cNvPr id="3" name="灯片编号占位符 2">
            <a:extLst>
              <a:ext uri="{FF2B5EF4-FFF2-40B4-BE49-F238E27FC236}">
                <a16:creationId xmlns:a16="http://schemas.microsoft.com/office/drawing/2014/main" id="{CF154877-A6AB-7127-1BF8-3454D27C0568}"/>
              </a:ext>
            </a:extLst>
          </p:cNvPr>
          <p:cNvSpPr>
            <a:spLocks noGrp="1"/>
          </p:cNvSpPr>
          <p:nvPr>
            <p:ph type="sldNum" sz="quarter" idx="12"/>
          </p:nvPr>
        </p:nvSpPr>
        <p:spPr/>
        <p:txBody>
          <a:bodyPr/>
          <a:lstStyle/>
          <a:p>
            <a:fld id="{065237BD-38A8-469E-BDB8-0351196143D6}" type="slidenum">
              <a:rPr lang="zh-CN" altLang="en-US" smtClean="0"/>
              <a:pPr/>
              <a:t>5</a:t>
            </a:fld>
            <a:endParaRPr lang="zh-CN" altLang="en-US" dirty="0"/>
          </a:p>
        </p:txBody>
      </p:sp>
      <p:grpSp>
        <p:nvGrpSpPr>
          <p:cNvPr id="7" name="组合 6">
            <a:extLst>
              <a:ext uri="{FF2B5EF4-FFF2-40B4-BE49-F238E27FC236}">
                <a16:creationId xmlns:a16="http://schemas.microsoft.com/office/drawing/2014/main" id="{DD80D614-B4A1-831F-713C-94250E6ABAE4}"/>
              </a:ext>
            </a:extLst>
          </p:cNvPr>
          <p:cNvGrpSpPr/>
          <p:nvPr/>
        </p:nvGrpSpPr>
        <p:grpSpPr>
          <a:xfrm>
            <a:off x="1157943" y="1322279"/>
            <a:ext cx="7099300" cy="1803400"/>
            <a:chOff x="2546350" y="1625600"/>
            <a:chExt cx="7099300" cy="1803400"/>
          </a:xfrm>
        </p:grpSpPr>
        <p:pic>
          <p:nvPicPr>
            <p:cNvPr id="4" name="图片 3">
              <a:extLst>
                <a:ext uri="{FF2B5EF4-FFF2-40B4-BE49-F238E27FC236}">
                  <a16:creationId xmlns:a16="http://schemas.microsoft.com/office/drawing/2014/main" id="{D149F5D1-AB21-1D8B-F407-2C9BE24A5B06}"/>
                </a:ext>
              </a:extLst>
            </p:cNvPr>
            <p:cNvPicPr>
              <a:picLocks noChangeAspect="1"/>
            </p:cNvPicPr>
            <p:nvPr/>
          </p:nvPicPr>
          <p:blipFill>
            <a:blip r:embed="rId3"/>
            <a:stretch>
              <a:fillRect/>
            </a:stretch>
          </p:blipFill>
          <p:spPr>
            <a:xfrm>
              <a:off x="2546350" y="1625600"/>
              <a:ext cx="7099300" cy="1803400"/>
            </a:xfrm>
            <a:prstGeom prst="rect">
              <a:avLst/>
            </a:prstGeom>
          </p:spPr>
        </p:pic>
        <p:sp>
          <p:nvSpPr>
            <p:cNvPr id="6" name="矩形 5">
              <a:extLst>
                <a:ext uri="{FF2B5EF4-FFF2-40B4-BE49-F238E27FC236}">
                  <a16:creationId xmlns:a16="http://schemas.microsoft.com/office/drawing/2014/main" id="{BD1CE80A-FB87-EE81-E4E3-D3B2E843D3F2}"/>
                </a:ext>
              </a:extLst>
            </p:cNvPr>
            <p:cNvSpPr/>
            <p:nvPr/>
          </p:nvSpPr>
          <p:spPr>
            <a:xfrm>
              <a:off x="7159082" y="2966224"/>
              <a:ext cx="234323" cy="2118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267F103A-DEA9-C095-7C5D-569B7ACC62E8}"/>
              </a:ext>
            </a:extLst>
          </p:cNvPr>
          <p:cNvSpPr txBox="1"/>
          <p:nvPr/>
        </p:nvSpPr>
        <p:spPr>
          <a:xfrm>
            <a:off x="1157943" y="4199470"/>
            <a:ext cx="8902439" cy="804707"/>
          </a:xfrm>
          <a:prstGeom prst="rect">
            <a:avLst/>
          </a:prstGeom>
          <a:noFill/>
        </p:spPr>
        <p:txBody>
          <a:bodyPr wrap="square" rtlCol="0">
            <a:spAutoFit/>
          </a:bodyPr>
          <a:lstStyle/>
          <a:p>
            <a:pPr marL="342900" indent="-342900" algn="l">
              <a:buFont typeface="Wingdings" pitchFamily="2" charset="2"/>
              <a:buChar char="n"/>
            </a:pPr>
            <a:r>
              <a:rPr kumimoji="1" lang="en-US" altLang="zh-CN" sz="2000" i="1" dirty="0">
                <a:latin typeface="Arial" panose="020B0604020202020204" pitchFamily="34" charset="0"/>
                <a:cs typeface="Arial" panose="020B0604020202020204" pitchFamily="34" charset="0"/>
              </a:rPr>
              <a:t>Reverse process</a:t>
            </a:r>
            <a:r>
              <a:rPr kumimoji="1" lang="en-US" altLang="zh-CN" sz="2000" dirty="0">
                <a:latin typeface="Arial" panose="020B0604020202020204" pitchFamily="34" charset="0"/>
                <a:cs typeface="Arial" panose="020B0604020202020204" pitchFamily="34" charset="0"/>
              </a:rPr>
              <a:t>: invert the progressive noise-adding process</a:t>
            </a:r>
          </a:p>
          <a:p>
            <a:pPr marL="702900" indent="-342900" algn="l">
              <a:lnSpc>
                <a:spcPct val="150000"/>
              </a:lnSpc>
              <a:buFont typeface="Wingdings" pitchFamily="2" charset="2"/>
              <a:buChar char="Ø"/>
            </a:pPr>
            <a:r>
              <a:rPr kumimoji="1" lang="en-US" altLang="zh-CN" sz="2000" dirty="0">
                <a:latin typeface="Arial" panose="020B0604020202020204" pitchFamily="34" charset="0"/>
                <a:cs typeface="Arial" panose="020B0604020202020204" pitchFamily="34" charset="0"/>
              </a:rPr>
              <a:t>The reverse SDE can be expressed using the score model</a:t>
            </a:r>
            <a:endParaRPr kumimoji="1" lang="zh-CN" altLang="en-US" sz="2000"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273FA61A-E3B0-A381-C627-CE61F228CEB0}"/>
              </a:ext>
            </a:extLst>
          </p:cNvPr>
          <p:cNvSpPr txBox="1"/>
          <p:nvPr/>
        </p:nvSpPr>
        <p:spPr>
          <a:xfrm>
            <a:off x="1157943" y="3328181"/>
            <a:ext cx="8301190" cy="804707"/>
          </a:xfrm>
          <a:prstGeom prst="rect">
            <a:avLst/>
          </a:prstGeom>
          <a:noFill/>
        </p:spPr>
        <p:txBody>
          <a:bodyPr wrap="square">
            <a:spAutoFit/>
          </a:bodyPr>
          <a:lstStyle/>
          <a:p>
            <a:pPr marL="342900" indent="-342900" algn="l">
              <a:buFont typeface="Wingdings" pitchFamily="2" charset="2"/>
              <a:buChar char="n"/>
            </a:pPr>
            <a:r>
              <a:rPr kumimoji="1" lang="en-US" altLang="zh-CN" sz="2000" i="1" dirty="0">
                <a:latin typeface="Arial" panose="020B0604020202020204" pitchFamily="34" charset="0"/>
                <a:cs typeface="Arial" panose="020B0604020202020204" pitchFamily="34" charset="0"/>
              </a:rPr>
              <a:t>Forward process</a:t>
            </a:r>
            <a:r>
              <a:rPr kumimoji="1" lang="en-US" altLang="zh-CN" sz="2000" dirty="0">
                <a:latin typeface="Arial" panose="020B0604020202020204" pitchFamily="34" charset="0"/>
                <a:cs typeface="Arial" panose="020B0604020202020204" pitchFamily="34" charset="0"/>
              </a:rPr>
              <a:t>: gradually transformed into noise</a:t>
            </a:r>
          </a:p>
          <a:p>
            <a:pPr marL="702900" indent="-342900" algn="l">
              <a:lnSpc>
                <a:spcPct val="150000"/>
              </a:lnSpc>
              <a:buFont typeface="Wingdings" pitchFamily="2" charset="2"/>
              <a:buChar char="Ø"/>
            </a:pPr>
            <a:r>
              <a:rPr kumimoji="1" lang="en-US" altLang="zh-CN" sz="2000" dirty="0">
                <a:latin typeface="Arial" panose="020B0604020202020204" pitchFamily="34" charset="0"/>
                <a:cs typeface="Arial" panose="020B0604020202020204" pitchFamily="34" charset="0"/>
              </a:rPr>
              <a:t>Forward stochastic differential equation (SDE)</a:t>
            </a:r>
          </a:p>
        </p:txBody>
      </p:sp>
      <p:grpSp>
        <p:nvGrpSpPr>
          <p:cNvPr id="37" name="组合 36">
            <a:extLst>
              <a:ext uri="{FF2B5EF4-FFF2-40B4-BE49-F238E27FC236}">
                <a16:creationId xmlns:a16="http://schemas.microsoft.com/office/drawing/2014/main" id="{2CE642F6-831A-AAC2-F8AC-4B5324D5974C}"/>
              </a:ext>
            </a:extLst>
          </p:cNvPr>
          <p:cNvGrpSpPr/>
          <p:nvPr/>
        </p:nvGrpSpPr>
        <p:grpSpPr>
          <a:xfrm>
            <a:off x="849887" y="5080242"/>
            <a:ext cx="8609246" cy="1551502"/>
            <a:chOff x="1980495" y="4700812"/>
            <a:chExt cx="8609246" cy="1551502"/>
          </a:xfrm>
        </p:grpSpPr>
        <p:grpSp>
          <p:nvGrpSpPr>
            <p:cNvPr id="35" name="组合 34">
              <a:extLst>
                <a:ext uri="{FF2B5EF4-FFF2-40B4-BE49-F238E27FC236}">
                  <a16:creationId xmlns:a16="http://schemas.microsoft.com/office/drawing/2014/main" id="{77998DAA-CD32-386F-D502-36A855403E5E}"/>
                </a:ext>
              </a:extLst>
            </p:cNvPr>
            <p:cNvGrpSpPr/>
            <p:nvPr/>
          </p:nvGrpSpPr>
          <p:grpSpPr>
            <a:xfrm>
              <a:off x="1980495" y="4700812"/>
              <a:ext cx="8502860" cy="1551502"/>
              <a:chOff x="1940006" y="5175730"/>
              <a:chExt cx="8502860" cy="1551502"/>
            </a:xfrm>
          </p:grpSpPr>
          <mc:AlternateContent xmlns:mc="http://schemas.openxmlformats.org/markup-compatibility/2006" xmlns:a14="http://schemas.microsoft.com/office/drawing/2010/main">
            <mc:Choice Requires="a14">
              <p:graphicFrame>
                <p:nvGraphicFramePr>
                  <p:cNvPr id="15" name="对象 14">
                    <a:extLst>
                      <a:ext uri="{FF2B5EF4-FFF2-40B4-BE49-F238E27FC236}">
                        <a16:creationId xmlns:a16="http://schemas.microsoft.com/office/drawing/2014/main" id="{45708FBC-9950-953E-869E-6CDCA6FB33BB}"/>
                      </a:ext>
                    </a:extLst>
                  </p:cNvPr>
                  <p:cNvGraphicFramePr>
                    <a:graphicFrameLocks noChangeAspect="1"/>
                  </p:cNvGraphicFramePr>
                  <p:nvPr>
                    <p:extLst>
                      <p:ext uri="{D42A27DB-BD31-4B8C-83A1-F6EECF244321}">
                        <p14:modId xmlns:p14="http://schemas.microsoft.com/office/powerpoint/2010/main" val="331946696"/>
                      </p:ext>
                    </p:extLst>
                  </p:nvPr>
                </p:nvGraphicFramePr>
                <p:xfrm>
                  <a:off x="1940006" y="5183042"/>
                  <a:ext cx="5270500" cy="495300"/>
                </p:xfrm>
                <a:graphic>
                  <a:graphicData uri="http://schemas.openxmlformats.org/presentationml/2006/ole">
                    <mc:AlternateContent>
                      <mc:Choice xmlns:v="urn:schemas-microsoft-com:vml" Requires="v">
                        <p:oleObj name="文档" r:id="rId4" imgW="5270500" imgH="495300" progId="Word.Document.12">
                          <p:embed/>
                        </p:oleObj>
                      </mc:Choice>
                      <mc:Fallback>
                        <p:oleObj name="文档" r:id="rId4" imgW="5270500" imgH="495300" progId="Word.Document.12">
                          <p:embed/>
                          <p:pic>
                            <p:nvPicPr>
                              <p:cNvPr id="0" name=""/>
                              <p:cNvPicPr/>
                              <p:nvPr/>
                            </p:nvPicPr>
                            <p:blipFill>
                              <a:blip r:embed="rId5"/>
                              <a:stretch>
                                <a:fillRect/>
                              </a:stretch>
                            </p:blipFill>
                            <p:spPr>
                              <a:xfrm>
                                <a:off x="1940006" y="5183042"/>
                                <a:ext cx="5270500" cy="495300"/>
                              </a:xfrm>
                              <a:prstGeom prst="rect">
                                <a:avLst/>
                              </a:prstGeom>
                            </p:spPr>
                          </p:pic>
                        </p:oleObj>
                      </mc:Fallback>
                    </mc:AlternateContent>
                  </a:graphicData>
                </a:graphic>
              </p:graphicFrame>
            </mc:Choice>
            <mc:Fallback xmlns="">
              <p:graphicFrame>
                <p:nvGraphicFramePr>
                  <p:cNvPr id="15" name="对象 14">
                    <a:extLst>
                      <a:ext uri="{FF2B5EF4-FFF2-40B4-BE49-F238E27FC236}">
                        <a16:creationId xmlns:a16="http://schemas.microsoft.com/office/drawing/2014/main" id="{45708FBC-9950-953E-869E-6CDCA6FB33BB}"/>
                      </a:ext>
                    </a:extLst>
                  </p:cNvPr>
                  <p:cNvGraphicFramePr>
                    <a:graphicFrameLocks noChangeAspect="1"/>
                  </p:cNvGraphicFramePr>
                  <p:nvPr>
                    <p:extLst>
                      <p:ext uri="{D42A27DB-BD31-4B8C-83A1-F6EECF244321}">
                        <p14:modId xmlns:p14="http://schemas.microsoft.com/office/powerpoint/2010/main" val="331946696"/>
                      </p:ext>
                    </p:extLst>
                  </p:nvPr>
                </p:nvGraphicFramePr>
                <p:xfrm>
                  <a:off x="1940006" y="5183042"/>
                  <a:ext cx="5270500" cy="495300"/>
                </p:xfrm>
                <a:graphic>
                  <a:graphicData uri="http://schemas.openxmlformats.org/presentationml/2006/ole">
                    <mc:AlternateContent>
                      <mc:Choice xmlns:v="urn:schemas-microsoft-com:vml" Requires="v">
                        <p:oleObj name="文档" r:id="rId6" imgW="5270500" imgH="495300" progId="Word.Document.12">
                          <p:embed/>
                        </p:oleObj>
                      </mc:Choice>
                      <mc:Fallback>
                        <p:oleObj name="文档" r:id="rId6" imgW="5270500" imgH="495300" progId="Word.Document.12">
                          <p:embed/>
                          <p:pic>
                            <p:nvPicPr>
                              <p:cNvPr id="0" name=""/>
                              <p:cNvPicPr/>
                              <p:nvPr/>
                            </p:nvPicPr>
                            <p:blipFill>
                              <a:blip r:embed="rId7"/>
                              <a:stretch>
                                <a:fillRect/>
                              </a:stretch>
                            </p:blipFill>
                            <p:spPr>
                              <a:xfrm>
                                <a:off x="1940006" y="5183042"/>
                                <a:ext cx="5270500" cy="495300"/>
                              </a:xfrm>
                              <a:prstGeom prst="rect">
                                <a:avLst/>
                              </a:prstGeom>
                            </p:spPr>
                          </p:pic>
                        </p:oleObj>
                      </mc:Fallback>
                    </mc:AlternateContent>
                  </a:graphicData>
                </a:graphic>
              </p:graphicFrame>
            </mc:Fallback>
          </mc:AlternateContent>
          <p:grpSp>
            <p:nvGrpSpPr>
              <p:cNvPr id="26" name="组合 25">
                <a:extLst>
                  <a:ext uri="{FF2B5EF4-FFF2-40B4-BE49-F238E27FC236}">
                    <a16:creationId xmlns:a16="http://schemas.microsoft.com/office/drawing/2014/main" id="{3028400D-F528-3EB8-F4E3-1376F24FDB82}"/>
                  </a:ext>
                </a:extLst>
              </p:cNvPr>
              <p:cNvGrpSpPr/>
              <p:nvPr/>
            </p:nvGrpSpPr>
            <p:grpSpPr>
              <a:xfrm>
                <a:off x="4390364" y="5175730"/>
                <a:ext cx="5815988" cy="825500"/>
                <a:chOff x="5032918" y="5175730"/>
                <a:chExt cx="5815988" cy="825500"/>
              </a:xfrm>
            </p:grpSpPr>
            <mc:AlternateContent xmlns:mc="http://schemas.openxmlformats.org/markup-compatibility/2006" xmlns:a14="http://schemas.microsoft.com/office/drawing/2010/main">
              <mc:Choice Requires="a14">
                <p:graphicFrame>
                  <p:nvGraphicFramePr>
                    <p:cNvPr id="20" name="对象 19">
                      <a:extLst>
                        <a:ext uri="{FF2B5EF4-FFF2-40B4-BE49-F238E27FC236}">
                          <a16:creationId xmlns:a16="http://schemas.microsoft.com/office/drawing/2014/main" id="{5E8EEE4B-E3D9-0961-5D66-976AE4603E81}"/>
                        </a:ext>
                      </a:extLst>
                    </p:cNvPr>
                    <p:cNvGraphicFramePr>
                      <a:graphicFrameLocks noChangeAspect="1"/>
                    </p:cNvGraphicFramePr>
                    <p:nvPr>
                      <p:extLst>
                        <p:ext uri="{D42A27DB-BD31-4B8C-83A1-F6EECF244321}">
                          <p14:modId xmlns:p14="http://schemas.microsoft.com/office/powerpoint/2010/main" val="1989835598"/>
                        </p:ext>
                      </p:extLst>
                    </p:nvPr>
                  </p:nvGraphicFramePr>
                  <p:xfrm>
                    <a:off x="5032918" y="5175730"/>
                    <a:ext cx="5270500" cy="825500"/>
                  </p:xfrm>
                  <a:graphic>
                    <a:graphicData uri="http://schemas.openxmlformats.org/presentationml/2006/ole">
                      <mc:AlternateContent>
                        <mc:Choice xmlns:v="urn:schemas-microsoft-com:vml" Requires="v">
                          <p:oleObj name="文档" r:id="rId8" imgW="5270500" imgH="825500" progId="Word.Document.12">
                            <p:embed/>
                          </p:oleObj>
                        </mc:Choice>
                        <mc:Fallback>
                          <p:oleObj name="文档" r:id="rId8" imgW="5270500" imgH="825500" progId="Word.Document.12">
                            <p:embed/>
                            <p:pic>
                              <p:nvPicPr>
                                <p:cNvPr id="0" name=""/>
                                <p:cNvPicPr/>
                                <p:nvPr/>
                              </p:nvPicPr>
                              <p:blipFill>
                                <a:blip r:embed="rId9"/>
                                <a:stretch>
                                  <a:fillRect/>
                                </a:stretch>
                              </p:blipFill>
                              <p:spPr>
                                <a:xfrm>
                                  <a:off x="5032918" y="5175730"/>
                                  <a:ext cx="5270500" cy="825500"/>
                                </a:xfrm>
                                <a:prstGeom prst="rect">
                                  <a:avLst/>
                                </a:prstGeom>
                              </p:spPr>
                            </p:pic>
                          </p:oleObj>
                        </mc:Fallback>
                      </mc:AlternateContent>
                    </a:graphicData>
                  </a:graphic>
                </p:graphicFrame>
              </mc:Choice>
              <mc:Fallback xmlns="">
                <p:graphicFrame>
                  <p:nvGraphicFramePr>
                    <p:cNvPr id="20" name="对象 19">
                      <a:extLst>
                        <a:ext uri="{FF2B5EF4-FFF2-40B4-BE49-F238E27FC236}">
                          <a16:creationId xmlns:a16="http://schemas.microsoft.com/office/drawing/2014/main" id="{5E8EEE4B-E3D9-0961-5D66-976AE4603E81}"/>
                        </a:ext>
                      </a:extLst>
                    </p:cNvPr>
                    <p:cNvGraphicFramePr>
                      <a:graphicFrameLocks noChangeAspect="1"/>
                    </p:cNvGraphicFramePr>
                    <p:nvPr>
                      <p:extLst>
                        <p:ext uri="{D42A27DB-BD31-4B8C-83A1-F6EECF244321}">
                          <p14:modId xmlns:p14="http://schemas.microsoft.com/office/powerpoint/2010/main" val="1989835598"/>
                        </p:ext>
                      </p:extLst>
                    </p:nvPr>
                  </p:nvGraphicFramePr>
                  <p:xfrm>
                    <a:off x="5032918" y="5175730"/>
                    <a:ext cx="5270500" cy="825500"/>
                  </p:xfrm>
                  <a:graphic>
                    <a:graphicData uri="http://schemas.openxmlformats.org/presentationml/2006/ole">
                      <mc:AlternateContent>
                        <mc:Choice xmlns:v="urn:schemas-microsoft-com:vml" Requires="v">
                          <p:oleObj name="文档" r:id="rId10" imgW="5270500" imgH="825500" progId="Word.Document.12">
                            <p:embed/>
                          </p:oleObj>
                        </mc:Choice>
                        <mc:Fallback>
                          <p:oleObj name="文档" r:id="rId10" imgW="5270500" imgH="825500" progId="Word.Document.12">
                            <p:embed/>
                            <p:pic>
                              <p:nvPicPr>
                                <p:cNvPr id="0" name=""/>
                                <p:cNvPicPr/>
                                <p:nvPr/>
                              </p:nvPicPr>
                              <p:blipFill>
                                <a:blip r:embed="rId11"/>
                                <a:stretch>
                                  <a:fillRect/>
                                </a:stretch>
                              </p:blipFill>
                              <p:spPr>
                                <a:xfrm>
                                  <a:off x="5032918" y="5175730"/>
                                  <a:ext cx="5270500" cy="825500"/>
                                </a:xfrm>
                                <a:prstGeom prst="rect">
                                  <a:avLst/>
                                </a:prstGeom>
                              </p:spPr>
                            </p:pic>
                          </p:oleObj>
                        </mc:Fallback>
                      </mc:AlternateContent>
                    </a:graphicData>
                  </a:graphic>
                </p:graphicFrame>
              </mc:Fallback>
            </mc:AlternateContent>
            <p:sp>
              <p:nvSpPr>
                <p:cNvPr id="21" name="文本框 20">
                  <a:extLst>
                    <a:ext uri="{FF2B5EF4-FFF2-40B4-BE49-F238E27FC236}">
                      <a16:creationId xmlns:a16="http://schemas.microsoft.com/office/drawing/2014/main" id="{91B03F58-BE8C-E6BF-29D7-55905AB3C410}"/>
                    </a:ext>
                  </a:extLst>
                </p:cNvPr>
                <p:cNvSpPr txBox="1"/>
                <p:nvPr/>
              </p:nvSpPr>
              <p:spPr>
                <a:xfrm>
                  <a:off x="7778835" y="5194096"/>
                  <a:ext cx="3070071"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 a standard Wiener process</a:t>
                  </a:r>
                  <a:endParaRPr kumimoji="1" lang="zh-CN" altLang="en-US"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87233763-9EB8-728A-8CB6-937974F77B61}"/>
                  </a:ext>
                </a:extLst>
              </p:cNvPr>
              <p:cNvGrpSpPr/>
              <p:nvPr/>
            </p:nvGrpSpPr>
            <p:grpSpPr>
              <a:xfrm>
                <a:off x="4373738" y="5570078"/>
                <a:ext cx="5270500" cy="495300"/>
                <a:chOff x="5032918" y="5588480"/>
                <a:chExt cx="5270500" cy="495300"/>
              </a:xfrm>
            </p:grpSpPr>
            <mc:AlternateContent xmlns:mc="http://schemas.openxmlformats.org/markup-compatibility/2006" xmlns:a14="http://schemas.microsoft.com/office/drawing/2010/main">
              <mc:Choice Requires="a14">
                <p:graphicFrame>
                  <p:nvGraphicFramePr>
                    <p:cNvPr id="22" name="对象 21">
                      <a:extLst>
                        <a:ext uri="{FF2B5EF4-FFF2-40B4-BE49-F238E27FC236}">
                          <a16:creationId xmlns:a16="http://schemas.microsoft.com/office/drawing/2014/main" id="{880090F3-A0AB-9C00-62AE-807A0DF8B2A4}"/>
                        </a:ext>
                      </a:extLst>
                    </p:cNvPr>
                    <p:cNvGraphicFramePr>
                      <a:graphicFrameLocks noChangeAspect="1"/>
                    </p:cNvGraphicFramePr>
                    <p:nvPr>
                      <p:extLst>
                        <p:ext uri="{D42A27DB-BD31-4B8C-83A1-F6EECF244321}">
                          <p14:modId xmlns:p14="http://schemas.microsoft.com/office/powerpoint/2010/main" val="2394525178"/>
                        </p:ext>
                      </p:extLst>
                    </p:nvPr>
                  </p:nvGraphicFramePr>
                  <p:xfrm>
                    <a:off x="5032918" y="5588480"/>
                    <a:ext cx="5270500" cy="495300"/>
                  </p:xfrm>
                  <a:graphic>
                    <a:graphicData uri="http://schemas.openxmlformats.org/presentationml/2006/ole">
                      <mc:AlternateContent>
                        <mc:Choice xmlns:v="urn:schemas-microsoft-com:vml" Requires="v">
                          <p:oleObj name="文档" r:id="rId12" imgW="5270500" imgH="495300" progId="Word.Document.12">
                            <p:embed/>
                          </p:oleObj>
                        </mc:Choice>
                        <mc:Fallback>
                          <p:oleObj name="文档" r:id="rId12" imgW="5270500" imgH="495300" progId="Word.Document.12">
                            <p:embed/>
                            <p:pic>
                              <p:nvPicPr>
                                <p:cNvPr id="0" name=""/>
                                <p:cNvPicPr/>
                                <p:nvPr/>
                              </p:nvPicPr>
                              <p:blipFill>
                                <a:blip r:embed="rId13"/>
                                <a:stretch>
                                  <a:fillRect/>
                                </a:stretch>
                              </p:blipFill>
                              <p:spPr>
                                <a:xfrm>
                                  <a:off x="5032918" y="5588480"/>
                                  <a:ext cx="5270500" cy="495300"/>
                                </a:xfrm>
                                <a:prstGeom prst="rect">
                                  <a:avLst/>
                                </a:prstGeom>
                              </p:spPr>
                            </p:pic>
                          </p:oleObj>
                        </mc:Fallback>
                      </mc:AlternateContent>
                    </a:graphicData>
                  </a:graphic>
                </p:graphicFrame>
              </mc:Choice>
              <mc:Fallback xmlns="">
                <p:graphicFrame>
                  <p:nvGraphicFramePr>
                    <p:cNvPr id="22" name="对象 21">
                      <a:extLst>
                        <a:ext uri="{FF2B5EF4-FFF2-40B4-BE49-F238E27FC236}">
                          <a16:creationId xmlns:a16="http://schemas.microsoft.com/office/drawing/2014/main" id="{880090F3-A0AB-9C00-62AE-807A0DF8B2A4}"/>
                        </a:ext>
                      </a:extLst>
                    </p:cNvPr>
                    <p:cNvGraphicFramePr>
                      <a:graphicFrameLocks noChangeAspect="1"/>
                    </p:cNvGraphicFramePr>
                    <p:nvPr>
                      <p:extLst>
                        <p:ext uri="{D42A27DB-BD31-4B8C-83A1-F6EECF244321}">
                          <p14:modId xmlns:p14="http://schemas.microsoft.com/office/powerpoint/2010/main" val="2394525178"/>
                        </p:ext>
                      </p:extLst>
                    </p:nvPr>
                  </p:nvGraphicFramePr>
                  <p:xfrm>
                    <a:off x="5032918" y="5588480"/>
                    <a:ext cx="5270500" cy="495300"/>
                  </p:xfrm>
                  <a:graphic>
                    <a:graphicData uri="http://schemas.openxmlformats.org/presentationml/2006/ole">
                      <mc:AlternateContent>
                        <mc:Choice xmlns:v="urn:schemas-microsoft-com:vml" Requires="v">
                          <p:oleObj name="文档" r:id="rId14" imgW="5270500" imgH="495300" progId="Word.Document.12">
                            <p:embed/>
                          </p:oleObj>
                        </mc:Choice>
                        <mc:Fallback>
                          <p:oleObj name="文档" r:id="rId14" imgW="5270500" imgH="495300" progId="Word.Document.12">
                            <p:embed/>
                            <p:pic>
                              <p:nvPicPr>
                                <p:cNvPr id="0" name=""/>
                                <p:cNvPicPr/>
                                <p:nvPr/>
                              </p:nvPicPr>
                              <p:blipFill>
                                <a:blip r:embed="rId15"/>
                                <a:stretch>
                                  <a:fillRect/>
                                </a:stretch>
                              </p:blipFill>
                              <p:spPr>
                                <a:xfrm>
                                  <a:off x="5032918" y="5588480"/>
                                  <a:ext cx="5270500" cy="495300"/>
                                </a:xfrm>
                                <a:prstGeom prst="rect">
                                  <a:avLst/>
                                </a:prstGeom>
                              </p:spPr>
                            </p:pic>
                          </p:oleObj>
                        </mc:Fallback>
                      </mc:AlternateContent>
                    </a:graphicData>
                  </a:graphic>
                </p:graphicFrame>
              </mc:Fallback>
            </mc:AlternateContent>
            <p:sp>
              <p:nvSpPr>
                <p:cNvPr id="24" name="文本框 23">
                  <a:extLst>
                    <a:ext uri="{FF2B5EF4-FFF2-40B4-BE49-F238E27FC236}">
                      <a16:creationId xmlns:a16="http://schemas.microsoft.com/office/drawing/2014/main" id="{67BB0A6A-CC67-C3F6-BCE5-E1CD9EE0CCCB}"/>
                    </a:ext>
                  </a:extLst>
                </p:cNvPr>
                <p:cNvSpPr txBox="1"/>
                <p:nvPr/>
              </p:nvSpPr>
              <p:spPr>
                <a:xfrm>
                  <a:off x="7795461" y="5597153"/>
                  <a:ext cx="697627"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 drift</a:t>
                  </a:r>
                  <a:endParaRPr kumimoji="1" lang="zh-CN" altLang="en-US" dirty="0">
                    <a:latin typeface="Arial" panose="020B0604020202020204" pitchFamily="34" charset="0"/>
                    <a:cs typeface="Arial" panose="020B0604020202020204" pitchFamily="34" charset="0"/>
                  </a:endParaRPr>
                </a:p>
              </p:txBody>
            </p:sp>
          </p:grpSp>
          <p:grpSp>
            <p:nvGrpSpPr>
              <p:cNvPr id="28" name="组合 27">
                <a:extLst>
                  <a:ext uri="{FF2B5EF4-FFF2-40B4-BE49-F238E27FC236}">
                    <a16:creationId xmlns:a16="http://schemas.microsoft.com/office/drawing/2014/main" id="{E92913B1-3C21-BC95-4E8A-A8790BDFE826}"/>
                  </a:ext>
                </a:extLst>
              </p:cNvPr>
              <p:cNvGrpSpPr/>
              <p:nvPr/>
            </p:nvGrpSpPr>
            <p:grpSpPr>
              <a:xfrm>
                <a:off x="4390364" y="5901732"/>
                <a:ext cx="6000013" cy="825500"/>
                <a:chOff x="5032918" y="5934860"/>
                <a:chExt cx="6000013" cy="825500"/>
              </a:xfrm>
            </p:grpSpPr>
            <mc:AlternateContent xmlns:mc="http://schemas.openxmlformats.org/markup-compatibility/2006" xmlns:a14="http://schemas.microsoft.com/office/drawing/2010/main">
              <mc:Choice Requires="a14">
                <p:graphicFrame>
                  <p:nvGraphicFramePr>
                    <p:cNvPr id="23" name="对象 22">
                      <a:extLst>
                        <a:ext uri="{FF2B5EF4-FFF2-40B4-BE49-F238E27FC236}">
                          <a16:creationId xmlns:a16="http://schemas.microsoft.com/office/drawing/2014/main" id="{F4881449-B358-0DC1-9353-BE8F14FE592A}"/>
                        </a:ext>
                      </a:extLst>
                    </p:cNvPr>
                    <p:cNvGraphicFramePr>
                      <a:graphicFrameLocks noChangeAspect="1"/>
                    </p:cNvGraphicFramePr>
                    <p:nvPr>
                      <p:extLst>
                        <p:ext uri="{D42A27DB-BD31-4B8C-83A1-F6EECF244321}">
                          <p14:modId xmlns:p14="http://schemas.microsoft.com/office/powerpoint/2010/main" val="3802686573"/>
                        </p:ext>
                      </p:extLst>
                    </p:nvPr>
                  </p:nvGraphicFramePr>
                  <p:xfrm>
                    <a:off x="5032918" y="5934860"/>
                    <a:ext cx="5270500" cy="825500"/>
                  </p:xfrm>
                  <a:graphic>
                    <a:graphicData uri="http://schemas.openxmlformats.org/presentationml/2006/ole">
                      <mc:AlternateContent>
                        <mc:Choice xmlns:v="urn:schemas-microsoft-com:vml" Requires="v">
                          <p:oleObj name="文档" r:id="rId16" imgW="5270500" imgH="825500" progId="Word.Document.12">
                            <p:embed/>
                          </p:oleObj>
                        </mc:Choice>
                        <mc:Fallback>
                          <p:oleObj name="文档" r:id="rId16" imgW="5270500" imgH="825500" progId="Word.Document.12">
                            <p:embed/>
                            <p:pic>
                              <p:nvPicPr>
                                <p:cNvPr id="0" name=""/>
                                <p:cNvPicPr/>
                                <p:nvPr/>
                              </p:nvPicPr>
                              <p:blipFill>
                                <a:blip r:embed="rId17"/>
                                <a:stretch>
                                  <a:fillRect/>
                                </a:stretch>
                              </p:blipFill>
                              <p:spPr>
                                <a:xfrm>
                                  <a:off x="5032918" y="5934860"/>
                                  <a:ext cx="5270500" cy="825500"/>
                                </a:xfrm>
                                <a:prstGeom prst="rect">
                                  <a:avLst/>
                                </a:prstGeom>
                              </p:spPr>
                            </p:pic>
                          </p:oleObj>
                        </mc:Fallback>
                      </mc:AlternateContent>
                    </a:graphicData>
                  </a:graphic>
                </p:graphicFrame>
              </mc:Choice>
              <mc:Fallback xmlns="">
                <p:graphicFrame>
                  <p:nvGraphicFramePr>
                    <p:cNvPr id="23" name="对象 22">
                      <a:extLst>
                        <a:ext uri="{FF2B5EF4-FFF2-40B4-BE49-F238E27FC236}">
                          <a16:creationId xmlns:a16="http://schemas.microsoft.com/office/drawing/2014/main" id="{F4881449-B358-0DC1-9353-BE8F14FE592A}"/>
                        </a:ext>
                      </a:extLst>
                    </p:cNvPr>
                    <p:cNvGraphicFramePr>
                      <a:graphicFrameLocks noChangeAspect="1"/>
                    </p:cNvGraphicFramePr>
                    <p:nvPr>
                      <p:extLst>
                        <p:ext uri="{D42A27DB-BD31-4B8C-83A1-F6EECF244321}">
                          <p14:modId xmlns:p14="http://schemas.microsoft.com/office/powerpoint/2010/main" val="3802686573"/>
                        </p:ext>
                      </p:extLst>
                    </p:nvPr>
                  </p:nvGraphicFramePr>
                  <p:xfrm>
                    <a:off x="5032918" y="5934860"/>
                    <a:ext cx="5270500" cy="825500"/>
                  </p:xfrm>
                  <a:graphic>
                    <a:graphicData uri="http://schemas.openxmlformats.org/presentationml/2006/ole">
                      <mc:AlternateContent>
                        <mc:Choice xmlns:v="urn:schemas-microsoft-com:vml" Requires="v">
                          <p:oleObj name="文档" r:id="rId18" imgW="5270500" imgH="825500" progId="Word.Document.12">
                            <p:embed/>
                          </p:oleObj>
                        </mc:Choice>
                        <mc:Fallback>
                          <p:oleObj name="文档" r:id="rId18" imgW="5270500" imgH="825500" progId="Word.Document.12">
                            <p:embed/>
                            <p:pic>
                              <p:nvPicPr>
                                <p:cNvPr id="0" name=""/>
                                <p:cNvPicPr/>
                                <p:nvPr/>
                              </p:nvPicPr>
                              <p:blipFill>
                                <a:blip r:embed="rId19"/>
                                <a:stretch>
                                  <a:fillRect/>
                                </a:stretch>
                              </p:blipFill>
                              <p:spPr>
                                <a:xfrm>
                                  <a:off x="5032918" y="5934860"/>
                                  <a:ext cx="5270500" cy="825500"/>
                                </a:xfrm>
                                <a:prstGeom prst="rect">
                                  <a:avLst/>
                                </a:prstGeom>
                              </p:spPr>
                            </p:pic>
                          </p:oleObj>
                        </mc:Fallback>
                      </mc:AlternateContent>
                    </a:graphicData>
                  </a:graphic>
                </p:graphicFrame>
              </mc:Fallback>
            </mc:AlternateContent>
            <p:sp>
              <p:nvSpPr>
                <p:cNvPr id="25" name="文本框 24">
                  <a:extLst>
                    <a:ext uri="{FF2B5EF4-FFF2-40B4-BE49-F238E27FC236}">
                      <a16:creationId xmlns:a16="http://schemas.microsoft.com/office/drawing/2014/main" id="{F5E421D5-9544-288B-6EB6-48CE6B86427C}"/>
                    </a:ext>
                  </a:extLst>
                </p:cNvPr>
                <p:cNvSpPr txBox="1"/>
                <p:nvPr/>
              </p:nvSpPr>
              <p:spPr>
                <a:xfrm>
                  <a:off x="7778835" y="5983082"/>
                  <a:ext cx="3254096"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 diffusion coefficient functions</a:t>
                  </a:r>
                  <a:endParaRPr kumimoji="1" lang="zh-CN" altLang="en-US" dirty="0">
                    <a:latin typeface="Arial" panose="020B0604020202020204" pitchFamily="34" charset="0"/>
                    <a:cs typeface="Arial" panose="020B0604020202020204" pitchFamily="34" charset="0"/>
                  </a:endParaRPr>
                </a:p>
              </p:txBody>
            </p:sp>
          </p:grpSp>
          <p:grpSp>
            <p:nvGrpSpPr>
              <p:cNvPr id="34" name="组合 33">
                <a:extLst>
                  <a:ext uri="{FF2B5EF4-FFF2-40B4-BE49-F238E27FC236}">
                    <a16:creationId xmlns:a16="http://schemas.microsoft.com/office/drawing/2014/main" id="{C504BC5A-1826-9D6B-295B-9898DD98E472}"/>
                  </a:ext>
                </a:extLst>
              </p:cNvPr>
              <p:cNvGrpSpPr/>
              <p:nvPr/>
            </p:nvGrpSpPr>
            <p:grpSpPr>
              <a:xfrm>
                <a:off x="6924480" y="6320829"/>
                <a:ext cx="3518386" cy="369332"/>
                <a:chOff x="7561353" y="6357900"/>
                <a:chExt cx="3518386" cy="369332"/>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096E7A0-1FFA-4C46-C9D5-9C7DF7B8894F}"/>
                        </a:ext>
                      </a:extLst>
                    </p:cNvPr>
                    <p:cNvSpPr txBox="1"/>
                    <p:nvPr/>
                  </p:nvSpPr>
                  <p:spPr>
                    <a:xfrm>
                      <a:off x="7561353" y="6400878"/>
                      <a:ext cx="28777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b="0" i="0" smtClean="0">
                                    <a:latin typeface="Cambria Math" panose="02040503050406030204" pitchFamily="18" charset="0"/>
                                  </a:rPr>
                                  <m:t>s</m:t>
                                </m:r>
                              </m:e>
                              <m:sub>
                                <m:r>
                                  <m:rPr>
                                    <m:sty m:val="p"/>
                                  </m:rPr>
                                  <a:rPr kumimoji="1" lang="en-US" altLang="zh-CN" i="0" smtClean="0">
                                    <a:latin typeface="Cambria Math" panose="02040503050406030204" pitchFamily="18" charset="0"/>
                                    <a:ea typeface="Cambria Math" panose="02040503050406030204" pitchFamily="18" charset="0"/>
                                  </a:rPr>
                                  <m:t>θ</m:t>
                                </m:r>
                              </m:sub>
                            </m:sSub>
                          </m:oMath>
                        </m:oMathPara>
                      </a14:m>
                      <a:endParaRPr kumimoji="1" lang="zh-CN" altLang="en-US" dirty="0">
                        <a:latin typeface="Century" panose="02040604050505020304" pitchFamily="18" charset="0"/>
                      </a:endParaRPr>
                    </a:p>
                  </p:txBody>
                </p:sp>
              </mc:Choice>
              <mc:Fallback xmlns="">
                <p:sp>
                  <p:nvSpPr>
                    <p:cNvPr id="32" name="文本框 31">
                      <a:extLst>
                        <a:ext uri="{FF2B5EF4-FFF2-40B4-BE49-F238E27FC236}">
                          <a16:creationId xmlns:a16="http://schemas.microsoft.com/office/drawing/2014/main" id="{7096E7A0-1FFA-4C46-C9D5-9C7DF7B8894F}"/>
                        </a:ext>
                      </a:extLst>
                    </p:cNvPr>
                    <p:cNvSpPr txBox="1">
                      <a:spLocks noRot="1" noChangeAspect="1" noMove="1" noResize="1" noEditPoints="1" noAdjustHandles="1" noChangeArrowheads="1" noChangeShapeType="1" noTextEdit="1"/>
                    </p:cNvSpPr>
                    <p:nvPr/>
                  </p:nvSpPr>
                  <p:spPr>
                    <a:xfrm>
                      <a:off x="7561353" y="6400878"/>
                      <a:ext cx="287771" cy="276999"/>
                    </a:xfrm>
                    <a:prstGeom prst="rect">
                      <a:avLst/>
                    </a:prstGeom>
                    <a:blipFill>
                      <a:blip r:embed="rId20"/>
                      <a:stretch>
                        <a:fillRect l="-8696" r="-4348" b="-17391"/>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7D4F5D62-8BBA-E386-524F-F736BC72D38C}"/>
                    </a:ext>
                  </a:extLst>
                </p:cNvPr>
                <p:cNvSpPr txBox="1"/>
                <p:nvPr/>
              </p:nvSpPr>
              <p:spPr>
                <a:xfrm>
                  <a:off x="7778835" y="6357900"/>
                  <a:ext cx="3300904"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 score model (neural network)</a:t>
                  </a:r>
                  <a:endParaRPr kumimoji="1" lang="zh-CN" altLang="en-US" dirty="0">
                    <a:latin typeface="Arial" panose="020B0604020202020204" pitchFamily="34" charset="0"/>
                    <a:cs typeface="Arial" panose="020B0604020202020204" pitchFamily="34" charset="0"/>
                  </a:endParaRPr>
                </a:p>
              </p:txBody>
            </p:sp>
          </p:grpSp>
        </p:grpSp>
        <p:sp>
          <p:nvSpPr>
            <p:cNvPr id="36" name="矩形 35">
              <a:extLst>
                <a:ext uri="{FF2B5EF4-FFF2-40B4-BE49-F238E27FC236}">
                  <a16:creationId xmlns:a16="http://schemas.microsoft.com/office/drawing/2014/main" id="{7DBF71BE-3278-940E-389D-7C8D26B0DBC8}"/>
                </a:ext>
              </a:extLst>
            </p:cNvPr>
            <p:cNvSpPr/>
            <p:nvPr/>
          </p:nvSpPr>
          <p:spPr>
            <a:xfrm>
              <a:off x="2376262" y="4719178"/>
              <a:ext cx="8213479" cy="1533136"/>
            </a:xfrm>
            <a:prstGeom prst="rect">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grpSp>
      <p:graphicFrame>
        <p:nvGraphicFramePr>
          <p:cNvPr id="39" name="对象 38">
            <a:extLst>
              <a:ext uri="{FF2B5EF4-FFF2-40B4-BE49-F238E27FC236}">
                <a16:creationId xmlns:a16="http://schemas.microsoft.com/office/drawing/2014/main" id="{CC80D94A-0741-E29B-0D3B-0A271AC5B882}"/>
              </a:ext>
            </a:extLst>
          </p:cNvPr>
          <p:cNvGraphicFramePr>
            <a:graphicFrameLocks noChangeAspect="1"/>
          </p:cNvGraphicFramePr>
          <p:nvPr>
            <p:extLst>
              <p:ext uri="{D42A27DB-BD31-4B8C-83A1-F6EECF244321}">
                <p14:modId xmlns:p14="http://schemas.microsoft.com/office/powerpoint/2010/main" val="3070820241"/>
              </p:ext>
            </p:extLst>
          </p:nvPr>
        </p:nvGraphicFramePr>
        <p:xfrm>
          <a:off x="6218204" y="4576707"/>
          <a:ext cx="6543004" cy="1024809"/>
        </p:xfrm>
        <a:graphic>
          <a:graphicData uri="http://schemas.openxmlformats.org/presentationml/2006/ole">
            <mc:AlternateContent xmlns:mc="http://schemas.openxmlformats.org/markup-compatibility/2006">
              <mc:Choice xmlns:v="urn:schemas-microsoft-com:vml" Requires="v">
                <p:oleObj name="文档" r:id="rId21" imgW="5270500" imgH="825500" progId="Word.Document.12">
                  <p:embed/>
                </p:oleObj>
              </mc:Choice>
              <mc:Fallback>
                <p:oleObj name="文档" r:id="rId21" imgW="5270500" imgH="825500" progId="Word.Document.12">
                  <p:embed/>
                  <p:pic>
                    <p:nvPicPr>
                      <p:cNvPr id="0" name=""/>
                      <p:cNvPicPr/>
                      <p:nvPr/>
                    </p:nvPicPr>
                    <p:blipFill>
                      <a:blip r:embed="rId22"/>
                      <a:stretch>
                        <a:fillRect/>
                      </a:stretch>
                    </p:blipFill>
                    <p:spPr>
                      <a:xfrm>
                        <a:off x="6218204" y="4576707"/>
                        <a:ext cx="6543004" cy="1024809"/>
                      </a:xfrm>
                      <a:prstGeom prst="rect">
                        <a:avLst/>
                      </a:prstGeom>
                    </p:spPr>
                  </p:pic>
                </p:oleObj>
              </mc:Fallback>
            </mc:AlternateContent>
          </a:graphicData>
        </a:graphic>
      </p:graphicFrame>
      <p:sp>
        <p:nvSpPr>
          <p:cNvPr id="48" name="右箭头 47">
            <a:extLst>
              <a:ext uri="{FF2B5EF4-FFF2-40B4-BE49-F238E27FC236}">
                <a16:creationId xmlns:a16="http://schemas.microsoft.com/office/drawing/2014/main" id="{B06F449A-A3E2-D2B6-AF9C-D0FBA4E7D5AA}"/>
              </a:ext>
            </a:extLst>
          </p:cNvPr>
          <p:cNvSpPr/>
          <p:nvPr/>
        </p:nvSpPr>
        <p:spPr>
          <a:xfrm rot="16200000">
            <a:off x="8861984" y="4090194"/>
            <a:ext cx="932470" cy="26182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CN" altLang="en-US"/>
          </a:p>
        </p:txBody>
      </p:sp>
      <p:grpSp>
        <p:nvGrpSpPr>
          <p:cNvPr id="50" name="组合 49">
            <a:extLst>
              <a:ext uri="{FF2B5EF4-FFF2-40B4-BE49-F238E27FC236}">
                <a16:creationId xmlns:a16="http://schemas.microsoft.com/office/drawing/2014/main" id="{230E1BF5-2D16-DAF3-6A70-555FBD68B4BD}"/>
              </a:ext>
            </a:extLst>
          </p:cNvPr>
          <p:cNvGrpSpPr/>
          <p:nvPr/>
        </p:nvGrpSpPr>
        <p:grpSpPr>
          <a:xfrm>
            <a:off x="8464179" y="1489686"/>
            <a:ext cx="3539643" cy="2191786"/>
            <a:chOff x="8464179" y="1489686"/>
            <a:chExt cx="3539643" cy="2191786"/>
          </a:xfrm>
        </p:grpSpPr>
        <p:grpSp>
          <p:nvGrpSpPr>
            <p:cNvPr id="47" name="组合 46">
              <a:extLst>
                <a:ext uri="{FF2B5EF4-FFF2-40B4-BE49-F238E27FC236}">
                  <a16:creationId xmlns:a16="http://schemas.microsoft.com/office/drawing/2014/main" id="{FC5C3F21-63F6-6BA1-C9E1-F772F7A753E6}"/>
                </a:ext>
              </a:extLst>
            </p:cNvPr>
            <p:cNvGrpSpPr/>
            <p:nvPr/>
          </p:nvGrpSpPr>
          <p:grpSpPr>
            <a:xfrm>
              <a:off x="8464179" y="1489686"/>
              <a:ext cx="3539643" cy="2191786"/>
              <a:chOff x="8535957" y="977282"/>
              <a:chExt cx="3539643" cy="2191786"/>
            </a:xfrm>
          </p:grpSpPr>
          <p:sp>
            <p:nvSpPr>
              <p:cNvPr id="40" name="文本框 39">
                <a:extLst>
                  <a:ext uri="{FF2B5EF4-FFF2-40B4-BE49-F238E27FC236}">
                    <a16:creationId xmlns:a16="http://schemas.microsoft.com/office/drawing/2014/main" id="{BA3AFF3D-3D9A-033B-F725-84CAA6F1991A}"/>
                  </a:ext>
                </a:extLst>
              </p:cNvPr>
              <p:cNvSpPr txBox="1"/>
              <p:nvPr/>
            </p:nvSpPr>
            <p:spPr>
              <a:xfrm>
                <a:off x="8539468" y="1481433"/>
                <a:ext cx="1252266"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Denoising</a:t>
                </a:r>
              </a:p>
            </p:txBody>
          </p:sp>
          <p:sp>
            <p:nvSpPr>
              <p:cNvPr id="41" name="文本框 40">
                <a:extLst>
                  <a:ext uri="{FF2B5EF4-FFF2-40B4-BE49-F238E27FC236}">
                    <a16:creationId xmlns:a16="http://schemas.microsoft.com/office/drawing/2014/main" id="{2439D987-4B87-8D95-BE61-79B877485584}"/>
                  </a:ext>
                </a:extLst>
              </p:cNvPr>
              <p:cNvSpPr txBox="1"/>
              <p:nvPr/>
            </p:nvSpPr>
            <p:spPr>
              <a:xfrm>
                <a:off x="8539468" y="2355139"/>
                <a:ext cx="3506153"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Target Speaker Extraction (TSE)</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416678CE-5B6B-755F-5BB0-AFF500369C57}"/>
                      </a:ext>
                    </a:extLst>
                  </p:cNvPr>
                  <p:cNvSpPr txBox="1"/>
                  <p:nvPr/>
                </p:nvSpPr>
                <p:spPr>
                  <a:xfrm>
                    <a:off x="8624383" y="1831377"/>
                    <a:ext cx="135174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𝑡</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e>
                            <m:e>
                              <m:r>
                                <a:rPr lang="zh-CN" altLang="en-US" i="1">
                                  <a:latin typeface="Cambria Math" panose="02040503050406030204" pitchFamily="18" charset="0"/>
                                </a:rPr>
                                <m:t>𝑦</m:t>
                              </m:r>
                            </m:e>
                          </m:d>
                        </m:oMath>
                      </m:oMathPara>
                    </a14:m>
                    <a:endParaRPr lang="zh-CN" altLang="en-US" dirty="0"/>
                  </a:p>
                </p:txBody>
              </p:sp>
            </mc:Choice>
            <mc:Fallback xmlns="">
              <p:sp>
                <p:nvSpPr>
                  <p:cNvPr id="43" name="文本框 42">
                    <a:extLst>
                      <a:ext uri="{FF2B5EF4-FFF2-40B4-BE49-F238E27FC236}">
                        <a16:creationId xmlns:a16="http://schemas.microsoft.com/office/drawing/2014/main" id="{416678CE-5B6B-755F-5BB0-AFF500369C57}"/>
                      </a:ext>
                    </a:extLst>
                  </p:cNvPr>
                  <p:cNvSpPr txBox="1">
                    <a:spLocks noRot="1" noChangeAspect="1" noMove="1" noResize="1" noEditPoints="1" noAdjustHandles="1" noChangeArrowheads="1" noChangeShapeType="1" noTextEdit="1"/>
                  </p:cNvSpPr>
                  <p:nvPr/>
                </p:nvSpPr>
                <p:spPr>
                  <a:xfrm>
                    <a:off x="8624383" y="1831377"/>
                    <a:ext cx="1351747" cy="369332"/>
                  </a:xfrm>
                  <a:prstGeom prst="rect">
                    <a:avLst/>
                  </a:prstGeom>
                  <a:blipFill>
                    <a:blip r:embed="rId23"/>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E8A0FD1-BDAD-DD96-6B48-2D40597E66C4}"/>
                      </a:ext>
                    </a:extLst>
                  </p:cNvPr>
                  <p:cNvSpPr txBox="1"/>
                  <p:nvPr/>
                </p:nvSpPr>
                <p:spPr>
                  <a:xfrm>
                    <a:off x="8624382" y="2724471"/>
                    <a:ext cx="135174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𝑡</m:t>
                              </m:r>
                            </m:sub>
                          </m:sSub>
                          <m:d>
                            <m:dPr>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e>
                            <m:e>
                              <m:r>
                                <a:rPr lang="zh-CN" altLang="en-US" i="1">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𝑐</m:t>
                              </m:r>
                            </m:e>
                          </m:d>
                        </m:oMath>
                      </m:oMathPara>
                    </a14:m>
                    <a:endParaRPr lang="zh-CN" altLang="en-US" dirty="0"/>
                  </a:p>
                </p:txBody>
              </p:sp>
            </mc:Choice>
            <mc:Fallback xmlns="">
              <p:sp>
                <p:nvSpPr>
                  <p:cNvPr id="44" name="文本框 43">
                    <a:extLst>
                      <a:ext uri="{FF2B5EF4-FFF2-40B4-BE49-F238E27FC236}">
                        <a16:creationId xmlns:a16="http://schemas.microsoft.com/office/drawing/2014/main" id="{1E8A0FD1-BDAD-DD96-6B48-2D40597E66C4}"/>
                      </a:ext>
                    </a:extLst>
                  </p:cNvPr>
                  <p:cNvSpPr txBox="1">
                    <a:spLocks noRot="1" noChangeAspect="1" noMove="1" noResize="1" noEditPoints="1" noAdjustHandles="1" noChangeArrowheads="1" noChangeShapeType="1" noTextEdit="1"/>
                  </p:cNvSpPr>
                  <p:nvPr/>
                </p:nvSpPr>
                <p:spPr>
                  <a:xfrm>
                    <a:off x="8624382" y="2724471"/>
                    <a:ext cx="1351747" cy="369332"/>
                  </a:xfrm>
                  <a:prstGeom prst="rect">
                    <a:avLst/>
                  </a:prstGeom>
                  <a:blipFill>
                    <a:blip r:embed="rId24"/>
                    <a:stretch>
                      <a:fillRect b="-9677"/>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CE1354B3-D350-59DE-7E25-0452D85AFB0F}"/>
                  </a:ext>
                </a:extLst>
              </p:cNvPr>
              <p:cNvSpPr txBox="1"/>
              <p:nvPr/>
            </p:nvSpPr>
            <p:spPr>
              <a:xfrm>
                <a:off x="8539468" y="992272"/>
                <a:ext cx="3010761" cy="369332"/>
              </a:xfrm>
              <a:prstGeom prst="rect">
                <a:avLst/>
              </a:prstGeom>
              <a:noFill/>
            </p:spPr>
            <p:txBody>
              <a:bodyPr wrap="none" rtlCol="0">
                <a:spAutoFit/>
              </a:bodyPr>
              <a:lstStyle/>
              <a:p>
                <a:pPr algn="l"/>
                <a:r>
                  <a:rPr kumimoji="1" lang="en-US" altLang="zh-CN" dirty="0">
                    <a:solidFill>
                      <a:srgbClr val="0432FF"/>
                    </a:solidFill>
                    <a:latin typeface="Arial" panose="020B0604020202020204" pitchFamily="34" charset="0"/>
                    <a:cs typeface="Arial" panose="020B0604020202020204" pitchFamily="34" charset="0"/>
                  </a:rPr>
                  <a:t>Conditions for score model</a:t>
                </a:r>
                <a:endParaRPr kumimoji="1" lang="zh-CN" altLang="en-US" dirty="0">
                  <a:solidFill>
                    <a:srgbClr val="0432FF"/>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4F0AE73B-F554-6BE2-D064-460FD59E5E05}"/>
                  </a:ext>
                </a:extLst>
              </p:cNvPr>
              <p:cNvSpPr/>
              <p:nvPr/>
            </p:nvSpPr>
            <p:spPr>
              <a:xfrm>
                <a:off x="8535957" y="977282"/>
                <a:ext cx="3539643" cy="2191786"/>
              </a:xfrm>
              <a:prstGeom prst="rect">
                <a:avLst/>
              </a:prstGeom>
              <a:no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65606CB-3B7B-7253-31BB-A54A24AF6FCD}"/>
                    </a:ext>
                  </a:extLst>
                </p:cNvPr>
                <p:cNvSpPr txBox="1"/>
                <p:nvPr/>
              </p:nvSpPr>
              <p:spPr>
                <a:xfrm>
                  <a:off x="9904351" y="3236875"/>
                  <a:ext cx="1759712" cy="369332"/>
                </a:xfrm>
                <a:prstGeom prst="rect">
                  <a:avLst/>
                </a:prstGeom>
                <a:noFill/>
              </p:spPr>
              <p:txBody>
                <a:bodyPr wrap="none" rtlCol="0">
                  <a:spAutoFit/>
                </a:bodyPr>
                <a:lstStyle/>
                <a:p>
                  <a:pPr algn="l"/>
                  <a14:m>
                    <m:oMath xmlns:m="http://schemas.openxmlformats.org/officeDocument/2006/math">
                      <m:r>
                        <a:rPr kumimoji="1" lang="en-US" altLang="zh-CN" b="0" i="1" smtClean="0">
                          <a:latin typeface="Cambria Math" panose="02040503050406030204" pitchFamily="18" charset="0"/>
                        </a:rPr>
                        <m:t>𝑐</m:t>
                      </m:r>
                    </m:oMath>
                  </a14:m>
                  <a:r>
                    <a:rPr kumimoji="1" lang="en-US" altLang="zh-CN" dirty="0">
                      <a:latin typeface="Arial" panose="020B0604020202020204" pitchFamily="34" charset="0"/>
                      <a:cs typeface="Arial" panose="020B0604020202020204" pitchFamily="34" charset="0"/>
                    </a:rPr>
                    <a:t>: speaker clue</a:t>
                  </a:r>
                  <a:endParaRPr kumimoji="1" lang="zh-CN" altLang="en-US" dirty="0">
                    <a:latin typeface="Arial" panose="020B0604020202020204" pitchFamily="34" charset="0"/>
                    <a:cs typeface="Arial" panose="020B0604020202020204" pitchFamily="34" charset="0"/>
                  </a:endParaRPr>
                </a:p>
              </p:txBody>
            </p:sp>
          </mc:Choice>
          <mc:Fallback xmlns="">
            <p:sp>
              <p:nvSpPr>
                <p:cNvPr id="49" name="文本框 48">
                  <a:extLst>
                    <a:ext uri="{FF2B5EF4-FFF2-40B4-BE49-F238E27FC236}">
                      <a16:creationId xmlns:a16="http://schemas.microsoft.com/office/drawing/2014/main" id="{265606CB-3B7B-7253-31BB-A54A24AF6FCD}"/>
                    </a:ext>
                  </a:extLst>
                </p:cNvPr>
                <p:cNvSpPr txBox="1">
                  <a:spLocks noRot="1" noChangeAspect="1" noMove="1" noResize="1" noEditPoints="1" noAdjustHandles="1" noChangeArrowheads="1" noChangeShapeType="1" noTextEdit="1"/>
                </p:cNvSpPr>
                <p:nvPr/>
              </p:nvSpPr>
              <p:spPr>
                <a:xfrm>
                  <a:off x="9904351" y="3236875"/>
                  <a:ext cx="1759712" cy="369332"/>
                </a:xfrm>
                <a:prstGeom prst="rect">
                  <a:avLst/>
                </a:prstGeom>
                <a:blipFill>
                  <a:blip r:embed="rId25"/>
                  <a:stretch>
                    <a:fillRect t="-6452" r="-719" b="-2258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7611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3E0F-4CCF-F864-AF48-2B46E1F176CB}"/>
              </a:ext>
            </a:extLst>
          </p:cNvPr>
          <p:cNvSpPr>
            <a:spLocks noGrp="1"/>
          </p:cNvSpPr>
          <p:nvPr>
            <p:ph type="title"/>
          </p:nvPr>
        </p:nvSpPr>
        <p:spPr/>
        <p:txBody>
          <a:bodyPr/>
          <a:lstStyle/>
          <a:p>
            <a:r>
              <a:rPr kumimoji="1" lang="en-US" altLang="zh-CN" dirty="0"/>
              <a:t>Score-based Diffusion Models</a:t>
            </a:r>
            <a:endParaRPr kumimoji="1" lang="zh-CN" altLang="en-US" dirty="0"/>
          </a:p>
        </p:txBody>
      </p:sp>
      <p:sp>
        <p:nvSpPr>
          <p:cNvPr id="3" name="灯片编号占位符 2">
            <a:extLst>
              <a:ext uri="{FF2B5EF4-FFF2-40B4-BE49-F238E27FC236}">
                <a16:creationId xmlns:a16="http://schemas.microsoft.com/office/drawing/2014/main" id="{338287E6-8DBF-6DF9-BA1F-FFDDD995BC12}"/>
              </a:ext>
            </a:extLst>
          </p:cNvPr>
          <p:cNvSpPr>
            <a:spLocks noGrp="1"/>
          </p:cNvSpPr>
          <p:nvPr>
            <p:ph type="sldNum" sz="quarter" idx="12"/>
          </p:nvPr>
        </p:nvSpPr>
        <p:spPr/>
        <p:txBody>
          <a:bodyPr/>
          <a:lstStyle/>
          <a:p>
            <a:fld id="{065237BD-38A8-469E-BDB8-0351196143D6}" type="slidenum">
              <a:rPr lang="zh-CN" altLang="en-US" smtClean="0"/>
              <a:pPr/>
              <a:t>6</a:t>
            </a:fld>
            <a:endParaRPr lang="zh-CN" altLang="en-US" dirty="0"/>
          </a:p>
        </p:txBody>
      </p:sp>
      <p:pic>
        <p:nvPicPr>
          <p:cNvPr id="4" name="图片 3">
            <a:extLst>
              <a:ext uri="{FF2B5EF4-FFF2-40B4-BE49-F238E27FC236}">
                <a16:creationId xmlns:a16="http://schemas.microsoft.com/office/drawing/2014/main" id="{3F08CCDA-5BE3-F626-0A4D-B62A15C57D53}"/>
              </a:ext>
            </a:extLst>
          </p:cNvPr>
          <p:cNvPicPr>
            <a:picLocks noChangeAspect="1"/>
          </p:cNvPicPr>
          <p:nvPr/>
        </p:nvPicPr>
        <p:blipFill>
          <a:blip r:embed="rId2"/>
          <a:stretch>
            <a:fillRect/>
          </a:stretch>
        </p:blipFill>
        <p:spPr>
          <a:xfrm>
            <a:off x="838200" y="2489200"/>
            <a:ext cx="3090900" cy="939800"/>
          </a:xfrm>
          <a:prstGeom prst="rect">
            <a:avLst/>
          </a:prstGeom>
        </p:spPr>
      </p:pic>
      <p:sp>
        <p:nvSpPr>
          <p:cNvPr id="5" name="文本框 4">
            <a:extLst>
              <a:ext uri="{FF2B5EF4-FFF2-40B4-BE49-F238E27FC236}">
                <a16:creationId xmlns:a16="http://schemas.microsoft.com/office/drawing/2014/main" id="{C966F3FE-3562-75AD-A53E-15628FDD7E48}"/>
              </a:ext>
            </a:extLst>
          </p:cNvPr>
          <p:cNvSpPr txBox="1"/>
          <p:nvPr/>
        </p:nvSpPr>
        <p:spPr>
          <a:xfrm>
            <a:off x="838200" y="1600246"/>
            <a:ext cx="2849498" cy="461665"/>
          </a:xfrm>
          <a:prstGeom prst="rect">
            <a:avLst/>
          </a:prstGeom>
          <a:noFill/>
        </p:spPr>
        <p:txBody>
          <a:bodyPr wrap="none" rtlCol="0">
            <a:spAutoFit/>
          </a:bodyPr>
          <a:lstStyle/>
          <a:p>
            <a:pPr algn="l"/>
            <a:r>
              <a:rPr kumimoji="1" lang="en-US" altLang="zh-CN" sz="2400" b="1" dirty="0">
                <a:latin typeface="Arial" panose="020B0604020202020204" pitchFamily="34" charset="0"/>
                <a:cs typeface="Arial" panose="020B0604020202020204" pitchFamily="34" charset="0"/>
              </a:rPr>
              <a:t>Training Objective</a:t>
            </a:r>
            <a:endParaRPr kumimoji="1" lang="zh-CN" altLang="en-US" sz="2400"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62A0C12C-5F76-C994-7A4B-329649759E81}"/>
              </a:ext>
            </a:extLst>
          </p:cNvPr>
          <p:cNvSpPr txBox="1"/>
          <p:nvPr/>
        </p:nvSpPr>
        <p:spPr>
          <a:xfrm>
            <a:off x="6946557" y="1600245"/>
            <a:ext cx="1553630" cy="461665"/>
          </a:xfrm>
          <a:prstGeom prst="rect">
            <a:avLst/>
          </a:prstGeom>
          <a:noFill/>
        </p:spPr>
        <p:txBody>
          <a:bodyPr wrap="none" rtlCol="0">
            <a:spAutoFit/>
          </a:bodyPr>
          <a:lstStyle/>
          <a:p>
            <a:pPr algn="l"/>
            <a:r>
              <a:rPr kumimoji="1" lang="en-US" altLang="zh-CN" sz="2400" b="1" dirty="0">
                <a:latin typeface="Arial" panose="020B0604020202020204" pitchFamily="34" charset="0"/>
                <a:cs typeface="Arial" panose="020B0604020202020204" pitchFamily="34" charset="0"/>
              </a:rPr>
              <a:t>Inference</a:t>
            </a:r>
            <a:endParaRPr kumimoji="1" lang="zh-CN" altLang="en-US" sz="2400" b="1" dirty="0">
              <a:latin typeface="Arial" panose="020B0604020202020204" pitchFamily="34" charset="0"/>
              <a:cs typeface="Arial" panose="020B0604020202020204" pitchFamily="34" charset="0"/>
            </a:endParaRPr>
          </a:p>
        </p:txBody>
      </p:sp>
      <p:grpSp>
        <p:nvGrpSpPr>
          <p:cNvPr id="36" name="组合 35">
            <a:extLst>
              <a:ext uri="{FF2B5EF4-FFF2-40B4-BE49-F238E27FC236}">
                <a16:creationId xmlns:a16="http://schemas.microsoft.com/office/drawing/2014/main" id="{4F9BD0F9-2B17-D3F5-A52E-C29FCCFD8459}"/>
              </a:ext>
            </a:extLst>
          </p:cNvPr>
          <p:cNvGrpSpPr/>
          <p:nvPr/>
        </p:nvGrpSpPr>
        <p:grpSpPr>
          <a:xfrm>
            <a:off x="-1599604" y="3588419"/>
            <a:ext cx="8012760" cy="1102114"/>
            <a:chOff x="-1599604" y="3588419"/>
            <a:chExt cx="8012760" cy="1102114"/>
          </a:xfrm>
        </p:grpSpPr>
        <mc:AlternateContent xmlns:mc="http://schemas.openxmlformats.org/markup-compatibility/2006" xmlns:a14="http://schemas.microsoft.com/office/drawing/2010/main">
          <mc:Choice Requires="a14">
            <p:graphicFrame>
              <p:nvGraphicFramePr>
                <p:cNvPr id="12" name="对象 11">
                  <a:extLst>
                    <a:ext uri="{FF2B5EF4-FFF2-40B4-BE49-F238E27FC236}">
                      <a16:creationId xmlns:a16="http://schemas.microsoft.com/office/drawing/2014/main" id="{88C87A75-EFEA-56F9-B6B1-B2C683E5ECA0}"/>
                    </a:ext>
                  </a:extLst>
                </p:cNvPr>
                <p:cNvGraphicFramePr>
                  <a:graphicFrameLocks noChangeAspect="1"/>
                </p:cNvGraphicFramePr>
                <p:nvPr>
                  <p:extLst>
                    <p:ext uri="{D42A27DB-BD31-4B8C-83A1-F6EECF244321}">
                      <p14:modId xmlns:p14="http://schemas.microsoft.com/office/powerpoint/2010/main" val="57823188"/>
                    </p:ext>
                  </p:extLst>
                </p:nvPr>
              </p:nvGraphicFramePr>
              <p:xfrm>
                <a:off x="-1599604" y="3588419"/>
                <a:ext cx="7036577" cy="1102114"/>
              </p:xfrm>
              <a:graphic>
                <a:graphicData uri="http://schemas.openxmlformats.org/presentationml/2006/ole">
                  <mc:AlternateContent>
                    <mc:Choice xmlns:v="urn:schemas-microsoft-com:vml" Requires="v">
                      <p:oleObj name="文档" r:id="rId3" imgW="5270500" imgH="825500" progId="Word.Document.12">
                        <p:embed/>
                      </p:oleObj>
                    </mc:Choice>
                    <mc:Fallback>
                      <p:oleObj name="文档" r:id="rId3" imgW="5270500" imgH="825500" progId="Word.Document.12">
                        <p:embed/>
                        <p:pic>
                          <p:nvPicPr>
                            <p:cNvPr id="0" name=""/>
                            <p:cNvPicPr/>
                            <p:nvPr/>
                          </p:nvPicPr>
                          <p:blipFill>
                            <a:blip r:embed="rId4"/>
                            <a:stretch>
                              <a:fillRect/>
                            </a:stretch>
                          </p:blipFill>
                          <p:spPr>
                            <a:xfrm>
                              <a:off x="-1599604" y="3588419"/>
                              <a:ext cx="7036577" cy="1102114"/>
                            </a:xfrm>
                            <a:prstGeom prst="rect">
                              <a:avLst/>
                            </a:prstGeom>
                          </p:spPr>
                        </p:pic>
                      </p:oleObj>
                    </mc:Fallback>
                  </mc:AlternateContent>
                </a:graphicData>
              </a:graphic>
            </p:graphicFrame>
          </mc:Choice>
          <mc:Fallback xmlns="">
            <p:graphicFrame>
              <p:nvGraphicFramePr>
                <p:cNvPr id="12" name="对象 11">
                  <a:extLst>
                    <a:ext uri="{FF2B5EF4-FFF2-40B4-BE49-F238E27FC236}">
                      <a16:creationId xmlns:a16="http://schemas.microsoft.com/office/drawing/2014/main" id="{88C87A75-EFEA-56F9-B6B1-B2C683E5ECA0}"/>
                    </a:ext>
                  </a:extLst>
                </p:cNvPr>
                <p:cNvGraphicFramePr>
                  <a:graphicFrameLocks noChangeAspect="1"/>
                </p:cNvGraphicFramePr>
                <p:nvPr>
                  <p:extLst>
                    <p:ext uri="{D42A27DB-BD31-4B8C-83A1-F6EECF244321}">
                      <p14:modId xmlns:p14="http://schemas.microsoft.com/office/powerpoint/2010/main" val="57823188"/>
                    </p:ext>
                  </p:extLst>
                </p:nvPr>
              </p:nvGraphicFramePr>
              <p:xfrm>
                <a:off x="-1599604" y="3588419"/>
                <a:ext cx="7036577" cy="1102114"/>
              </p:xfrm>
              <a:graphic>
                <a:graphicData uri="http://schemas.openxmlformats.org/presentationml/2006/ole">
                  <mc:AlternateContent>
                    <mc:Choice xmlns:v="urn:schemas-microsoft-com:vml" Requires="v">
                      <p:oleObj name="文档" r:id="rId5" imgW="5270500" imgH="825500" progId="Word.Document.12">
                        <p:embed/>
                      </p:oleObj>
                    </mc:Choice>
                    <mc:Fallback>
                      <p:oleObj name="文档" r:id="rId5" imgW="5270500" imgH="825500" progId="Word.Document.12">
                        <p:embed/>
                        <p:pic>
                          <p:nvPicPr>
                            <p:cNvPr id="0" name=""/>
                            <p:cNvPicPr/>
                            <p:nvPr/>
                          </p:nvPicPr>
                          <p:blipFill>
                            <a:blip r:embed="rId6"/>
                            <a:stretch>
                              <a:fillRect/>
                            </a:stretch>
                          </p:blipFill>
                          <p:spPr>
                            <a:xfrm>
                              <a:off x="-1599604" y="3588419"/>
                              <a:ext cx="7036577" cy="1102114"/>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3B0853C-90F3-0E3B-E510-37482E5FABEB}"/>
                    </a:ext>
                  </a:extLst>
                </p:cNvPr>
                <p:cNvSpPr txBox="1"/>
                <p:nvPr/>
              </p:nvSpPr>
              <p:spPr>
                <a:xfrm>
                  <a:off x="2722836" y="3588419"/>
                  <a:ext cx="3690320" cy="871970"/>
                </a:xfrm>
                <a:prstGeom prst="rect">
                  <a:avLst/>
                </a:prstGeom>
                <a:noFill/>
              </p:spPr>
              <p:txBody>
                <a:bodyPr wrap="square" rtlCol="0">
                  <a:spAutoFit/>
                </a:bodyPr>
                <a:lstStyle/>
                <a:p>
                  <a:pPr algn="l">
                    <a:lnSpc>
                      <a:spcPct val="150000"/>
                    </a:lnSpc>
                  </a:pPr>
                  <a:r>
                    <a:rPr kumimoji="1" lang="en-US" altLang="zh-CN" dirty="0">
                      <a:latin typeface="Arial" panose="020B0604020202020204" pitchFamily="34" charset="0"/>
                      <a:cs typeface="Arial" panose="020B0604020202020204" pitchFamily="34" charset="0"/>
                    </a:rPr>
                    <a:t>: a sampled white Gaussian noise with </a:t>
                  </a:r>
                  <a14:m>
                    <m:oMath xmlns:m="http://schemas.openxmlformats.org/officeDocument/2006/math">
                      <m:r>
                        <a:rPr kumimoji="1" lang="en-US" altLang="zh-CN" b="0" i="1" smtClean="0">
                          <a:latin typeface="Cambria Math" panose="02040503050406030204" pitchFamily="18" charset="0"/>
                          <a:cs typeface="Arial" panose="020B0604020202020204" pitchFamily="34" charset="0"/>
                        </a:rPr>
                        <m:t>𝐼</m:t>
                      </m:r>
                    </m:oMath>
                  </a14:m>
                  <a:r>
                    <a:rPr kumimoji="1" lang="en-US" altLang="zh-CN" dirty="0">
                      <a:latin typeface="Arial" panose="020B0604020202020204" pitchFamily="34" charset="0"/>
                      <a:cs typeface="Arial" panose="020B0604020202020204" pitchFamily="34" charset="0"/>
                    </a:rPr>
                    <a:t> being an identity matrix</a:t>
                  </a:r>
                  <a:endParaRPr kumimoji="1" lang="zh-CN" altLang="en-US" dirty="0">
                    <a:latin typeface="Arial" panose="020B060402020202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33B0853C-90F3-0E3B-E510-37482E5FABEB}"/>
                    </a:ext>
                  </a:extLst>
                </p:cNvPr>
                <p:cNvSpPr txBox="1">
                  <a:spLocks noRot="1" noChangeAspect="1" noMove="1" noResize="1" noEditPoints="1" noAdjustHandles="1" noChangeArrowheads="1" noChangeShapeType="1" noTextEdit="1"/>
                </p:cNvSpPr>
                <p:nvPr/>
              </p:nvSpPr>
              <p:spPr>
                <a:xfrm>
                  <a:off x="2722836" y="3588419"/>
                  <a:ext cx="3690320" cy="871970"/>
                </a:xfrm>
                <a:prstGeom prst="rect">
                  <a:avLst/>
                </a:prstGeom>
                <a:blipFill>
                  <a:blip r:embed="rId7"/>
                  <a:stretch>
                    <a:fillRect l="-1375" r="-687" b="-10000"/>
                  </a:stretch>
                </a:blipFill>
              </p:spPr>
              <p:txBody>
                <a:bodyPr/>
                <a:lstStyle/>
                <a:p>
                  <a:r>
                    <a:rPr lang="zh-CN" altLang="en-US">
                      <a:noFill/>
                    </a:rPr>
                    <a:t> </a:t>
                  </a:r>
                </a:p>
              </p:txBody>
            </p:sp>
          </mc:Fallback>
        </mc:AlternateContent>
      </p:grpSp>
      <p:grpSp>
        <p:nvGrpSpPr>
          <p:cNvPr id="37" name="组合 36">
            <a:extLst>
              <a:ext uri="{FF2B5EF4-FFF2-40B4-BE49-F238E27FC236}">
                <a16:creationId xmlns:a16="http://schemas.microsoft.com/office/drawing/2014/main" id="{00D9F477-98C5-4888-5847-B96C1C6335DA}"/>
              </a:ext>
            </a:extLst>
          </p:cNvPr>
          <p:cNvGrpSpPr/>
          <p:nvPr/>
        </p:nvGrpSpPr>
        <p:grpSpPr>
          <a:xfrm>
            <a:off x="838200" y="4849952"/>
            <a:ext cx="5574956" cy="871970"/>
            <a:chOff x="838200" y="4849952"/>
            <a:chExt cx="5574956" cy="871970"/>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8B59CED-09EF-89E4-8C15-3949A67D94EF}"/>
                    </a:ext>
                  </a:extLst>
                </p:cNvPr>
                <p:cNvSpPr txBox="1"/>
                <p:nvPr/>
              </p:nvSpPr>
              <p:spPr>
                <a:xfrm>
                  <a:off x="838200" y="4955508"/>
                  <a:ext cx="11141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σ</m:t>
                        </m:r>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e>
                          <m:sup>
                            <m:r>
                              <a:rPr lang="zh-CN" altLang="en-US" i="0">
                                <a:latin typeface="Cambria Math" panose="02040503050406030204" pitchFamily="18" charset="0"/>
                              </a:rPr>
                              <m:t>2</m:t>
                            </m:r>
                          </m:sup>
                        </m:sSup>
                      </m:oMath>
                    </m:oMathPara>
                  </a14:m>
                  <a:endParaRPr lang="zh-CN" altLang="en-US" dirty="0">
                    <a:latin typeface="Arial" panose="020B0604020202020204" pitchFamily="34" charset="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B8B59CED-09EF-89E4-8C15-3949A67D94EF}"/>
                    </a:ext>
                  </a:extLst>
                </p:cNvPr>
                <p:cNvSpPr txBox="1">
                  <a:spLocks noRot="1" noChangeAspect="1" noMove="1" noResize="1" noEditPoints="1" noAdjustHandles="1" noChangeArrowheads="1" noChangeShapeType="1" noTextEdit="1"/>
                </p:cNvSpPr>
                <p:nvPr/>
              </p:nvSpPr>
              <p:spPr>
                <a:xfrm>
                  <a:off x="838200" y="4955508"/>
                  <a:ext cx="1114168"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FA6A9D7-5F2A-AA59-1077-3E85A3C439E1}"/>
                    </a:ext>
                  </a:extLst>
                </p:cNvPr>
                <p:cNvSpPr txBox="1"/>
                <p:nvPr/>
              </p:nvSpPr>
              <p:spPr>
                <a:xfrm>
                  <a:off x="1745392" y="4849952"/>
                  <a:ext cx="4667764" cy="871970"/>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is the variance of the white Gaussian noise included in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zh-CN" altLang="en-US" dirty="0">
                      <a:latin typeface="Arial" panose="020B0604020202020204" pitchFamily="34" charset="0"/>
                      <a:cs typeface="Arial" panose="020B0604020202020204" pitchFamily="34" charset="0"/>
                    </a:rPr>
                    <a:t> according to the forward SDE</a:t>
                  </a:r>
                </a:p>
              </p:txBody>
            </p:sp>
          </mc:Choice>
          <mc:Fallback xmlns="">
            <p:sp>
              <p:nvSpPr>
                <p:cNvPr id="17" name="文本框 16">
                  <a:extLst>
                    <a:ext uri="{FF2B5EF4-FFF2-40B4-BE49-F238E27FC236}">
                      <a16:creationId xmlns:a16="http://schemas.microsoft.com/office/drawing/2014/main" id="{3FA6A9D7-5F2A-AA59-1077-3E85A3C439E1}"/>
                    </a:ext>
                  </a:extLst>
                </p:cNvPr>
                <p:cNvSpPr txBox="1">
                  <a:spLocks noRot="1" noChangeAspect="1" noMove="1" noResize="1" noEditPoints="1" noAdjustHandles="1" noChangeArrowheads="1" noChangeShapeType="1" noTextEdit="1"/>
                </p:cNvSpPr>
                <p:nvPr/>
              </p:nvSpPr>
              <p:spPr>
                <a:xfrm>
                  <a:off x="1745392" y="4849952"/>
                  <a:ext cx="4667764" cy="871970"/>
                </a:xfrm>
                <a:prstGeom prst="rect">
                  <a:avLst/>
                </a:prstGeom>
                <a:blipFill>
                  <a:blip r:embed="rId9"/>
                  <a:stretch>
                    <a:fillRect l="-1087" r="-2174" b="-10145"/>
                  </a:stretch>
                </a:blipFill>
              </p:spPr>
              <p:txBody>
                <a:bodyPr/>
                <a:lstStyle/>
                <a:p>
                  <a:r>
                    <a:rPr lang="zh-CN" altLang="en-US">
                      <a:noFill/>
                    </a:rPr>
                    <a:t> </a:t>
                  </a:r>
                </a:p>
              </p:txBody>
            </p:sp>
          </mc:Fallback>
        </mc:AlternateContent>
      </p:grpSp>
      <p:cxnSp>
        <p:nvCxnSpPr>
          <p:cNvPr id="19" name="直线连接符 18">
            <a:extLst>
              <a:ext uri="{FF2B5EF4-FFF2-40B4-BE49-F238E27FC236}">
                <a16:creationId xmlns:a16="http://schemas.microsoft.com/office/drawing/2014/main" id="{176D48EC-27FF-2AE4-D1FF-7C34E01AB8ED}"/>
              </a:ext>
            </a:extLst>
          </p:cNvPr>
          <p:cNvCxnSpPr>
            <a:cxnSpLocks/>
          </p:cNvCxnSpPr>
          <p:nvPr/>
        </p:nvCxnSpPr>
        <p:spPr>
          <a:xfrm>
            <a:off x="6578310" y="1351435"/>
            <a:ext cx="0" cy="5087322"/>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35" name="组合 34">
            <a:extLst>
              <a:ext uri="{FF2B5EF4-FFF2-40B4-BE49-F238E27FC236}">
                <a16:creationId xmlns:a16="http://schemas.microsoft.com/office/drawing/2014/main" id="{6FBABE70-2693-4089-CD9E-BCDE66044442}"/>
              </a:ext>
            </a:extLst>
          </p:cNvPr>
          <p:cNvGrpSpPr/>
          <p:nvPr/>
        </p:nvGrpSpPr>
        <p:grpSpPr>
          <a:xfrm>
            <a:off x="6944240" y="2084988"/>
            <a:ext cx="5041554" cy="958845"/>
            <a:chOff x="7055708" y="2084877"/>
            <a:chExt cx="5041554" cy="958845"/>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542E88D-1F5F-BEA3-152B-626A73F97069}"/>
                    </a:ext>
                  </a:extLst>
                </p:cNvPr>
                <p:cNvSpPr txBox="1"/>
                <p:nvPr/>
              </p:nvSpPr>
              <p:spPr>
                <a:xfrm>
                  <a:off x="9468923" y="2530248"/>
                  <a:ext cx="2584736" cy="513474"/>
                </a:xfrm>
                <a:prstGeom prst="rect">
                  <a:avLst/>
                </a:prstGeom>
                <a:noFill/>
              </p:spPr>
              <p:txBody>
                <a:bodyPr wrap="square">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𝑇</m:t>
                            </m:r>
                          </m:sub>
                        </m:sSub>
                        <m:r>
                          <a:rPr lang="en-US" altLang="zh-CN" sz="1800" kern="100">
                            <a:effectLst/>
                            <a:latin typeface="Cambria Math" panose="02040503050406030204" pitchFamily="18" charset="0"/>
                            <a:ea typeface="DengXian" panose="02010600030101010101" pitchFamily="2" charset="-122"/>
                            <a:cs typeface="Cambria Math" panose="020405030504060302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𝒩</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𝒸</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𝑇</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DengXian" panose="02010600030101010101" pitchFamily="2" charset="-122"/>
                                <a:cs typeface="Times New Roman" panose="02020603050405020304" pitchFamily="18" charset="0"/>
                              </a:rPr>
                              <m:t>σ</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𝑇</m:t>
                                    </m:r>
                                  </m:e>
                                </m:d>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altLang="zh-CN" sz="1800" b="0" i="1" kern="100" smtClean="0">
                                <a:effectLst/>
                                <a:latin typeface="Cambria Math" panose="02040503050406030204" pitchFamily="18" charset="0"/>
                                <a:ea typeface="DengXian" panose="02010600030101010101" pitchFamily="2" charset="-122"/>
                                <a:cs typeface="Times New Roman" panose="02020603050405020304" pitchFamily="18" charset="0"/>
                              </a:rPr>
                              <m:t>𝐼</m:t>
                            </m:r>
                          </m:e>
                        </m:d>
                      </m:oMath>
                    </m:oMathPara>
                  </a14:m>
                  <a:endParaRPr lang="zh-CN" altLang="zh-CN" sz="1200" kern="100" dirty="0">
                    <a:effectLst/>
                    <a:latin typeface="Arial" panose="020B0604020202020204" pitchFamily="34" charset="0"/>
                    <a:ea typeface="DengXian" panose="02010600030101010101" pitchFamily="2" charset="-122"/>
                    <a:cs typeface="Arial" panose="020B0604020202020204" pitchFamily="34" charset="0"/>
                  </a:endParaRPr>
                </a:p>
              </p:txBody>
            </p:sp>
          </mc:Choice>
          <mc:Fallback xmlns="">
            <p:sp>
              <p:nvSpPr>
                <p:cNvPr id="24" name="文本框 23">
                  <a:extLst>
                    <a:ext uri="{FF2B5EF4-FFF2-40B4-BE49-F238E27FC236}">
                      <a16:creationId xmlns:a16="http://schemas.microsoft.com/office/drawing/2014/main" id="{A542E88D-1F5F-BEA3-152B-626A73F97069}"/>
                    </a:ext>
                  </a:extLst>
                </p:cNvPr>
                <p:cNvSpPr txBox="1">
                  <a:spLocks noRot="1" noChangeAspect="1" noMove="1" noResize="1" noEditPoints="1" noAdjustHandles="1" noChangeArrowheads="1" noChangeShapeType="1" noTextEdit="1"/>
                </p:cNvSpPr>
                <p:nvPr/>
              </p:nvSpPr>
              <p:spPr>
                <a:xfrm>
                  <a:off x="9468923" y="2530248"/>
                  <a:ext cx="2584736" cy="51347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5B8B0DB-2569-A579-F544-0F0ED43C0287}"/>
                    </a:ext>
                  </a:extLst>
                </p:cNvPr>
                <p:cNvSpPr txBox="1"/>
                <p:nvPr/>
              </p:nvSpPr>
              <p:spPr>
                <a:xfrm>
                  <a:off x="7055708" y="2084877"/>
                  <a:ext cx="5041554" cy="871970"/>
                </a:xfrm>
                <a:prstGeom prst="rect">
                  <a:avLst/>
                </a:prstGeom>
                <a:noFill/>
              </p:spPr>
              <p:txBody>
                <a:bodyPr wrap="square">
                  <a:spAutoFit/>
                </a:bodyPr>
                <a:lstStyle/>
                <a:p>
                  <a:pPr marL="285750" indent="-285750">
                    <a:lnSpc>
                      <a:spcPct val="150000"/>
                    </a:lnSpc>
                    <a:buFont typeface="Wingdings" pitchFamily="2" charset="2"/>
                    <a:buChar char="n"/>
                  </a:pPr>
                  <a:r>
                    <a:rPr lang="zh-CN" altLang="en-US" dirty="0">
                      <a:latin typeface="Arial" panose="020B0604020202020204" pitchFamily="34" charset="0"/>
                      <a:cs typeface="Arial" panose="020B0604020202020204" pitchFamily="34" charset="0"/>
                    </a:rPr>
                    <a:t>Starting state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𝑇</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 </m:t>
                      </m:r>
                    </m:oMath>
                  </a14:m>
                  <a:r>
                    <a:rPr lang="zh-CN" altLang="en-US" dirty="0">
                      <a:latin typeface="Arial" panose="020B0604020202020204" pitchFamily="34" charset="0"/>
                      <a:cs typeface="Arial" panose="020B0604020202020204" pitchFamily="34" charset="0"/>
                    </a:rPr>
                    <a:t>of the reverse process at </a:t>
                  </a:r>
                  <a14:m>
                    <m:oMath xmlns:m="http://schemas.openxmlformats.org/officeDocument/2006/math">
                      <m:r>
                        <m:rPr>
                          <m:sty m:val="p"/>
                        </m:rP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t</m:t>
                      </m:r>
                      <m: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T</m:t>
                      </m:r>
                      <m:r>
                        <a:rPr lang="en-US" altLang="zh-CN" i="1" kern="100">
                          <a:latin typeface="Cambria Math" panose="02040503050406030204" pitchFamily="18" charset="0"/>
                          <a:ea typeface="DengXian" panose="02010600030101010101" pitchFamily="2" charset="-122"/>
                          <a:cs typeface="Times New Roman" panose="02020603050405020304" pitchFamily="18" charset="0"/>
                        </a:rPr>
                        <m:t> </m:t>
                      </m:r>
                    </m:oMath>
                  </a14:m>
                  <a:r>
                    <a:rPr lang="zh-CN" altLang="en-US" dirty="0">
                      <a:latin typeface="Arial" panose="020B0604020202020204" pitchFamily="34" charset="0"/>
                      <a:cs typeface="Arial" panose="020B0604020202020204" pitchFamily="34" charset="0"/>
                    </a:rPr>
                    <a:t>is sampled as</a:t>
                  </a:r>
                </a:p>
              </p:txBody>
            </p:sp>
          </mc:Choice>
          <mc:Fallback xmlns="">
            <p:sp>
              <p:nvSpPr>
                <p:cNvPr id="26" name="文本框 25">
                  <a:extLst>
                    <a:ext uri="{FF2B5EF4-FFF2-40B4-BE49-F238E27FC236}">
                      <a16:creationId xmlns:a16="http://schemas.microsoft.com/office/drawing/2014/main" id="{15B8B0DB-2569-A579-F544-0F0ED43C0287}"/>
                    </a:ext>
                  </a:extLst>
                </p:cNvPr>
                <p:cNvSpPr txBox="1">
                  <a:spLocks noRot="1" noChangeAspect="1" noMove="1" noResize="1" noEditPoints="1" noAdjustHandles="1" noChangeArrowheads="1" noChangeShapeType="1" noTextEdit="1"/>
                </p:cNvSpPr>
                <p:nvPr/>
              </p:nvSpPr>
              <p:spPr>
                <a:xfrm>
                  <a:off x="7055708" y="2084877"/>
                  <a:ext cx="5041554" cy="871970"/>
                </a:xfrm>
                <a:prstGeom prst="rect">
                  <a:avLst/>
                </a:prstGeom>
                <a:blipFill>
                  <a:blip r:embed="rId11"/>
                  <a:stretch>
                    <a:fillRect l="-754" b="-1159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292759F-9F13-DD64-FF94-7B7F3B01D943}"/>
                  </a:ext>
                </a:extLst>
              </p:cNvPr>
              <p:cNvSpPr txBox="1"/>
              <p:nvPr/>
            </p:nvSpPr>
            <p:spPr>
              <a:xfrm>
                <a:off x="6944240" y="3092673"/>
                <a:ext cx="5041554" cy="1287468"/>
              </a:xfrm>
              <a:prstGeom prst="rect">
                <a:avLst/>
              </a:prstGeom>
              <a:noFill/>
            </p:spPr>
            <p:txBody>
              <a:bodyPr wrap="square">
                <a:spAutoFit/>
              </a:bodyPr>
              <a:lstStyle/>
              <a:p>
                <a:pPr marL="285750" indent="-285750">
                  <a:lnSpc>
                    <a:spcPct val="150000"/>
                  </a:lnSpc>
                  <a:buFont typeface="Wingdings" pitchFamily="2" charset="2"/>
                  <a:buChar char="n"/>
                </a:pPr>
                <a:r>
                  <a:rPr lang="zh-CN" altLang="en-US" dirty="0">
                    <a:latin typeface="Arial" panose="020B0604020202020204" pitchFamily="34" charset="0"/>
                    <a:cs typeface="Arial" panose="020B0604020202020204" pitchFamily="34" charset="0"/>
                  </a:rPr>
                  <a:t>To numerically find the solution of the reverse SDE , the interval </a:t>
                </a:r>
                <a14:m>
                  <m:oMath xmlns:m="http://schemas.openxmlformats.org/officeDocument/2006/math">
                    <m:r>
                      <a:rPr lang="en-US" altLang="zh-CN"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T</m:t>
                    </m:r>
                    <m: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Arial" panose="020B0604020202020204" pitchFamily="34" charset="0"/>
                    <a:cs typeface="Arial" panose="020B0604020202020204" pitchFamily="34" charset="0"/>
                  </a:rPr>
                  <a:t> is partitioned into </a:t>
                </a:r>
                <a14:m>
                  <m:oMath xmlns:m="http://schemas.openxmlformats.org/officeDocument/2006/math">
                    <m:r>
                      <a:rPr lang="en-US" altLang="zh-CN" b="0" i="1" smtClean="0">
                        <a:latin typeface="Cambria Math" panose="02040503050406030204" pitchFamily="18" charset="0"/>
                        <a:cs typeface="Arial" panose="020B0604020202020204" pitchFamily="34" charset="0"/>
                      </a:rPr>
                      <m:t>𝑁</m:t>
                    </m:r>
                  </m:oMath>
                </a14:m>
                <a:r>
                  <a:rPr lang="zh-CN" altLang="en-US" dirty="0">
                    <a:latin typeface="Arial" panose="020B0604020202020204" pitchFamily="34" charset="0"/>
                    <a:cs typeface="Arial" panose="020B0604020202020204" pitchFamily="34" charset="0"/>
                  </a:rPr>
                  <a:t> steps of width </a:t>
                </a:r>
                <a14:m>
                  <m:oMath xmlns:m="http://schemas.openxmlformats.org/officeDocument/2006/math">
                    <m:r>
                      <m:rPr>
                        <m:sty m:val="p"/>
                      </m:rPr>
                      <a:rPr lang="el-GR" altLang="zh-CN" i="1" kern="100" smtClean="0">
                        <a:latin typeface="Cambria Math" panose="02040503050406030204" pitchFamily="18" charset="0"/>
                        <a:ea typeface="Cambria Math" panose="02040503050406030204" pitchFamily="18" charset="0"/>
                        <a:cs typeface="Times New Roman" panose="02020603050405020304" pitchFamily="18" charset="0"/>
                      </a:rPr>
                      <m:t>Δ</m:t>
                    </m:r>
                    <m:r>
                      <m:rPr>
                        <m:sty m:val="p"/>
                      </m:rPr>
                      <a:rPr lang="en-US" altLang="zh-CN" kern="100">
                        <a:latin typeface="Cambria Math" panose="02040503050406030204" pitchFamily="18" charset="0"/>
                        <a:ea typeface="Cambria Math" panose="02040503050406030204" pitchFamily="18" charset="0"/>
                        <a:cs typeface="Times New Roman" panose="02020603050405020304" pitchFamily="18" charset="0"/>
                      </a:rPr>
                      <m:t>t</m:t>
                    </m:r>
                    <m:r>
                      <a:rPr lang="en-US" altLang="zh-CN" kern="10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ea typeface="Cambria Math" panose="02040503050406030204" pitchFamily="18" charset="0"/>
                        <a:cs typeface="Times New Roman" panose="02020603050405020304" pitchFamily="18" charset="0"/>
                      </a:rPr>
                      <m:t>T</m:t>
                    </m:r>
                    <m: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kern="100" smtClean="0">
                        <a:latin typeface="Cambria Math" panose="02040503050406030204" pitchFamily="18" charset="0"/>
                        <a:ea typeface="Cambria Math" panose="02040503050406030204" pitchFamily="18" charset="0"/>
                        <a:cs typeface="Times New Roman" panose="02020603050405020304" pitchFamily="18" charset="0"/>
                      </a:rPr>
                      <m:t>N</m:t>
                    </m:r>
                    <m:r>
                      <a:rPr lang="en-US" altLang="zh-CN" i="1" kern="100">
                        <a:latin typeface="Cambria Math" panose="02040503050406030204" pitchFamily="18" charset="0"/>
                        <a:ea typeface="DengXian" panose="02010600030101010101" pitchFamily="2" charset="-122"/>
                        <a:cs typeface="Times New Roman" panose="02020603050405020304" pitchFamily="18" charset="0"/>
                      </a:rPr>
                      <m:t> </m:t>
                    </m:r>
                  </m:oMath>
                </a14:m>
                <a:endParaRPr lang="zh-CN" altLang="en-US" dirty="0">
                  <a:latin typeface="Arial" panose="020B0604020202020204" pitchFamily="34" charset="0"/>
                  <a:cs typeface="Arial" panose="020B0604020202020204" pitchFamily="34" charset="0"/>
                </a:endParaRPr>
              </a:p>
            </p:txBody>
          </p:sp>
        </mc:Choice>
        <mc:Fallback xmlns="">
          <p:sp>
            <p:nvSpPr>
              <p:cNvPr id="28" name="文本框 27">
                <a:extLst>
                  <a:ext uri="{FF2B5EF4-FFF2-40B4-BE49-F238E27FC236}">
                    <a16:creationId xmlns:a16="http://schemas.microsoft.com/office/drawing/2014/main" id="{E292759F-9F13-DD64-FF94-7B7F3B01D943}"/>
                  </a:ext>
                </a:extLst>
              </p:cNvPr>
              <p:cNvSpPr txBox="1">
                <a:spLocks noRot="1" noChangeAspect="1" noMove="1" noResize="1" noEditPoints="1" noAdjustHandles="1" noChangeArrowheads="1" noChangeShapeType="1" noTextEdit="1"/>
              </p:cNvSpPr>
              <p:nvPr/>
            </p:nvSpPr>
            <p:spPr>
              <a:xfrm>
                <a:off x="6944240" y="3092673"/>
                <a:ext cx="5041554" cy="1287468"/>
              </a:xfrm>
              <a:prstGeom prst="rect">
                <a:avLst/>
              </a:prstGeom>
              <a:blipFill>
                <a:blip r:embed="rId12"/>
                <a:stretch>
                  <a:fillRect l="-754" r="-1508" b="-5825"/>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BF4B6606-C435-90D6-3104-7EAACA898773}"/>
              </a:ext>
            </a:extLst>
          </p:cNvPr>
          <p:cNvSpPr txBox="1"/>
          <p:nvPr/>
        </p:nvSpPr>
        <p:spPr>
          <a:xfrm>
            <a:off x="6944242" y="4519523"/>
            <a:ext cx="5247758" cy="871970"/>
          </a:xfrm>
          <a:prstGeom prst="rect">
            <a:avLst/>
          </a:prstGeom>
          <a:noFill/>
        </p:spPr>
        <p:txBody>
          <a:bodyPr wrap="square">
            <a:spAutoFit/>
          </a:bodyPr>
          <a:lstStyle/>
          <a:p>
            <a:pPr marL="285750" indent="-285750">
              <a:lnSpc>
                <a:spcPct val="150000"/>
              </a:lnSpc>
              <a:buFont typeface="Wingdings" pitchFamily="2" charset="2"/>
              <a:buChar char="n"/>
            </a:pPr>
            <a:r>
              <a:rPr lang="zh-CN" altLang="en-US" dirty="0"/>
              <a:t>For each step, the current state is determined using both  predictor and corrector</a:t>
            </a:r>
            <a:r>
              <a:rPr lang="en-US" altLang="zh-CN" dirty="0"/>
              <a:t> (PC solver)</a:t>
            </a:r>
            <a:endParaRPr lang="zh-CN" altLang="en-US" dirty="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75D81BA-28CF-0ABC-29B7-F70A1BE99A2A}"/>
                  </a:ext>
                </a:extLst>
              </p:cNvPr>
              <p:cNvSpPr txBox="1"/>
              <p:nvPr/>
            </p:nvSpPr>
            <p:spPr>
              <a:xfrm>
                <a:off x="6944240" y="5530875"/>
                <a:ext cx="5041547" cy="871970"/>
              </a:xfrm>
              <a:prstGeom prst="rect">
                <a:avLst/>
              </a:prstGeom>
              <a:noFill/>
            </p:spPr>
            <p:txBody>
              <a:bodyPr wrap="square">
                <a:spAutoFit/>
              </a:bodyPr>
              <a:lstStyle/>
              <a:p>
                <a:pPr marL="285750" indent="-285750">
                  <a:lnSpc>
                    <a:spcPct val="150000"/>
                  </a:lnSpc>
                  <a:buFont typeface="Wingdings" pitchFamily="2" charset="2"/>
                  <a:buChar char="n"/>
                </a:pPr>
                <a:r>
                  <a:rPr lang="zh-CN" altLang="en-US" dirty="0">
                    <a:solidFill>
                      <a:srgbClr val="0432FF"/>
                    </a:solidFill>
                  </a:rPr>
                  <a:t>Each of the predictor and corrector steps requires one </a:t>
                </a:r>
                <a:r>
                  <a:rPr lang="zh-CN" altLang="en-US" b="1" dirty="0">
                    <a:solidFill>
                      <a:srgbClr val="0432FF"/>
                    </a:solidFill>
                  </a:rPr>
                  <a:t>call</a:t>
                </a:r>
                <a:r>
                  <a:rPr lang="zh-CN" altLang="en-US" dirty="0">
                    <a:solidFill>
                      <a:srgbClr val="0432FF"/>
                    </a:solidFill>
                  </a:rPr>
                  <a:t> of score model </a:t>
                </a:r>
                <a14:m>
                  <m:oMath xmlns:m="http://schemas.openxmlformats.org/officeDocument/2006/math">
                    <m:sSub>
                      <m:sSubPr>
                        <m:ctrlPr>
                          <a:rPr lang="en-US" altLang="zh-CN" b="0" i="1" smtClean="0">
                            <a:solidFill>
                              <a:srgbClr val="0432FF"/>
                            </a:solidFill>
                            <a:latin typeface="Cambria Math" panose="02040503050406030204" pitchFamily="18" charset="0"/>
                            <a:cs typeface="Arial" panose="020B0604020202020204" pitchFamily="34" charset="0"/>
                          </a:rPr>
                        </m:ctrlPr>
                      </m:sSubPr>
                      <m:e>
                        <m:r>
                          <a:rPr lang="en-US" altLang="zh-CN" b="0" i="1" smtClean="0">
                            <a:solidFill>
                              <a:srgbClr val="0432FF"/>
                            </a:solidFill>
                            <a:latin typeface="Cambria Math" panose="02040503050406030204" pitchFamily="18" charset="0"/>
                            <a:cs typeface="Arial" panose="020B0604020202020204" pitchFamily="34" charset="0"/>
                          </a:rPr>
                          <m:t>𝑠</m:t>
                        </m:r>
                      </m:e>
                      <m:sub>
                        <m:r>
                          <a:rPr lang="en-US" altLang="zh-CN" b="0" i="1" smtClean="0">
                            <a:solidFill>
                              <a:srgbClr val="0432FF"/>
                            </a:solidFill>
                            <a:latin typeface="Cambria Math" panose="02040503050406030204" pitchFamily="18" charset="0"/>
                            <a:ea typeface="Cambria Math" panose="02040503050406030204" pitchFamily="18" charset="0"/>
                            <a:cs typeface="Arial" panose="020B0604020202020204" pitchFamily="34" charset="0"/>
                          </a:rPr>
                          <m:t>𝜃</m:t>
                        </m:r>
                      </m:sub>
                    </m:sSub>
                  </m:oMath>
                </a14:m>
                <a:endParaRPr lang="zh-CN" altLang="en-US" dirty="0">
                  <a:solidFill>
                    <a:srgbClr val="0432FF"/>
                  </a:solidFill>
                </a:endParaRPr>
              </a:p>
            </p:txBody>
          </p:sp>
        </mc:Choice>
        <mc:Fallback xmlns="">
          <p:sp>
            <p:nvSpPr>
              <p:cNvPr id="34" name="文本框 33">
                <a:extLst>
                  <a:ext uri="{FF2B5EF4-FFF2-40B4-BE49-F238E27FC236}">
                    <a16:creationId xmlns:a16="http://schemas.microsoft.com/office/drawing/2014/main" id="{775D81BA-28CF-0ABC-29B7-F70A1BE99A2A}"/>
                  </a:ext>
                </a:extLst>
              </p:cNvPr>
              <p:cNvSpPr txBox="1">
                <a:spLocks noRot="1" noChangeAspect="1" noMove="1" noResize="1" noEditPoints="1" noAdjustHandles="1" noChangeArrowheads="1" noChangeShapeType="1" noTextEdit="1"/>
              </p:cNvSpPr>
              <p:nvPr/>
            </p:nvSpPr>
            <p:spPr>
              <a:xfrm>
                <a:off x="6944240" y="5530875"/>
                <a:ext cx="5041547" cy="871970"/>
              </a:xfrm>
              <a:prstGeom prst="rect">
                <a:avLst/>
              </a:prstGeom>
              <a:blipFill>
                <a:blip r:embed="rId13"/>
                <a:stretch>
                  <a:fillRect l="-754" b="-10000"/>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F86E1ECB-6DAC-B46C-5577-4F300A48E9D4}"/>
              </a:ext>
            </a:extLst>
          </p:cNvPr>
          <p:cNvSpPr txBox="1"/>
          <p:nvPr/>
        </p:nvSpPr>
        <p:spPr>
          <a:xfrm>
            <a:off x="8536077" y="6402845"/>
            <a:ext cx="3449710" cy="369332"/>
          </a:xfrm>
          <a:prstGeom prst="rect">
            <a:avLst/>
          </a:prstGeom>
          <a:noFill/>
        </p:spPr>
        <p:txBody>
          <a:bodyPr wrap="square">
            <a:spAutoFit/>
          </a:bodyPr>
          <a:lstStyle/>
          <a:p>
            <a:r>
              <a:rPr kumimoji="1" lang="en-US" altLang="zh-CN" b="1" dirty="0">
                <a:solidFill>
                  <a:srgbClr val="FF0000"/>
                </a:solidFill>
                <a:latin typeface="Arial" panose="020B0604020202020204" pitchFamily="34" charset="0"/>
                <a:cs typeface="Arial" panose="020B0604020202020204" pitchFamily="34" charset="0"/>
              </a:rPr>
              <a:t>Call</a:t>
            </a:r>
            <a:r>
              <a:rPr kumimoji="1" lang="en-US" altLang="zh-CN" dirty="0">
                <a:solidFill>
                  <a:srgbClr val="FF0000"/>
                </a:solidFill>
                <a:latin typeface="Arial" panose="020B0604020202020204" pitchFamily="34" charset="0"/>
                <a:cs typeface="Arial" panose="020B0604020202020204" pitchFamily="34" charset="0"/>
              </a:rPr>
              <a:t>: Number of solver used</a:t>
            </a:r>
            <a:endParaRPr lang="zh-CN" altLang="en-US" dirty="0">
              <a:solidFill>
                <a:srgbClr val="FF0000"/>
              </a:solidFill>
            </a:endParaRPr>
          </a:p>
        </p:txBody>
      </p:sp>
    </p:spTree>
    <p:extLst>
      <p:ext uri="{BB962C8B-B14F-4D97-AF65-F5344CB8AC3E}">
        <p14:creationId xmlns:p14="http://schemas.microsoft.com/office/powerpoint/2010/main" val="212259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E1950-DECD-9CD6-8291-1C77B2F45116}"/>
              </a:ext>
            </a:extLst>
          </p:cNvPr>
          <p:cNvSpPr>
            <a:spLocks noGrp="1"/>
          </p:cNvSpPr>
          <p:nvPr>
            <p:ph type="title"/>
          </p:nvPr>
        </p:nvSpPr>
        <p:spPr/>
        <p:txBody>
          <a:bodyPr/>
          <a:lstStyle/>
          <a:p>
            <a:r>
              <a:rPr kumimoji="1" lang="en-US" altLang="zh-CN" dirty="0"/>
              <a:t>Ensemble Inference and Its </a:t>
            </a:r>
            <a:r>
              <a:rPr kumimoji="1" lang="en-US" altLang="zh-CN" sz="4000" b="1" dirty="0">
                <a:solidFill>
                  <a:schemeClr val="accent2">
                    <a:lumMod val="75000"/>
                  </a:schemeClr>
                </a:solidFill>
                <a:latin typeface="Arial" panose="020B0604020202020204" pitchFamily="34" charset="0"/>
                <a:cs typeface="Arial" panose="020B0604020202020204" pitchFamily="34" charset="0"/>
              </a:rPr>
              <a:t>Drawbacks</a:t>
            </a:r>
            <a:endParaRPr kumimoji="1" lang="zh-CN" altLang="en-US" dirty="0"/>
          </a:p>
        </p:txBody>
      </p:sp>
      <p:sp>
        <p:nvSpPr>
          <p:cNvPr id="3" name="灯片编号占位符 2">
            <a:extLst>
              <a:ext uri="{FF2B5EF4-FFF2-40B4-BE49-F238E27FC236}">
                <a16:creationId xmlns:a16="http://schemas.microsoft.com/office/drawing/2014/main" id="{6073EC81-740F-7E36-C69B-D8F53DC1F52A}"/>
              </a:ext>
            </a:extLst>
          </p:cNvPr>
          <p:cNvSpPr>
            <a:spLocks noGrp="1"/>
          </p:cNvSpPr>
          <p:nvPr>
            <p:ph type="sldNum" sz="quarter" idx="12"/>
          </p:nvPr>
        </p:nvSpPr>
        <p:spPr/>
        <p:txBody>
          <a:bodyPr/>
          <a:lstStyle/>
          <a:p>
            <a:fld id="{065237BD-38A8-469E-BDB8-0351196143D6}" type="slidenum">
              <a:rPr lang="zh-CN" altLang="en-US" smtClean="0"/>
              <a:pPr/>
              <a:t>7</a:t>
            </a:fld>
            <a:endParaRPr lang="zh-CN" altLang="en-US" dirty="0"/>
          </a:p>
        </p:txBody>
      </p:sp>
      <p:sp>
        <p:nvSpPr>
          <p:cNvPr id="5" name="文本框 4">
            <a:extLst>
              <a:ext uri="{FF2B5EF4-FFF2-40B4-BE49-F238E27FC236}">
                <a16:creationId xmlns:a16="http://schemas.microsoft.com/office/drawing/2014/main" id="{BE268726-D7A4-0F57-84E7-B7308C353C50}"/>
              </a:ext>
            </a:extLst>
          </p:cNvPr>
          <p:cNvSpPr txBox="1"/>
          <p:nvPr/>
        </p:nvSpPr>
        <p:spPr>
          <a:xfrm>
            <a:off x="838200" y="6331606"/>
            <a:ext cx="10410173" cy="477054"/>
          </a:xfrm>
          <a:prstGeom prst="rect">
            <a:avLst/>
          </a:prstGeom>
          <a:noFill/>
        </p:spPr>
        <p:txBody>
          <a:bodyPr wrap="square">
            <a:spAutoFit/>
          </a:bodyPr>
          <a:lstStyle/>
          <a:p>
            <a:r>
              <a:rPr lang="en-US" altLang="zh-CN" sz="1400" b="1" i="0" dirty="0">
                <a:effectLst/>
                <a:highlight>
                  <a:srgbClr val="FFFFFF"/>
                </a:highlight>
                <a:latin typeface="Arial" panose="020B0604020202020204" pitchFamily="34" charset="0"/>
                <a:cs typeface="Arial" panose="020B0604020202020204" pitchFamily="34" charset="0"/>
              </a:rPr>
              <a:t>References</a:t>
            </a:r>
            <a:r>
              <a:rPr lang="en-US" altLang="zh-CN" sz="1100" b="0" i="0" dirty="0">
                <a:effectLst/>
                <a:highlight>
                  <a:srgbClr val="FFFFFF"/>
                </a:highlight>
                <a:latin typeface="Arial" panose="020B0604020202020204" pitchFamily="34" charset="0"/>
                <a:cs typeface="Arial" panose="020B0604020202020204" pitchFamily="34" charset="0"/>
              </a:rPr>
              <a:t>:</a:t>
            </a:r>
          </a:p>
          <a:p>
            <a:r>
              <a:rPr lang="en-US" altLang="zh-CN" sz="1100" b="0" i="0" dirty="0">
                <a:effectLst/>
                <a:highlight>
                  <a:srgbClr val="FFFFFF"/>
                </a:highlight>
                <a:latin typeface="Arial" panose="020B0604020202020204" pitchFamily="34" charset="0"/>
                <a:cs typeface="Arial" panose="020B0604020202020204" pitchFamily="34" charset="0"/>
              </a:rPr>
              <a:t>N. Kamo, M. Delcroix, and T. Nakatani, “Target Speech Extraction with Conditional Diffusion Model,” in Proc. </a:t>
            </a:r>
            <a:r>
              <a:rPr lang="en-US" altLang="zh-CN" sz="1100" b="0" i="0" dirty="0" err="1">
                <a:effectLst/>
                <a:highlight>
                  <a:srgbClr val="FFFFFF"/>
                </a:highlight>
                <a:latin typeface="Arial" panose="020B0604020202020204" pitchFamily="34" charset="0"/>
                <a:cs typeface="Arial" panose="020B0604020202020204" pitchFamily="34" charset="0"/>
              </a:rPr>
              <a:t>Interspeech</a:t>
            </a:r>
            <a:r>
              <a:rPr lang="en-US" altLang="zh-CN" sz="1100" b="0" i="0" dirty="0">
                <a:effectLst/>
                <a:highlight>
                  <a:srgbClr val="FFFFFF"/>
                </a:highlight>
                <a:latin typeface="Arial" panose="020B0604020202020204" pitchFamily="34" charset="0"/>
                <a:cs typeface="Arial" panose="020B0604020202020204" pitchFamily="34" charset="0"/>
              </a:rPr>
              <a:t>, 2023, pp. 176–180</a:t>
            </a:r>
            <a:endParaRPr lang="zh-CN" altLang="en-US" sz="11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01BD0D62-F9F5-9BDC-084F-921336242B50}"/>
              </a:ext>
            </a:extLst>
          </p:cNvPr>
          <p:cNvSpPr txBox="1"/>
          <p:nvPr/>
        </p:nvSpPr>
        <p:spPr>
          <a:xfrm>
            <a:off x="838200" y="1173712"/>
            <a:ext cx="10762989" cy="958596"/>
          </a:xfrm>
          <a:prstGeom prst="rect">
            <a:avLst/>
          </a:prstGeom>
          <a:noFill/>
        </p:spPr>
        <p:txBody>
          <a:bodyPr wrap="square">
            <a:spAutoFit/>
          </a:bodyPr>
          <a:lstStyle/>
          <a:p>
            <a:pPr>
              <a:lnSpc>
                <a:spcPct val="150000"/>
              </a:lnSpc>
            </a:pPr>
            <a:r>
              <a:rPr lang="en-US" altLang="zh-CN" sz="2000" dirty="0">
                <a:latin typeface="Arial" panose="020B0604020202020204" pitchFamily="34" charset="0"/>
                <a:cs typeface="Arial" panose="020B0604020202020204" pitchFamily="34" charset="0"/>
              </a:rPr>
              <a:t>T</a:t>
            </a:r>
            <a:r>
              <a:rPr lang="zh-CN" altLang="en-US" sz="2000" dirty="0">
                <a:latin typeface="Arial" panose="020B0604020202020204" pitchFamily="34" charset="0"/>
                <a:cs typeface="Arial" panose="020B0604020202020204" pitchFamily="34" charset="0"/>
              </a:rPr>
              <a:t>he inference is stochastic</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 running the inference process with different random seeds leads to different enhanced signals sampled</a:t>
            </a:r>
          </a:p>
        </p:txBody>
      </p:sp>
      <p:grpSp>
        <p:nvGrpSpPr>
          <p:cNvPr id="57" name="组合 56">
            <a:extLst>
              <a:ext uri="{FF2B5EF4-FFF2-40B4-BE49-F238E27FC236}">
                <a16:creationId xmlns:a16="http://schemas.microsoft.com/office/drawing/2014/main" id="{E23DA3F7-387F-8264-A775-BE70A3E79DD5}"/>
              </a:ext>
            </a:extLst>
          </p:cNvPr>
          <p:cNvGrpSpPr/>
          <p:nvPr/>
        </p:nvGrpSpPr>
        <p:grpSpPr>
          <a:xfrm>
            <a:off x="838200" y="2207258"/>
            <a:ext cx="11353800" cy="1184954"/>
            <a:chOff x="838200" y="2566864"/>
            <a:chExt cx="11353800" cy="1184954"/>
          </a:xfrm>
        </p:grpSpPr>
        <p:sp>
          <p:nvSpPr>
            <p:cNvPr id="9" name="文本框 8">
              <a:extLst>
                <a:ext uri="{FF2B5EF4-FFF2-40B4-BE49-F238E27FC236}">
                  <a16:creationId xmlns:a16="http://schemas.microsoft.com/office/drawing/2014/main" id="{637306C3-5011-6ADC-75F2-C550BA79464F}"/>
                </a:ext>
              </a:extLst>
            </p:cNvPr>
            <p:cNvSpPr txBox="1"/>
            <p:nvPr/>
          </p:nvSpPr>
          <p:spPr>
            <a:xfrm>
              <a:off x="838200" y="2566864"/>
              <a:ext cx="11086578" cy="958596"/>
            </a:xfrm>
            <a:prstGeom prst="rect">
              <a:avLst/>
            </a:prstGeom>
            <a:noFill/>
          </p:spPr>
          <p:txBody>
            <a:bodyPr wrap="square">
              <a:spAutoFit/>
            </a:bodyPr>
            <a:lstStyle/>
            <a:p>
              <a:pPr marL="342900" indent="-342900">
                <a:lnSpc>
                  <a:spcPct val="150000"/>
                </a:lnSpc>
                <a:buFont typeface="Wingdings" pitchFamily="2" charset="2"/>
                <a:buChar char="n"/>
              </a:pPr>
              <a:r>
                <a:rPr lang="en-US" altLang="zh-CN" sz="2000" dirty="0">
                  <a:latin typeface="Arial" panose="020B0604020202020204" pitchFamily="34" charset="0"/>
                  <a:cs typeface="Arial" panose="020B0604020202020204" pitchFamily="34" charset="0"/>
                </a:rPr>
                <a:t>E</a:t>
              </a:r>
              <a:r>
                <a:rPr lang="zh-CN" altLang="en-US" sz="2000" dirty="0">
                  <a:latin typeface="Arial" panose="020B0604020202020204" pitchFamily="34" charset="0"/>
                  <a:cs typeface="Arial" panose="020B0604020202020204" pitchFamily="34" charset="0"/>
                </a:rPr>
                <a:t>xploited this property to improve the estimation by performing ensemble inference and obtained enhanced speech by averaging multiple generated samples </a:t>
              </a:r>
            </a:p>
          </p:txBody>
        </p:sp>
        <p:graphicFrame>
          <p:nvGraphicFramePr>
            <p:cNvPr id="10" name="对象 9">
              <a:extLst>
                <a:ext uri="{FF2B5EF4-FFF2-40B4-BE49-F238E27FC236}">
                  <a16:creationId xmlns:a16="http://schemas.microsoft.com/office/drawing/2014/main" id="{2E43830F-C619-1FC4-3757-14CEF6575241}"/>
                </a:ext>
              </a:extLst>
            </p:cNvPr>
            <p:cNvGraphicFramePr>
              <a:graphicFrameLocks noChangeAspect="1"/>
            </p:cNvGraphicFramePr>
            <p:nvPr>
              <p:extLst>
                <p:ext uri="{D42A27DB-BD31-4B8C-83A1-F6EECF244321}">
                  <p14:modId xmlns:p14="http://schemas.microsoft.com/office/powerpoint/2010/main" val="437412295"/>
                </p:ext>
              </p:extLst>
            </p:nvPr>
          </p:nvGraphicFramePr>
          <p:xfrm>
            <a:off x="7654032" y="2985682"/>
            <a:ext cx="4537968" cy="766136"/>
          </p:xfrm>
          <a:graphic>
            <a:graphicData uri="http://schemas.openxmlformats.org/presentationml/2006/ole">
              <mc:AlternateContent xmlns:mc="http://schemas.openxmlformats.org/markup-compatibility/2006">
                <mc:Choice xmlns:v="urn:schemas-microsoft-com:vml" Requires="v">
                  <p:oleObj name="文档" r:id="rId2" imgW="5270500" imgH="889000" progId="Word.Document.12">
                    <p:embed/>
                  </p:oleObj>
                </mc:Choice>
                <mc:Fallback>
                  <p:oleObj name="文档" r:id="rId2" imgW="5270500" imgH="889000" progId="Word.Document.12">
                    <p:embed/>
                    <p:pic>
                      <p:nvPicPr>
                        <p:cNvPr id="0" name=""/>
                        <p:cNvPicPr/>
                        <p:nvPr/>
                      </p:nvPicPr>
                      <p:blipFill>
                        <a:blip r:embed="rId3"/>
                        <a:stretch>
                          <a:fillRect/>
                        </a:stretch>
                      </p:blipFill>
                      <p:spPr>
                        <a:xfrm>
                          <a:off x="7654032" y="2985682"/>
                          <a:ext cx="4537968" cy="766136"/>
                        </a:xfrm>
                        <a:prstGeom prst="rect">
                          <a:avLst/>
                        </a:prstGeom>
                      </p:spPr>
                    </p:pic>
                  </p:oleObj>
                </mc:Fallback>
              </mc:AlternateContent>
            </a:graphicData>
          </a:graphic>
        </p:graphicFrame>
      </p:grpSp>
      <p:graphicFrame>
        <p:nvGraphicFramePr>
          <p:cNvPr id="44" name="表格 43">
            <a:extLst>
              <a:ext uri="{FF2B5EF4-FFF2-40B4-BE49-F238E27FC236}">
                <a16:creationId xmlns:a16="http://schemas.microsoft.com/office/drawing/2014/main" id="{05C5A19A-6BE3-CBAB-5C00-66C8F405A630}"/>
              </a:ext>
            </a:extLst>
          </p:cNvPr>
          <p:cNvGraphicFramePr>
            <a:graphicFrameLocks noGrp="1"/>
          </p:cNvGraphicFramePr>
          <p:nvPr>
            <p:extLst>
              <p:ext uri="{D42A27DB-BD31-4B8C-83A1-F6EECF244321}">
                <p14:modId xmlns:p14="http://schemas.microsoft.com/office/powerpoint/2010/main" val="3038387321"/>
              </p:ext>
            </p:extLst>
          </p:nvPr>
        </p:nvGraphicFramePr>
        <p:xfrm>
          <a:off x="7928023" y="4313610"/>
          <a:ext cx="3371704" cy="1483360"/>
        </p:xfrm>
        <a:graphic>
          <a:graphicData uri="http://schemas.openxmlformats.org/drawingml/2006/table">
            <a:tbl>
              <a:tblPr firstRow="1" bandRow="1">
                <a:tableStyleId>{5C22544A-7EE6-4342-B048-85BDC9FD1C3A}</a:tableStyleId>
              </a:tblPr>
              <a:tblGrid>
                <a:gridCol w="1881107">
                  <a:extLst>
                    <a:ext uri="{9D8B030D-6E8A-4147-A177-3AD203B41FA5}">
                      <a16:colId xmlns:a16="http://schemas.microsoft.com/office/drawing/2014/main" val="567396329"/>
                    </a:ext>
                  </a:extLst>
                </a:gridCol>
                <a:gridCol w="1490597">
                  <a:extLst>
                    <a:ext uri="{9D8B030D-6E8A-4147-A177-3AD203B41FA5}">
                      <a16:colId xmlns:a16="http://schemas.microsoft.com/office/drawing/2014/main" val="3036188651"/>
                    </a:ext>
                  </a:extLst>
                </a:gridCol>
              </a:tblGrid>
              <a:tr h="370840">
                <a:tc>
                  <a:txBody>
                    <a:bodyPr/>
                    <a:lstStyle/>
                    <a:p>
                      <a:r>
                        <a:rPr lang="en-US" altLang="zh-CN" dirty="0">
                          <a:latin typeface="Arial" panose="020B0604020202020204" pitchFamily="34" charset="0"/>
                          <a:cs typeface="Arial" panose="020B0604020202020204" pitchFamily="34" charset="0"/>
                        </a:rPr>
                        <a:t>Model</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SI-SDR</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26029740"/>
                  </a:ext>
                </a:extLst>
              </a:tr>
              <a:tr h="370840">
                <a:tc>
                  <a:txBody>
                    <a:bodyPr/>
                    <a:lstStyle/>
                    <a:p>
                      <a:r>
                        <a:rPr lang="en-US" altLang="zh-CN" dirty="0">
                          <a:latin typeface="Arial" panose="020B0604020202020204" pitchFamily="34" charset="0"/>
                          <a:cs typeface="Arial" panose="020B0604020202020204" pitchFamily="34" charset="0"/>
                        </a:rPr>
                        <a:t>Mixture</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0.03</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590388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Diff-TSE-MT</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9.40</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1955391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 Ensemble</a:t>
                      </a:r>
                      <a:endParaRPr lang="zh-CN" altLang="en-US" dirty="0">
                        <a:latin typeface="Arial" panose="020B0604020202020204" pitchFamily="34" charset="0"/>
                        <a:cs typeface="Arial" panose="020B0604020202020204" pitchFamily="34" charset="0"/>
                      </a:endParaRPr>
                    </a:p>
                  </a:txBody>
                  <a:tcPr/>
                </a:tc>
                <a:tc>
                  <a:txBody>
                    <a:bodyPr/>
                    <a:lstStyle/>
                    <a:p>
                      <a:pPr algn="ctr"/>
                      <a:r>
                        <a:rPr lang="en-US" altLang="zh-CN" dirty="0">
                          <a:latin typeface="Arial" panose="020B0604020202020204" pitchFamily="34" charset="0"/>
                          <a:cs typeface="Arial" panose="020B0604020202020204" pitchFamily="34" charset="0"/>
                        </a:rPr>
                        <a:t>11.28</a:t>
                      </a:r>
                      <a:endParaRPr lang="zh-CN" alt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12242185"/>
                  </a:ext>
                </a:extLst>
              </a:tr>
            </a:tbl>
          </a:graphicData>
        </a:graphic>
      </p:graphicFrame>
      <p:sp>
        <p:nvSpPr>
          <p:cNvPr id="45" name="文本框 44">
            <a:extLst>
              <a:ext uri="{FF2B5EF4-FFF2-40B4-BE49-F238E27FC236}">
                <a16:creationId xmlns:a16="http://schemas.microsoft.com/office/drawing/2014/main" id="{3A3D7A84-0959-BA46-D020-9738BC96BECB}"/>
              </a:ext>
            </a:extLst>
          </p:cNvPr>
          <p:cNvSpPr txBox="1"/>
          <p:nvPr/>
        </p:nvSpPr>
        <p:spPr>
          <a:xfrm>
            <a:off x="7928023" y="3743862"/>
            <a:ext cx="3371704" cy="369332"/>
          </a:xfrm>
          <a:prstGeom prst="rect">
            <a:avLst/>
          </a:prstGeom>
          <a:noFill/>
        </p:spPr>
        <p:txBody>
          <a:bodyPr wrap="square" rtlCol="0">
            <a:spAutoFit/>
          </a:bodyPr>
          <a:lstStyle/>
          <a:p>
            <a:r>
              <a:rPr kumimoji="1" lang="en-US" altLang="zh-CN" b="1" dirty="0">
                <a:solidFill>
                  <a:schemeClr val="tx1">
                    <a:lumMod val="95000"/>
                    <a:lumOff val="5000"/>
                  </a:schemeClr>
                </a:solidFill>
                <a:latin typeface="Arial" panose="020B0604020202020204" pitchFamily="34" charset="0"/>
                <a:cs typeface="Arial" panose="020B0604020202020204" pitchFamily="34" charset="0"/>
              </a:rPr>
              <a:t>Results of TSE (LibriMix2spk)</a:t>
            </a:r>
            <a:endParaRPr kumimoji="1" lang="zh-CN" altLang="en-US" b="1"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58" name="组合 57">
            <a:extLst>
              <a:ext uri="{FF2B5EF4-FFF2-40B4-BE49-F238E27FC236}">
                <a16:creationId xmlns:a16="http://schemas.microsoft.com/office/drawing/2014/main" id="{8231A8A8-28A4-1207-2171-EFD8C4E76D40}"/>
              </a:ext>
            </a:extLst>
          </p:cNvPr>
          <p:cNvGrpSpPr/>
          <p:nvPr/>
        </p:nvGrpSpPr>
        <p:grpSpPr>
          <a:xfrm>
            <a:off x="1113700" y="3877381"/>
            <a:ext cx="2236510" cy="1468460"/>
            <a:chOff x="1494726" y="3804583"/>
            <a:chExt cx="2236510" cy="1468460"/>
          </a:xfrm>
        </p:grpSpPr>
        <p:pic>
          <p:nvPicPr>
            <p:cNvPr id="46" name="图片 45">
              <a:extLst>
                <a:ext uri="{FF2B5EF4-FFF2-40B4-BE49-F238E27FC236}">
                  <a16:creationId xmlns:a16="http://schemas.microsoft.com/office/drawing/2014/main" id="{71A81BF0-D77C-23F3-F2E3-4D772ECD1B4A}"/>
                </a:ext>
              </a:extLst>
            </p:cNvPr>
            <p:cNvPicPr>
              <a:picLocks noChangeAspect="1"/>
            </p:cNvPicPr>
            <p:nvPr/>
          </p:nvPicPr>
          <p:blipFill>
            <a:blip r:embed="rId4"/>
            <a:stretch>
              <a:fillRect/>
            </a:stretch>
          </p:blipFill>
          <p:spPr>
            <a:xfrm>
              <a:off x="1600200" y="3804583"/>
              <a:ext cx="1676400" cy="622300"/>
            </a:xfrm>
            <a:prstGeom prst="rect">
              <a:avLst/>
            </a:prstGeom>
          </p:spPr>
        </p:pic>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4ECB70E-D7FE-03BB-CFC7-2D0C44D68AAF}"/>
                    </a:ext>
                  </a:extLst>
                </p:cNvPr>
                <p:cNvSpPr txBox="1"/>
                <p:nvPr/>
              </p:nvSpPr>
              <p:spPr>
                <a:xfrm>
                  <a:off x="1494726" y="4903711"/>
                  <a:ext cx="2064891" cy="369332"/>
                </a:xfrm>
                <a:prstGeom prst="rect">
                  <a:avLst/>
                </a:prstGeom>
                <a:noFill/>
              </p:spPr>
              <p:txBody>
                <a:bodyPr wrap="square">
                  <a:spAutoFit/>
                </a:bodyPr>
                <a:lstStyle/>
                <a:p>
                  <a:r>
                    <a:rPr kumimoji="1" lang="en-US" altLang="zh-CN" b="1" i="1" dirty="0">
                      <a:solidFill>
                        <a:srgbClr val="FF0000"/>
                      </a:solidFill>
                      <a:latin typeface="Arial" panose="020B0604020202020204" pitchFamily="34" charset="0"/>
                      <a:cs typeface="Arial" panose="020B0604020202020204" pitchFamily="34" charset="0"/>
                    </a:rPr>
                    <a:t>Call</a:t>
                  </a:r>
                  <a:r>
                    <a:rPr kumimoji="1" lang="en-US" altLang="zh-CN" i="1" dirty="0">
                      <a:solidFill>
                        <a:srgbClr val="FF0000"/>
                      </a:solidFill>
                      <a:latin typeface="Arial" panose="020B0604020202020204" pitchFamily="34" charset="0"/>
                      <a:cs typeface="Arial" panose="020B0604020202020204" pitchFamily="34" charset="0"/>
                    </a:rPr>
                    <a:t>: </a:t>
                  </a:r>
                  <a14:m>
                    <m:oMath xmlns:m="http://schemas.openxmlformats.org/officeDocument/2006/math">
                      <m:r>
                        <a:rPr kumimoji="1" lang="en-US" altLang="zh-CN" b="0" i="1" smtClean="0">
                          <a:solidFill>
                            <a:srgbClr val="FF0000"/>
                          </a:solidFill>
                          <a:latin typeface="Cambria Math" panose="02040503050406030204" pitchFamily="18" charset="0"/>
                          <a:cs typeface="Arial" panose="020B0604020202020204" pitchFamily="34" charset="0"/>
                        </a:rPr>
                        <m:t>𝑁</m:t>
                      </m:r>
                    </m:oMath>
                  </a14:m>
                  <a:r>
                    <a:rPr lang="en-US" altLang="zh-CN" i="1" dirty="0">
                      <a:solidFill>
                        <a:srgbClr val="FF0000"/>
                      </a:solidFill>
                      <a:latin typeface="Arial" panose="020B0604020202020204" pitchFamily="34" charset="0"/>
                      <a:cs typeface="Arial" panose="020B0604020202020204" pitchFamily="34" charset="0"/>
                    </a:rPr>
                    <a:t> times</a:t>
                  </a:r>
                  <a:endParaRPr lang="zh-CN" altLang="en-US" i="1" dirty="0">
                    <a:solidFill>
                      <a:srgbClr val="FF0000"/>
                    </a:solidFill>
                    <a:latin typeface="Arial" panose="020B0604020202020204" pitchFamily="34" charset="0"/>
                    <a:cs typeface="Arial" panose="020B0604020202020204" pitchFamily="34" charset="0"/>
                  </a:endParaRPr>
                </a:p>
              </p:txBody>
            </p:sp>
          </mc:Choice>
          <mc:Fallback xmlns="">
            <p:sp>
              <p:nvSpPr>
                <p:cNvPr id="48" name="文本框 47">
                  <a:extLst>
                    <a:ext uri="{FF2B5EF4-FFF2-40B4-BE49-F238E27FC236}">
                      <a16:creationId xmlns:a16="http://schemas.microsoft.com/office/drawing/2014/main" id="{14ECB70E-D7FE-03BB-CFC7-2D0C44D68AAF}"/>
                    </a:ext>
                  </a:extLst>
                </p:cNvPr>
                <p:cNvSpPr txBox="1">
                  <a:spLocks noRot="1" noChangeAspect="1" noMove="1" noResize="1" noEditPoints="1" noAdjustHandles="1" noChangeArrowheads="1" noChangeShapeType="1" noTextEdit="1"/>
                </p:cNvSpPr>
                <p:nvPr/>
              </p:nvSpPr>
              <p:spPr>
                <a:xfrm>
                  <a:off x="1494726" y="4903711"/>
                  <a:ext cx="2064891" cy="369332"/>
                </a:xfrm>
                <a:prstGeom prst="rect">
                  <a:avLst/>
                </a:prstGeom>
                <a:blipFill>
                  <a:blip r:embed="rId5"/>
                  <a:stretch>
                    <a:fillRect l="-2439" t="-6667" b="-26667"/>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5B8524BA-B4AE-82A5-5D8C-159C6F656640}"/>
                </a:ext>
              </a:extLst>
            </p:cNvPr>
            <p:cNvSpPr txBox="1"/>
            <p:nvPr/>
          </p:nvSpPr>
          <p:spPr>
            <a:xfrm>
              <a:off x="1494726" y="4488470"/>
              <a:ext cx="2236510"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Single SDE process</a:t>
              </a:r>
              <a:endParaRPr kumimoji="1" lang="zh-CN" altLang="en-US" dirty="0">
                <a:latin typeface="Arial" panose="020B0604020202020204" pitchFamily="34" charset="0"/>
                <a:cs typeface="Arial" panose="020B0604020202020204" pitchFamily="34" charset="0"/>
              </a:endParaRPr>
            </a:p>
          </p:txBody>
        </p:sp>
      </p:grpSp>
      <p:grpSp>
        <p:nvGrpSpPr>
          <p:cNvPr id="59" name="组合 58">
            <a:extLst>
              <a:ext uri="{FF2B5EF4-FFF2-40B4-BE49-F238E27FC236}">
                <a16:creationId xmlns:a16="http://schemas.microsoft.com/office/drawing/2014/main" id="{3A7022F7-CFF6-2A90-1070-063B1FD44FEC}"/>
              </a:ext>
            </a:extLst>
          </p:cNvPr>
          <p:cNvGrpSpPr/>
          <p:nvPr/>
        </p:nvGrpSpPr>
        <p:grpSpPr>
          <a:xfrm>
            <a:off x="4489268" y="3355790"/>
            <a:ext cx="3051669" cy="2618612"/>
            <a:chOff x="4489268" y="3804583"/>
            <a:chExt cx="3051669" cy="2618612"/>
          </a:xfrm>
        </p:grpSpPr>
        <p:pic>
          <p:nvPicPr>
            <p:cNvPr id="43" name="图片 42">
              <a:extLst>
                <a:ext uri="{FF2B5EF4-FFF2-40B4-BE49-F238E27FC236}">
                  <a16:creationId xmlns:a16="http://schemas.microsoft.com/office/drawing/2014/main" id="{94A6C1C2-1D1C-5F38-4AA6-BE91FDE928D4}"/>
                </a:ext>
              </a:extLst>
            </p:cNvPr>
            <p:cNvPicPr>
              <a:picLocks noChangeAspect="1"/>
            </p:cNvPicPr>
            <p:nvPr/>
          </p:nvPicPr>
          <p:blipFill rotWithShape="1">
            <a:blip r:embed="rId6"/>
            <a:srcRect b="17640"/>
            <a:stretch/>
          </p:blipFill>
          <p:spPr>
            <a:xfrm>
              <a:off x="4651952" y="3804583"/>
              <a:ext cx="2501900" cy="1851375"/>
            </a:xfrm>
            <a:prstGeom prst="rect">
              <a:avLst/>
            </a:prstGeom>
          </p:spPr>
        </p:pic>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29DD5CDD-2E5B-0047-A159-F9649287D062}"/>
                    </a:ext>
                  </a:extLst>
                </p:cNvPr>
                <p:cNvSpPr txBox="1"/>
                <p:nvPr/>
              </p:nvSpPr>
              <p:spPr>
                <a:xfrm>
                  <a:off x="4489268" y="5568734"/>
                  <a:ext cx="3051669" cy="456472"/>
                </a:xfrm>
                <a:prstGeom prst="rect">
                  <a:avLst/>
                </a:prstGeom>
                <a:noFill/>
              </p:spPr>
              <p:txBody>
                <a:bodyPr wrap="none" rtlCol="0">
                  <a:spAutoFit/>
                </a:bodyPr>
                <a:lstStyle/>
                <a:p>
                  <a:pPr>
                    <a:lnSpc>
                      <a:spcPct val="150000"/>
                    </a:lnSpc>
                  </a:pPr>
                  <a:r>
                    <a:rPr kumimoji="1" lang="en-US" altLang="zh-CN" dirty="0">
                      <a:latin typeface="Arial" panose="020B0604020202020204" pitchFamily="34" charset="0"/>
                      <a:cs typeface="Arial" panose="020B0604020202020204" pitchFamily="34" charset="0"/>
                    </a:rPr>
                    <a:t>Following </a:t>
                  </a:r>
                  <a14:m>
                    <m:oMath xmlns:m="http://schemas.openxmlformats.org/officeDocument/2006/math">
                      <m:r>
                        <a:rPr kumimoji="1" lang="en-US" altLang="zh-CN" b="0" i="1" smtClean="0">
                          <a:latin typeface="Cambria Math" panose="02040503050406030204" pitchFamily="18" charset="0"/>
                          <a:cs typeface="Arial" panose="020B0604020202020204" pitchFamily="34" charset="0"/>
                        </a:rPr>
                        <m:t>𝑁</m:t>
                      </m:r>
                    </m:oMath>
                  </a14:m>
                  <a:r>
                    <a:rPr kumimoji="1" lang="en-US" altLang="zh-CN" dirty="0">
                      <a:latin typeface="Arial" panose="020B0604020202020204" pitchFamily="34" charset="0"/>
                      <a:cs typeface="Arial" panose="020B0604020202020204" pitchFamily="34" charset="0"/>
                    </a:rPr>
                    <a:t> SDE processes</a:t>
                  </a:r>
                </a:p>
              </p:txBody>
            </p:sp>
          </mc:Choice>
          <mc:Fallback xmlns="">
            <p:sp>
              <p:nvSpPr>
                <p:cNvPr id="50" name="文本框 49">
                  <a:extLst>
                    <a:ext uri="{FF2B5EF4-FFF2-40B4-BE49-F238E27FC236}">
                      <a16:creationId xmlns:a16="http://schemas.microsoft.com/office/drawing/2014/main" id="{29DD5CDD-2E5B-0047-A159-F9649287D062}"/>
                    </a:ext>
                  </a:extLst>
                </p:cNvPr>
                <p:cNvSpPr txBox="1">
                  <a:spLocks noRot="1" noChangeAspect="1" noMove="1" noResize="1" noEditPoints="1" noAdjustHandles="1" noChangeArrowheads="1" noChangeShapeType="1" noTextEdit="1"/>
                </p:cNvSpPr>
                <p:nvPr/>
              </p:nvSpPr>
              <p:spPr>
                <a:xfrm>
                  <a:off x="4489268" y="5568734"/>
                  <a:ext cx="3051669" cy="456472"/>
                </a:xfrm>
                <a:prstGeom prst="rect">
                  <a:avLst/>
                </a:prstGeom>
                <a:blipFill>
                  <a:blip r:embed="rId7"/>
                  <a:stretch>
                    <a:fillRect l="-1660" r="-830" b="-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75375C20-2EBC-CED1-F176-3C7E3EC634AD}"/>
                    </a:ext>
                  </a:extLst>
                </p:cNvPr>
                <p:cNvSpPr txBox="1"/>
                <p:nvPr/>
              </p:nvSpPr>
              <p:spPr>
                <a:xfrm>
                  <a:off x="4489268" y="6053863"/>
                  <a:ext cx="2064891" cy="369332"/>
                </a:xfrm>
                <a:prstGeom prst="rect">
                  <a:avLst/>
                </a:prstGeom>
                <a:noFill/>
              </p:spPr>
              <p:txBody>
                <a:bodyPr wrap="square">
                  <a:spAutoFit/>
                </a:bodyPr>
                <a:lstStyle/>
                <a:p>
                  <a:r>
                    <a:rPr kumimoji="1" lang="en-US" altLang="zh-CN" b="1" i="1" dirty="0">
                      <a:solidFill>
                        <a:srgbClr val="FF0000"/>
                      </a:solidFill>
                      <a:latin typeface="Arial" panose="020B0604020202020204" pitchFamily="34" charset="0"/>
                      <a:cs typeface="Arial" panose="020B0604020202020204" pitchFamily="34" charset="0"/>
                    </a:rPr>
                    <a:t>Call</a:t>
                  </a:r>
                  <a:r>
                    <a:rPr kumimoji="1" lang="en-US" altLang="zh-CN" i="1" dirty="0">
                      <a:solidFill>
                        <a:srgbClr val="FF0000"/>
                      </a:solidFill>
                      <a:latin typeface="Arial" panose="020B0604020202020204" pitchFamily="34" charset="0"/>
                      <a:cs typeface="Arial" panose="020B0604020202020204" pitchFamily="34" charset="0"/>
                    </a:rPr>
                    <a:t>: M</a:t>
                  </a:r>
                  <a14:m>
                    <m:oMath xmlns:m="http://schemas.openxmlformats.org/officeDocument/2006/math">
                      <m:r>
                        <a:rPr kumimoji="1" lang="en-US" altLang="zh-CN" b="0" i="1" dirty="0" smtClean="0">
                          <a:solidFill>
                            <a:srgbClr val="FF0000"/>
                          </a:solidFill>
                          <a:latin typeface="Cambria Math" panose="02040503050406030204" pitchFamily="18" charset="0"/>
                          <a:cs typeface="Arial" panose="020B0604020202020204" pitchFamily="34" charset="0"/>
                        </a:rPr>
                        <m:t> </m:t>
                      </m:r>
                      <m:r>
                        <a:rPr kumimoji="1" lang="en-US" altLang="zh-CN" b="0" i="1" dirty="0" smtClean="0">
                          <a:solidFill>
                            <a:srgbClr val="FF0000"/>
                          </a:solidFill>
                          <a:latin typeface="Cambria Math" panose="02040503050406030204" pitchFamily="18" charset="0"/>
                          <a:cs typeface="Arial" panose="020B0604020202020204" pitchFamily="34" charset="0"/>
                        </a:rPr>
                        <m:t>✕</m:t>
                      </m:r>
                      <m:r>
                        <a:rPr kumimoji="1" lang="en-US" altLang="zh-CN" b="0" i="1" dirty="0" smtClean="0">
                          <a:solidFill>
                            <a:srgbClr val="FF0000"/>
                          </a:solidFill>
                          <a:latin typeface="Cambria Math" panose="02040503050406030204" pitchFamily="18" charset="0"/>
                          <a:cs typeface="Arial" panose="020B0604020202020204" pitchFamily="34" charset="0"/>
                        </a:rPr>
                        <m:t> </m:t>
                      </m:r>
                      <m:r>
                        <a:rPr kumimoji="1" lang="en-US" altLang="zh-CN" b="0" i="1" dirty="0" smtClean="0">
                          <a:solidFill>
                            <a:srgbClr val="FF0000"/>
                          </a:solidFill>
                          <a:latin typeface="Cambria Math" panose="02040503050406030204" pitchFamily="18" charset="0"/>
                          <a:cs typeface="Arial" panose="020B0604020202020204" pitchFamily="34" charset="0"/>
                        </a:rPr>
                        <m:t>𝑁</m:t>
                      </m:r>
                    </m:oMath>
                  </a14:m>
                  <a:r>
                    <a:rPr lang="en-US" altLang="zh-CN" i="1" dirty="0">
                      <a:solidFill>
                        <a:srgbClr val="FF0000"/>
                      </a:solidFill>
                      <a:latin typeface="Arial" panose="020B0604020202020204" pitchFamily="34" charset="0"/>
                      <a:cs typeface="Arial" panose="020B0604020202020204" pitchFamily="34" charset="0"/>
                    </a:rPr>
                    <a:t> times</a:t>
                  </a:r>
                  <a:endParaRPr lang="zh-CN" altLang="en-US" i="1" dirty="0">
                    <a:solidFill>
                      <a:srgbClr val="FF0000"/>
                    </a:solidFill>
                    <a:latin typeface="Arial" panose="020B0604020202020204" pitchFamily="34" charset="0"/>
                    <a:cs typeface="Arial" panose="020B0604020202020204" pitchFamily="34" charset="0"/>
                  </a:endParaRPr>
                </a:p>
              </p:txBody>
            </p:sp>
          </mc:Choice>
          <mc:Fallback xmlns="">
            <p:sp>
              <p:nvSpPr>
                <p:cNvPr id="51" name="文本框 50">
                  <a:extLst>
                    <a:ext uri="{FF2B5EF4-FFF2-40B4-BE49-F238E27FC236}">
                      <a16:creationId xmlns:a16="http://schemas.microsoft.com/office/drawing/2014/main" id="{75375C20-2EBC-CED1-F176-3C7E3EC634AD}"/>
                    </a:ext>
                  </a:extLst>
                </p:cNvPr>
                <p:cNvSpPr txBox="1">
                  <a:spLocks noRot="1" noChangeAspect="1" noMove="1" noResize="1" noEditPoints="1" noAdjustHandles="1" noChangeArrowheads="1" noChangeShapeType="1" noTextEdit="1"/>
                </p:cNvSpPr>
                <p:nvPr/>
              </p:nvSpPr>
              <p:spPr>
                <a:xfrm>
                  <a:off x="4489268" y="6053863"/>
                  <a:ext cx="2064891" cy="369332"/>
                </a:xfrm>
                <a:prstGeom prst="rect">
                  <a:avLst/>
                </a:prstGeom>
                <a:blipFill>
                  <a:blip r:embed="rId8"/>
                  <a:stretch>
                    <a:fillRect l="-2454" t="-6667" b="-26667"/>
                  </a:stretch>
                </a:blipFill>
              </p:spPr>
              <p:txBody>
                <a:bodyPr/>
                <a:lstStyle/>
                <a:p>
                  <a:r>
                    <a:rPr lang="zh-CN" altLang="en-US">
                      <a:noFill/>
                    </a:rPr>
                    <a:t> </a:t>
                  </a:r>
                </a:p>
              </p:txBody>
            </p:sp>
          </mc:Fallback>
        </mc:AlternateContent>
      </p:grpSp>
      <p:sp>
        <p:nvSpPr>
          <p:cNvPr id="55" name="文本框 54">
            <a:extLst>
              <a:ext uri="{FF2B5EF4-FFF2-40B4-BE49-F238E27FC236}">
                <a16:creationId xmlns:a16="http://schemas.microsoft.com/office/drawing/2014/main" id="{FBC07919-4727-60F3-FD70-A7338A1018F9}"/>
              </a:ext>
            </a:extLst>
          </p:cNvPr>
          <p:cNvSpPr txBox="1"/>
          <p:nvPr/>
        </p:nvSpPr>
        <p:spPr>
          <a:xfrm>
            <a:off x="1113700" y="5568734"/>
            <a:ext cx="3449710" cy="369332"/>
          </a:xfrm>
          <a:prstGeom prst="rect">
            <a:avLst/>
          </a:prstGeom>
          <a:noFill/>
        </p:spPr>
        <p:txBody>
          <a:bodyPr wrap="square">
            <a:spAutoFit/>
          </a:bodyPr>
          <a:lstStyle/>
          <a:p>
            <a:r>
              <a:rPr kumimoji="1" lang="en-US" altLang="zh-CN" b="1" i="1" dirty="0">
                <a:solidFill>
                  <a:srgbClr val="FF0000"/>
                </a:solidFill>
                <a:latin typeface="Arial" panose="020B0604020202020204" pitchFamily="34" charset="0"/>
                <a:cs typeface="Arial" panose="020B0604020202020204" pitchFamily="34" charset="0"/>
              </a:rPr>
              <a:t>Call</a:t>
            </a:r>
            <a:r>
              <a:rPr kumimoji="1" lang="en-US" altLang="zh-CN" dirty="0">
                <a:solidFill>
                  <a:srgbClr val="FF0000"/>
                </a:solidFill>
                <a:latin typeface="Arial" panose="020B0604020202020204" pitchFamily="34" charset="0"/>
                <a:cs typeface="Arial" panose="020B0604020202020204" pitchFamily="34" charset="0"/>
              </a:rPr>
              <a:t>: Number of solver used</a:t>
            </a:r>
            <a:endParaRPr lang="zh-CN" altLang="en-US" dirty="0">
              <a:solidFill>
                <a:srgbClr val="FF0000"/>
              </a:solidFill>
            </a:endParaRPr>
          </a:p>
        </p:txBody>
      </p:sp>
      <p:sp>
        <p:nvSpPr>
          <p:cNvPr id="56" name="文本框 55">
            <a:extLst>
              <a:ext uri="{FF2B5EF4-FFF2-40B4-BE49-F238E27FC236}">
                <a16:creationId xmlns:a16="http://schemas.microsoft.com/office/drawing/2014/main" id="{B9FF481A-4234-6FAB-F144-582E55116AC0}"/>
              </a:ext>
            </a:extLst>
          </p:cNvPr>
          <p:cNvSpPr txBox="1"/>
          <p:nvPr/>
        </p:nvSpPr>
        <p:spPr>
          <a:xfrm>
            <a:off x="4489268" y="6067281"/>
            <a:ext cx="6467860" cy="369332"/>
          </a:xfrm>
          <a:prstGeom prst="rect">
            <a:avLst/>
          </a:prstGeom>
          <a:noFill/>
        </p:spPr>
        <p:txBody>
          <a:bodyPr wrap="square" rtlCol="0">
            <a:spAutoFit/>
          </a:bodyPr>
          <a:lstStyle/>
          <a:p>
            <a:pPr marL="285750" indent="-285750">
              <a:buFont typeface="系统字体常规体"/>
              <a:buChar char="❗️"/>
            </a:pPr>
            <a:r>
              <a:rPr lang="en-US" altLang="zh-CN" b="1" i="0" dirty="0">
                <a:solidFill>
                  <a:srgbClr val="FF0000"/>
                </a:solidFill>
                <a:effectLst/>
                <a:latin typeface="Arial" panose="020B0604020202020204" pitchFamily="34" charset="0"/>
                <a:cs typeface="Arial" panose="020B0604020202020204" pitchFamily="34" charset="0"/>
              </a:rPr>
              <a:t>Significantly increasing the </a:t>
            </a:r>
            <a:r>
              <a:rPr lang="en-US" altLang="zh-CN" b="1" i="1" dirty="0">
                <a:solidFill>
                  <a:srgbClr val="FF0000"/>
                </a:solidFill>
                <a:effectLst/>
                <a:latin typeface="Arial" panose="020B0604020202020204" pitchFamily="34" charset="0"/>
                <a:cs typeface="Arial" panose="020B0604020202020204" pitchFamily="34" charset="0"/>
              </a:rPr>
              <a:t>call</a:t>
            </a:r>
            <a:r>
              <a:rPr lang="en-US" altLang="zh-CN" b="1" i="0" dirty="0">
                <a:solidFill>
                  <a:srgbClr val="FF0000"/>
                </a:solidFill>
                <a:effectLst/>
                <a:latin typeface="Arial" panose="020B0604020202020204" pitchFamily="34" charset="0"/>
                <a:cs typeface="Arial" panose="020B0604020202020204" pitchFamily="34" charset="0"/>
              </a:rPr>
              <a:t>: time-consuming</a:t>
            </a:r>
            <a:endParaRPr kumimoji="1" lang="zh-CN" alt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4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6549A-6A51-7A64-ABC0-3B00D7BE59EC}"/>
              </a:ext>
            </a:extLst>
          </p:cNvPr>
          <p:cNvSpPr>
            <a:spLocks noGrp="1"/>
          </p:cNvSpPr>
          <p:nvPr>
            <p:ph type="title"/>
          </p:nvPr>
        </p:nvSpPr>
        <p:spPr/>
        <p:txBody>
          <a:bodyPr/>
          <a:lstStyle/>
          <a:p>
            <a:r>
              <a:rPr kumimoji="1" lang="en-US" altLang="zh-CN" sz="4000" b="1" dirty="0">
                <a:solidFill>
                  <a:schemeClr val="accent2">
                    <a:lumMod val="75000"/>
                  </a:schemeClr>
                </a:solidFill>
                <a:latin typeface="Arial" panose="020B0604020202020204" pitchFamily="34" charset="0"/>
                <a:cs typeface="Arial" panose="020B0604020202020204" pitchFamily="34" charset="0"/>
              </a:rPr>
              <a:t>SplitTree Ensemble </a:t>
            </a:r>
            <a:r>
              <a:rPr kumimoji="1" lang="en-US" altLang="zh-CN" dirty="0"/>
              <a:t>Inference (Proposed)</a:t>
            </a:r>
            <a:endParaRPr kumimoji="1" lang="zh-CN" altLang="en-US" dirty="0"/>
          </a:p>
        </p:txBody>
      </p:sp>
      <p:sp>
        <p:nvSpPr>
          <p:cNvPr id="3" name="灯片编号占位符 2">
            <a:extLst>
              <a:ext uri="{FF2B5EF4-FFF2-40B4-BE49-F238E27FC236}">
                <a16:creationId xmlns:a16="http://schemas.microsoft.com/office/drawing/2014/main" id="{6643BE3B-B172-EF36-3DF8-4CC3AC50DA58}"/>
              </a:ext>
            </a:extLst>
          </p:cNvPr>
          <p:cNvSpPr>
            <a:spLocks noGrp="1"/>
          </p:cNvSpPr>
          <p:nvPr>
            <p:ph type="sldNum" sz="quarter" idx="12"/>
          </p:nvPr>
        </p:nvSpPr>
        <p:spPr/>
        <p:txBody>
          <a:bodyPr/>
          <a:lstStyle/>
          <a:p>
            <a:fld id="{065237BD-38A8-469E-BDB8-0351196143D6}" type="slidenum">
              <a:rPr lang="zh-CN" altLang="en-US" smtClean="0"/>
              <a:pPr/>
              <a:t>8</a:t>
            </a:fld>
            <a:endParaRPr lang="zh-CN" altLang="en-US" dirty="0"/>
          </a:p>
        </p:txBody>
      </p:sp>
      <p:sp>
        <p:nvSpPr>
          <p:cNvPr id="10" name="文本框 9">
            <a:extLst>
              <a:ext uri="{FF2B5EF4-FFF2-40B4-BE49-F238E27FC236}">
                <a16:creationId xmlns:a16="http://schemas.microsoft.com/office/drawing/2014/main" id="{B4FAD5F2-D036-9DA8-6551-C1F97C4E46A4}"/>
              </a:ext>
            </a:extLst>
          </p:cNvPr>
          <p:cNvSpPr txBox="1"/>
          <p:nvPr/>
        </p:nvSpPr>
        <p:spPr>
          <a:xfrm>
            <a:off x="1030671" y="1188067"/>
            <a:ext cx="1685077" cy="400110"/>
          </a:xfrm>
          <a:prstGeom prst="rect">
            <a:avLst/>
          </a:prstGeom>
          <a:noFill/>
        </p:spPr>
        <p:txBody>
          <a:bodyPr wrap="none" rtlCol="0">
            <a:spAutoFit/>
          </a:bodyPr>
          <a:lstStyle/>
          <a:p>
            <a:pPr marL="285750" indent="-285750">
              <a:buFont typeface="Wingdings" pitchFamily="2" charset="2"/>
              <a:buChar char="Ø"/>
            </a:pPr>
            <a:r>
              <a:rPr kumimoji="1" lang="en-US" altLang="zh-CN" sz="2000" b="1" dirty="0">
                <a:latin typeface="Arial" panose="020B0604020202020204" pitchFamily="34" charset="0"/>
                <a:cs typeface="Arial" panose="020B0604020202020204" pitchFamily="34" charset="0"/>
              </a:rPr>
              <a:t>Ensemble</a:t>
            </a:r>
            <a:endParaRPr kumimoji="1" lang="zh-CN" altLang="en-US" sz="2000" b="1" dirty="0">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79DECC42-85F7-7F9B-2F2B-E1478B617B45}"/>
              </a:ext>
            </a:extLst>
          </p:cNvPr>
          <p:cNvPicPr>
            <a:picLocks noChangeAspect="1"/>
          </p:cNvPicPr>
          <p:nvPr/>
        </p:nvPicPr>
        <p:blipFill rotWithShape="1">
          <a:blip r:embed="rId2"/>
          <a:srcRect b="16666"/>
          <a:stretch/>
        </p:blipFill>
        <p:spPr>
          <a:xfrm>
            <a:off x="5340773" y="1781748"/>
            <a:ext cx="4178300" cy="1852103"/>
          </a:xfrm>
          <a:prstGeom prst="rect">
            <a:avLst/>
          </a:prstGeom>
        </p:spPr>
      </p:pic>
      <p:pic>
        <p:nvPicPr>
          <p:cNvPr id="21" name="图片 20">
            <a:extLst>
              <a:ext uri="{FF2B5EF4-FFF2-40B4-BE49-F238E27FC236}">
                <a16:creationId xmlns:a16="http://schemas.microsoft.com/office/drawing/2014/main" id="{D8193180-5511-7E60-BEFA-6C5136802F0A}"/>
              </a:ext>
            </a:extLst>
          </p:cNvPr>
          <p:cNvPicPr>
            <a:picLocks noChangeAspect="1"/>
          </p:cNvPicPr>
          <p:nvPr/>
        </p:nvPicPr>
        <p:blipFill rotWithShape="1">
          <a:blip r:embed="rId3"/>
          <a:srcRect b="17640"/>
          <a:stretch/>
        </p:blipFill>
        <p:spPr>
          <a:xfrm>
            <a:off x="1343049" y="1756123"/>
            <a:ext cx="2501900" cy="1851375"/>
          </a:xfrm>
          <a:prstGeom prst="rect">
            <a:avLst/>
          </a:prstGeom>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93EE874-976B-B563-2132-2D3D40195250}"/>
                  </a:ext>
                </a:extLst>
              </p:cNvPr>
              <p:cNvSpPr txBox="1"/>
              <p:nvPr/>
            </p:nvSpPr>
            <p:spPr>
              <a:xfrm>
                <a:off x="1208270" y="3482821"/>
                <a:ext cx="3051669" cy="456472"/>
              </a:xfrm>
              <a:prstGeom prst="rect">
                <a:avLst/>
              </a:prstGeom>
              <a:noFill/>
            </p:spPr>
            <p:txBody>
              <a:bodyPr wrap="none" rtlCol="0">
                <a:spAutoFit/>
              </a:bodyPr>
              <a:lstStyle/>
              <a:p>
                <a:pPr>
                  <a:lnSpc>
                    <a:spcPct val="150000"/>
                  </a:lnSpc>
                </a:pPr>
                <a:r>
                  <a:rPr kumimoji="1" lang="en-US" altLang="zh-CN" dirty="0">
                    <a:latin typeface="Arial" panose="020B0604020202020204" pitchFamily="34" charset="0"/>
                    <a:cs typeface="Arial" panose="020B0604020202020204" pitchFamily="34" charset="0"/>
                  </a:rPr>
                  <a:t>Following </a:t>
                </a:r>
                <a14:m>
                  <m:oMath xmlns:m="http://schemas.openxmlformats.org/officeDocument/2006/math">
                    <m:r>
                      <a:rPr kumimoji="1" lang="en-US" altLang="zh-CN" b="0" i="1" smtClean="0">
                        <a:latin typeface="Cambria Math" panose="02040503050406030204" pitchFamily="18" charset="0"/>
                        <a:cs typeface="Arial" panose="020B0604020202020204" pitchFamily="34" charset="0"/>
                      </a:rPr>
                      <m:t>𝑁</m:t>
                    </m:r>
                  </m:oMath>
                </a14:m>
                <a:r>
                  <a:rPr kumimoji="1" lang="en-US" altLang="zh-CN" dirty="0">
                    <a:latin typeface="Arial" panose="020B0604020202020204" pitchFamily="34" charset="0"/>
                    <a:cs typeface="Arial" panose="020B0604020202020204" pitchFamily="34" charset="0"/>
                  </a:rPr>
                  <a:t> SDE processes</a:t>
                </a:r>
              </a:p>
            </p:txBody>
          </p:sp>
        </mc:Choice>
        <mc:Fallback xmlns="">
          <p:sp>
            <p:nvSpPr>
              <p:cNvPr id="22" name="文本框 21">
                <a:extLst>
                  <a:ext uri="{FF2B5EF4-FFF2-40B4-BE49-F238E27FC236}">
                    <a16:creationId xmlns:a16="http://schemas.microsoft.com/office/drawing/2014/main" id="{393EE874-976B-B563-2132-2D3D40195250}"/>
                  </a:ext>
                </a:extLst>
              </p:cNvPr>
              <p:cNvSpPr txBox="1">
                <a:spLocks noRot="1" noChangeAspect="1" noMove="1" noResize="1" noEditPoints="1" noAdjustHandles="1" noChangeArrowheads="1" noChangeShapeType="1" noTextEdit="1"/>
              </p:cNvSpPr>
              <p:nvPr/>
            </p:nvSpPr>
            <p:spPr>
              <a:xfrm>
                <a:off x="1208270" y="3482821"/>
                <a:ext cx="3051669" cy="456472"/>
              </a:xfrm>
              <a:prstGeom prst="rect">
                <a:avLst/>
              </a:prstGeom>
              <a:blipFill>
                <a:blip r:embed="rId4"/>
                <a:stretch>
                  <a:fillRect l="-1660" r="-415" b="-18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7DB83D5-48BF-5FAB-67CA-EFE0ACACE0AF}"/>
                  </a:ext>
                </a:extLst>
              </p:cNvPr>
              <p:cNvSpPr txBox="1"/>
              <p:nvPr/>
            </p:nvSpPr>
            <p:spPr>
              <a:xfrm>
                <a:off x="1208270" y="4462073"/>
                <a:ext cx="2064891" cy="369332"/>
              </a:xfrm>
              <a:prstGeom prst="rect">
                <a:avLst/>
              </a:prstGeom>
              <a:noFill/>
            </p:spPr>
            <p:txBody>
              <a:bodyPr wrap="square">
                <a:spAutoFit/>
              </a:bodyPr>
              <a:lstStyle/>
              <a:p>
                <a:r>
                  <a:rPr kumimoji="1" lang="en-US" altLang="zh-CN" b="1" i="1" dirty="0">
                    <a:solidFill>
                      <a:srgbClr val="FF0000"/>
                    </a:solidFill>
                    <a:latin typeface="Arial" panose="020B0604020202020204" pitchFamily="34" charset="0"/>
                    <a:cs typeface="Arial" panose="020B0604020202020204" pitchFamily="34" charset="0"/>
                  </a:rPr>
                  <a:t>Call</a:t>
                </a:r>
                <a:r>
                  <a:rPr kumimoji="1" lang="en-US" altLang="zh-CN" i="1" dirty="0">
                    <a:solidFill>
                      <a:srgbClr val="FF0000"/>
                    </a:solidFill>
                    <a:latin typeface="Arial" panose="020B0604020202020204" pitchFamily="34" charset="0"/>
                    <a:cs typeface="Arial" panose="020B0604020202020204" pitchFamily="34" charset="0"/>
                  </a:rPr>
                  <a:t>: M</a:t>
                </a:r>
                <a14:m>
                  <m:oMath xmlns:m="http://schemas.openxmlformats.org/officeDocument/2006/math">
                    <m:r>
                      <a:rPr kumimoji="1" lang="en-US" altLang="zh-CN" b="0" i="1" dirty="0" smtClean="0">
                        <a:solidFill>
                          <a:srgbClr val="FF0000"/>
                        </a:solidFill>
                        <a:latin typeface="Cambria Math" panose="02040503050406030204" pitchFamily="18" charset="0"/>
                        <a:cs typeface="Arial" panose="020B0604020202020204" pitchFamily="34" charset="0"/>
                      </a:rPr>
                      <m:t> </m:t>
                    </m:r>
                    <m:r>
                      <a:rPr kumimoji="1" lang="en-US" altLang="zh-CN" b="0" i="1" dirty="0" smtClean="0">
                        <a:solidFill>
                          <a:srgbClr val="FF0000"/>
                        </a:solidFill>
                        <a:latin typeface="Cambria Math" panose="02040503050406030204" pitchFamily="18" charset="0"/>
                        <a:cs typeface="Arial" panose="020B0604020202020204" pitchFamily="34" charset="0"/>
                      </a:rPr>
                      <m:t>✕</m:t>
                    </m:r>
                    <m:r>
                      <a:rPr kumimoji="1" lang="en-US" altLang="zh-CN" b="0" i="1" dirty="0" smtClean="0">
                        <a:solidFill>
                          <a:srgbClr val="FF0000"/>
                        </a:solidFill>
                        <a:latin typeface="Cambria Math" panose="02040503050406030204" pitchFamily="18" charset="0"/>
                        <a:cs typeface="Arial" panose="020B0604020202020204" pitchFamily="34" charset="0"/>
                      </a:rPr>
                      <m:t> </m:t>
                    </m:r>
                    <m:r>
                      <a:rPr kumimoji="1" lang="en-US" altLang="zh-CN" b="0" i="1" dirty="0" smtClean="0">
                        <a:solidFill>
                          <a:srgbClr val="FF0000"/>
                        </a:solidFill>
                        <a:latin typeface="Cambria Math" panose="02040503050406030204" pitchFamily="18" charset="0"/>
                        <a:cs typeface="Arial" panose="020B0604020202020204" pitchFamily="34" charset="0"/>
                      </a:rPr>
                      <m:t>𝑁</m:t>
                    </m:r>
                  </m:oMath>
                </a14:m>
                <a:r>
                  <a:rPr lang="en-US" altLang="zh-CN" i="1" dirty="0">
                    <a:solidFill>
                      <a:srgbClr val="FF0000"/>
                    </a:solidFill>
                    <a:latin typeface="Arial" panose="020B0604020202020204" pitchFamily="34" charset="0"/>
                    <a:cs typeface="Arial" panose="020B0604020202020204" pitchFamily="34" charset="0"/>
                  </a:rPr>
                  <a:t> times</a:t>
                </a:r>
                <a:endParaRPr lang="zh-CN" altLang="en-US" i="1" dirty="0">
                  <a:solidFill>
                    <a:srgbClr val="FF0000"/>
                  </a:solidFill>
                  <a:latin typeface="Arial" panose="020B0604020202020204" pitchFamily="34" charset="0"/>
                  <a:cs typeface="Arial" panose="020B0604020202020204" pitchFamily="34" charset="0"/>
                </a:endParaRPr>
              </a:p>
            </p:txBody>
          </p:sp>
        </mc:Choice>
        <mc:Fallback xmlns="">
          <p:sp>
            <p:nvSpPr>
              <p:cNvPr id="23" name="文本框 22">
                <a:extLst>
                  <a:ext uri="{FF2B5EF4-FFF2-40B4-BE49-F238E27FC236}">
                    <a16:creationId xmlns:a16="http://schemas.microsoft.com/office/drawing/2014/main" id="{07DB83D5-48BF-5FAB-67CA-EFE0ACACE0AF}"/>
                  </a:ext>
                </a:extLst>
              </p:cNvPr>
              <p:cNvSpPr txBox="1">
                <a:spLocks noRot="1" noChangeAspect="1" noMove="1" noResize="1" noEditPoints="1" noAdjustHandles="1" noChangeArrowheads="1" noChangeShapeType="1" noTextEdit="1"/>
              </p:cNvSpPr>
              <p:nvPr/>
            </p:nvSpPr>
            <p:spPr>
              <a:xfrm>
                <a:off x="1208270" y="4462073"/>
                <a:ext cx="2064891" cy="369332"/>
              </a:xfrm>
              <a:prstGeom prst="rect">
                <a:avLst/>
              </a:prstGeom>
              <a:blipFill>
                <a:blip r:embed="rId5"/>
                <a:stretch>
                  <a:fillRect l="-2454" t="-6667" b="-26667"/>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F46FF364-CDC7-0E1B-7BAB-BC6BACAE6FBC}"/>
              </a:ext>
            </a:extLst>
          </p:cNvPr>
          <p:cNvSpPr txBox="1"/>
          <p:nvPr/>
        </p:nvSpPr>
        <p:spPr>
          <a:xfrm>
            <a:off x="5113678" y="1187303"/>
            <a:ext cx="2837893" cy="400110"/>
          </a:xfrm>
          <a:prstGeom prst="rect">
            <a:avLst/>
          </a:prstGeom>
          <a:noFill/>
        </p:spPr>
        <p:txBody>
          <a:bodyPr wrap="none" rtlCol="0">
            <a:spAutoFit/>
          </a:bodyPr>
          <a:lstStyle/>
          <a:p>
            <a:pPr marL="285750" indent="-285750">
              <a:buFont typeface="Wingdings" pitchFamily="2" charset="2"/>
              <a:buChar char="Ø"/>
            </a:pPr>
            <a:r>
              <a:rPr kumimoji="1" lang="en-US" altLang="zh-CN" sz="2000" b="1" dirty="0">
                <a:latin typeface="Arial" panose="020B0604020202020204" pitchFamily="34" charset="0"/>
                <a:cs typeface="Arial" panose="020B0604020202020204" pitchFamily="34" charset="0"/>
              </a:rPr>
              <a:t>SplitTree Ensemble</a:t>
            </a:r>
            <a:endParaRPr kumimoji="1" lang="zh-CN" altLang="en-US" sz="2000" b="1"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271C99F8-3B7A-028B-E42B-95A879A99EFE}"/>
              </a:ext>
            </a:extLst>
          </p:cNvPr>
          <p:cNvSpPr txBox="1"/>
          <p:nvPr/>
        </p:nvSpPr>
        <p:spPr>
          <a:xfrm>
            <a:off x="5290118" y="3481795"/>
            <a:ext cx="3236784" cy="456472"/>
          </a:xfrm>
          <a:prstGeom prst="rect">
            <a:avLst/>
          </a:prstGeom>
          <a:noFill/>
        </p:spPr>
        <p:txBody>
          <a:bodyPr wrap="none" rtlCol="0">
            <a:spAutoFit/>
          </a:bodyPr>
          <a:lstStyle/>
          <a:p>
            <a:pPr>
              <a:lnSpc>
                <a:spcPct val="150000"/>
              </a:lnSpc>
            </a:pPr>
            <a:r>
              <a:rPr kumimoji="1" lang="en-US" altLang="zh-CN" dirty="0">
                <a:latin typeface="Arial" panose="020B0604020202020204" pitchFamily="34" charset="0"/>
                <a:cs typeface="Arial" panose="020B0604020202020204" pitchFamily="34" charset="0"/>
              </a:rPr>
              <a:t>Following single SDE process</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0B72F97-6122-2E80-5429-82144D08D4AD}"/>
                  </a:ext>
                </a:extLst>
              </p:cNvPr>
              <p:cNvSpPr txBox="1"/>
              <p:nvPr/>
            </p:nvSpPr>
            <p:spPr>
              <a:xfrm>
                <a:off x="5290118" y="4462073"/>
                <a:ext cx="4372866" cy="369332"/>
              </a:xfrm>
              <a:prstGeom prst="rect">
                <a:avLst/>
              </a:prstGeom>
              <a:noFill/>
            </p:spPr>
            <p:txBody>
              <a:bodyPr wrap="square">
                <a:spAutoFit/>
              </a:bodyPr>
              <a:lstStyle/>
              <a:p>
                <a:r>
                  <a:rPr kumimoji="1" lang="en-US" altLang="zh-CN" b="1" i="1" dirty="0">
                    <a:solidFill>
                      <a:srgbClr val="FF0000"/>
                    </a:solidFill>
                    <a:latin typeface="Arial" panose="020B0604020202020204" pitchFamily="34" charset="0"/>
                    <a:cs typeface="Arial" panose="020B0604020202020204" pitchFamily="34" charset="0"/>
                  </a:rPr>
                  <a:t>Call</a:t>
                </a:r>
                <a:r>
                  <a:rPr kumimoji="1" lang="en-US" altLang="zh-CN" i="1" dirty="0">
                    <a:solidFill>
                      <a:srgbClr val="FF0000"/>
                    </a:solidFill>
                    <a:latin typeface="Arial" panose="020B0604020202020204" pitchFamily="34" charset="0"/>
                    <a:cs typeface="Arial" panose="020B0604020202020204" pitchFamily="34" charset="0"/>
                  </a:rPr>
                  <a:t>: </a:t>
                </a:r>
                <a14:m>
                  <m:oMath xmlns:m="http://schemas.openxmlformats.org/officeDocument/2006/math">
                    <m:r>
                      <a:rPr kumimoji="1" lang="en-US" altLang="zh-CN" b="0" i="1" dirty="0" smtClean="0">
                        <a:solidFill>
                          <a:srgbClr val="FF0000"/>
                        </a:solidFill>
                        <a:latin typeface="Cambria Math" panose="02040503050406030204" pitchFamily="18" charset="0"/>
                        <a:cs typeface="Arial" panose="020B0604020202020204" pitchFamily="34" charset="0"/>
                      </a:rPr>
                      <m:t>𝑁</m:t>
                    </m:r>
                    <m:r>
                      <a:rPr kumimoji="1" lang="en-US" altLang="zh-CN" b="0" i="1" dirty="0" smtClean="0">
                        <a:solidFill>
                          <a:srgbClr val="FF0000"/>
                        </a:solidFill>
                        <a:latin typeface="Cambria Math" panose="02040503050406030204" pitchFamily="18" charset="0"/>
                        <a:cs typeface="Arial" panose="020B0604020202020204" pitchFamily="34" charset="0"/>
                      </a:rPr>
                      <m:t>+</m:t>
                    </m:r>
                    <m:d>
                      <m:dPr>
                        <m:ctrlPr>
                          <a:rPr kumimoji="1" lang="en-US" altLang="zh-CN" b="0" i="1" dirty="0" smtClean="0">
                            <a:solidFill>
                              <a:srgbClr val="FF0000"/>
                            </a:solidFill>
                            <a:latin typeface="Cambria Math" panose="02040503050406030204" pitchFamily="18" charset="0"/>
                            <a:cs typeface="Arial" panose="020B0604020202020204" pitchFamily="34" charset="0"/>
                          </a:rPr>
                        </m:ctrlPr>
                      </m:dPr>
                      <m:e>
                        <m:r>
                          <a:rPr kumimoji="1" lang="en-US" altLang="zh-CN" b="0" i="1" dirty="0" smtClean="0">
                            <a:solidFill>
                              <a:srgbClr val="FF0000"/>
                            </a:solidFill>
                            <a:latin typeface="Cambria Math" panose="02040503050406030204" pitchFamily="18" charset="0"/>
                            <a:cs typeface="Arial" panose="020B0604020202020204" pitchFamily="34" charset="0"/>
                          </a:rPr>
                          <m:t>𝑛</m:t>
                        </m:r>
                        <m:r>
                          <a:rPr kumimoji="1" lang="en-US" altLang="zh-CN" b="0" i="1" dirty="0" smtClean="0">
                            <a:solidFill>
                              <a:srgbClr val="FF0000"/>
                            </a:solidFill>
                            <a:latin typeface="Cambria Math" panose="02040503050406030204" pitchFamily="18" charset="0"/>
                            <a:cs typeface="Arial" panose="020B0604020202020204" pitchFamily="34" charset="0"/>
                          </a:rPr>
                          <m:t>+1</m:t>
                        </m:r>
                      </m:e>
                    </m:d>
                    <m:r>
                      <a:rPr kumimoji="1" lang="en-US" altLang="zh-CN" b="0" i="1" dirty="0" smtClean="0">
                        <a:solidFill>
                          <a:srgbClr val="FF0000"/>
                        </a:solidFill>
                        <a:latin typeface="Cambria Math" panose="02040503050406030204" pitchFamily="18" charset="0"/>
                        <a:cs typeface="Arial" panose="020B0604020202020204" pitchFamily="34" charset="0"/>
                      </a:rPr>
                      <m:t>∗(</m:t>
                    </m:r>
                    <m:r>
                      <a:rPr kumimoji="1" lang="en-US" altLang="zh-CN" b="0" i="1" dirty="0" smtClean="0">
                        <a:solidFill>
                          <a:srgbClr val="FF0000"/>
                        </a:solidFill>
                        <a:latin typeface="Cambria Math" panose="02040503050406030204" pitchFamily="18" charset="0"/>
                        <a:cs typeface="Arial" panose="020B0604020202020204" pitchFamily="34" charset="0"/>
                      </a:rPr>
                      <m:t>𝑀</m:t>
                    </m:r>
                    <m:r>
                      <a:rPr kumimoji="1" lang="en-US" altLang="zh-CN" b="0" i="1" dirty="0" smtClean="0">
                        <a:solidFill>
                          <a:srgbClr val="FF0000"/>
                        </a:solidFill>
                        <a:latin typeface="Cambria Math" panose="02040503050406030204" pitchFamily="18" charset="0"/>
                        <a:cs typeface="Arial" panose="020B0604020202020204" pitchFamily="34" charset="0"/>
                      </a:rPr>
                      <m:t>−1)</m:t>
                    </m:r>
                  </m:oMath>
                </a14:m>
                <a:r>
                  <a:rPr lang="en-US" altLang="zh-CN" i="1" dirty="0">
                    <a:solidFill>
                      <a:srgbClr val="FF0000"/>
                    </a:solidFill>
                    <a:latin typeface="Arial" panose="020B0604020202020204" pitchFamily="34" charset="0"/>
                    <a:cs typeface="Arial" panose="020B0604020202020204" pitchFamily="34" charset="0"/>
                  </a:rPr>
                  <a:t> times</a:t>
                </a:r>
                <a:endParaRPr lang="zh-CN" altLang="en-US" i="1" dirty="0">
                  <a:solidFill>
                    <a:srgbClr val="FF0000"/>
                  </a:solidFill>
                  <a:latin typeface="Arial" panose="020B0604020202020204" pitchFamily="34" charset="0"/>
                  <a:cs typeface="Arial" panose="020B0604020202020204" pitchFamily="34" charset="0"/>
                </a:endParaRPr>
              </a:p>
            </p:txBody>
          </p:sp>
        </mc:Choice>
        <mc:Fallback xmlns="">
          <p:sp>
            <p:nvSpPr>
              <p:cNvPr id="26" name="文本框 25">
                <a:extLst>
                  <a:ext uri="{FF2B5EF4-FFF2-40B4-BE49-F238E27FC236}">
                    <a16:creationId xmlns:a16="http://schemas.microsoft.com/office/drawing/2014/main" id="{60B72F97-6122-2E80-5429-82144D08D4AD}"/>
                  </a:ext>
                </a:extLst>
              </p:cNvPr>
              <p:cNvSpPr txBox="1">
                <a:spLocks noRot="1" noChangeAspect="1" noMove="1" noResize="1" noEditPoints="1" noAdjustHandles="1" noChangeArrowheads="1" noChangeShapeType="1" noTextEdit="1"/>
              </p:cNvSpPr>
              <p:nvPr/>
            </p:nvSpPr>
            <p:spPr>
              <a:xfrm>
                <a:off x="5290118" y="4462073"/>
                <a:ext cx="4372866" cy="369332"/>
              </a:xfrm>
              <a:prstGeom prst="rect">
                <a:avLst/>
              </a:prstGeom>
              <a:blipFill>
                <a:blip r:embed="rId6"/>
                <a:stretch>
                  <a:fillRect l="-1159" t="-6667" b="-2666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5AF4636A-F50F-B4B8-66F5-18CE248AD5D0}"/>
              </a:ext>
            </a:extLst>
          </p:cNvPr>
          <p:cNvSpPr txBox="1"/>
          <p:nvPr/>
        </p:nvSpPr>
        <p:spPr>
          <a:xfrm>
            <a:off x="1208270" y="3939293"/>
            <a:ext cx="3309560" cy="456472"/>
          </a:xfrm>
          <a:prstGeom prst="rect">
            <a:avLst/>
          </a:prstGeom>
          <a:noFill/>
        </p:spPr>
        <p:txBody>
          <a:bodyPr wrap="none" rtlCol="0">
            <a:spAutoFit/>
          </a:bodyPr>
          <a:lstStyle/>
          <a:p>
            <a:pPr>
              <a:lnSpc>
                <a:spcPct val="150000"/>
              </a:lnSpc>
            </a:pPr>
            <a:r>
              <a:rPr kumimoji="1" lang="en-US" altLang="zh-CN" dirty="0">
                <a:latin typeface="Arial" panose="020B0604020202020204" pitchFamily="34" charset="0"/>
                <a:cs typeface="Arial" panose="020B0604020202020204" pitchFamily="34" charset="0"/>
              </a:rPr>
              <a:t>Sampling different initial states</a:t>
            </a:r>
          </a:p>
        </p:txBody>
      </p:sp>
      <p:sp>
        <p:nvSpPr>
          <p:cNvPr id="28" name="文本框 27">
            <a:extLst>
              <a:ext uri="{FF2B5EF4-FFF2-40B4-BE49-F238E27FC236}">
                <a16:creationId xmlns:a16="http://schemas.microsoft.com/office/drawing/2014/main" id="{E078E2D7-DD57-BA9F-7ED5-6AED69A42591}"/>
              </a:ext>
            </a:extLst>
          </p:cNvPr>
          <p:cNvSpPr txBox="1"/>
          <p:nvPr/>
        </p:nvSpPr>
        <p:spPr>
          <a:xfrm>
            <a:off x="5290118" y="3938267"/>
            <a:ext cx="3352200" cy="456472"/>
          </a:xfrm>
          <a:prstGeom prst="rect">
            <a:avLst/>
          </a:prstGeom>
          <a:noFill/>
        </p:spPr>
        <p:txBody>
          <a:bodyPr wrap="none" rtlCol="0">
            <a:spAutoFit/>
          </a:bodyPr>
          <a:lstStyle/>
          <a:p>
            <a:pPr>
              <a:lnSpc>
                <a:spcPct val="150000"/>
              </a:lnSpc>
            </a:pPr>
            <a:r>
              <a:rPr kumimoji="1" lang="en-US" altLang="zh-CN" dirty="0">
                <a:latin typeface="Arial" panose="020B0604020202020204" pitchFamily="34" charset="0"/>
                <a:cs typeface="Arial" panose="020B0604020202020204" pitchFamily="34" charset="0"/>
              </a:rPr>
              <a:t>Sampling at intermediate steps</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FCCD8284-52BC-272C-6F0D-074E52E7B853}"/>
                  </a:ext>
                </a:extLst>
              </p:cNvPr>
              <p:cNvSpPr txBox="1"/>
              <p:nvPr/>
            </p:nvSpPr>
            <p:spPr>
              <a:xfrm>
                <a:off x="5340773" y="4826996"/>
                <a:ext cx="5277407" cy="369332"/>
              </a:xfrm>
              <a:prstGeom prst="rect">
                <a:avLst/>
              </a:prstGeom>
              <a:noFill/>
            </p:spPr>
            <p:txBody>
              <a:bodyPr wrap="none" rtlCol="0">
                <a:spAutoFit/>
              </a:bodyPr>
              <a:lstStyle/>
              <a:p>
                <a:r>
                  <a:rPr kumimoji="1" lang="en-US" altLang="zh-CN" b="1" dirty="0">
                    <a:solidFill>
                      <a:srgbClr val="0432FF"/>
                    </a:solidFill>
                    <a:latin typeface="Arial" panose="020B0604020202020204" pitchFamily="34" charset="0"/>
                    <a:cs typeface="Arial" panose="020B0604020202020204" pitchFamily="34" charset="0"/>
                  </a:rPr>
                  <a:t>Split </a:t>
                </a:r>
                <a14:m>
                  <m:oMath xmlns:m="http://schemas.openxmlformats.org/officeDocument/2006/math">
                    <m:r>
                      <a:rPr kumimoji="1" lang="en-US" altLang="zh-CN" b="1" i="1" smtClean="0">
                        <a:solidFill>
                          <a:srgbClr val="0432FF"/>
                        </a:solidFill>
                        <a:latin typeface="Cambria Math" panose="02040503050406030204" pitchFamily="18" charset="0"/>
                      </a:rPr>
                      <m:t>𝑴</m:t>
                    </m:r>
                  </m:oMath>
                </a14:m>
                <a:r>
                  <a:rPr kumimoji="1" lang="en-US" altLang="zh-CN" b="1" dirty="0">
                    <a:solidFill>
                      <a:srgbClr val="0432FF"/>
                    </a:solidFill>
                    <a:latin typeface="Arial" panose="020B0604020202020204" pitchFamily="34" charset="0"/>
                    <a:cs typeface="Arial" panose="020B0604020202020204" pitchFamily="34" charset="0"/>
                  </a:rPr>
                  <a:t> branches at a single split point </a:t>
                </a:r>
                <a14:m>
                  <m:oMath xmlns:m="http://schemas.openxmlformats.org/officeDocument/2006/math">
                    <m:r>
                      <a:rPr kumimoji="1" lang="en-US" altLang="zh-CN" b="1" i="1" dirty="0" smtClean="0">
                        <a:solidFill>
                          <a:srgbClr val="0432FF"/>
                        </a:solidFill>
                        <a:latin typeface="Cambria Math" panose="02040503050406030204" pitchFamily="18" charset="0"/>
                        <a:cs typeface="Arial" panose="020B0604020202020204" pitchFamily="34" charset="0"/>
                      </a:rPr>
                      <m:t>𝒏</m:t>
                    </m:r>
                    <m:r>
                      <a:rPr kumimoji="1" lang="en-US" altLang="zh-CN" b="1" i="1" dirty="0" smtClean="0">
                        <a:solidFill>
                          <a:srgbClr val="0432FF"/>
                        </a:solidFill>
                        <a:latin typeface="Cambria Math" panose="02040503050406030204" pitchFamily="18" charset="0"/>
                        <a:cs typeface="Arial" panose="020B0604020202020204" pitchFamily="34" charset="0"/>
                      </a:rPr>
                      <m:t> (&lt;</m:t>
                    </m:r>
                    <m:r>
                      <a:rPr kumimoji="1" lang="en-US" altLang="zh-CN" b="1" i="1" dirty="0" smtClean="0">
                        <a:solidFill>
                          <a:srgbClr val="0432FF"/>
                        </a:solidFill>
                        <a:latin typeface="Cambria Math" panose="02040503050406030204" pitchFamily="18" charset="0"/>
                        <a:cs typeface="Arial" panose="020B0604020202020204" pitchFamily="34" charset="0"/>
                      </a:rPr>
                      <m:t>𝑵</m:t>
                    </m:r>
                    <m:r>
                      <a:rPr kumimoji="1" lang="en-US" altLang="zh-CN" b="1" i="1" dirty="0" smtClean="0">
                        <a:solidFill>
                          <a:srgbClr val="0432FF"/>
                        </a:solidFill>
                        <a:latin typeface="Cambria Math" panose="02040503050406030204" pitchFamily="18" charset="0"/>
                        <a:cs typeface="Arial" panose="020B0604020202020204" pitchFamily="34" charset="0"/>
                      </a:rPr>
                      <m:t>)</m:t>
                    </m:r>
                  </m:oMath>
                </a14:m>
                <a:endParaRPr kumimoji="1" lang="zh-CN" altLang="en-US" b="1" dirty="0">
                  <a:solidFill>
                    <a:srgbClr val="0432FF"/>
                  </a:solidFill>
                  <a:latin typeface="Arial" panose="020B0604020202020204" pitchFamily="34" charset="0"/>
                  <a:cs typeface="Arial" panose="020B0604020202020204" pitchFamily="34" charset="0"/>
                </a:endParaRPr>
              </a:p>
            </p:txBody>
          </p:sp>
        </mc:Choice>
        <mc:Fallback xmlns="">
          <p:sp>
            <p:nvSpPr>
              <p:cNvPr id="29" name="文本框 28">
                <a:extLst>
                  <a:ext uri="{FF2B5EF4-FFF2-40B4-BE49-F238E27FC236}">
                    <a16:creationId xmlns:a16="http://schemas.microsoft.com/office/drawing/2014/main" id="{FCCD8284-52BC-272C-6F0D-074E52E7B853}"/>
                  </a:ext>
                </a:extLst>
              </p:cNvPr>
              <p:cNvSpPr txBox="1">
                <a:spLocks noRot="1" noChangeAspect="1" noMove="1" noResize="1" noEditPoints="1" noAdjustHandles="1" noChangeArrowheads="1" noChangeShapeType="1" noTextEdit="1"/>
              </p:cNvSpPr>
              <p:nvPr/>
            </p:nvSpPr>
            <p:spPr>
              <a:xfrm>
                <a:off x="5340773" y="4826996"/>
                <a:ext cx="5277407" cy="369332"/>
              </a:xfrm>
              <a:prstGeom prst="rect">
                <a:avLst/>
              </a:prstGeom>
              <a:blipFill>
                <a:blip r:embed="rId7"/>
                <a:stretch>
                  <a:fillRect l="-959" t="-10345"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BDCA742-5421-B217-0423-6B885849DB8D}"/>
                  </a:ext>
                </a:extLst>
              </p:cNvPr>
              <p:cNvSpPr txBox="1"/>
              <p:nvPr/>
            </p:nvSpPr>
            <p:spPr>
              <a:xfrm>
                <a:off x="5340773" y="5195274"/>
                <a:ext cx="6603090" cy="369332"/>
              </a:xfrm>
              <a:prstGeom prst="rect">
                <a:avLst/>
              </a:prstGeom>
              <a:noFill/>
            </p:spPr>
            <p:txBody>
              <a:bodyPr wrap="none" rtlCol="0">
                <a:spAutoFit/>
              </a:bodyPr>
              <a:lstStyle/>
              <a:p>
                <a:r>
                  <a:rPr kumimoji="1" lang="en-US" altLang="zh-CN" b="1" dirty="0">
                    <a:solidFill>
                      <a:srgbClr val="0432FF"/>
                    </a:solidFill>
                    <a:latin typeface="Arial" panose="020B0604020202020204" pitchFamily="34" charset="0"/>
                    <a:cs typeface="Arial" panose="020B0604020202020204" pitchFamily="34" charset="0"/>
                  </a:rPr>
                  <a:t>Much smaller when using </a:t>
                </a:r>
                <a14:m>
                  <m:oMath xmlns:m="http://schemas.openxmlformats.org/officeDocument/2006/math">
                    <m:r>
                      <a:rPr kumimoji="1" lang="en-US" altLang="zh-CN" b="1" i="0" dirty="0" smtClean="0">
                        <a:solidFill>
                          <a:srgbClr val="0432FF"/>
                        </a:solidFill>
                        <a:latin typeface="Cambria Math" panose="02040503050406030204" pitchFamily="18" charset="0"/>
                        <a:cs typeface="Arial" panose="020B0604020202020204" pitchFamily="34" charset="0"/>
                      </a:rPr>
                      <m:t>𝐧</m:t>
                    </m:r>
                    <m:r>
                      <a:rPr kumimoji="1" lang="en-US" altLang="zh-CN" b="1" i="0" dirty="0" smtClean="0">
                        <a:solidFill>
                          <a:srgbClr val="0432FF"/>
                        </a:solidFill>
                        <a:latin typeface="Cambria Math" panose="02040503050406030204" pitchFamily="18" charset="0"/>
                        <a:cs typeface="Arial" panose="020B0604020202020204" pitchFamily="34" charset="0"/>
                      </a:rPr>
                      <m:t>≪</m:t>
                    </m:r>
                    <m:r>
                      <a:rPr kumimoji="1" lang="en-US" altLang="zh-CN" b="1" i="1" dirty="0" smtClean="0">
                        <a:solidFill>
                          <a:srgbClr val="0432FF"/>
                        </a:solidFill>
                        <a:latin typeface="Cambria Math" panose="02040503050406030204" pitchFamily="18" charset="0"/>
                        <a:cs typeface="Arial" panose="020B0604020202020204" pitchFamily="34" charset="0"/>
                      </a:rPr>
                      <m:t>𝑵</m:t>
                    </m:r>
                  </m:oMath>
                </a14:m>
                <a:r>
                  <a:rPr kumimoji="1" lang="en-US" altLang="zh-CN" b="1" dirty="0">
                    <a:solidFill>
                      <a:srgbClr val="0432FF"/>
                    </a:solidFill>
                    <a:latin typeface="Arial" panose="020B0604020202020204" pitchFamily="34" charset="0"/>
                    <a:cs typeface="Arial" panose="020B0604020202020204" pitchFamily="34" charset="0"/>
                  </a:rPr>
                  <a:t> in comparison with </a:t>
                </a:r>
                <a14:m>
                  <m:oMath xmlns:m="http://schemas.openxmlformats.org/officeDocument/2006/math">
                    <m:r>
                      <a:rPr kumimoji="1" lang="en-US" altLang="zh-CN" b="1" i="1" dirty="0" smtClean="0">
                        <a:solidFill>
                          <a:srgbClr val="0432FF"/>
                        </a:solidFill>
                        <a:latin typeface="Cambria Math" panose="02040503050406030204" pitchFamily="18" charset="0"/>
                        <a:cs typeface="Arial" panose="020B0604020202020204" pitchFamily="34" charset="0"/>
                      </a:rPr>
                      <m:t>𝑴</m:t>
                    </m:r>
                    <m:r>
                      <a:rPr kumimoji="1" lang="en-US" altLang="zh-CN" b="1" i="0" dirty="0" smtClean="0">
                        <a:solidFill>
                          <a:srgbClr val="0432FF"/>
                        </a:solidFill>
                        <a:latin typeface="Cambria Math" panose="02040503050406030204" pitchFamily="18" charset="0"/>
                        <a:cs typeface="Arial" panose="020B0604020202020204" pitchFamily="34" charset="0"/>
                      </a:rPr>
                      <m:t>∗</m:t>
                    </m:r>
                    <m:r>
                      <a:rPr kumimoji="1" lang="en-US" altLang="zh-CN" b="1" i="1" dirty="0">
                        <a:solidFill>
                          <a:srgbClr val="0432FF"/>
                        </a:solidFill>
                        <a:latin typeface="Cambria Math" panose="02040503050406030204" pitchFamily="18" charset="0"/>
                        <a:cs typeface="Arial" panose="020B0604020202020204" pitchFamily="34" charset="0"/>
                      </a:rPr>
                      <m:t>𝑵</m:t>
                    </m:r>
                  </m:oMath>
                </a14:m>
                <a:r>
                  <a:rPr kumimoji="1" lang="en-US" altLang="zh-CN" b="1" dirty="0">
                    <a:solidFill>
                      <a:srgbClr val="0432FF"/>
                    </a:solidFill>
                    <a:latin typeface="Arial" panose="020B0604020202020204" pitchFamily="34" charset="0"/>
                    <a:cs typeface="Arial" panose="020B0604020202020204" pitchFamily="34" charset="0"/>
                  </a:rPr>
                  <a:t> </a:t>
                </a:r>
                <a:endParaRPr kumimoji="1" lang="zh-CN" altLang="en-US" b="1" dirty="0">
                  <a:solidFill>
                    <a:srgbClr val="0432FF"/>
                  </a:solidFill>
                  <a:latin typeface="Arial" panose="020B0604020202020204" pitchFamily="34" charset="0"/>
                  <a:cs typeface="Arial" panose="020B0604020202020204" pitchFamily="34" charset="0"/>
                </a:endParaRPr>
              </a:p>
            </p:txBody>
          </p:sp>
        </mc:Choice>
        <mc:Fallback xmlns="">
          <p:sp>
            <p:nvSpPr>
              <p:cNvPr id="30" name="文本框 29">
                <a:extLst>
                  <a:ext uri="{FF2B5EF4-FFF2-40B4-BE49-F238E27FC236}">
                    <a16:creationId xmlns:a16="http://schemas.microsoft.com/office/drawing/2014/main" id="{1BDCA742-5421-B217-0423-6B885849DB8D}"/>
                  </a:ext>
                </a:extLst>
              </p:cNvPr>
              <p:cNvSpPr txBox="1">
                <a:spLocks noRot="1" noChangeAspect="1" noMove="1" noResize="1" noEditPoints="1" noAdjustHandles="1" noChangeArrowheads="1" noChangeShapeType="1" noTextEdit="1"/>
              </p:cNvSpPr>
              <p:nvPr/>
            </p:nvSpPr>
            <p:spPr>
              <a:xfrm>
                <a:off x="5340773" y="5195274"/>
                <a:ext cx="6603090" cy="369332"/>
              </a:xfrm>
              <a:prstGeom prst="rect">
                <a:avLst/>
              </a:prstGeom>
              <a:blipFill>
                <a:blip r:embed="rId8"/>
                <a:stretch>
                  <a:fillRect l="-768" t="-3226" b="-22581"/>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8DF38B8F-EFE8-A308-FA67-3B58F0920B7A}"/>
              </a:ext>
            </a:extLst>
          </p:cNvPr>
          <p:cNvSpPr txBox="1"/>
          <p:nvPr/>
        </p:nvSpPr>
        <p:spPr>
          <a:xfrm>
            <a:off x="1076028" y="5795108"/>
            <a:ext cx="10913192" cy="923330"/>
          </a:xfrm>
          <a:prstGeom prst="rect">
            <a:avLst/>
          </a:prstGeom>
          <a:noFill/>
          <a:ln>
            <a:noFill/>
            <a:prstDash val="sysDash"/>
          </a:ln>
        </p:spPr>
        <p:txBody>
          <a:bodyPr wrap="square">
            <a:spAutoFit/>
          </a:bodyPr>
          <a:lstStyle/>
          <a:p>
            <a:r>
              <a:rPr lang="en-US" altLang="zh-CN" b="1" dirty="0">
                <a:latin typeface="Arial" panose="020B0604020202020204" pitchFamily="34" charset="0"/>
                <a:cs typeface="Arial" panose="020B0604020202020204" pitchFamily="34" charset="0"/>
              </a:rPr>
              <a:t>U</a:t>
            </a:r>
            <a:r>
              <a:rPr lang="zh-CN" altLang="en-US" b="1" dirty="0">
                <a:latin typeface="Arial" panose="020B0604020202020204" pitchFamily="34" charset="0"/>
                <a:cs typeface="Arial" panose="020B0604020202020204" pitchFamily="34" charset="0"/>
              </a:rPr>
              <a:t>sing sufficiently diverse samples is crucial for ensemble inference</a:t>
            </a:r>
            <a:r>
              <a:rPr lang="en-US" altLang="zh-CN" b="1" dirty="0">
                <a:latin typeface="Arial" panose="020B0604020202020204" pitchFamily="34" charset="0"/>
                <a:cs typeface="Arial" panose="020B0604020202020204" pitchFamily="34" charset="0"/>
              </a:rPr>
              <a:t>: </a:t>
            </a:r>
          </a:p>
          <a:p>
            <a:r>
              <a:rPr lang="en-US" altLang="zh-CN" b="1" dirty="0">
                <a:latin typeface="Arial" panose="020B0604020202020204" pitchFamily="34" charset="0"/>
                <a:cs typeface="Arial" panose="020B0604020202020204" pitchFamily="34" charset="0"/>
              </a:rPr>
              <a:t>The sample diversity will decrease at the latter inference process since the variance of the added noise decreases in the latter stages. </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107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F0E84-7A14-A7ED-9E53-1B1C2444EF06}"/>
              </a:ext>
            </a:extLst>
          </p:cNvPr>
          <p:cNvSpPr>
            <a:spLocks noGrp="1"/>
          </p:cNvSpPr>
          <p:nvPr>
            <p:ph type="title"/>
          </p:nvPr>
        </p:nvSpPr>
        <p:spPr/>
        <p:txBody>
          <a:bodyPr/>
          <a:lstStyle/>
          <a:p>
            <a:r>
              <a:rPr kumimoji="1" lang="en-US" altLang="zh-CN" dirty="0"/>
              <a:t>Outlier Removal</a:t>
            </a:r>
            <a:endParaRPr kumimoji="1" lang="zh-CN" altLang="en-US" dirty="0"/>
          </a:p>
        </p:txBody>
      </p:sp>
      <p:sp>
        <p:nvSpPr>
          <p:cNvPr id="3" name="灯片编号占位符 2">
            <a:extLst>
              <a:ext uri="{FF2B5EF4-FFF2-40B4-BE49-F238E27FC236}">
                <a16:creationId xmlns:a16="http://schemas.microsoft.com/office/drawing/2014/main" id="{7571A259-D200-3AFE-6869-C615C7DE6F82}"/>
              </a:ext>
            </a:extLst>
          </p:cNvPr>
          <p:cNvSpPr>
            <a:spLocks noGrp="1"/>
          </p:cNvSpPr>
          <p:nvPr>
            <p:ph type="sldNum" sz="quarter" idx="12"/>
          </p:nvPr>
        </p:nvSpPr>
        <p:spPr/>
        <p:txBody>
          <a:bodyPr/>
          <a:lstStyle/>
          <a:p>
            <a:fld id="{065237BD-38A8-469E-BDB8-0351196143D6}" type="slidenum">
              <a:rPr lang="zh-CN" altLang="en-US" smtClean="0"/>
              <a:pPr/>
              <a:t>9</a:t>
            </a:fld>
            <a:endParaRPr lang="zh-CN" altLang="en-US" dirty="0"/>
          </a:p>
        </p:txBody>
      </p:sp>
      <p:sp>
        <p:nvSpPr>
          <p:cNvPr id="4" name="文本框 3">
            <a:extLst>
              <a:ext uri="{FF2B5EF4-FFF2-40B4-BE49-F238E27FC236}">
                <a16:creationId xmlns:a16="http://schemas.microsoft.com/office/drawing/2014/main" id="{DD98EF51-57AD-A21C-B524-F07D8CC473D0}"/>
              </a:ext>
            </a:extLst>
          </p:cNvPr>
          <p:cNvSpPr txBox="1"/>
          <p:nvPr/>
        </p:nvSpPr>
        <p:spPr>
          <a:xfrm>
            <a:off x="838200" y="6331606"/>
            <a:ext cx="10410173" cy="477054"/>
          </a:xfrm>
          <a:prstGeom prst="rect">
            <a:avLst/>
          </a:prstGeom>
          <a:noFill/>
        </p:spPr>
        <p:txBody>
          <a:bodyPr wrap="square">
            <a:spAutoFit/>
          </a:bodyPr>
          <a:lstStyle/>
          <a:p>
            <a:r>
              <a:rPr lang="en-US" altLang="zh-CN" sz="1400" b="1" i="0" dirty="0">
                <a:effectLst/>
                <a:highlight>
                  <a:srgbClr val="FFFFFF"/>
                </a:highlight>
                <a:latin typeface="Arial" panose="020B0604020202020204" pitchFamily="34" charset="0"/>
                <a:cs typeface="Arial" panose="020B0604020202020204" pitchFamily="34" charset="0"/>
              </a:rPr>
              <a:t>References</a:t>
            </a:r>
            <a:r>
              <a:rPr lang="en-US" altLang="zh-CN" sz="1100" b="0" i="0" dirty="0">
                <a:effectLst/>
                <a:highlight>
                  <a:srgbClr val="FFFFFF"/>
                </a:highlight>
                <a:latin typeface="Arial" panose="020B0604020202020204" pitchFamily="34" charset="0"/>
                <a:cs typeface="Arial" panose="020B0604020202020204" pitchFamily="34" charset="0"/>
              </a:rPr>
              <a:t>:</a:t>
            </a:r>
          </a:p>
          <a:p>
            <a:r>
              <a:rPr lang="en-US" altLang="zh-CN" sz="1100" b="0" i="0" dirty="0">
                <a:effectLst/>
                <a:highlight>
                  <a:srgbClr val="FFFFFF"/>
                </a:highlight>
                <a:latin typeface="Arial" panose="020B0604020202020204" pitchFamily="34" charset="0"/>
                <a:cs typeface="Arial" panose="020B0604020202020204" pitchFamily="34" charset="0"/>
              </a:rPr>
              <a:t>[1] N. Kamo, M. Delcroix, and T. Nakatani, “Target Speech Extraction with Conditional Diffusion Model,” in Proc. </a:t>
            </a:r>
            <a:r>
              <a:rPr lang="en-US" altLang="zh-CN" sz="1100" b="0" i="0" dirty="0" err="1">
                <a:effectLst/>
                <a:highlight>
                  <a:srgbClr val="FFFFFF"/>
                </a:highlight>
                <a:latin typeface="Arial" panose="020B0604020202020204" pitchFamily="34" charset="0"/>
                <a:cs typeface="Arial" panose="020B0604020202020204" pitchFamily="34" charset="0"/>
              </a:rPr>
              <a:t>Interspeech</a:t>
            </a:r>
            <a:r>
              <a:rPr lang="en-US" altLang="zh-CN" sz="1100" b="0" i="0" dirty="0">
                <a:effectLst/>
                <a:highlight>
                  <a:srgbClr val="FFFFFF"/>
                </a:highlight>
                <a:latin typeface="Arial" panose="020B0604020202020204" pitchFamily="34" charset="0"/>
                <a:cs typeface="Arial" panose="020B0604020202020204" pitchFamily="34" charset="0"/>
              </a:rPr>
              <a:t>, 2023, pp. 176–180</a:t>
            </a:r>
            <a:endParaRPr lang="zh-CN" altLang="en-US" sz="11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D5036286-2FBC-3B00-2A00-64F2F238FB41}"/>
              </a:ext>
            </a:extLst>
          </p:cNvPr>
          <p:cNvPicPr>
            <a:picLocks noChangeAspect="1"/>
          </p:cNvPicPr>
          <p:nvPr/>
        </p:nvPicPr>
        <p:blipFill>
          <a:blip r:embed="rId2"/>
          <a:stretch>
            <a:fillRect/>
          </a:stretch>
        </p:blipFill>
        <p:spPr>
          <a:xfrm>
            <a:off x="666038" y="2765900"/>
            <a:ext cx="5377248" cy="2530469"/>
          </a:xfrm>
          <a:prstGeom prst="rect">
            <a:avLst/>
          </a:prstGeom>
        </p:spPr>
      </p:pic>
      <p:sp>
        <p:nvSpPr>
          <p:cNvPr id="8" name="文本框 7">
            <a:extLst>
              <a:ext uri="{FF2B5EF4-FFF2-40B4-BE49-F238E27FC236}">
                <a16:creationId xmlns:a16="http://schemas.microsoft.com/office/drawing/2014/main" id="{353CD672-2211-8705-31F2-21B60F5168F2}"/>
              </a:ext>
            </a:extLst>
          </p:cNvPr>
          <p:cNvSpPr txBox="1"/>
          <p:nvPr/>
        </p:nvSpPr>
        <p:spPr>
          <a:xfrm>
            <a:off x="640492" y="1894339"/>
            <a:ext cx="5377248" cy="707886"/>
          </a:xfrm>
          <a:prstGeom prst="rect">
            <a:avLst/>
          </a:prstGeom>
          <a:noFill/>
        </p:spPr>
        <p:txBody>
          <a:bodyPr wrap="square">
            <a:spAutoFit/>
          </a:bodyPr>
          <a:lstStyle/>
          <a:p>
            <a:pPr marL="342900" indent="-342900">
              <a:buFont typeface="系统字体常规体"/>
              <a:buChar char="✘"/>
            </a:pPr>
            <a:r>
              <a:rPr lang="en-US" altLang="zh-CN" sz="2000" dirty="0">
                <a:latin typeface="Arial" panose="020B0604020202020204" pitchFamily="34" charset="0"/>
                <a:cs typeface="Arial" panose="020B0604020202020204" pitchFamily="34" charset="0"/>
              </a:rPr>
              <a:t>S</a:t>
            </a:r>
            <a:r>
              <a:rPr lang="zh-CN" altLang="en-US" sz="2000" dirty="0">
                <a:latin typeface="Arial" panose="020B0604020202020204" pitchFamily="34" charset="0"/>
                <a:cs typeface="Arial" panose="020B0604020202020204" pitchFamily="34" charset="0"/>
              </a:rPr>
              <a:t>ome samples generated have extremely poor quality</a:t>
            </a:r>
            <a:r>
              <a:rPr lang="en-US" altLang="zh-CN" sz="2000" dirty="0">
                <a:latin typeface="Arial" panose="020B0604020202020204" pitchFamily="34" charset="0"/>
                <a:cs typeface="Arial" panose="020B0604020202020204" pitchFamily="34" charset="0"/>
              </a:rPr>
              <a:t> [1] (</a:t>
            </a:r>
            <a:r>
              <a:rPr lang="en-US" altLang="zh-CN" sz="2000" dirty="0">
                <a:solidFill>
                  <a:srgbClr val="0432FF"/>
                </a:solidFill>
                <a:latin typeface="Arial" panose="020B0604020202020204" pitchFamily="34" charset="0"/>
                <a:cs typeface="Arial" panose="020B0604020202020204" pitchFamily="34" charset="0"/>
              </a:rPr>
              <a:t>TSE</a:t>
            </a:r>
            <a:r>
              <a:rPr lang="en-US" altLang="zh-CN" sz="2000" dirty="0">
                <a:latin typeface="Arial" panose="020B0604020202020204" pitchFamily="34" charset="0"/>
                <a:cs typeface="Arial" panose="020B0604020202020204" pitchFamily="34" charset="0"/>
              </a:rPr>
              <a:t>, Libri2Mix dataset)</a:t>
            </a:r>
            <a:endParaRPr lang="zh-CN" altLang="en-US" sz="2000" dirty="0">
              <a:latin typeface="Arial" panose="020B0604020202020204" pitchFamily="34" charset="0"/>
              <a:cs typeface="Arial" panose="020B0604020202020204" pitchFamily="34" charset="0"/>
            </a:endParaRPr>
          </a:p>
        </p:txBody>
      </p:sp>
      <p:graphicFrame>
        <p:nvGraphicFramePr>
          <p:cNvPr id="9" name="对象 8">
            <a:extLst>
              <a:ext uri="{FF2B5EF4-FFF2-40B4-BE49-F238E27FC236}">
                <a16:creationId xmlns:a16="http://schemas.microsoft.com/office/drawing/2014/main" id="{BA753E98-6CEF-3FFE-C8DC-66296260B007}"/>
              </a:ext>
            </a:extLst>
          </p:cNvPr>
          <p:cNvGraphicFramePr>
            <a:graphicFrameLocks noChangeAspect="1"/>
          </p:cNvGraphicFramePr>
          <p:nvPr>
            <p:extLst>
              <p:ext uri="{D42A27DB-BD31-4B8C-83A1-F6EECF244321}">
                <p14:modId xmlns:p14="http://schemas.microsoft.com/office/powerpoint/2010/main" val="219972825"/>
              </p:ext>
            </p:extLst>
          </p:nvPr>
        </p:nvGraphicFramePr>
        <p:xfrm>
          <a:off x="6648399" y="3566429"/>
          <a:ext cx="5270500" cy="1219200"/>
        </p:xfrm>
        <a:graphic>
          <a:graphicData uri="http://schemas.openxmlformats.org/presentationml/2006/ole">
            <mc:AlternateContent xmlns:mc="http://schemas.openxmlformats.org/markup-compatibility/2006">
              <mc:Choice xmlns:v="urn:schemas-microsoft-com:vml" Requires="v">
                <p:oleObj name="文档" r:id="rId3" imgW="5270500" imgH="1219200" progId="Word.Document.12">
                  <p:embed/>
                </p:oleObj>
              </mc:Choice>
              <mc:Fallback>
                <p:oleObj name="文档" r:id="rId3" imgW="5270500" imgH="1219200" progId="Word.Document.12">
                  <p:embed/>
                  <p:pic>
                    <p:nvPicPr>
                      <p:cNvPr id="0" name=""/>
                      <p:cNvPicPr/>
                      <p:nvPr/>
                    </p:nvPicPr>
                    <p:blipFill>
                      <a:blip r:embed="rId4"/>
                      <a:stretch>
                        <a:fillRect/>
                      </a:stretch>
                    </p:blipFill>
                    <p:spPr>
                      <a:xfrm>
                        <a:off x="6648399" y="3566429"/>
                        <a:ext cx="5270500" cy="12192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A7E3338-DF35-7AA5-FF91-D8857386DBF2}"/>
              </a:ext>
            </a:extLst>
          </p:cNvPr>
          <p:cNvGraphicFramePr>
            <a:graphicFrameLocks noChangeAspect="1"/>
          </p:cNvGraphicFramePr>
          <p:nvPr>
            <p:extLst>
              <p:ext uri="{D42A27DB-BD31-4B8C-83A1-F6EECF244321}">
                <p14:modId xmlns:p14="http://schemas.microsoft.com/office/powerpoint/2010/main" val="3512429970"/>
              </p:ext>
            </p:extLst>
          </p:nvPr>
        </p:nvGraphicFramePr>
        <p:xfrm>
          <a:off x="7437357" y="4637341"/>
          <a:ext cx="5270500" cy="1219200"/>
        </p:xfrm>
        <a:graphic>
          <a:graphicData uri="http://schemas.openxmlformats.org/presentationml/2006/ole">
            <mc:AlternateContent xmlns:mc="http://schemas.openxmlformats.org/markup-compatibility/2006">
              <mc:Choice xmlns:v="urn:schemas-microsoft-com:vml" Requires="v">
                <p:oleObj name="文档" r:id="rId5" imgW="5270500" imgH="1219200" progId="Word.Document.12">
                  <p:embed/>
                </p:oleObj>
              </mc:Choice>
              <mc:Fallback>
                <p:oleObj name="文档" r:id="rId5" imgW="5270500" imgH="1219200" progId="Word.Document.12">
                  <p:embed/>
                  <p:pic>
                    <p:nvPicPr>
                      <p:cNvPr id="0" name=""/>
                      <p:cNvPicPr/>
                      <p:nvPr/>
                    </p:nvPicPr>
                    <p:blipFill>
                      <a:blip r:embed="rId6"/>
                      <a:stretch>
                        <a:fillRect/>
                      </a:stretch>
                    </p:blipFill>
                    <p:spPr>
                      <a:xfrm>
                        <a:off x="7437357" y="4637341"/>
                        <a:ext cx="5270500" cy="1219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2968889-1EFF-4E7F-C725-DA30103F05DD}"/>
              </a:ext>
            </a:extLst>
          </p:cNvPr>
          <p:cNvGraphicFramePr>
            <a:graphicFrameLocks noChangeAspect="1"/>
          </p:cNvGraphicFramePr>
          <p:nvPr>
            <p:extLst>
              <p:ext uri="{D42A27DB-BD31-4B8C-83A1-F6EECF244321}">
                <p14:modId xmlns:p14="http://schemas.microsoft.com/office/powerpoint/2010/main" val="660633523"/>
              </p:ext>
            </p:extLst>
          </p:nvPr>
        </p:nvGraphicFramePr>
        <p:xfrm>
          <a:off x="6137586" y="2679731"/>
          <a:ext cx="5270500" cy="1219200"/>
        </p:xfrm>
        <a:graphic>
          <a:graphicData uri="http://schemas.openxmlformats.org/presentationml/2006/ole">
            <mc:AlternateContent xmlns:mc="http://schemas.openxmlformats.org/markup-compatibility/2006">
              <mc:Choice xmlns:v="urn:schemas-microsoft-com:vml" Requires="v">
                <p:oleObj name="文档" r:id="rId7" imgW="5270500" imgH="1219200" progId="Word.Document.12">
                  <p:embed/>
                </p:oleObj>
              </mc:Choice>
              <mc:Fallback>
                <p:oleObj name="文档" r:id="rId7" imgW="5270500" imgH="1219200" progId="Word.Document.12">
                  <p:embed/>
                  <p:pic>
                    <p:nvPicPr>
                      <p:cNvPr id="0" name=""/>
                      <p:cNvPicPr/>
                      <p:nvPr/>
                    </p:nvPicPr>
                    <p:blipFill>
                      <a:blip r:embed="rId8"/>
                      <a:stretch>
                        <a:fillRect/>
                      </a:stretch>
                    </p:blipFill>
                    <p:spPr>
                      <a:xfrm>
                        <a:off x="6137586" y="2679731"/>
                        <a:ext cx="5270500" cy="1219200"/>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8A12D026-6CBD-A15E-50E8-948665B21E6F}"/>
              </a:ext>
            </a:extLst>
          </p:cNvPr>
          <p:cNvSpPr txBox="1"/>
          <p:nvPr/>
        </p:nvSpPr>
        <p:spPr>
          <a:xfrm>
            <a:off x="6450227" y="2836843"/>
            <a:ext cx="1210588"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Distance: </a:t>
            </a:r>
            <a:endParaRPr kumimoji="1" lang="zh-CN" altLang="en-US" dirty="0">
              <a:latin typeface="Arial" panose="020B0604020202020204" pitchFamily="34" charset="0"/>
              <a:cs typeface="Arial" panose="020B0604020202020204" pitchFamily="34" charset="0"/>
            </a:endParaRPr>
          </a:p>
        </p:txBody>
      </p:sp>
      <p:cxnSp>
        <p:nvCxnSpPr>
          <p:cNvPr id="13" name="直线连接符 12">
            <a:extLst>
              <a:ext uri="{FF2B5EF4-FFF2-40B4-BE49-F238E27FC236}">
                <a16:creationId xmlns:a16="http://schemas.microsoft.com/office/drawing/2014/main" id="{6D3D4347-0B55-9531-C73F-6DFC6CA9A2F7}"/>
              </a:ext>
            </a:extLst>
          </p:cNvPr>
          <p:cNvCxnSpPr>
            <a:cxnSpLocks/>
          </p:cNvCxnSpPr>
          <p:nvPr/>
        </p:nvCxnSpPr>
        <p:spPr>
          <a:xfrm>
            <a:off x="6137586" y="1573475"/>
            <a:ext cx="0" cy="4261434"/>
          </a:xfrm>
          <a:prstGeom prst="line">
            <a:avLst/>
          </a:prstGeom>
          <a:ln w="2857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B220A6CC-87B3-27BB-322A-D76AA93ABBF6}"/>
              </a:ext>
            </a:extLst>
          </p:cNvPr>
          <p:cNvSpPr txBox="1"/>
          <p:nvPr/>
        </p:nvSpPr>
        <p:spPr>
          <a:xfrm>
            <a:off x="6231887" y="1620526"/>
            <a:ext cx="2396810" cy="400110"/>
          </a:xfrm>
          <a:prstGeom prst="rect">
            <a:avLst/>
          </a:prstGeom>
          <a:noFill/>
        </p:spPr>
        <p:txBody>
          <a:bodyPr wrap="none" rtlCol="0">
            <a:spAutoFit/>
          </a:bodyPr>
          <a:lstStyle/>
          <a:p>
            <a:pPr marL="342900" indent="-342900" algn="l">
              <a:buFont typeface="Wingdings" pitchFamily="2" charset="2"/>
              <a:buChar char="Ø"/>
            </a:pPr>
            <a:r>
              <a:rPr kumimoji="1" lang="en-US" altLang="zh-CN" sz="2000" dirty="0">
                <a:latin typeface="Arial" panose="020B0604020202020204" pitchFamily="34" charset="0"/>
                <a:cs typeface="Arial" panose="020B0604020202020204" pitchFamily="34" charset="0"/>
              </a:rPr>
              <a:t>Outlier detection</a:t>
            </a:r>
            <a:endParaRPr kumimoji="1"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E0E2553-B93A-F6CE-47D3-FFA438A3B259}"/>
                  </a:ext>
                </a:extLst>
              </p:cNvPr>
              <p:cNvSpPr txBox="1"/>
              <p:nvPr/>
            </p:nvSpPr>
            <p:spPr>
              <a:xfrm>
                <a:off x="6231887" y="2133854"/>
                <a:ext cx="5924507" cy="369332"/>
              </a:xfrm>
              <a:prstGeom prst="rect">
                <a:avLst/>
              </a:prstGeom>
              <a:noFill/>
            </p:spPr>
            <p:txBody>
              <a:bodyPr wrap="none" rtlCol="0">
                <a:spAutoFit/>
              </a:bodyPr>
              <a:lstStyle/>
              <a:p>
                <a:r>
                  <a:rPr kumimoji="1" lang="en-US" altLang="zh-CN" dirty="0">
                    <a:latin typeface="Arial" panose="020B0604020202020204" pitchFamily="34" charset="0"/>
                    <a:cs typeface="Arial" panose="020B0604020202020204" pitchFamily="34" charset="0"/>
                  </a:rPr>
                  <a:t>Outlier is detected as an outlier when distance </a:t>
                </a:r>
                <a14:m>
                  <m:oMath xmlns:m="http://schemas.openxmlformats.org/officeDocument/2006/math">
                    <m:r>
                      <a:rPr lang="zh-CN" altLang="en-US" i="1" smtClean="0">
                        <a:latin typeface="Cambria Math" panose="02040503050406030204" pitchFamily="18" charset="0"/>
                      </a:rPr>
                      <m:t>𝐷</m:t>
                    </m:r>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𝑚</m:t>
                        </m:r>
                      </m:e>
                    </m:d>
                    <m:r>
                      <a:rPr lang="en-US" altLang="zh-CN" b="0" i="1" smtClean="0">
                        <a:latin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𝜂</m:t>
                    </m:r>
                  </m:oMath>
                </a14:m>
                <a:endParaRPr lang="zh-CN" altLang="en-US" dirty="0"/>
              </a:p>
            </p:txBody>
          </p:sp>
        </mc:Choice>
        <mc:Fallback xmlns="">
          <p:sp>
            <p:nvSpPr>
              <p:cNvPr id="20" name="文本框 19">
                <a:extLst>
                  <a:ext uri="{FF2B5EF4-FFF2-40B4-BE49-F238E27FC236}">
                    <a16:creationId xmlns:a16="http://schemas.microsoft.com/office/drawing/2014/main" id="{4E0E2553-B93A-F6CE-47D3-FFA438A3B259}"/>
                  </a:ext>
                </a:extLst>
              </p:cNvPr>
              <p:cNvSpPr txBox="1">
                <a:spLocks noRot="1" noChangeAspect="1" noMove="1" noResize="1" noEditPoints="1" noAdjustHandles="1" noChangeArrowheads="1" noChangeShapeType="1" noTextEdit="1"/>
              </p:cNvSpPr>
              <p:nvPr/>
            </p:nvSpPr>
            <p:spPr>
              <a:xfrm>
                <a:off x="6231887" y="2133854"/>
                <a:ext cx="5924507" cy="369332"/>
              </a:xfrm>
              <a:prstGeom prst="rect">
                <a:avLst/>
              </a:prstGeom>
              <a:blipFill>
                <a:blip r:embed="rId9"/>
                <a:stretch>
                  <a:fillRect l="-855" t="-6667" b="-23333"/>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D40323D4-9714-03DE-924C-0EF301657408}"/>
              </a:ext>
            </a:extLst>
          </p:cNvPr>
          <p:cNvSpPr txBox="1"/>
          <p:nvPr/>
        </p:nvSpPr>
        <p:spPr>
          <a:xfrm>
            <a:off x="6450227" y="4822440"/>
            <a:ext cx="2031325"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Sample variance: </a:t>
            </a:r>
            <a:endParaRPr kumimoji="1" lang="zh-CN" altLang="en-US"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906FDBCA-BAC7-3D1B-F12C-B22E73D05EEF}"/>
              </a:ext>
            </a:extLst>
          </p:cNvPr>
          <p:cNvSpPr txBox="1"/>
          <p:nvPr/>
        </p:nvSpPr>
        <p:spPr>
          <a:xfrm>
            <a:off x="6450227" y="3806697"/>
            <a:ext cx="1274708" cy="369332"/>
          </a:xfrm>
          <a:prstGeom prst="rect">
            <a:avLst/>
          </a:prstGeom>
          <a:noFill/>
        </p:spPr>
        <p:txBody>
          <a:bodyPr wrap="none" rtlCol="0">
            <a:spAutoFit/>
          </a:bodyPr>
          <a:lstStyle/>
          <a:p>
            <a:pPr algn="l"/>
            <a:r>
              <a:rPr kumimoji="1" lang="en-US" altLang="zh-CN" dirty="0">
                <a:latin typeface="Arial" panose="020B0604020202020204" pitchFamily="34" charset="0"/>
                <a:cs typeface="Arial" panose="020B0604020202020204" pitchFamily="34" charset="0"/>
              </a:rPr>
              <a:t>Deviation: </a:t>
            </a:r>
            <a:endParaRPr kumimoji="1" lang="zh-CN" altLang="en-US" dirty="0">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F462DCA7-8AEB-CE02-E604-639FE67AE1B6}"/>
              </a:ext>
            </a:extLst>
          </p:cNvPr>
          <p:cNvSpPr txBox="1"/>
          <p:nvPr/>
        </p:nvSpPr>
        <p:spPr>
          <a:xfrm>
            <a:off x="6453866" y="5489478"/>
            <a:ext cx="5444392" cy="871970"/>
          </a:xfrm>
          <a:prstGeom prst="rect">
            <a:avLst/>
          </a:prstGeom>
          <a:noFill/>
        </p:spPr>
        <p:txBody>
          <a:bodyPr wrap="square" rtlCol="0">
            <a:spAutoFit/>
          </a:bodyPr>
          <a:lstStyle/>
          <a:p>
            <a:pPr algn="l">
              <a:lnSpc>
                <a:spcPct val="150000"/>
              </a:lnSpc>
            </a:pPr>
            <a:r>
              <a:rPr kumimoji="1" lang="en-US" altLang="zh-CN" dirty="0">
                <a:solidFill>
                  <a:srgbClr val="0432FF"/>
                </a:solidFill>
                <a:latin typeface="Arial" panose="020B0604020202020204" pitchFamily="34" charset="0"/>
                <a:cs typeface="Arial" panose="020B0604020202020204" pitchFamily="34" charset="0"/>
              </a:rPr>
              <a:t>In preliminary experiments, the outliers tended to occur whining a relatively short time segment</a:t>
            </a:r>
            <a:endParaRPr kumimoji="1" lang="zh-CN" altLang="en-US" dirty="0">
              <a:solidFill>
                <a:srgbClr val="0432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51928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Century" panose="020406040505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18842</TotalTime>
  <Words>2229</Words>
  <Application>Microsoft Macintosh PowerPoint</Application>
  <PresentationFormat>宽屏</PresentationFormat>
  <Paragraphs>563</Paragraphs>
  <Slides>24</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等线</vt:lpstr>
      <vt:lpstr>系统字体常规体</vt:lpstr>
      <vt:lpstr>Arial</vt:lpstr>
      <vt:lpstr>Cambria Math</vt:lpstr>
      <vt:lpstr>Century</vt:lpstr>
      <vt:lpstr>Wingdings</vt:lpstr>
      <vt:lpstr>Office 主题​​</vt:lpstr>
      <vt:lpstr>文档</vt:lpstr>
      <vt:lpstr>PowerPoint 演示文稿</vt:lpstr>
      <vt:lpstr>Speech Signal Received in Real Scenarios</vt:lpstr>
      <vt:lpstr>Types of Speech Enhancement</vt:lpstr>
      <vt:lpstr>Supervised Speech Enhancement</vt:lpstr>
      <vt:lpstr>Score-based Diffusion Models</vt:lpstr>
      <vt:lpstr>Score-based Diffusion Models</vt:lpstr>
      <vt:lpstr>Ensemble Inference and Its Drawbacks</vt:lpstr>
      <vt:lpstr>SplitTree Ensemble Inference (Proposed)</vt:lpstr>
      <vt:lpstr>Outlier Removal</vt:lpstr>
      <vt:lpstr>Experimental Settings: Dataset</vt:lpstr>
      <vt:lpstr>Experimental Settings: Networks</vt:lpstr>
      <vt:lpstr>Ensemble Analysis</vt:lpstr>
      <vt:lpstr>Ensemble Analysis</vt:lpstr>
      <vt:lpstr>Ensemble Analysis</vt:lpstr>
      <vt:lpstr>Evaluation of SplitTree</vt:lpstr>
      <vt:lpstr>Evaluation of SplitTree</vt:lpstr>
      <vt:lpstr>Evaluation of SplitTree</vt:lpstr>
      <vt:lpstr>Evaluation of SplitTree</vt:lpstr>
      <vt:lpstr>Evaluation of Outlier Removal</vt:lpstr>
      <vt:lpstr>Evaluation of Outlier Removal</vt:lpstr>
      <vt:lpstr>Evaluation of Outlier Removal</vt:lpstr>
      <vt:lpstr>Evaluation of Outlier Removal</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shi.hao.33f@st.kyoto-u.ac.jp</dc:creator>
  <cp:lastModifiedBy>Hao Shi</cp:lastModifiedBy>
  <cp:revision>4632</cp:revision>
  <dcterms:created xsi:type="dcterms:W3CDTF">2021-07-21T07:09:42Z</dcterms:created>
  <dcterms:modified xsi:type="dcterms:W3CDTF">2024-04-01T12:22:57Z</dcterms:modified>
</cp:coreProperties>
</file>