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7" r:id="rId2"/>
    <p:sldId id="438" r:id="rId3"/>
    <p:sldId id="298" r:id="rId4"/>
    <p:sldId id="439" r:id="rId5"/>
    <p:sldId id="440" r:id="rId6"/>
    <p:sldId id="441" r:id="rId7"/>
    <p:sldId id="461" r:id="rId8"/>
    <p:sldId id="442" r:id="rId9"/>
    <p:sldId id="445" r:id="rId10"/>
    <p:sldId id="462" r:id="rId11"/>
    <p:sldId id="466" r:id="rId12"/>
    <p:sldId id="463" r:id="rId13"/>
    <p:sldId id="464" r:id="rId14"/>
    <p:sldId id="465" r:id="rId15"/>
    <p:sldId id="469" r:id="rId16"/>
    <p:sldId id="468" r:id="rId17"/>
    <p:sldId id="467" r:id="rId18"/>
    <p:sldId id="460" r:id="rId19"/>
    <p:sldId id="261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  <a:srgbClr val="EA16F3"/>
    <a:srgbClr val="05B050"/>
    <a:srgbClr val="FFC611"/>
    <a:srgbClr val="FFC000"/>
    <a:srgbClr val="C4C4C4"/>
    <a:srgbClr val="B0B3EE"/>
    <a:srgbClr val="DFFF00"/>
    <a:srgbClr val="0000FF"/>
    <a:srgbClr val="0283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2DE63D5-997A-4646-A377-4702673A728D}" styleName="浅色样式 2 - 强调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39" autoAdjust="0"/>
    <p:restoredTop sz="85401" autoAdjust="0"/>
  </p:normalViewPr>
  <p:slideViewPr>
    <p:cSldViewPr snapToGrid="0">
      <p:cViewPr>
        <p:scale>
          <a:sx n="107" d="100"/>
          <a:sy n="107" d="100"/>
        </p:scale>
        <p:origin x="1008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C6E462-05B7-4293-9E5E-5EE2FE3228EC}" type="datetimeFigureOut">
              <a:rPr lang="zh-CN" altLang="en-US" smtClean="0"/>
              <a:t>2024/4/1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CB4204-EB8A-4B64-8D1D-5FA2869D2F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5065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CB4204-EB8A-4B64-8D1D-5FA2869D2F1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93485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CB4204-EB8A-4B64-8D1D-5FA2869D2F1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64345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CB4204-EB8A-4B64-8D1D-5FA2869D2F1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29331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CB4204-EB8A-4B64-8D1D-5FA2869D2F1E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11325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CB4204-EB8A-4B64-8D1D-5FA2869D2F1E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98870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CB4204-EB8A-4B64-8D1D-5FA2869D2F1E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46962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122660-A2F5-469D-99EC-D3DDCA69AB4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696100"/>
            <a:ext cx="9144000" cy="2387600"/>
          </a:xfrm>
        </p:spPr>
        <p:txBody>
          <a:bodyPr anchor="b"/>
          <a:lstStyle>
            <a:lvl1pPr algn="ctr">
              <a:defRPr sz="6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dirty="0"/>
              <a:t>Headline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E5CEF51-2CE4-403E-8FC2-BA3532322E5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4391747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dirty="0"/>
              <a:t>headlines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FC49D0D-54B3-4ED9-BDC3-DBC55E7728D9}"/>
              </a:ext>
            </a:extLst>
          </p:cNvPr>
          <p:cNvSpPr/>
          <p:nvPr userDrawn="1"/>
        </p:nvSpPr>
        <p:spPr>
          <a:xfrm>
            <a:off x="0" y="6189132"/>
            <a:ext cx="477982" cy="66886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B663FED-A2F4-4F08-AD8F-CB8DC8F96357}"/>
              </a:ext>
            </a:extLst>
          </p:cNvPr>
          <p:cNvSpPr/>
          <p:nvPr userDrawn="1"/>
        </p:nvSpPr>
        <p:spPr>
          <a:xfrm>
            <a:off x="0" y="-1"/>
            <a:ext cx="477982" cy="6189133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tIns="0" bIns="3240000" rtlCol="0" anchor="ctr"/>
          <a:lstStyle/>
          <a:p>
            <a:pPr algn="ctr"/>
            <a:r>
              <a:rPr lang="en-US" altLang="zh-CN" sz="1400" b="1" dirty="0">
                <a:latin typeface="Arial" panose="020B0604020202020204" pitchFamily="34" charset="0"/>
                <a:cs typeface="Arial" panose="020B0604020202020204" pitchFamily="34" charset="0"/>
              </a:rPr>
              <a:t>ICASSP 2024</a:t>
            </a:r>
            <a:endParaRPr lang="zh-CN" alt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灯片编号占位符 5">
            <a:extLst>
              <a:ext uri="{FF2B5EF4-FFF2-40B4-BE49-F238E27FC236}">
                <a16:creationId xmlns:a16="http://schemas.microsoft.com/office/drawing/2014/main" id="{C81C87D9-5056-4E74-B633-242F3D95A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202220"/>
            <a:ext cx="477982" cy="473075"/>
          </a:xfrm>
        </p:spPr>
        <p:txBody>
          <a:bodyPr/>
          <a:lstStyle>
            <a:lvl1pPr>
              <a:defRPr sz="2000" b="1">
                <a:solidFill>
                  <a:schemeClr val="bg1"/>
                </a:solidFill>
                <a:latin typeface="Century" panose="02040604050505020304" pitchFamily="18" charset="0"/>
              </a:defRPr>
            </a:lvl1pPr>
          </a:lstStyle>
          <a:p>
            <a:fld id="{065237BD-38A8-469E-BDB8-0351196143D6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7910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E6CE31-B3F7-4ABC-A1AD-B48211C16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2D41592-F0E7-42AA-A647-CAB0446466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C57DF9-FE1F-4129-96CE-7E0EE4E29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2C2D4-E6DF-48F0-A73B-E6C7D07E93B2}" type="datetime1">
              <a:rPr lang="zh-CN" altLang="en-US" smtClean="0"/>
              <a:t>2024/4/1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81B334-8052-40E3-9B19-FFBD2F111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DDA480-EC57-4928-ACF4-50B669E5F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37BD-38A8-469E-BDB8-0351196143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2548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FEEFE1A-C148-4084-8424-A27520AB70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D191E4B-0C3C-472D-8868-A780FA8346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1036CA-993F-4513-92E1-1C86CDBD3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7AC20-C593-440B-A649-1E4EC5C4F121}" type="datetime1">
              <a:rPr lang="zh-CN" altLang="en-US" smtClean="0"/>
              <a:t>2024/4/1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C6D9BE-D640-4D0F-AE38-FA2830DCF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6B646C-995A-4A00-B3A9-ABFEEF7FD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37BD-38A8-469E-BDB8-0351196143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1139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3BA0198B-B43B-4405-A717-8FDCDC633DF8}"/>
              </a:ext>
            </a:extLst>
          </p:cNvPr>
          <p:cNvSpPr/>
          <p:nvPr userDrawn="1"/>
        </p:nvSpPr>
        <p:spPr>
          <a:xfrm>
            <a:off x="0" y="6189132"/>
            <a:ext cx="477982" cy="66886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zh-CN" altLang="en-US" b="1" dirty="0">
              <a:latin typeface="Century" panose="02040604050505020304" pitchFamily="18" charset="0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F5A0E91C-D296-460E-9AD2-89F13948BB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87867"/>
            <a:ext cx="10515600" cy="939800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dirty="0"/>
              <a:t>Headline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824D56-46AA-459E-8914-986630FCA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DD4E2-54B4-491A-A232-A1F04679FB35}" type="datetime1">
              <a:rPr lang="zh-CN" altLang="en-US" smtClean="0"/>
              <a:t>2024/4/1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29B498-4FB2-491B-9562-FC772FD4F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6B996AB-8391-49A5-B744-1022D2939EED}"/>
              </a:ext>
            </a:extLst>
          </p:cNvPr>
          <p:cNvSpPr/>
          <p:nvPr userDrawn="1"/>
        </p:nvSpPr>
        <p:spPr>
          <a:xfrm>
            <a:off x="0" y="-1"/>
            <a:ext cx="477982" cy="6189133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tIns="0" bIns="3240000" rtlCol="0" anchor="ctr" anchorCtr="0"/>
          <a:lstStyle/>
          <a:p>
            <a:pPr algn="ctr"/>
            <a:r>
              <a:rPr lang="en-US" altLang="zh-CN" sz="1400" b="1" dirty="0">
                <a:latin typeface="Arial" panose="020B0604020202020204" pitchFamily="34" charset="0"/>
                <a:cs typeface="Arial" panose="020B0604020202020204" pitchFamily="34" charset="0"/>
              </a:rPr>
              <a:t>ICASSP 2024</a:t>
            </a:r>
            <a:endParaRPr lang="zh-CN" alt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E2ED5F-5DB4-4E07-9BB9-446B74CA0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202220"/>
            <a:ext cx="477982" cy="473075"/>
          </a:xfrm>
        </p:spPr>
        <p:txBody>
          <a:bodyPr/>
          <a:lstStyle>
            <a:lvl1pPr algn="ctr"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065237BD-38A8-469E-BDB8-0351196143D6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4642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7A0F1A-377B-4FDA-B4C4-5F17C66B6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F6C7D75-129A-4BFF-8CAE-031C1D857FCD}" type="datetime1">
              <a:rPr lang="zh-CN" altLang="en-US" smtClean="0"/>
              <a:pPr/>
              <a:t>2024/4/1</a:t>
            </a:fld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9FC051-93C7-48EB-BA73-8AD69539A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065237BD-38A8-469E-BDB8-0351196143D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241065D-63BA-4EF7-A4F5-F07915F0355A}"/>
              </a:ext>
            </a:extLst>
          </p:cNvPr>
          <p:cNvSpPr/>
          <p:nvPr userDrawn="1"/>
        </p:nvSpPr>
        <p:spPr>
          <a:xfrm>
            <a:off x="1621411" y="2468572"/>
            <a:ext cx="9295557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4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THANKS FOR YOUR COMMENTS!</a:t>
            </a:r>
            <a:endParaRPr lang="zh-CN" altLang="en-US" sz="4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2A5E6DB-E225-4D12-B1B3-FD644BDCAD64}"/>
              </a:ext>
            </a:extLst>
          </p:cNvPr>
          <p:cNvSpPr/>
          <p:nvPr userDrawn="1"/>
        </p:nvSpPr>
        <p:spPr>
          <a:xfrm>
            <a:off x="0" y="6189132"/>
            <a:ext cx="477982" cy="66886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zh-CN" altLang="en-US" b="1" dirty="0">
              <a:latin typeface="Century" panose="02040604050505020304" pitchFamily="18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1329EE6-E196-4E1B-A248-77CF0121CE5D}"/>
              </a:ext>
            </a:extLst>
          </p:cNvPr>
          <p:cNvSpPr/>
          <p:nvPr userDrawn="1"/>
        </p:nvSpPr>
        <p:spPr>
          <a:xfrm>
            <a:off x="0" y="-1"/>
            <a:ext cx="477982" cy="6189133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tIns="0" bIns="3240000" rtlCol="0" anchor="ctr"/>
          <a:lstStyle/>
          <a:p>
            <a:pPr algn="ctr"/>
            <a:r>
              <a:rPr lang="en-US" altLang="zh-CN" sz="1400" b="1" dirty="0">
                <a:latin typeface="Arial" panose="020B0604020202020204" pitchFamily="34" charset="0"/>
                <a:cs typeface="Arial" panose="020B0604020202020204" pitchFamily="34" charset="0"/>
              </a:rPr>
              <a:t>ICASSP 2024</a:t>
            </a:r>
            <a:endParaRPr lang="zh-CN" alt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灯片编号占位符 5">
            <a:extLst>
              <a:ext uri="{FF2B5EF4-FFF2-40B4-BE49-F238E27FC236}">
                <a16:creationId xmlns:a16="http://schemas.microsoft.com/office/drawing/2014/main" id="{93E42855-B8C9-484B-8556-390AC1975FDF}"/>
              </a:ext>
            </a:extLst>
          </p:cNvPr>
          <p:cNvSpPr txBox="1">
            <a:spLocks/>
          </p:cNvSpPr>
          <p:nvPr userDrawn="1"/>
        </p:nvSpPr>
        <p:spPr>
          <a:xfrm>
            <a:off x="0" y="6202220"/>
            <a:ext cx="477982" cy="473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2000" b="1" kern="1200">
                <a:solidFill>
                  <a:schemeClr val="bg1"/>
                </a:solidFill>
                <a:latin typeface="Century" panose="02040604050505020304" pitchFamily="18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065237BD-38A8-469E-BDB8-0351196143D6}" type="slidenum">
              <a:rPr lang="zh-CN" altLang="en-US" smtClean="0">
                <a:latin typeface="Arial" panose="020B0604020202020204" pitchFamily="34" charset="0"/>
                <a:cs typeface="Arial" panose="020B0604020202020204" pitchFamily="34" charset="0"/>
              </a:rPr>
              <a:pPr algn="ctr"/>
              <a:t>‹#›</a:t>
            </a:fld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3115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43E307-AAF6-418A-A676-BC64FB8E8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3054C7-F988-45B5-80A4-A03D62F199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8715F42-7528-4B29-B6D5-E12BBE93E0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8183AAF-88AE-4EF0-A90E-BAB9F2675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7F13B-A83B-43DD-BBA2-C49BA8C828A4}" type="datetime1">
              <a:rPr lang="zh-CN" altLang="en-US" smtClean="0"/>
              <a:t>2024/4/1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C7434D1-9BAB-4FD4-BC61-8DF6CC031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09DFB47-F669-442B-8063-AFF860228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37BD-38A8-469E-BDB8-0351196143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3801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D6269A-8BDB-4D78-BE88-9893A2F9B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A76048F-8029-4220-82AC-9D926389F4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31B5395-0101-4DC7-B0B5-FAE9EC3925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7F235C4-08BB-4197-8C13-444321D453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98F09E-98AB-4200-A5FC-95DAE6DD85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C00E83C-7C3E-4FDA-975E-8DB83F880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CD52F-084D-432E-97D9-7DBAD3335544}" type="datetime1">
              <a:rPr lang="zh-CN" altLang="en-US" smtClean="0"/>
              <a:t>2024/4/1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7DC38FD-D13F-4797-8D39-0D3EA56E6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164B4E3-1B23-498E-9E5E-84AE1BD63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37BD-38A8-469E-BDB8-0351196143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3884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55E822-CB62-46CA-A19C-287B83AC7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1B51042-E96A-41C2-AAD5-1043F6EEC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B6A6E-B1DC-4C17-9407-9FA96E82022B}" type="datetime1">
              <a:rPr lang="zh-CN" altLang="en-US" smtClean="0"/>
              <a:t>2024/4/1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2A8FCAE-C86B-4637-93B0-315B99C0F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7146A4E-E21A-475E-90B3-A189423FF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37BD-38A8-469E-BDB8-0351196143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0586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66B7216-5562-4A0E-ABA1-B3AA483C2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11F1C-BFBA-4FD2-A78D-2801048C252C}" type="datetime1">
              <a:rPr lang="zh-CN" altLang="en-US" smtClean="0"/>
              <a:t>2024/4/1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2EF3A4C-5152-4A16-BF8D-D2DBB91D2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2C8B078-E990-4DBD-BAAB-1C26C2F15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37BD-38A8-469E-BDB8-0351196143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185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D6EF6B-71DE-43B8-88D5-0B6051CE1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99B417-9685-4D1A-B226-951F4F3482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D0D5FE6-5E68-4021-86AC-48A9D77C1A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8B12650-5C65-479E-8249-811C85F4D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48F8C-5BA6-466F-A6C6-12E10E89007A}" type="datetime1">
              <a:rPr lang="zh-CN" altLang="en-US" smtClean="0"/>
              <a:t>2024/4/1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F550D77-FF3A-4F04-AFEF-B627776E9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CD12D94-729B-44FB-A6B9-98EF23BCE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37BD-38A8-469E-BDB8-0351196143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272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0C99E2-94C5-4EB3-87F8-971AEB1B5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F0EA89F-51CF-43B6-AAFA-A2FCA64027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E7D3E51-0A65-4361-B74C-D9C39CAFFF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98348CD-02C5-46F8-A572-212678985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19EF9-8080-4867-BF02-ED68BAFB005D}" type="datetime1">
              <a:rPr lang="zh-CN" altLang="en-US" smtClean="0"/>
              <a:t>2024/4/1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23CCCFA-5452-4C40-825F-BC523E2DC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064AE49-6707-45AE-AB3E-0B97C0CF1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37BD-38A8-469E-BDB8-0351196143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8072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CD8AD75-ED3C-4104-8D04-3D32B47FA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717E98-AFC6-4320-AA9F-589269510A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4AEBF7-1758-4C2A-B61E-B3CF358490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B8CA19-53D6-4D6C-8619-5E71E929DA7A}" type="datetime1">
              <a:rPr lang="zh-CN" altLang="en-US" smtClean="0"/>
              <a:t>2024/4/1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AABE22-AF16-41CF-AEFE-3A5F1F6FDF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917115-38BB-42CF-8366-4352745323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237BD-38A8-469E-BDB8-0351196143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9114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Word___1.docx"/><Relationship Id="rId13" Type="http://schemas.openxmlformats.org/officeDocument/2006/relationships/image" Target="../media/image5.emf"/><Relationship Id="rId18" Type="http://schemas.openxmlformats.org/officeDocument/2006/relationships/package" Target="../embeddings/Microsoft_Word___3.docx"/><Relationship Id="rId3" Type="http://schemas.openxmlformats.org/officeDocument/2006/relationships/image" Target="../media/image2.png"/><Relationship Id="rId21" Type="http://schemas.openxmlformats.org/officeDocument/2006/relationships/package" Target="../embeddings/Microsoft_Word___4.docx"/><Relationship Id="rId7" Type="http://schemas.openxmlformats.org/officeDocument/2006/relationships/image" Target="../media/image3.emf"/><Relationship Id="rId12" Type="http://schemas.openxmlformats.org/officeDocument/2006/relationships/package" Target="../embeddings/Microsoft_Word___2.docx"/><Relationship Id="rId17" Type="http://schemas.openxmlformats.org/officeDocument/2006/relationships/image" Target="../media/image6.emf"/><Relationship Id="rId2" Type="http://schemas.openxmlformats.org/officeDocument/2006/relationships/notesSlide" Target="../notesSlides/notesSlide4.xml"/><Relationship Id="rId16" Type="http://schemas.openxmlformats.org/officeDocument/2006/relationships/package" Target="../embeddings/Microsoft_Word___3.docx"/><Relationship Id="rId20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package" Target="../embeddings/Microsoft_Word___.docx"/><Relationship Id="rId11" Type="http://schemas.openxmlformats.org/officeDocument/2006/relationships/image" Target="../media/image4.emf"/><Relationship Id="rId5" Type="http://schemas.openxmlformats.org/officeDocument/2006/relationships/image" Target="../media/image3.emf"/><Relationship Id="rId15" Type="http://schemas.openxmlformats.org/officeDocument/2006/relationships/image" Target="../media/image5.emf"/><Relationship Id="rId10" Type="http://schemas.openxmlformats.org/officeDocument/2006/relationships/package" Target="../embeddings/Microsoft_Word___1.docx"/><Relationship Id="rId19" Type="http://schemas.openxmlformats.org/officeDocument/2006/relationships/image" Target="../media/image6.emf"/><Relationship Id="rId4" Type="http://schemas.openxmlformats.org/officeDocument/2006/relationships/package" Target="../embeddings/Microsoft_Word___.docx"/><Relationship Id="rId9" Type="http://schemas.openxmlformats.org/officeDocument/2006/relationships/image" Target="../media/image4.emf"/><Relationship Id="rId14" Type="http://schemas.openxmlformats.org/officeDocument/2006/relationships/package" Target="../embeddings/Microsoft_Word___2.docx"/><Relationship Id="rId22" Type="http://schemas.openxmlformats.org/officeDocument/2006/relationships/image" Target="../media/image7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16.png"/><Relationship Id="rId3" Type="http://schemas.openxmlformats.org/officeDocument/2006/relationships/package" Target="../embeddings/Microsoft_Word___5.docx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emf"/><Relationship Id="rId11" Type="http://schemas.openxmlformats.org/officeDocument/2006/relationships/image" Target="../media/image24.png"/><Relationship Id="rId5" Type="http://schemas.openxmlformats.org/officeDocument/2006/relationships/package" Target="../embeddings/Microsoft_Word___5.docx"/><Relationship Id="rId10" Type="http://schemas.openxmlformats.org/officeDocument/2006/relationships/image" Target="../media/image23.png"/><Relationship Id="rId4" Type="http://schemas.openxmlformats.org/officeDocument/2006/relationships/image" Target="../media/image13.emf"/><Relationship Id="rId9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副标题 2">
                <a:extLst>
                  <a:ext uri="{FF2B5EF4-FFF2-40B4-BE49-F238E27FC236}">
                    <a16:creationId xmlns:a16="http://schemas.microsoft.com/office/drawing/2014/main" id="{F834197C-D5D0-4AE3-8733-688A811185B1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158328" y="4187746"/>
                <a:ext cx="10380500" cy="1079258"/>
              </a:xfrm>
            </p:spPr>
            <p:txBody>
              <a:bodyPr>
                <a:noAutofit/>
              </a:bodyPr>
              <a:lstStyle/>
              <a:p>
                <a:pPr marL="0" lvl="1">
                  <a:lnSpc>
                    <a:spcPct val="150000"/>
                  </a:lnSpc>
                </a:pPr>
                <a:r>
                  <a:rPr lang="en-US" altLang="zh-CN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Hao Shi</a:t>
                </a:r>
                <a14:m>
                  <m:oMath xmlns:m="http://schemas.openxmlformats.org/officeDocument/2006/math">
                    <m:r>
                      <a:rPr lang="en-US" altLang="zh-CN" b="1" i="1" baseline="3000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†</m:t>
                    </m:r>
                  </m:oMath>
                </a14:m>
                <a:r>
                  <a:rPr lang="en-US" altLang="zh-CN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:r>
                  <a:rPr lang="en-US" altLang="zh-CN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Kazuki</a:t>
                </a:r>
                <a:r>
                  <a:rPr lang="en-US" altLang="zh-CN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Shimada</a:t>
                </a:r>
                <a14:m>
                  <m:oMath xmlns:m="http://schemas.openxmlformats.org/officeDocument/2006/math">
                    <m:r>
                      <a:rPr lang="en-US" altLang="zh-CN" b="1" i="1" baseline="3000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‡</m:t>
                    </m:r>
                  </m:oMath>
                </a14:m>
                <a:r>
                  <a:rPr lang="en-US" altLang="zh-CN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, Masato Hirano</a:t>
                </a:r>
                <a14:m>
                  <m:oMath xmlns:m="http://schemas.openxmlformats.org/officeDocument/2006/math">
                    <m:r>
                      <a:rPr lang="en-US" altLang="zh-CN" b="1" i="1" baseline="3000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⋆</m:t>
                    </m:r>
                  </m:oMath>
                </a14:m>
                <a:r>
                  <a:rPr lang="en-US" altLang="zh-CN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, Takashi Shibuya</a:t>
                </a:r>
                <a14:m>
                  <m:oMath xmlns:m="http://schemas.openxmlformats.org/officeDocument/2006/math">
                    <m:r>
                      <a:rPr lang="en-US" altLang="zh-CN" b="1" i="1" baseline="3000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‡</m:t>
                    </m:r>
                  </m:oMath>
                </a14:m>
                <a:r>
                  <a:rPr lang="en-US" altLang="zh-CN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:r>
                  <a:rPr lang="en-US" altLang="zh-CN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Yuichiro</a:t>
                </a:r>
                <a:r>
                  <a:rPr lang="en-US" altLang="zh-CN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Koyama</a:t>
                </a:r>
                <a14:m>
                  <m:oMath xmlns:m="http://schemas.openxmlformats.org/officeDocument/2006/math">
                    <m:r>
                      <a:rPr lang="en-US" altLang="zh-CN" b="1" i="1" baseline="3000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⋆</m:t>
                    </m:r>
                  </m:oMath>
                </a14:m>
                <a:r>
                  <a:rPr lang="en-US" altLang="zh-CN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:r>
                  <a:rPr lang="en-US" altLang="zh-CN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Zhi</a:t>
                </a:r>
                <a:r>
                  <a:rPr lang="en-US" altLang="zh-CN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Zhong</a:t>
                </a:r>
                <a14:m>
                  <m:oMath xmlns:m="http://schemas.openxmlformats.org/officeDocument/2006/math">
                    <m:r>
                      <a:rPr lang="en-US" altLang="zh-CN" b="1" i="1" baseline="3000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⋆</m:t>
                    </m:r>
                  </m:oMath>
                </a14:m>
                <a:r>
                  <a:rPr lang="en-US" altLang="zh-CN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:r>
                  <a:rPr lang="en-US" altLang="zh-CN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Shusuke</a:t>
                </a:r>
                <a:r>
                  <a:rPr lang="en-US" altLang="zh-CN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Takahashi</a:t>
                </a:r>
                <a14:m>
                  <m:oMath xmlns:m="http://schemas.openxmlformats.org/officeDocument/2006/math">
                    <m:r>
                      <a:rPr lang="en-US" altLang="zh-CN" b="1" i="1" baseline="3000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⋆</m:t>
                    </m:r>
                  </m:oMath>
                </a14:m>
                <a:r>
                  <a:rPr lang="en-US" altLang="zh-CN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, Tatsuya Kawahara</a:t>
                </a:r>
                <a14:m>
                  <m:oMath xmlns:m="http://schemas.openxmlformats.org/officeDocument/2006/math">
                    <m:r>
                      <a:rPr lang="en-US" altLang="zh-CN" b="1" i="1" baseline="3000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†</m:t>
                    </m:r>
                  </m:oMath>
                </a14:m>
                <a:r>
                  <a:rPr lang="en-US" altLang="zh-CN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, Yuki </a:t>
                </a:r>
                <a:r>
                  <a:rPr lang="en-US" altLang="zh-CN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Mitsufuji</a:t>
                </a:r>
                <a14:m>
                  <m:oMath xmlns:m="http://schemas.openxmlformats.org/officeDocument/2006/math">
                    <m:r>
                      <a:rPr lang="en-US" altLang="zh-CN" b="1" i="1" baseline="3000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‡⋆</m:t>
                    </m:r>
                  </m:oMath>
                </a14:m>
                <a:endParaRPr lang="en-US" altLang="zh-CN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副标题 2">
                <a:extLst>
                  <a:ext uri="{FF2B5EF4-FFF2-40B4-BE49-F238E27FC236}">
                    <a16:creationId xmlns:a16="http://schemas.microsoft.com/office/drawing/2014/main" id="{F834197C-D5D0-4AE3-8733-688A811185B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158328" y="4187746"/>
                <a:ext cx="10380500" cy="1079258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标题 1">
            <a:extLst>
              <a:ext uri="{FF2B5EF4-FFF2-40B4-BE49-F238E27FC236}">
                <a16:creationId xmlns:a16="http://schemas.microsoft.com/office/drawing/2014/main" id="{B843AA94-E983-40B6-BFEA-5B982D092D9A}"/>
              </a:ext>
            </a:extLst>
          </p:cNvPr>
          <p:cNvSpPr txBox="1">
            <a:spLocks/>
          </p:cNvSpPr>
          <p:nvPr/>
        </p:nvSpPr>
        <p:spPr>
          <a:xfrm>
            <a:off x="730710" y="1818599"/>
            <a:ext cx="10730573" cy="19865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Century" panose="02040604050505020304" pitchFamily="18" charset="0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360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Diffusion-Based Speech Enhancement with Joint Generative and Predictive Decoders</a:t>
            </a:r>
          </a:p>
        </p:txBody>
      </p:sp>
      <p:pic>
        <p:nvPicPr>
          <p:cNvPr id="2" name="Picture 2" descr="IEEE ICASSP (@ieeeICASSP) / X">
            <a:extLst>
              <a:ext uri="{FF2B5EF4-FFF2-40B4-BE49-F238E27FC236}">
                <a16:creationId xmlns:a16="http://schemas.microsoft.com/office/drawing/2014/main" id="{8E3E5043-5BD6-C065-B0AB-B7388BEE58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8328" y="155520"/>
            <a:ext cx="1807690" cy="1807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790C547F-C2BD-B0FA-8960-EE41858C00B8}"/>
                  </a:ext>
                </a:extLst>
              </p:cNvPr>
              <p:cNvSpPr txBox="1"/>
              <p:nvPr/>
            </p:nvSpPr>
            <p:spPr>
              <a:xfrm>
                <a:off x="1557451" y="5504685"/>
                <a:ext cx="9077093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CN" b="1" i="1" baseline="3000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†</m:t>
                    </m:r>
                  </m:oMath>
                </a14:m>
                <a:r>
                  <a:rPr lang="zh-CN" altLang="en-US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Graduate School of Informatics, Kyoto University, Kyoto, Japan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altLang="zh-CN" b="1" i="1" baseline="3000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‡ </m:t>
                    </m:r>
                  </m:oMath>
                </a14:m>
                <a:r>
                  <a:rPr lang="zh-CN" altLang="en-US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Sony AI, Tokyo, Japan </a:t>
                </a:r>
                <a:r>
                  <a:rPr lang="en-US" altLang="zh-CN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altLang="zh-CN" b="1" i="1" baseline="3000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⋆</m:t>
                    </m:r>
                  </m:oMath>
                </a14:m>
                <a:r>
                  <a:rPr lang="zh-CN" altLang="en-US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Sony Group Corporation, Tokyo, Japan</a:t>
                </a: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790C547F-C2BD-B0FA-8960-EE41858C00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7451" y="5504685"/>
                <a:ext cx="9077093" cy="923330"/>
              </a:xfrm>
              <a:prstGeom prst="rect">
                <a:avLst/>
              </a:prstGeom>
              <a:blipFill>
                <a:blip r:embed="rId5"/>
                <a:stretch>
                  <a:fillRect t="-2740" b="-109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47601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B969EF-6BBA-B57B-ADC6-9874002DD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Effect of Incorporating Predictive Loss</a:t>
            </a:r>
            <a:endParaRPr kumimoji="1"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D91E6208-B717-8BDA-88C9-ADA948424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37BD-38A8-469E-BDB8-0351196143D6}" type="slidenum">
              <a:rPr lang="zh-CN" altLang="en-US" smtClean="0"/>
              <a:pPr/>
              <a:t>10</a:t>
            </a:fld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49C4FEE-9964-C80D-434F-127146B35C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0049" y="1513646"/>
            <a:ext cx="4992945" cy="195111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D565C62-8EB9-0654-7F83-6D308AB30B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0049" y="3329022"/>
            <a:ext cx="5080686" cy="190699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0B60864-E3BE-1427-57F0-E67615A52B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4965" y="1513646"/>
            <a:ext cx="4992945" cy="187235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D07577E-ADD9-F542-25E8-770E7D8A0B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93909" y="3372302"/>
            <a:ext cx="5088576" cy="1863717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8EB2E747-98BF-E62C-220F-96797E3EBE69}"/>
              </a:ext>
            </a:extLst>
          </p:cNvPr>
          <p:cNvSpPr txBox="1"/>
          <p:nvPr/>
        </p:nvSpPr>
        <p:spPr>
          <a:xfrm>
            <a:off x="1110048" y="5280132"/>
            <a:ext cx="10243751" cy="14202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n"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ntroducing a predictive loss function into the diffusion model can effectively reduce speech distortion, reduce noise, and reduce artificial noise. 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However, the predictive information has a minor effect on the PESQ</a:t>
            </a:r>
          </a:p>
        </p:txBody>
      </p:sp>
    </p:spTree>
    <p:extLst>
      <p:ext uri="{BB962C8B-B14F-4D97-AF65-F5344CB8AC3E}">
        <p14:creationId xmlns:p14="http://schemas.microsoft.com/office/powerpoint/2010/main" val="30942410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84E26F-94DF-6108-52F5-1D90253C1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Effect of the Proposed Method</a:t>
            </a:r>
            <a:endParaRPr kumimoji="1"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0A1B0975-8393-7168-B10F-C1D127532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37BD-38A8-469E-BDB8-0351196143D6}" type="slidenum">
              <a:rPr lang="zh-CN" altLang="en-US" smtClean="0"/>
              <a:pPr/>
              <a:t>11</a:t>
            </a:fld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182831D-3303-D5E9-DE5D-FC88642C24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149648"/>
            <a:ext cx="5384470" cy="198991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DC7C61C-90EA-82E6-12B0-C86763CA70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8040" y="1183732"/>
            <a:ext cx="5268467" cy="195582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000CFAA-7122-5195-1A8A-D55FA23CC7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214872"/>
            <a:ext cx="5384470" cy="200902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6798259-EEE8-5255-F93A-F410B0F8AF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20038" y="3218642"/>
            <a:ext cx="5384470" cy="200525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874781B6-9CAA-A4B0-ECAD-0F05C0B1DE38}"/>
              </a:ext>
            </a:extLst>
          </p:cNvPr>
          <p:cNvSpPr txBox="1"/>
          <p:nvPr/>
        </p:nvSpPr>
        <p:spPr>
          <a:xfrm>
            <a:off x="838200" y="5299204"/>
            <a:ext cx="1080830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n"/>
            </a:pPr>
            <a:r>
              <a:rPr lang="zh-CN" altLang="en-US" dirty="0"/>
              <a:t>The proposed system can combine the characteristics of predictive and generative SE and fully use the predictive complex spectrograms even when the number of diffusion steps is small</a:t>
            </a:r>
          </a:p>
          <a:p>
            <a:pPr marL="285750" indent="-285750">
              <a:buFont typeface="Wingdings" pitchFamily="2" charset="2"/>
              <a:buChar char="n"/>
            </a:pPr>
            <a:r>
              <a:rPr lang="zh-CN" altLang="en-US" dirty="0"/>
              <a:t>When the diffusion steps increase, the complementarity between the generative and predicted  complex spectrograms is manifested. </a:t>
            </a:r>
          </a:p>
          <a:p>
            <a:pPr marL="285750" indent="-285750">
              <a:buFont typeface="Wingdings" pitchFamily="2" charset="2"/>
              <a:buChar char="n"/>
            </a:pPr>
            <a:r>
              <a:rPr lang="zh-CN" altLang="en-US" dirty="0"/>
              <a:t>Through the fusion, PESQ and SI-SDR can be further improved</a:t>
            </a:r>
          </a:p>
        </p:txBody>
      </p:sp>
    </p:spTree>
    <p:extLst>
      <p:ext uri="{BB962C8B-B14F-4D97-AF65-F5344CB8AC3E}">
        <p14:creationId xmlns:p14="http://schemas.microsoft.com/office/powerpoint/2010/main" val="11317821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D7DFE5-6C23-4265-31E4-9E7247AEB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Effect of the First Fusion</a:t>
            </a:r>
            <a:endParaRPr kumimoji="1"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66086516-9AE6-0597-5205-20BA01D04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37BD-38A8-469E-BDB8-0351196143D6}" type="slidenum">
              <a:rPr lang="zh-CN" altLang="en-US" smtClean="0"/>
              <a:pPr/>
              <a:t>12</a:t>
            </a:fld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BEEF118-E638-7EF3-7634-A30A3BBDCD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2015" y="1457403"/>
            <a:ext cx="5252849" cy="197159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3D2BBA0-A733-92BB-B05B-A816A153A6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2015" y="3471708"/>
            <a:ext cx="5350727" cy="199643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37C5D44-177D-1229-7A78-4CD5D36B84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28065" y="1457402"/>
            <a:ext cx="5214731" cy="197159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B48B079-DADE-42AE-4125-5FA75B9C27E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28065" y="3471708"/>
            <a:ext cx="5279257" cy="1971596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29C0FF43-7EE6-3144-F2D1-7FAC2E61F425}"/>
              </a:ext>
            </a:extLst>
          </p:cNvPr>
          <p:cNvSpPr txBox="1"/>
          <p:nvPr/>
        </p:nvSpPr>
        <p:spPr>
          <a:xfrm>
            <a:off x="972015" y="5468138"/>
            <a:ext cx="11053646" cy="12874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n"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he first step fusion mainly affects the diffusion speed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n"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The first step fusion not only plays the role of initialization but also compensates for some speech distortion caused by diffusion. </a:t>
            </a:r>
          </a:p>
        </p:txBody>
      </p:sp>
    </p:spTree>
    <p:extLst>
      <p:ext uri="{BB962C8B-B14F-4D97-AF65-F5344CB8AC3E}">
        <p14:creationId xmlns:p14="http://schemas.microsoft.com/office/powerpoint/2010/main" val="22246692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CFE271-40F7-17B0-C60F-C2A81A7CB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Effect of the Final Fusion</a:t>
            </a:r>
            <a:endParaRPr kumimoji="1"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5247D597-6288-A556-8C99-9823CF22C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37BD-38A8-469E-BDB8-0351196143D6}" type="slidenum">
              <a:rPr lang="zh-CN" altLang="en-US" smtClean="0"/>
              <a:pPr/>
              <a:t>13</a:t>
            </a:fld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E6193D7-6FB6-7458-6B67-E63657A01A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030673"/>
            <a:ext cx="5642742" cy="207769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49FEE87-4935-9CBA-B7BC-8AD2174EE2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1152" y="1030673"/>
            <a:ext cx="5469758" cy="210260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EB99C27-B607-FD3A-240D-180741BC4E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8410" y="3232007"/>
            <a:ext cx="5532906" cy="207769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FD70955-8D9D-2E6F-8F63-27CE1B6A1B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91334" y="3184320"/>
            <a:ext cx="5581410" cy="2077695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B0079C41-7654-4103-2941-2346A8DF6DAE}"/>
              </a:ext>
            </a:extLst>
          </p:cNvPr>
          <p:cNvSpPr txBox="1"/>
          <p:nvPr/>
        </p:nvSpPr>
        <p:spPr>
          <a:xfrm>
            <a:off x="918410" y="5345326"/>
            <a:ext cx="1078279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n"/>
            </a:pP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The final fusion step gives a significant PESQ improvement, especially when the number of diffusion steps is small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itchFamily="2" charset="2"/>
              <a:buChar char="n"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The final step fusion can significantly reduce speech distortion and artificial noise when the number of steps is small</a:t>
            </a:r>
          </a:p>
          <a:p>
            <a:pPr marL="285750" indent="-285750">
              <a:buFont typeface="Wingdings" pitchFamily="2" charset="2"/>
              <a:buChar char="n"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The effect is not obvious for noise suppression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11284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D10C47-A463-D033-C634-2E8F023DE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</a:t>
            </a:r>
            <a:r>
              <a:rPr lang="zh-CN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erformance</a:t>
            </a:r>
            <a:r>
              <a:rPr kumimoji="1" lang="en-US" altLang="zh-CN" dirty="0"/>
              <a:t> of the P</a:t>
            </a:r>
            <a:r>
              <a:rPr lang="zh-CN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redictive </a:t>
            </a:r>
            <a:r>
              <a:rPr lang="en-US" altLang="zh-CN" sz="4000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zh-CN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utput</a:t>
            </a:r>
            <a:endParaRPr kumimoji="1"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105638F5-F287-E0DD-0588-D346F6443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37BD-38A8-469E-BDB8-0351196143D6}" type="slidenum">
              <a:rPr lang="zh-CN" altLang="en-US" smtClean="0"/>
              <a:pPr/>
              <a:t>14</a:t>
            </a:fld>
            <a:endParaRPr lang="zh-CN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60121D91-871C-46FE-1F74-0CE9C19222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1248727"/>
              </p:ext>
            </p:extLst>
          </p:nvPr>
        </p:nvGraphicFramePr>
        <p:xfrm>
          <a:off x="1161686" y="2498259"/>
          <a:ext cx="7452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2000">
                  <a:extLst>
                    <a:ext uri="{9D8B030D-6E8A-4147-A177-3AD203B41FA5}">
                      <a16:colId xmlns:a16="http://schemas.microsoft.com/office/drawing/2014/main" val="2585887929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440941483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56984085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1264971437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53060894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719208775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2694553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Diffusion Steps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15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25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30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84947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PESQ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2.16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2.67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2.85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2.91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2.93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2.95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5994328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B0332168-E7FE-0631-7AC2-61A188322EFC}"/>
              </a:ext>
            </a:extLst>
          </p:cNvPr>
          <p:cNvSpPr txBox="1"/>
          <p:nvPr/>
        </p:nvSpPr>
        <p:spPr>
          <a:xfrm>
            <a:off x="838200" y="1848328"/>
            <a:ext cx="809897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he performance of the predictive output at different diffusion steps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EA4D10F-3E1B-F2C1-A6BD-DFD2E2EFC37A}"/>
              </a:ext>
            </a:extLst>
          </p:cNvPr>
          <p:cNvSpPr txBox="1"/>
          <p:nvPr/>
        </p:nvSpPr>
        <p:spPr>
          <a:xfrm>
            <a:off x="1161686" y="4048887"/>
            <a:ext cx="83742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n"/>
            </a:pPr>
            <a:r>
              <a:rPr lang="zh-CN" altLang="en-US" sz="2000" dirty="0"/>
              <a:t>The performance improves as the iteration steps increases. </a:t>
            </a:r>
          </a:p>
        </p:txBody>
      </p:sp>
    </p:spTree>
    <p:extLst>
      <p:ext uri="{BB962C8B-B14F-4D97-AF65-F5344CB8AC3E}">
        <p14:creationId xmlns:p14="http://schemas.microsoft.com/office/powerpoint/2010/main" val="40933132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793D55-3AC9-E8E0-7942-E941BF462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Effect of Fusion Hyperparameter</a:t>
            </a:r>
            <a:endParaRPr kumimoji="1"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114C70A2-BC10-E966-0D19-356EE421C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37BD-38A8-469E-BDB8-0351196143D6}" type="slidenum">
              <a:rPr lang="zh-CN" altLang="en-US" smtClean="0"/>
              <a:pPr/>
              <a:t>15</a:t>
            </a:fld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281EEBD-C072-4DB2-E95E-FB6A1166F5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3302" y="1418336"/>
            <a:ext cx="6325395" cy="3118038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B66F992B-A911-754B-8A26-AFA0BD88D6AC}"/>
              </a:ext>
            </a:extLst>
          </p:cNvPr>
          <p:cNvSpPr txBox="1"/>
          <p:nvPr/>
        </p:nvSpPr>
        <p:spPr>
          <a:xfrm>
            <a:off x="838200" y="4536374"/>
            <a:ext cx="10977748" cy="21184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n"/>
            </a:pPr>
            <a:r>
              <a:rPr lang="en-US" altLang="zh-CN" dirty="0">
                <a:solidFill>
                  <a:srgbClr val="0432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zh-CN" altLang="en-US" dirty="0">
                <a:solidFill>
                  <a:srgbClr val="0432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more significant impact on smaller diffusion steps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, and the advantages of the fusion are mainly reflected for smaller diffusion steps, especially in steps 5, 10, and 15. 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n"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In step 5, the main performance improvement comes from predictive information.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n"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In steps 10, 15, and 20, it mainly comes from the feature fusion: the performance of ``GP-Unified'' was improved compared to the generative (``GP-SGMSE+'') and the predictive model.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0666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9DBBB8-58D7-47CB-A271-1EBCDDE38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Comparasion</a:t>
            </a:r>
            <a:r>
              <a:rPr kumimoji="1" lang="en-US" altLang="zh-CN" dirty="0"/>
              <a:t> with Other Methods</a:t>
            </a:r>
            <a:endParaRPr kumimoji="1"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093C19B1-68BA-CBE9-C161-491555EAD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37BD-38A8-469E-BDB8-0351196143D6}" type="slidenum">
              <a:rPr lang="zh-CN" altLang="en-US" smtClean="0"/>
              <a:pPr/>
              <a:t>16</a:t>
            </a:fld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713A660-0B27-1ECA-F847-1430D6CF1C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0286" y="1681017"/>
            <a:ext cx="5231428" cy="3947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4491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8CC9A5-CF69-EB69-9599-609840F60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Comparison with </a:t>
            </a:r>
            <a:r>
              <a:rPr kumimoji="1" lang="en-US" altLang="zh-CN" dirty="0" err="1"/>
              <a:t>StoRM</a:t>
            </a:r>
            <a:endParaRPr kumimoji="1"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A4E9E535-0343-51DD-35CE-AEE9D5B5A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37BD-38A8-469E-BDB8-0351196143D6}" type="slidenum">
              <a:rPr lang="zh-CN" altLang="en-US" smtClean="0"/>
              <a:pPr/>
              <a:t>17</a:t>
            </a:fld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847DDCF-48EB-C62E-E020-98BC2A0774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04314"/>
            <a:ext cx="5409017" cy="202468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CAB157A-6C68-02A3-8456-B80237F3B7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7217" y="1439940"/>
            <a:ext cx="5444158" cy="202468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96DE50A-8E87-7605-2449-357B55AB11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" y="3605647"/>
            <a:ext cx="4850081" cy="2263371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3DA5FF25-A0D7-DC85-BC22-67356E9E6AE8}"/>
              </a:ext>
            </a:extLst>
          </p:cNvPr>
          <p:cNvSpPr txBox="1"/>
          <p:nvPr/>
        </p:nvSpPr>
        <p:spPr>
          <a:xfrm>
            <a:off x="6096000" y="3995966"/>
            <a:ext cx="5627041" cy="12874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dirty="0"/>
              <a:t>In comparison to "SGMSE+", "GP-Unified" achieves a substantial reduction in diffusion steps, resulting in improved RTF performance.</a:t>
            </a:r>
          </a:p>
        </p:txBody>
      </p:sp>
    </p:spTree>
    <p:extLst>
      <p:ext uri="{BB962C8B-B14F-4D97-AF65-F5344CB8AC3E}">
        <p14:creationId xmlns:p14="http://schemas.microsoft.com/office/powerpoint/2010/main" val="33918888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57AE21-FD7D-E23E-8173-FA3AE28BD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Conclusions</a:t>
            </a:r>
            <a:endParaRPr kumimoji="1"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48A31696-4314-4F31-9028-C5E9C2D0D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37BD-38A8-469E-BDB8-0351196143D6}" type="slidenum">
              <a:rPr lang="zh-CN" altLang="en-US" smtClean="0"/>
              <a:pPr/>
              <a:t>18</a:t>
            </a:fld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151C85E-1083-5E23-DEDF-1F78AA9CAABC}"/>
              </a:ext>
            </a:extLst>
          </p:cNvPr>
          <p:cNvSpPr txBox="1"/>
          <p:nvPr/>
        </p:nvSpPr>
        <p:spPr>
          <a:xfrm>
            <a:off x="648196" y="1824689"/>
            <a:ext cx="11353800" cy="41902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系统字体常规体"/>
              <a:buChar char="⎼"/>
            </a:pPr>
            <a:r>
              <a:rPr lang="en-US" altLang="zh-CN" sz="2000" dirty="0"/>
              <a:t>We have proposed a unified generative and predictive speech enhancement model (GP-Unified). </a:t>
            </a:r>
          </a:p>
          <a:p>
            <a:pPr marL="342900" indent="-342900">
              <a:lnSpc>
                <a:spcPct val="150000"/>
              </a:lnSpc>
              <a:buFont typeface="系统字体常规体"/>
              <a:buChar char="⎼"/>
            </a:pPr>
            <a:r>
              <a:rPr lang="en-US" altLang="zh-CN" sz="2000" dirty="0"/>
              <a:t>The model encodes both generative and predictive information and applies the generative and predictive decoders separately, whose results are fused. </a:t>
            </a:r>
          </a:p>
          <a:p>
            <a:pPr marL="342900" indent="-342900">
              <a:lnSpc>
                <a:spcPct val="150000"/>
              </a:lnSpc>
              <a:buFont typeface="系统字体常规体"/>
              <a:buChar char="⎼"/>
            </a:pPr>
            <a:r>
              <a:rPr lang="en-US" altLang="zh-CN" sz="2000" dirty="0"/>
              <a:t>The predictive information helps the model to reduce speech distortion, noise, and artifacts. </a:t>
            </a:r>
          </a:p>
          <a:p>
            <a:pPr marL="342900" indent="-342900">
              <a:lnSpc>
                <a:spcPct val="150000"/>
              </a:lnSpc>
              <a:buFont typeface="系统字体常规体"/>
              <a:buChar char="⎼"/>
            </a:pPr>
            <a:r>
              <a:rPr lang="en-US" altLang="zh-CN" sz="2000" dirty="0"/>
              <a:t>The two systems are fused in the first and final steps. </a:t>
            </a:r>
          </a:p>
          <a:p>
            <a:pPr marL="342900" indent="-342900">
              <a:lnSpc>
                <a:spcPct val="150000"/>
              </a:lnSpc>
              <a:buFont typeface="系统字体常规体"/>
              <a:buChar char="⎼"/>
            </a:pPr>
            <a:r>
              <a:rPr lang="en-US" altLang="zh-CN" sz="2000" dirty="0"/>
              <a:t>The information fusion can speed up the diffusion process by reducing the number of diffusion steps by about 50\%, which leads better RTF. </a:t>
            </a:r>
          </a:p>
          <a:p>
            <a:pPr marL="342900" indent="-342900">
              <a:lnSpc>
                <a:spcPct val="150000"/>
              </a:lnSpc>
              <a:buFont typeface="系统字体常规体"/>
              <a:buChar char="⎼"/>
            </a:pPr>
            <a:r>
              <a:rPr lang="en-US" altLang="zh-CN" sz="2000" dirty="0"/>
              <a:t>Besides, information fusion can lead to better performance with the complementary between the predictive and generative SE. 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3204487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D727AA1-E520-42EF-9239-68D2591ED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37BD-38A8-469E-BDB8-0351196143D6}" type="slidenum">
              <a:rPr lang="zh-CN" altLang="en-US" smtClean="0"/>
              <a:t>19</a:t>
            </a:fld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8CFB618-C76B-4E19-9C9B-C33147F291D8}"/>
              </a:ext>
            </a:extLst>
          </p:cNvPr>
          <p:cNvSpPr txBox="1">
            <a:spLocks/>
          </p:cNvSpPr>
          <p:nvPr/>
        </p:nvSpPr>
        <p:spPr>
          <a:xfrm>
            <a:off x="1402772" y="5128591"/>
            <a:ext cx="9386455" cy="639116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2200" b="1" dirty="0">
                <a:latin typeface="Century" panose="02040604050505020304" pitchFamily="18" charset="0"/>
              </a:rPr>
              <a:t>Reporter: Hao Shi</a:t>
            </a:r>
          </a:p>
        </p:txBody>
      </p:sp>
    </p:spTree>
    <p:extLst>
      <p:ext uri="{BB962C8B-B14F-4D97-AF65-F5344CB8AC3E}">
        <p14:creationId xmlns:p14="http://schemas.microsoft.com/office/powerpoint/2010/main" val="4025771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AF02A1-A39A-7109-F880-09052BAC3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Speech Signal Received in Real Scenarios</a:t>
            </a:r>
            <a:endParaRPr kumimoji="1"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6F9BC8F5-978B-4820-22BE-E6E885E34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37BD-38A8-469E-BDB8-0351196143D6}" type="slidenum">
              <a:rPr lang="zh-CN" altLang="en-US" smtClean="0"/>
              <a:pPr/>
              <a:t>2</a:t>
            </a:fld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C99E28A2-CD12-98B0-FEC2-00B366D594AE}"/>
                  </a:ext>
                </a:extLst>
              </p:cNvPr>
              <p:cNvSpPr txBox="1"/>
              <p:nvPr/>
            </p:nvSpPr>
            <p:spPr>
              <a:xfrm>
                <a:off x="1389962" y="1914523"/>
                <a:ext cx="3453911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b="1" i="1" smtClean="0">
                          <a:solidFill>
                            <a:srgbClr val="2096F3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en-US" altLang="zh-CN" sz="2800" b="1" i="1" smtClean="0">
                              <a:solidFill>
                                <a:srgbClr val="2096F3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1" i="1" smtClean="0">
                              <a:solidFill>
                                <a:srgbClr val="2096F3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800" b="0" i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zh-CN" sz="2800" b="0" i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800" b="0" i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sz="2800" b="0" i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C99E28A2-CD12-98B0-FEC2-00B366D594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9962" y="1914523"/>
                <a:ext cx="3453911" cy="430887"/>
              </a:xfrm>
              <a:prstGeom prst="rect">
                <a:avLst/>
              </a:prstGeom>
              <a:blipFill>
                <a:blip r:embed="rId3"/>
                <a:stretch>
                  <a:fillRect l="-3663" b="-342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895D9B2D-415F-B323-6071-74AB63777965}"/>
                  </a:ext>
                </a:extLst>
              </p:cNvPr>
              <p:cNvSpPr/>
              <p:nvPr/>
            </p:nvSpPr>
            <p:spPr>
              <a:xfrm>
                <a:off x="1235683" y="3696957"/>
                <a:ext cx="449321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solidFill>
                            <a:srgbClr val="2096F3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en-US" altLang="zh-CN" sz="2400" b="1" i="1">
                              <a:solidFill>
                                <a:srgbClr val="2096F3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1" i="1">
                              <a:solidFill>
                                <a:srgbClr val="2096F3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rgbClr val="2096F3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zh-CN" altLang="en-US" sz="2400" b="0" i="1" smtClean="0">
                          <a:solidFill>
                            <a:srgbClr val="2096F3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solidFill>
                            <a:srgbClr val="2096F3"/>
                          </a:solidFill>
                          <a:latin typeface="Cambria Math" panose="02040503050406030204" pitchFamily="18" charset="0"/>
                        </a:rPr>
                        <m:t>𝑑𝑒𝑠𝑖𝑟𝑒𝑠𝑒𝑑</m:t>
                      </m:r>
                      <m:r>
                        <a:rPr lang="en-US" altLang="zh-CN" sz="2400" b="0" i="1" smtClean="0">
                          <a:solidFill>
                            <a:srgbClr val="2096F3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solidFill>
                            <a:srgbClr val="2096F3"/>
                          </a:solidFill>
                          <a:latin typeface="Cambria Math" panose="02040503050406030204" pitchFamily="18" charset="0"/>
                        </a:rPr>
                        <m:t>𝑠𝑝𝑒𝑒𝑐h</m:t>
                      </m:r>
                      <m:r>
                        <a:rPr lang="en-US" altLang="zh-CN" sz="2400" b="0" i="1" smtClean="0">
                          <a:solidFill>
                            <a:srgbClr val="2096F3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solidFill>
                            <a:srgbClr val="2096F3"/>
                          </a:solidFill>
                          <a:latin typeface="Cambria Math" panose="02040503050406030204" pitchFamily="18" charset="0"/>
                        </a:rPr>
                        <m:t>𝑠𝑖𝑔𝑛𝑎𝑙</m:t>
                      </m:r>
                    </m:oMath>
                  </m:oMathPara>
                </a14:m>
                <a:endParaRPr lang="en-US" altLang="zh-CN" sz="2400" b="0" i="1" dirty="0">
                  <a:solidFill>
                    <a:srgbClr val="2096F3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895D9B2D-415F-B323-6071-74AB637779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5683" y="3696957"/>
                <a:ext cx="4493218" cy="461665"/>
              </a:xfrm>
              <a:prstGeom prst="rect">
                <a:avLst/>
              </a:prstGeom>
              <a:blipFill>
                <a:blip r:embed="rId4"/>
                <a:stretch>
                  <a:fillRect b="-210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663ED8A7-3E48-D8B3-50F0-9619A56109B2}"/>
                  </a:ext>
                </a:extLst>
              </p:cNvPr>
              <p:cNvSpPr/>
              <p:nvPr/>
            </p:nvSpPr>
            <p:spPr>
              <a:xfrm>
                <a:off x="1235683" y="4281930"/>
                <a:ext cx="370479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altLang="zh-CN" sz="2400" b="0" i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𝑖𝑛𝑡𝑒𝑟𝑓𝑒𝑟𝑒𝑛𝑐𝑒</m:t>
                      </m:r>
                      <m:r>
                        <a:rPr lang="en-US" altLang="zh-CN" sz="2400" b="0" i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𝑠𝑖𝑔𝑛𝑎𝑙</m:t>
                      </m:r>
                    </m:oMath>
                  </m:oMathPara>
                </a14:m>
                <a:endParaRPr lang="zh-CN" altLang="en-US" sz="2400" dirty="0">
                  <a:solidFill>
                    <a:schemeClr val="accent5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663ED8A7-3E48-D8B3-50F0-9619A56109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5683" y="4281930"/>
                <a:ext cx="3704797" cy="461665"/>
              </a:xfrm>
              <a:prstGeom prst="rect">
                <a:avLst/>
              </a:prstGeom>
              <a:blipFill>
                <a:blip r:embed="rId5"/>
                <a:stretch>
                  <a:fillRect b="-210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53CAB7A9-8BCD-9C22-84D9-85714E74FEF8}"/>
                  </a:ext>
                </a:extLst>
              </p:cNvPr>
              <p:cNvSpPr/>
              <p:nvPr/>
            </p:nvSpPr>
            <p:spPr>
              <a:xfrm>
                <a:off x="1235683" y="3111984"/>
                <a:ext cx="450738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zh-CN" alt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𝑚𝑖𝑐𝑟𝑜𝑝h𝑜𝑛𝑒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𝑟𝑒𝑐𝑒𝑖𝑣𝑒𝑑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𝑠𝑖𝑔𝑛𝑎𝑙</m:t>
                      </m:r>
                    </m:oMath>
                  </m:oMathPara>
                </a14:m>
                <a:endParaRPr lang="zh-CN" alt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53CAB7A9-8BCD-9C22-84D9-85714E74FE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5683" y="3111984"/>
                <a:ext cx="4507388" cy="461665"/>
              </a:xfrm>
              <a:prstGeom prst="rect">
                <a:avLst/>
              </a:prstGeom>
              <a:blipFill>
                <a:blip r:embed="rId6"/>
                <a:stretch>
                  <a:fillRect b="-210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本框 9">
            <a:extLst>
              <a:ext uri="{FF2B5EF4-FFF2-40B4-BE49-F238E27FC236}">
                <a16:creationId xmlns:a16="http://schemas.microsoft.com/office/drawing/2014/main" id="{F7E2D1B6-78FC-1460-4973-B3D2C0AAFA90}"/>
              </a:ext>
            </a:extLst>
          </p:cNvPr>
          <p:cNvSpPr txBox="1"/>
          <p:nvPr/>
        </p:nvSpPr>
        <p:spPr>
          <a:xfrm>
            <a:off x="6498045" y="4329836"/>
            <a:ext cx="44582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sz="2000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Additive noise / interference speakers</a:t>
            </a:r>
            <a:endParaRPr kumimoji="1" lang="zh-CN" altLang="en-US" sz="2000" i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50FFCE2E-1B7E-A228-61B8-3D04657D34AA}"/>
                  </a:ext>
                </a:extLst>
              </p:cNvPr>
              <p:cNvSpPr txBox="1"/>
              <p:nvPr/>
            </p:nvSpPr>
            <p:spPr>
              <a:xfrm>
                <a:off x="1235683" y="5740555"/>
                <a:ext cx="6737906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Speech Enhancement: Recover 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rgbClr val="2096F3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d>
                      <m:dPr>
                        <m:ctrlPr>
                          <a:rPr lang="en-US" altLang="zh-CN" sz="2400" b="1" i="1">
                            <a:solidFill>
                              <a:srgbClr val="2096F3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1">
                            <a:solidFill>
                              <a:srgbClr val="2096F3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d>
                  </m:oMath>
                </a14:m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from 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endParaRPr lang="zh-CN" altLang="en-US" sz="2400" b="1" dirty="0">
                  <a:solidFill>
                    <a:srgbClr val="0432FF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50FFCE2E-1B7E-A228-61B8-3D04657D34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5683" y="5740555"/>
                <a:ext cx="6737906" cy="461665"/>
              </a:xfrm>
              <a:prstGeom prst="rect">
                <a:avLst/>
              </a:prstGeom>
              <a:blipFill>
                <a:blip r:embed="rId7"/>
                <a:stretch>
                  <a:fillRect l="-1507" t="-10811" b="-270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右箭头 18">
            <a:extLst>
              <a:ext uri="{FF2B5EF4-FFF2-40B4-BE49-F238E27FC236}">
                <a16:creationId xmlns:a16="http://schemas.microsoft.com/office/drawing/2014/main" id="{63883885-A6B5-119E-1254-338A0A807975}"/>
              </a:ext>
            </a:extLst>
          </p:cNvPr>
          <p:cNvSpPr/>
          <p:nvPr/>
        </p:nvSpPr>
        <p:spPr>
          <a:xfrm>
            <a:off x="5069795" y="4347392"/>
            <a:ext cx="978408" cy="367076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EFDF1E2D-9AF6-3887-D028-E1C61E75BCB1}"/>
              </a:ext>
            </a:extLst>
          </p:cNvPr>
          <p:cNvSpPr txBox="1"/>
          <p:nvPr/>
        </p:nvSpPr>
        <p:spPr>
          <a:xfrm>
            <a:off x="6498045" y="4858180"/>
            <a:ext cx="14253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Denoising</a:t>
            </a:r>
            <a:endParaRPr kumimoji="1"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1485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C020AF-B3A9-C64F-60FE-F373F75DA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Types of Speech Enhancement</a:t>
            </a:r>
            <a:endParaRPr kumimoji="1"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E95CBBEC-738B-1189-E3B3-ACA95284C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37BD-38A8-469E-BDB8-0351196143D6}" type="slidenum">
              <a:rPr lang="zh-CN" altLang="en-US" smtClean="0"/>
              <a:pPr/>
              <a:t>3</a:t>
            </a:fld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F7189A7-209C-5ED5-72DC-2DE646EE320B}"/>
              </a:ext>
            </a:extLst>
          </p:cNvPr>
          <p:cNvSpPr txBox="1"/>
          <p:nvPr/>
        </p:nvSpPr>
        <p:spPr>
          <a:xfrm>
            <a:off x="925852" y="1457819"/>
            <a:ext cx="5515891" cy="1974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系统字体常规体"/>
              <a:buChar char="❐"/>
            </a:pPr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Traditional speech enhancement:</a:t>
            </a:r>
          </a:p>
          <a:p>
            <a:pPr marL="7200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Spectral subtraction</a:t>
            </a:r>
          </a:p>
          <a:p>
            <a:pPr marL="7200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Minimum mean squared error (MMSE)</a:t>
            </a:r>
          </a:p>
          <a:p>
            <a:pPr marL="7200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Weiner filtering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036A741-3312-E65D-BF97-7729C12BF08A}"/>
              </a:ext>
            </a:extLst>
          </p:cNvPr>
          <p:cNvSpPr/>
          <p:nvPr/>
        </p:nvSpPr>
        <p:spPr>
          <a:xfrm>
            <a:off x="6983304" y="1711015"/>
            <a:ext cx="4427412" cy="1746312"/>
          </a:xfrm>
          <a:prstGeom prst="rect">
            <a:avLst/>
          </a:prstGeom>
          <a:ln w="19050">
            <a:solidFill>
              <a:schemeClr val="accent5">
                <a:lumMod val="50000"/>
              </a:schemeClr>
            </a:solidFill>
            <a:prstDash val="sysDash"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Drawbacks:</a:t>
            </a:r>
          </a:p>
          <a:p>
            <a:pPr marL="342900" indent="-342900">
              <a:lnSpc>
                <a:spcPct val="150000"/>
              </a:lnSpc>
              <a:buFont typeface="系统字体常规体"/>
              <a:buChar char="✗"/>
            </a:pPr>
            <a:r>
              <a:rPr lang="en-US" altLang="zh-CN" b="1" dirty="0">
                <a:solidFill>
                  <a:srgbClr val="0432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Based on assumption</a:t>
            </a:r>
          </a:p>
          <a:p>
            <a:pPr marL="342900" indent="-342900">
              <a:lnSpc>
                <a:spcPct val="150000"/>
              </a:lnSpc>
              <a:buFont typeface="系统字体常规体"/>
              <a:buChar char="✗"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Often fail to track non-stationary noise</a:t>
            </a:r>
          </a:p>
          <a:p>
            <a:pPr marL="342900" indent="-342900">
              <a:lnSpc>
                <a:spcPct val="150000"/>
              </a:lnSpc>
              <a:buFont typeface="系统字体常规体"/>
              <a:buChar char="✗"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Introduce “music noise”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171D4DD-0EE6-1965-2B8D-19FE5529543A}"/>
              </a:ext>
            </a:extLst>
          </p:cNvPr>
          <p:cNvSpPr/>
          <p:nvPr/>
        </p:nvSpPr>
        <p:spPr>
          <a:xfrm>
            <a:off x="925852" y="3437694"/>
            <a:ext cx="8271158" cy="5778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系统字体常规体"/>
              <a:buChar char="❐"/>
            </a:pPr>
            <a:r>
              <a:rPr lang="en-US" altLang="zh-CN" sz="2400" b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Supervised speech enhancement: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EAD6675-A019-5EC2-0B9D-50FBCA5540E2}"/>
              </a:ext>
            </a:extLst>
          </p:cNvPr>
          <p:cNvSpPr txBox="1"/>
          <p:nvPr/>
        </p:nvSpPr>
        <p:spPr>
          <a:xfrm>
            <a:off x="925852" y="4015544"/>
            <a:ext cx="6101644" cy="14202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200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Neural networks</a:t>
            </a:r>
          </a:p>
          <a:p>
            <a:pPr marL="7200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No or few assumptions</a:t>
            </a:r>
          </a:p>
          <a:p>
            <a:pPr marL="7200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Data driven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CA833C9-D8A2-6873-F705-5F0C2EC77312}"/>
              </a:ext>
            </a:extLst>
          </p:cNvPr>
          <p:cNvSpPr txBox="1"/>
          <p:nvPr/>
        </p:nvSpPr>
        <p:spPr>
          <a:xfrm>
            <a:off x="975181" y="5971387"/>
            <a:ext cx="103786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486900" algn="l">
              <a:buFont typeface="系统字体常规体"/>
              <a:buChar char="✅"/>
            </a:pPr>
            <a:r>
              <a:rPr kumimoji="1" lang="en-US" altLang="zh-CN" sz="2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Supervised methods (data driven) outperform Traditional methods</a:t>
            </a:r>
            <a:endParaRPr kumimoji="1" lang="zh-CN" altLang="en-US" sz="24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0813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55795A-8D6C-3263-83AE-AF8882026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Supervised Speech Enhancement</a:t>
            </a:r>
            <a:endParaRPr kumimoji="1"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E1D8C45C-0116-C7FD-0613-49D01BA99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37BD-38A8-469E-BDB8-0351196143D6}" type="slidenum">
              <a:rPr lang="zh-CN" altLang="en-US" smtClean="0"/>
              <a:pPr/>
              <a:t>4</a:t>
            </a:fld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16176A6-247A-7DC4-55BA-CE90D25DE1F1}"/>
              </a:ext>
            </a:extLst>
          </p:cNvPr>
          <p:cNvSpPr/>
          <p:nvPr/>
        </p:nvSpPr>
        <p:spPr>
          <a:xfrm>
            <a:off x="1037365" y="1447701"/>
            <a:ext cx="8173542" cy="5778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系统字体常规体"/>
              <a:buChar char="❐"/>
            </a:pPr>
            <a:r>
              <a:rPr lang="en-US" altLang="zh-CN" sz="2400" b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Deterministic (Predictive) approaches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FF7A9B6-035B-B0F8-4C12-1F3F90D67A4D}"/>
              </a:ext>
            </a:extLst>
          </p:cNvPr>
          <p:cNvSpPr txBox="1"/>
          <p:nvPr/>
        </p:nvSpPr>
        <p:spPr>
          <a:xfrm>
            <a:off x="1037364" y="3140075"/>
            <a:ext cx="8630743" cy="5778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系统字体常规体"/>
              <a:buChar char="❐"/>
            </a:pPr>
            <a:r>
              <a:rPr lang="en-US" altLang="zh-CN" sz="2400" b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Probabilistic (Generative) approaches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0DB4AF1-E79F-8F3E-F5A4-953109737587}"/>
              </a:ext>
            </a:extLst>
          </p:cNvPr>
          <p:cNvSpPr txBox="1"/>
          <p:nvPr/>
        </p:nvSpPr>
        <p:spPr>
          <a:xfrm>
            <a:off x="1411094" y="2025551"/>
            <a:ext cx="9369812" cy="9585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Learn optimal deterministic mapping from noisy speech to clean speech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000" i="1" dirty="0">
                <a:latin typeface="Arial" panose="020B0604020202020204" pitchFamily="34" charset="0"/>
                <a:cs typeface="Arial" panose="020B0604020202020204" pitchFamily="34" charset="0"/>
              </a:rPr>
              <a:t>Mapping / Masking methods [1],[2],[3]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675DD8A-A085-E5B2-EB3F-E97D46E09D44}"/>
              </a:ext>
            </a:extLst>
          </p:cNvPr>
          <p:cNvSpPr txBox="1"/>
          <p:nvPr/>
        </p:nvSpPr>
        <p:spPr>
          <a:xfrm>
            <a:off x="1411094" y="3782031"/>
            <a:ext cx="9369812" cy="14202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Capture the target distribution, either implicitly or explicitly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000" i="1" dirty="0">
                <a:latin typeface="Arial" panose="020B0604020202020204" pitchFamily="34" charset="0"/>
                <a:cs typeface="Arial" panose="020B0604020202020204" pitchFamily="34" charset="0"/>
              </a:rPr>
              <a:t>Generative adversarial network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000" i="1" dirty="0">
                <a:solidFill>
                  <a:srgbClr val="0432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Diffusion models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BAA385C-61BB-96FD-025C-4772BB5F6A7D}"/>
              </a:ext>
            </a:extLst>
          </p:cNvPr>
          <p:cNvSpPr txBox="1"/>
          <p:nvPr/>
        </p:nvSpPr>
        <p:spPr>
          <a:xfrm>
            <a:off x="838200" y="5821346"/>
            <a:ext cx="11050558" cy="761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b="1" dirty="0"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References:</a:t>
            </a:r>
          </a:p>
          <a:p>
            <a:r>
              <a:rPr kumimoji="1" lang="en-US" altLang="zh-CN" sz="1050" dirty="0"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[1] Y</a:t>
            </a:r>
            <a:r>
              <a:rPr lang="en-US" altLang="zh-CN" sz="1050" b="0" i="0" dirty="0"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. Xu, J. Du, L.-R. Dai, and C.-H. Lee, “A Regression Approach to Speech Enhancement Based on Deep Neural Networks,” IEEE/ACM TASLP, vol. 23, no. 1, pp. 7–19, 2015.</a:t>
            </a:r>
            <a:endParaRPr kumimoji="1" lang="en-US" altLang="zh-CN" sz="10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kumimoji="1" lang="en-US" altLang="zh-CN" sz="1050" dirty="0">
                <a:latin typeface="Arial" panose="020B0604020202020204" pitchFamily="34" charset="0"/>
                <a:cs typeface="Arial" panose="020B0604020202020204" pitchFamily="34" charset="0"/>
              </a:rPr>
              <a:t>[2] </a:t>
            </a:r>
            <a:r>
              <a:rPr lang="en-US" altLang="zh-CN" sz="1050" b="0" i="0" dirty="0"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Y. Luo and N. </a:t>
            </a:r>
            <a:r>
              <a:rPr lang="en-US" altLang="zh-CN" sz="1050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Mesgarani</a:t>
            </a:r>
            <a:r>
              <a:rPr lang="en-US" altLang="zh-CN" sz="1050" b="0" i="0" dirty="0"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, “Conv-</a:t>
            </a:r>
            <a:r>
              <a:rPr lang="en-US" altLang="zh-CN" sz="1050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tasnet</a:t>
            </a:r>
            <a:r>
              <a:rPr lang="en-US" altLang="zh-CN" sz="1050" b="0" i="0" dirty="0"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: Surpassing ideal time–frequency magnitude masking for speech separation,” IEEE/ACM TASLP, vol. 27, no. 8, pp. 1256–1266, 2019.</a:t>
            </a:r>
          </a:p>
          <a:p>
            <a:pPr algn="l"/>
            <a:r>
              <a:rPr kumimoji="1" lang="en-US" altLang="zh-CN" sz="1050" dirty="0"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[3] A</a:t>
            </a:r>
            <a:r>
              <a:rPr lang="en-US" altLang="zh-CN" sz="1050" b="0" i="0" dirty="0"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. Li, C. Zheng, L. Zhang, and X. Li, “Glance and gaze: A collaborative learning framework for single-channel speech enhancement,” Applied Acoustics, vol. 187, pp. 108499, 2022.</a:t>
            </a:r>
          </a:p>
        </p:txBody>
      </p:sp>
    </p:spTree>
    <p:extLst>
      <p:ext uri="{BB962C8B-B14F-4D97-AF65-F5344CB8AC3E}">
        <p14:creationId xmlns:p14="http://schemas.microsoft.com/office/powerpoint/2010/main" val="13666190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7531EF-60FF-EBC0-DED7-C67AC7349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Score-based Diffusion Models</a:t>
            </a:r>
            <a:endParaRPr kumimoji="1"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CF154877-A6AB-7127-1BF8-3454D27C0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37BD-38A8-469E-BDB8-0351196143D6}" type="slidenum">
              <a:rPr lang="zh-CN" altLang="en-US" smtClean="0"/>
              <a:pPr/>
              <a:t>5</a:t>
            </a:fld>
            <a:endParaRPr lang="zh-CN" altLang="en-US" dirty="0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DD80D614-B4A1-831F-713C-94250E6ABAE4}"/>
              </a:ext>
            </a:extLst>
          </p:cNvPr>
          <p:cNvGrpSpPr/>
          <p:nvPr/>
        </p:nvGrpSpPr>
        <p:grpSpPr>
          <a:xfrm>
            <a:off x="1157943" y="1322279"/>
            <a:ext cx="7099300" cy="1803400"/>
            <a:chOff x="2546350" y="1625600"/>
            <a:chExt cx="7099300" cy="1803400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D149F5D1-AB21-1D8B-F407-2C9BE24A5B0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46350" y="1625600"/>
              <a:ext cx="7099300" cy="1803400"/>
            </a:xfrm>
            <a:prstGeom prst="rect">
              <a:avLst/>
            </a:prstGeom>
          </p:spPr>
        </p:pic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BD1CE80A-FB87-EE81-E4E3-D3B2E843D3F2}"/>
                </a:ext>
              </a:extLst>
            </p:cNvPr>
            <p:cNvSpPr/>
            <p:nvPr/>
          </p:nvSpPr>
          <p:spPr>
            <a:xfrm>
              <a:off x="7159082" y="2966224"/>
              <a:ext cx="234323" cy="2118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267F103A-DEA9-C095-7C5D-569B7ACC62E8}"/>
              </a:ext>
            </a:extLst>
          </p:cNvPr>
          <p:cNvSpPr txBox="1"/>
          <p:nvPr/>
        </p:nvSpPr>
        <p:spPr>
          <a:xfrm>
            <a:off x="1157943" y="4199470"/>
            <a:ext cx="8902439" cy="8047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Wingdings" pitchFamily="2" charset="2"/>
              <a:buChar char="n"/>
            </a:pPr>
            <a:r>
              <a:rPr kumimoji="1" lang="en-US" altLang="zh-CN" sz="2000" i="1" dirty="0">
                <a:latin typeface="Arial" panose="020B0604020202020204" pitchFamily="34" charset="0"/>
                <a:cs typeface="Arial" panose="020B0604020202020204" pitchFamily="34" charset="0"/>
              </a:rPr>
              <a:t>Reverse process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: invert the progressive noise-adding process</a:t>
            </a:r>
          </a:p>
          <a:p>
            <a:pPr marL="702900" indent="-342900" algn="l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The reverse SDE can be expressed using the score model</a:t>
            </a:r>
            <a:endParaRPr kumimoji="1"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273FA61A-E3B0-A381-C627-CE61F228CEB0}"/>
              </a:ext>
            </a:extLst>
          </p:cNvPr>
          <p:cNvSpPr txBox="1"/>
          <p:nvPr/>
        </p:nvSpPr>
        <p:spPr>
          <a:xfrm>
            <a:off x="1157943" y="3328181"/>
            <a:ext cx="8301190" cy="8047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Wingdings" pitchFamily="2" charset="2"/>
              <a:buChar char="n"/>
            </a:pPr>
            <a:r>
              <a:rPr kumimoji="1" lang="en-US" altLang="zh-CN" sz="2000" i="1" dirty="0">
                <a:latin typeface="Arial" panose="020B0604020202020204" pitchFamily="34" charset="0"/>
                <a:cs typeface="Arial" panose="020B0604020202020204" pitchFamily="34" charset="0"/>
              </a:rPr>
              <a:t>Forward process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: gradually transformed into noise</a:t>
            </a:r>
          </a:p>
          <a:p>
            <a:pPr marL="702900" indent="-342900" algn="l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Forward stochastic differential equation (SDE)</a:t>
            </a:r>
          </a:p>
        </p:txBody>
      </p: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2CE642F6-831A-AAC2-F8AC-4B5324D5974C}"/>
              </a:ext>
            </a:extLst>
          </p:cNvPr>
          <p:cNvGrpSpPr/>
          <p:nvPr/>
        </p:nvGrpSpPr>
        <p:grpSpPr>
          <a:xfrm>
            <a:off x="849887" y="5080242"/>
            <a:ext cx="8609246" cy="1551502"/>
            <a:chOff x="1980495" y="4700812"/>
            <a:chExt cx="8609246" cy="1551502"/>
          </a:xfrm>
        </p:grpSpPr>
        <p:grpSp>
          <p:nvGrpSpPr>
            <p:cNvPr id="35" name="组合 34">
              <a:extLst>
                <a:ext uri="{FF2B5EF4-FFF2-40B4-BE49-F238E27FC236}">
                  <a16:creationId xmlns:a16="http://schemas.microsoft.com/office/drawing/2014/main" id="{77998DAA-CD32-386F-D502-36A855403E5E}"/>
                </a:ext>
              </a:extLst>
            </p:cNvPr>
            <p:cNvGrpSpPr/>
            <p:nvPr/>
          </p:nvGrpSpPr>
          <p:grpSpPr>
            <a:xfrm>
              <a:off x="1980495" y="4700812"/>
              <a:ext cx="8502860" cy="1551502"/>
              <a:chOff x="1940006" y="5175730"/>
              <a:chExt cx="8502860" cy="1551502"/>
            </a:xfrm>
          </p:grpSpPr>
          <mc:AlternateContent xmlns:mc="http://schemas.openxmlformats.org/markup-compatibility/2006" xmlns:a14="http://schemas.microsoft.com/office/drawing/2010/main">
            <mc:Choice Requires="a14">
              <p:graphicFrame>
                <p:nvGraphicFramePr>
                  <p:cNvPr id="15" name="对象 14">
                    <a:extLst>
                      <a:ext uri="{FF2B5EF4-FFF2-40B4-BE49-F238E27FC236}">
                        <a16:creationId xmlns:a16="http://schemas.microsoft.com/office/drawing/2014/main" id="{45708FBC-9950-953E-869E-6CDCA6FB33BB}"/>
                      </a:ext>
                    </a:extLst>
                  </p:cNvPr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331946696"/>
                      </p:ext>
                    </p:extLst>
                  </p:nvPr>
                </p:nvGraphicFramePr>
                <p:xfrm>
                  <a:off x="1940006" y="5183042"/>
                  <a:ext cx="5270500" cy="495300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name="文档" r:id="rId4" imgW="5270500" imgH="495300" progId="Word.Document.12">
                          <p:embed/>
                        </p:oleObj>
                      </mc:Choice>
                      <mc:Fallback>
                        <p:oleObj name="文档" r:id="rId4" imgW="5270500" imgH="495300" progId="Word.Document.12">
                          <p:embed/>
                          <p:pic>
                            <p:nvPicPr>
                              <p:cNvPr id="0" name=""/>
                              <p:cNvPicPr/>
                              <p:nvPr/>
                            </p:nvPicPr>
                            <p:blipFill>
                              <a:blip r:embed="rId5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1940006" y="5183042"/>
                                <a:ext cx="5270500" cy="49530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Choice>
            <mc:Fallback xmlns="">
              <p:graphicFrame>
                <p:nvGraphicFramePr>
                  <p:cNvPr id="15" name="对象 14">
                    <a:extLst>
                      <a:ext uri="{FF2B5EF4-FFF2-40B4-BE49-F238E27FC236}">
                        <a16:creationId xmlns:a16="http://schemas.microsoft.com/office/drawing/2014/main" id="{45708FBC-9950-953E-869E-6CDCA6FB33BB}"/>
                      </a:ext>
                    </a:extLst>
                  </p:cNvPr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331946696"/>
                      </p:ext>
                    </p:extLst>
                  </p:nvPr>
                </p:nvGraphicFramePr>
                <p:xfrm>
                  <a:off x="1940006" y="5183042"/>
                  <a:ext cx="5270500" cy="495300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name="文档" r:id="rId6" imgW="5270500" imgH="495300" progId="Word.Document.12">
                          <p:embed/>
                        </p:oleObj>
                      </mc:Choice>
                      <mc:Fallback>
                        <p:oleObj name="文档" r:id="rId6" imgW="5270500" imgH="495300" progId="Word.Document.12">
                          <p:embed/>
                          <p:pic>
                            <p:nvPicPr>
                              <p:cNvPr id="0" name=""/>
                              <p:cNvPicPr/>
                              <p:nvPr/>
                            </p:nvPicPr>
                            <p:blipFill>
                              <a:blip r:embed="rId7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1940006" y="5183042"/>
                                <a:ext cx="5270500" cy="49530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Fallback>
          </mc:AlternateContent>
          <p:grpSp>
            <p:nvGrpSpPr>
              <p:cNvPr id="26" name="组合 25">
                <a:extLst>
                  <a:ext uri="{FF2B5EF4-FFF2-40B4-BE49-F238E27FC236}">
                    <a16:creationId xmlns:a16="http://schemas.microsoft.com/office/drawing/2014/main" id="{3028400D-F528-3EB8-F4E3-1376F24FDB82}"/>
                  </a:ext>
                </a:extLst>
              </p:cNvPr>
              <p:cNvGrpSpPr/>
              <p:nvPr/>
            </p:nvGrpSpPr>
            <p:grpSpPr>
              <a:xfrm>
                <a:off x="4390364" y="5175730"/>
                <a:ext cx="5815988" cy="825500"/>
                <a:chOff x="5032918" y="5175730"/>
                <a:chExt cx="5815988" cy="82550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graphicFrame>
                  <p:nvGraphicFramePr>
                    <p:cNvPr id="20" name="对象 19">
                      <a:extLst>
                        <a:ext uri="{FF2B5EF4-FFF2-40B4-BE49-F238E27FC236}">
                          <a16:creationId xmlns:a16="http://schemas.microsoft.com/office/drawing/2014/main" id="{5E8EEE4B-E3D9-0961-5D66-976AE4603E81}"/>
                        </a:ext>
                      </a:extLst>
                    </p:cNvPr>
                    <p:cNvGraphicFramePr>
                      <a:graphicFrameLocks noChangeAspect="1"/>
                    </p:cNvGraphicFramePr>
                    <p:nvPr>
                      <p:extLst>
                        <p:ext uri="{D42A27DB-BD31-4B8C-83A1-F6EECF244321}">
                          <p14:modId xmlns:p14="http://schemas.microsoft.com/office/powerpoint/2010/main" val="1989835598"/>
                        </p:ext>
                      </p:extLst>
                    </p:nvPr>
                  </p:nvGraphicFramePr>
                  <p:xfrm>
                    <a:off x="5032918" y="5175730"/>
                    <a:ext cx="5270500" cy="825500"/>
                  </p:xfrm>
                  <a:graphic>
                    <a:graphicData uri="http://schemas.openxmlformats.org/presentationml/2006/ole">
                      <mc:AlternateContent>
                        <mc:Choice xmlns:v="urn:schemas-microsoft-com:vml" Requires="v">
                          <p:oleObj name="文档" r:id="rId8" imgW="5270500" imgH="825500" progId="Word.Document.12">
                            <p:embed/>
                          </p:oleObj>
                        </mc:Choice>
                        <mc:Fallback>
                          <p:oleObj name="文档" r:id="rId8" imgW="5270500" imgH="825500" progId="Word.Document.12">
                            <p:embed/>
                            <p:pic>
                              <p:nvPicPr>
                                <p:cNvPr id="0" name=""/>
                                <p:cNvPicPr/>
                                <p:nvPr/>
                              </p:nvPicPr>
                              <p:blipFill>
                                <a:blip r:embed="rId9"/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5032918" y="5175730"/>
                                  <a:ext cx="5270500" cy="825500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</mc:Choice>
              <mc:Fallback xmlns="">
                <p:graphicFrame>
                  <p:nvGraphicFramePr>
                    <p:cNvPr id="20" name="对象 19">
                      <a:extLst>
                        <a:ext uri="{FF2B5EF4-FFF2-40B4-BE49-F238E27FC236}">
                          <a16:creationId xmlns:a16="http://schemas.microsoft.com/office/drawing/2014/main" id="{5E8EEE4B-E3D9-0961-5D66-976AE4603E81}"/>
                        </a:ext>
                      </a:extLst>
                    </p:cNvPr>
                    <p:cNvGraphicFramePr>
                      <a:graphicFrameLocks noChangeAspect="1"/>
                    </p:cNvGraphicFramePr>
                    <p:nvPr>
                      <p:extLst>
                        <p:ext uri="{D42A27DB-BD31-4B8C-83A1-F6EECF244321}">
                          <p14:modId xmlns:p14="http://schemas.microsoft.com/office/powerpoint/2010/main" val="1989835598"/>
                        </p:ext>
                      </p:extLst>
                    </p:nvPr>
                  </p:nvGraphicFramePr>
                  <p:xfrm>
                    <a:off x="5032918" y="5175730"/>
                    <a:ext cx="5270500" cy="825500"/>
                  </p:xfrm>
                  <a:graphic>
                    <a:graphicData uri="http://schemas.openxmlformats.org/presentationml/2006/ole">
                      <mc:AlternateContent>
                        <mc:Choice xmlns:v="urn:schemas-microsoft-com:vml" Requires="v">
                          <p:oleObj name="文档" r:id="rId10" imgW="5270500" imgH="825500" progId="Word.Document.12">
                            <p:embed/>
                          </p:oleObj>
                        </mc:Choice>
                        <mc:Fallback>
                          <p:oleObj name="文档" r:id="rId10" imgW="5270500" imgH="825500" progId="Word.Document.12">
                            <p:embed/>
                            <p:pic>
                              <p:nvPicPr>
                                <p:cNvPr id="0" name=""/>
                                <p:cNvPicPr/>
                                <p:nvPr/>
                              </p:nvPicPr>
                              <p:blipFill>
                                <a:blip r:embed="rId11"/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5032918" y="5175730"/>
                                  <a:ext cx="5270500" cy="825500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</mc:Fallback>
            </mc:AlternateContent>
            <p:sp>
              <p:nvSpPr>
                <p:cNvPr id="21" name="文本框 20">
                  <a:extLst>
                    <a:ext uri="{FF2B5EF4-FFF2-40B4-BE49-F238E27FC236}">
                      <a16:creationId xmlns:a16="http://schemas.microsoft.com/office/drawing/2014/main" id="{91B03F58-BE8C-E6BF-29D7-55905AB3C410}"/>
                    </a:ext>
                  </a:extLst>
                </p:cNvPr>
                <p:cNvSpPr txBox="1"/>
                <p:nvPr/>
              </p:nvSpPr>
              <p:spPr>
                <a:xfrm>
                  <a:off x="7778835" y="5194096"/>
                  <a:ext cx="307007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kumimoji="1" lang="en-US" altLang="zh-CN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: a standard Wiener process</a:t>
                  </a:r>
                  <a:endParaRPr kumimoji="1" lang="zh-CN" altLang="en-US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27" name="组合 26">
                <a:extLst>
                  <a:ext uri="{FF2B5EF4-FFF2-40B4-BE49-F238E27FC236}">
                    <a16:creationId xmlns:a16="http://schemas.microsoft.com/office/drawing/2014/main" id="{87233763-9EB8-728A-8CB6-937974F77B61}"/>
                  </a:ext>
                </a:extLst>
              </p:cNvPr>
              <p:cNvGrpSpPr/>
              <p:nvPr/>
            </p:nvGrpSpPr>
            <p:grpSpPr>
              <a:xfrm>
                <a:off x="4373738" y="5570078"/>
                <a:ext cx="5270500" cy="495300"/>
                <a:chOff x="5032918" y="5588480"/>
                <a:chExt cx="5270500" cy="49530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graphicFrame>
                  <p:nvGraphicFramePr>
                    <p:cNvPr id="22" name="对象 21">
                      <a:extLst>
                        <a:ext uri="{FF2B5EF4-FFF2-40B4-BE49-F238E27FC236}">
                          <a16:creationId xmlns:a16="http://schemas.microsoft.com/office/drawing/2014/main" id="{880090F3-A0AB-9C00-62AE-807A0DF8B2A4}"/>
                        </a:ext>
                      </a:extLst>
                    </p:cNvPr>
                    <p:cNvGraphicFramePr>
                      <a:graphicFrameLocks noChangeAspect="1"/>
                    </p:cNvGraphicFramePr>
                    <p:nvPr>
                      <p:extLst>
                        <p:ext uri="{D42A27DB-BD31-4B8C-83A1-F6EECF244321}">
                          <p14:modId xmlns:p14="http://schemas.microsoft.com/office/powerpoint/2010/main" val="2394525178"/>
                        </p:ext>
                      </p:extLst>
                    </p:nvPr>
                  </p:nvGraphicFramePr>
                  <p:xfrm>
                    <a:off x="5032918" y="5588480"/>
                    <a:ext cx="5270500" cy="495300"/>
                  </p:xfrm>
                  <a:graphic>
                    <a:graphicData uri="http://schemas.openxmlformats.org/presentationml/2006/ole">
                      <mc:AlternateContent>
                        <mc:Choice xmlns:v="urn:schemas-microsoft-com:vml" Requires="v">
                          <p:oleObj name="文档" r:id="rId12" imgW="5270500" imgH="495300" progId="Word.Document.12">
                            <p:embed/>
                          </p:oleObj>
                        </mc:Choice>
                        <mc:Fallback>
                          <p:oleObj name="文档" r:id="rId12" imgW="5270500" imgH="495300" progId="Word.Document.12">
                            <p:embed/>
                            <p:pic>
                              <p:nvPicPr>
                                <p:cNvPr id="0" name=""/>
                                <p:cNvPicPr/>
                                <p:nvPr/>
                              </p:nvPicPr>
                              <p:blipFill>
                                <a:blip r:embed="rId13"/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5032918" y="5588480"/>
                                  <a:ext cx="5270500" cy="495300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</mc:Choice>
              <mc:Fallback xmlns="">
                <p:graphicFrame>
                  <p:nvGraphicFramePr>
                    <p:cNvPr id="22" name="对象 21">
                      <a:extLst>
                        <a:ext uri="{FF2B5EF4-FFF2-40B4-BE49-F238E27FC236}">
                          <a16:creationId xmlns:a16="http://schemas.microsoft.com/office/drawing/2014/main" id="{880090F3-A0AB-9C00-62AE-807A0DF8B2A4}"/>
                        </a:ext>
                      </a:extLst>
                    </p:cNvPr>
                    <p:cNvGraphicFramePr>
                      <a:graphicFrameLocks noChangeAspect="1"/>
                    </p:cNvGraphicFramePr>
                    <p:nvPr>
                      <p:extLst>
                        <p:ext uri="{D42A27DB-BD31-4B8C-83A1-F6EECF244321}">
                          <p14:modId xmlns:p14="http://schemas.microsoft.com/office/powerpoint/2010/main" val="2394525178"/>
                        </p:ext>
                      </p:extLst>
                    </p:nvPr>
                  </p:nvGraphicFramePr>
                  <p:xfrm>
                    <a:off x="5032918" y="5588480"/>
                    <a:ext cx="5270500" cy="495300"/>
                  </p:xfrm>
                  <a:graphic>
                    <a:graphicData uri="http://schemas.openxmlformats.org/presentationml/2006/ole">
                      <mc:AlternateContent>
                        <mc:Choice xmlns:v="urn:schemas-microsoft-com:vml" Requires="v">
                          <p:oleObj name="文档" r:id="rId14" imgW="5270500" imgH="495300" progId="Word.Document.12">
                            <p:embed/>
                          </p:oleObj>
                        </mc:Choice>
                        <mc:Fallback>
                          <p:oleObj name="文档" r:id="rId14" imgW="5270500" imgH="495300" progId="Word.Document.12">
                            <p:embed/>
                            <p:pic>
                              <p:nvPicPr>
                                <p:cNvPr id="0" name=""/>
                                <p:cNvPicPr/>
                                <p:nvPr/>
                              </p:nvPicPr>
                              <p:blipFill>
                                <a:blip r:embed="rId15"/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5032918" y="5588480"/>
                                  <a:ext cx="5270500" cy="495300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</mc:Fallback>
            </mc:AlternateContent>
            <p:sp>
              <p:nvSpPr>
                <p:cNvPr id="24" name="文本框 23">
                  <a:extLst>
                    <a:ext uri="{FF2B5EF4-FFF2-40B4-BE49-F238E27FC236}">
                      <a16:creationId xmlns:a16="http://schemas.microsoft.com/office/drawing/2014/main" id="{67BB0A6A-CC67-C3F6-BCE5-E1CD9EE0CCCB}"/>
                    </a:ext>
                  </a:extLst>
                </p:cNvPr>
                <p:cNvSpPr txBox="1"/>
                <p:nvPr/>
              </p:nvSpPr>
              <p:spPr>
                <a:xfrm>
                  <a:off x="7795461" y="5597153"/>
                  <a:ext cx="6976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kumimoji="1" lang="en-US" altLang="zh-CN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: drift</a:t>
                  </a:r>
                  <a:endParaRPr kumimoji="1" lang="zh-CN" altLang="en-US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28" name="组合 27">
                <a:extLst>
                  <a:ext uri="{FF2B5EF4-FFF2-40B4-BE49-F238E27FC236}">
                    <a16:creationId xmlns:a16="http://schemas.microsoft.com/office/drawing/2014/main" id="{E92913B1-3C21-BC95-4E8A-A8790BDFE826}"/>
                  </a:ext>
                </a:extLst>
              </p:cNvPr>
              <p:cNvGrpSpPr/>
              <p:nvPr/>
            </p:nvGrpSpPr>
            <p:grpSpPr>
              <a:xfrm>
                <a:off x="4390364" y="5901732"/>
                <a:ext cx="6000013" cy="825500"/>
                <a:chOff x="5032918" y="5934860"/>
                <a:chExt cx="6000013" cy="82550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graphicFrame>
                  <p:nvGraphicFramePr>
                    <p:cNvPr id="23" name="对象 22">
                      <a:extLst>
                        <a:ext uri="{FF2B5EF4-FFF2-40B4-BE49-F238E27FC236}">
                          <a16:creationId xmlns:a16="http://schemas.microsoft.com/office/drawing/2014/main" id="{F4881449-B358-0DC1-9353-BE8F14FE592A}"/>
                        </a:ext>
                      </a:extLst>
                    </p:cNvPr>
                    <p:cNvGraphicFramePr>
                      <a:graphicFrameLocks noChangeAspect="1"/>
                    </p:cNvGraphicFramePr>
                    <p:nvPr>
                      <p:extLst>
                        <p:ext uri="{D42A27DB-BD31-4B8C-83A1-F6EECF244321}">
                          <p14:modId xmlns:p14="http://schemas.microsoft.com/office/powerpoint/2010/main" val="3802686573"/>
                        </p:ext>
                      </p:extLst>
                    </p:nvPr>
                  </p:nvGraphicFramePr>
                  <p:xfrm>
                    <a:off x="5032918" y="5934860"/>
                    <a:ext cx="5270500" cy="825500"/>
                  </p:xfrm>
                  <a:graphic>
                    <a:graphicData uri="http://schemas.openxmlformats.org/presentationml/2006/ole">
                      <mc:AlternateContent>
                        <mc:Choice xmlns:v="urn:schemas-microsoft-com:vml" Requires="v">
                          <p:oleObj name="文档" r:id="rId16" imgW="5270500" imgH="825500" progId="Word.Document.12">
                            <p:embed/>
                          </p:oleObj>
                        </mc:Choice>
                        <mc:Fallback>
                          <p:oleObj name="文档" r:id="rId16" imgW="5270500" imgH="825500" progId="Word.Document.12">
                            <p:embed/>
                            <p:pic>
                              <p:nvPicPr>
                                <p:cNvPr id="0" name=""/>
                                <p:cNvPicPr/>
                                <p:nvPr/>
                              </p:nvPicPr>
                              <p:blipFill>
                                <a:blip r:embed="rId17"/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5032918" y="5934860"/>
                                  <a:ext cx="5270500" cy="825500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</mc:Choice>
              <mc:Fallback xmlns="">
                <p:graphicFrame>
                  <p:nvGraphicFramePr>
                    <p:cNvPr id="23" name="对象 22">
                      <a:extLst>
                        <a:ext uri="{FF2B5EF4-FFF2-40B4-BE49-F238E27FC236}">
                          <a16:creationId xmlns:a16="http://schemas.microsoft.com/office/drawing/2014/main" id="{F4881449-B358-0DC1-9353-BE8F14FE592A}"/>
                        </a:ext>
                      </a:extLst>
                    </p:cNvPr>
                    <p:cNvGraphicFramePr>
                      <a:graphicFrameLocks noChangeAspect="1"/>
                    </p:cNvGraphicFramePr>
                    <p:nvPr>
                      <p:extLst>
                        <p:ext uri="{D42A27DB-BD31-4B8C-83A1-F6EECF244321}">
                          <p14:modId xmlns:p14="http://schemas.microsoft.com/office/powerpoint/2010/main" val="3802686573"/>
                        </p:ext>
                      </p:extLst>
                    </p:nvPr>
                  </p:nvGraphicFramePr>
                  <p:xfrm>
                    <a:off x="5032918" y="5934860"/>
                    <a:ext cx="5270500" cy="825500"/>
                  </p:xfrm>
                  <a:graphic>
                    <a:graphicData uri="http://schemas.openxmlformats.org/presentationml/2006/ole">
                      <mc:AlternateContent>
                        <mc:Choice xmlns:v="urn:schemas-microsoft-com:vml" Requires="v">
                          <p:oleObj name="文档" r:id="rId18" imgW="5270500" imgH="825500" progId="Word.Document.12">
                            <p:embed/>
                          </p:oleObj>
                        </mc:Choice>
                        <mc:Fallback>
                          <p:oleObj name="文档" r:id="rId18" imgW="5270500" imgH="825500" progId="Word.Document.12">
                            <p:embed/>
                            <p:pic>
                              <p:nvPicPr>
                                <p:cNvPr id="0" name=""/>
                                <p:cNvPicPr/>
                                <p:nvPr/>
                              </p:nvPicPr>
                              <p:blipFill>
                                <a:blip r:embed="rId19"/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5032918" y="5934860"/>
                                  <a:ext cx="5270500" cy="825500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</mc:Fallback>
            </mc:AlternateContent>
            <p:sp>
              <p:nvSpPr>
                <p:cNvPr id="25" name="文本框 24">
                  <a:extLst>
                    <a:ext uri="{FF2B5EF4-FFF2-40B4-BE49-F238E27FC236}">
                      <a16:creationId xmlns:a16="http://schemas.microsoft.com/office/drawing/2014/main" id="{F5E421D5-9544-288B-6EB6-48CE6B86427C}"/>
                    </a:ext>
                  </a:extLst>
                </p:cNvPr>
                <p:cNvSpPr txBox="1"/>
                <p:nvPr/>
              </p:nvSpPr>
              <p:spPr>
                <a:xfrm>
                  <a:off x="7778835" y="5983082"/>
                  <a:ext cx="325409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kumimoji="1" lang="en-US" altLang="zh-CN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: diffusion coefficient functions</a:t>
                  </a:r>
                  <a:endParaRPr kumimoji="1" lang="zh-CN" altLang="en-US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34" name="组合 33">
                <a:extLst>
                  <a:ext uri="{FF2B5EF4-FFF2-40B4-BE49-F238E27FC236}">
                    <a16:creationId xmlns:a16="http://schemas.microsoft.com/office/drawing/2014/main" id="{C504BC5A-1826-9D6B-295B-9898DD98E472}"/>
                  </a:ext>
                </a:extLst>
              </p:cNvPr>
              <p:cNvGrpSpPr/>
              <p:nvPr/>
            </p:nvGrpSpPr>
            <p:grpSpPr>
              <a:xfrm>
                <a:off x="6924480" y="6320829"/>
                <a:ext cx="3518386" cy="369332"/>
                <a:chOff x="7561353" y="6357900"/>
                <a:chExt cx="3518386" cy="369332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2" name="文本框 31">
                      <a:extLst>
                        <a:ext uri="{FF2B5EF4-FFF2-40B4-BE49-F238E27FC236}">
                          <a16:creationId xmlns:a16="http://schemas.microsoft.com/office/drawing/2014/main" id="{7096E7A0-1FFA-4C46-C9D5-9C7DF7B8894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561353" y="6400878"/>
                      <a:ext cx="287771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 algn="l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kumimoji="1" lang="en-US" altLang="zh-CN" b="0" i="0" smtClean="0">
                                    <a:latin typeface="Cambria Math" panose="02040503050406030204" pitchFamily="18" charset="0"/>
                                  </a:rPr>
                                  <m:t>s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kumimoji="1" lang="en-US" altLang="zh-CN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θ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zh-CN" altLang="en-US" dirty="0">
                        <a:latin typeface="Century" panose="020406040505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2" name="文本框 31">
                      <a:extLst>
                        <a:ext uri="{FF2B5EF4-FFF2-40B4-BE49-F238E27FC236}">
                          <a16:creationId xmlns:a16="http://schemas.microsoft.com/office/drawing/2014/main" id="{7096E7A0-1FFA-4C46-C9D5-9C7DF7B8894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561353" y="6400878"/>
                      <a:ext cx="287771" cy="276999"/>
                    </a:xfrm>
                    <a:prstGeom prst="rect">
                      <a:avLst/>
                    </a:prstGeom>
                    <a:blipFill>
                      <a:blip r:embed="rId20"/>
                      <a:stretch>
                        <a:fillRect l="-8696" r="-4348" b="-1739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33" name="文本框 32">
                  <a:extLst>
                    <a:ext uri="{FF2B5EF4-FFF2-40B4-BE49-F238E27FC236}">
                      <a16:creationId xmlns:a16="http://schemas.microsoft.com/office/drawing/2014/main" id="{7D4F5D62-8BBA-E386-524F-F736BC72D38C}"/>
                    </a:ext>
                  </a:extLst>
                </p:cNvPr>
                <p:cNvSpPr txBox="1"/>
                <p:nvPr/>
              </p:nvSpPr>
              <p:spPr>
                <a:xfrm>
                  <a:off x="7778835" y="6357900"/>
                  <a:ext cx="33009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kumimoji="1" lang="en-US" altLang="zh-CN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: score model (neural network)</a:t>
                  </a:r>
                  <a:endParaRPr kumimoji="1" lang="zh-CN" altLang="en-US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7DBF71BE-3278-940E-389D-7C8D26B0DBC8}"/>
                </a:ext>
              </a:extLst>
            </p:cNvPr>
            <p:cNvSpPr/>
            <p:nvPr/>
          </p:nvSpPr>
          <p:spPr>
            <a:xfrm>
              <a:off x="2376262" y="4719178"/>
              <a:ext cx="8213479" cy="1533136"/>
            </a:xfrm>
            <a:prstGeom prst="rect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aphicFrame>
        <p:nvGraphicFramePr>
          <p:cNvPr id="39" name="对象 38">
            <a:extLst>
              <a:ext uri="{FF2B5EF4-FFF2-40B4-BE49-F238E27FC236}">
                <a16:creationId xmlns:a16="http://schemas.microsoft.com/office/drawing/2014/main" id="{CC80D94A-0741-E29B-0D3B-0A271AC5B88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0820241"/>
              </p:ext>
            </p:extLst>
          </p:nvPr>
        </p:nvGraphicFramePr>
        <p:xfrm>
          <a:off x="6218204" y="4576707"/>
          <a:ext cx="6543004" cy="10248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文档" r:id="rId21" imgW="5270500" imgH="825500" progId="Word.Document.12">
                  <p:embed/>
                </p:oleObj>
              </mc:Choice>
              <mc:Fallback>
                <p:oleObj name="文档" r:id="rId21" imgW="5270500" imgH="8255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6218204" y="4576707"/>
                        <a:ext cx="6543004" cy="102480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761141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3E0F-4CCF-F864-AF48-2B46E1F17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Score-based Diffusion Models</a:t>
            </a:r>
            <a:endParaRPr kumimoji="1"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338287E6-8DBF-6DF9-BA1F-FFDDD995B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37BD-38A8-469E-BDB8-0351196143D6}" type="slidenum">
              <a:rPr lang="zh-CN" altLang="en-US" smtClean="0"/>
              <a:pPr/>
              <a:t>6</a:t>
            </a:fld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F08CCDA-5BE3-F626-0A4D-B62A15C57D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89200"/>
            <a:ext cx="3090900" cy="9398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C966F3FE-3562-75AD-A53E-15628FDD7E48}"/>
              </a:ext>
            </a:extLst>
          </p:cNvPr>
          <p:cNvSpPr txBox="1"/>
          <p:nvPr/>
        </p:nvSpPr>
        <p:spPr>
          <a:xfrm>
            <a:off x="838200" y="1600246"/>
            <a:ext cx="2849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Training Objective</a:t>
            </a:r>
            <a:endParaRPr kumimoji="1" lang="zh-CN" alt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2A0C12C-5F76-C994-7A4B-329649759E81}"/>
              </a:ext>
            </a:extLst>
          </p:cNvPr>
          <p:cNvSpPr txBox="1"/>
          <p:nvPr/>
        </p:nvSpPr>
        <p:spPr>
          <a:xfrm>
            <a:off x="6946557" y="1600245"/>
            <a:ext cx="15536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Inference</a:t>
            </a:r>
            <a:endParaRPr kumimoji="1" lang="zh-CN" alt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4F9BD0F9-2B17-D3F5-A52E-C29FCCFD8459}"/>
              </a:ext>
            </a:extLst>
          </p:cNvPr>
          <p:cNvGrpSpPr/>
          <p:nvPr/>
        </p:nvGrpSpPr>
        <p:grpSpPr>
          <a:xfrm>
            <a:off x="-1599604" y="3588419"/>
            <a:ext cx="8012760" cy="1102114"/>
            <a:chOff x="-1599604" y="3588419"/>
            <a:chExt cx="8012760" cy="1102114"/>
          </a:xfrm>
        </p:grpSpPr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12" name="对象 11">
                  <a:extLst>
                    <a:ext uri="{FF2B5EF4-FFF2-40B4-BE49-F238E27FC236}">
                      <a16:creationId xmlns:a16="http://schemas.microsoft.com/office/drawing/2014/main" id="{88C87A75-EFEA-56F9-B6B1-B2C683E5ECA0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57823188"/>
                    </p:ext>
                  </p:extLst>
                </p:nvPr>
              </p:nvGraphicFramePr>
              <p:xfrm>
                <a:off x="-1599604" y="3588419"/>
                <a:ext cx="7036577" cy="1102114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name="文档" r:id="rId3" imgW="5270500" imgH="825500" progId="Word.Document.12">
                        <p:embed/>
                      </p:oleObj>
                    </mc:Choice>
                    <mc:Fallback>
                      <p:oleObj name="文档" r:id="rId3" imgW="5270500" imgH="825500" progId="Word.Document.12">
                        <p:embed/>
                        <p:pic>
                          <p:nvPicPr>
                            <p:cNvPr id="0" name=""/>
                            <p:cNvPicPr/>
                            <p:nvPr/>
                          </p:nvPicPr>
                          <p:blipFill>
                            <a:blip r:embed="rId4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-1599604" y="3588419"/>
                              <a:ext cx="7036577" cy="1102114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12" name="对象 11">
                  <a:extLst>
                    <a:ext uri="{FF2B5EF4-FFF2-40B4-BE49-F238E27FC236}">
                      <a16:creationId xmlns:a16="http://schemas.microsoft.com/office/drawing/2014/main" id="{88C87A75-EFEA-56F9-B6B1-B2C683E5ECA0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57823188"/>
                    </p:ext>
                  </p:extLst>
                </p:nvPr>
              </p:nvGraphicFramePr>
              <p:xfrm>
                <a:off x="-1599604" y="3588419"/>
                <a:ext cx="7036577" cy="1102114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name="文档" r:id="rId5" imgW="5270500" imgH="825500" progId="Word.Document.12">
                        <p:embed/>
                      </p:oleObj>
                    </mc:Choice>
                    <mc:Fallback>
                      <p:oleObj name="文档" r:id="rId5" imgW="5270500" imgH="825500" progId="Word.Document.12">
                        <p:embed/>
                        <p:pic>
                          <p:nvPicPr>
                            <p:cNvPr id="0" name=""/>
                            <p:cNvPicPr/>
                            <p:nvPr/>
                          </p:nvPicPr>
                          <p:blipFill>
                            <a:blip r:embed="rId6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-1599604" y="3588419"/>
                              <a:ext cx="7036577" cy="1102114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33B0853C-90F3-0E3B-E510-37482E5FABEB}"/>
                    </a:ext>
                  </a:extLst>
                </p:cNvPr>
                <p:cNvSpPr txBox="1"/>
                <p:nvPr/>
              </p:nvSpPr>
              <p:spPr>
                <a:xfrm>
                  <a:off x="2722836" y="3588419"/>
                  <a:ext cx="3690320" cy="8719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>
                    <a:lnSpc>
                      <a:spcPct val="150000"/>
                    </a:lnSpc>
                  </a:pPr>
                  <a:r>
                    <a:rPr kumimoji="1" lang="en-US" altLang="zh-CN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: a sampled white Gaussian noise with </a:t>
                  </a:r>
                  <a14:m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𝐼</m:t>
                      </m:r>
                    </m:oMath>
                  </a14:m>
                  <a:r>
                    <a:rPr kumimoji="1" lang="en-US" altLang="zh-CN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 being an identity matrix</a:t>
                  </a:r>
                  <a:endParaRPr kumimoji="1" lang="zh-CN" altLang="en-US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33B0853C-90F3-0E3B-E510-37482E5FAB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22836" y="3588419"/>
                  <a:ext cx="3690320" cy="871970"/>
                </a:xfrm>
                <a:prstGeom prst="rect">
                  <a:avLst/>
                </a:prstGeom>
                <a:blipFill>
                  <a:blip r:embed="rId7"/>
                  <a:stretch>
                    <a:fillRect l="-1375" r="-687" b="-1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00D9F477-98C5-4888-5847-B96C1C6335DA}"/>
              </a:ext>
            </a:extLst>
          </p:cNvPr>
          <p:cNvGrpSpPr/>
          <p:nvPr/>
        </p:nvGrpSpPr>
        <p:grpSpPr>
          <a:xfrm>
            <a:off x="838200" y="4849952"/>
            <a:ext cx="5574956" cy="871970"/>
            <a:chOff x="838200" y="4849952"/>
            <a:chExt cx="5574956" cy="87197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B8B59CED-09EF-89E4-8C15-3949A67D94EF}"/>
                    </a:ext>
                  </a:extLst>
                </p:cNvPr>
                <p:cNvSpPr txBox="1"/>
                <p:nvPr/>
              </p:nvSpPr>
              <p:spPr>
                <a:xfrm>
                  <a:off x="838200" y="4955508"/>
                  <a:ext cx="1114168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zh-CN" altLang="en-US" smtClean="0">
                            <a:latin typeface="Cambria Math" panose="02040503050406030204" pitchFamily="18" charset="0"/>
                          </a:rPr>
                          <m:t>σ</m:t>
                        </m:r>
                        <m:sSup>
                          <m:sSupPr>
                            <m:ctrlPr>
                              <a:rPr lang="zh-CN" altLang="en-U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zh-CN" alt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e>
                          <m:sup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B8B59CED-09EF-89E4-8C15-3949A67D94E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8200" y="4955508"/>
                  <a:ext cx="1114168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文本框 16">
                  <a:extLst>
                    <a:ext uri="{FF2B5EF4-FFF2-40B4-BE49-F238E27FC236}">
                      <a16:creationId xmlns:a16="http://schemas.microsoft.com/office/drawing/2014/main" id="{3FA6A9D7-5F2A-AA59-1077-3E85A3C439E1}"/>
                    </a:ext>
                  </a:extLst>
                </p:cNvPr>
                <p:cNvSpPr txBox="1"/>
                <p:nvPr/>
              </p:nvSpPr>
              <p:spPr>
                <a:xfrm>
                  <a:off x="1745392" y="4849952"/>
                  <a:ext cx="4667764" cy="87197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en-US" altLang="zh-CN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: </a:t>
                  </a:r>
                  <a:r>
                    <a:rPr lang="zh-CN" altLang="en-US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is the variance of the white Gaussian noise included in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a14:m>
                  <a:r>
                    <a:rPr lang="zh-CN" altLang="en-US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 according to the forward SDE</a:t>
                  </a:r>
                </a:p>
              </p:txBody>
            </p:sp>
          </mc:Choice>
          <mc:Fallback xmlns="">
            <p:sp>
              <p:nvSpPr>
                <p:cNvPr id="17" name="文本框 16">
                  <a:extLst>
                    <a:ext uri="{FF2B5EF4-FFF2-40B4-BE49-F238E27FC236}">
                      <a16:creationId xmlns:a16="http://schemas.microsoft.com/office/drawing/2014/main" id="{3FA6A9D7-5F2A-AA59-1077-3E85A3C439E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45392" y="4849952"/>
                  <a:ext cx="4667764" cy="871970"/>
                </a:xfrm>
                <a:prstGeom prst="rect">
                  <a:avLst/>
                </a:prstGeom>
                <a:blipFill>
                  <a:blip r:embed="rId9"/>
                  <a:stretch>
                    <a:fillRect l="-1087" r="-2174" b="-1014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9" name="直线连接符 18">
            <a:extLst>
              <a:ext uri="{FF2B5EF4-FFF2-40B4-BE49-F238E27FC236}">
                <a16:creationId xmlns:a16="http://schemas.microsoft.com/office/drawing/2014/main" id="{176D48EC-27FF-2AE4-D1FF-7C34E01AB8ED}"/>
              </a:ext>
            </a:extLst>
          </p:cNvPr>
          <p:cNvCxnSpPr>
            <a:cxnSpLocks/>
          </p:cNvCxnSpPr>
          <p:nvPr/>
        </p:nvCxnSpPr>
        <p:spPr>
          <a:xfrm>
            <a:off x="6578310" y="1351435"/>
            <a:ext cx="0" cy="5087322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6FBABE70-2693-4089-CD9E-BCDE66044442}"/>
              </a:ext>
            </a:extLst>
          </p:cNvPr>
          <p:cNvGrpSpPr/>
          <p:nvPr/>
        </p:nvGrpSpPr>
        <p:grpSpPr>
          <a:xfrm>
            <a:off x="6944240" y="2084988"/>
            <a:ext cx="5041554" cy="958845"/>
            <a:chOff x="7055708" y="2084877"/>
            <a:chExt cx="5041554" cy="95884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文本框 23">
                  <a:extLst>
                    <a:ext uri="{FF2B5EF4-FFF2-40B4-BE49-F238E27FC236}">
                      <a16:creationId xmlns:a16="http://schemas.microsoft.com/office/drawing/2014/main" id="{A542E88D-1F5F-BEA3-152B-626A73F97069}"/>
                    </a:ext>
                  </a:extLst>
                </p:cNvPr>
                <p:cNvSpPr txBox="1"/>
                <p:nvPr/>
              </p:nvSpPr>
              <p:spPr>
                <a:xfrm>
                  <a:off x="9468923" y="2530248"/>
                  <a:ext cx="2584736" cy="51347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ct val="115000"/>
                    </a:lnSpc>
                    <a:spcAft>
                      <a:spcPts val="8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zh-CN" sz="1800" i="1" kern="100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sub>
                        </m:sSub>
                        <m:r>
                          <a:rPr lang="en-US" altLang="zh-CN" sz="1800" kern="100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Cambria Math" panose="02040503050406030204" pitchFamily="18" charset="0"/>
                          </a:rPr>
                          <m:t>∼</m:t>
                        </m:r>
                        <m:sSub>
                          <m:sSubPr>
                            <m:ctrlPr>
                              <a:rPr lang="zh-CN" altLang="zh-CN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𝒩</m:t>
                            </m:r>
                          </m:e>
                          <m:sub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𝒸</m:t>
                            </m:r>
                          </m:sub>
                        </m:sSub>
                        <m:d>
                          <m:dPr>
                            <m:ctrlPr>
                              <a:rPr lang="zh-CN" altLang="zh-CN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zh-CN" sz="18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800" i="1" kern="100"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1800" i="1" kern="100"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𝑇</m:t>
                                </m:r>
                              </m:sub>
                            </m:sSub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;</m:t>
                            </m:r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𝑦</m:t>
                            </m:r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lang="en-US" altLang="zh-CN" sz="1800" kern="100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σ</m:t>
                            </m:r>
                            <m:sSup>
                              <m:sSupPr>
                                <m:ctrlPr>
                                  <a:rPr lang="zh-CN" altLang="zh-CN" sz="18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zh-CN" altLang="zh-CN" sz="1800" i="1" kern="1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800" i="1" kern="100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𝑇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zh-CN" sz="1800" i="1" kern="100"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1800" b="0" i="1" kern="100" smtClean="0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𝐼</m:t>
                            </m:r>
                          </m:e>
                        </m:d>
                      </m:oMath>
                    </m:oMathPara>
                  </a14:m>
                  <a:endParaRPr lang="zh-CN" altLang="zh-CN" sz="1200" kern="100" dirty="0">
                    <a:effectLst/>
                    <a:latin typeface="Arial" panose="020B0604020202020204" pitchFamily="34" charset="0"/>
                    <a:ea typeface="DengXian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4" name="文本框 23">
                  <a:extLst>
                    <a:ext uri="{FF2B5EF4-FFF2-40B4-BE49-F238E27FC236}">
                      <a16:creationId xmlns:a16="http://schemas.microsoft.com/office/drawing/2014/main" id="{A542E88D-1F5F-BEA3-152B-626A73F970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68923" y="2530248"/>
                  <a:ext cx="2584736" cy="513474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文本框 25">
                  <a:extLst>
                    <a:ext uri="{FF2B5EF4-FFF2-40B4-BE49-F238E27FC236}">
                      <a16:creationId xmlns:a16="http://schemas.microsoft.com/office/drawing/2014/main" id="{15B8B0DB-2569-A579-F544-0F0ED43C0287}"/>
                    </a:ext>
                  </a:extLst>
                </p:cNvPr>
                <p:cNvSpPr txBox="1"/>
                <p:nvPr/>
              </p:nvSpPr>
              <p:spPr>
                <a:xfrm>
                  <a:off x="7055708" y="2084877"/>
                  <a:ext cx="5041554" cy="87197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285750" indent="-285750">
                    <a:lnSpc>
                      <a:spcPct val="150000"/>
                    </a:lnSpc>
                    <a:buFont typeface="Wingdings" pitchFamily="2" charset="2"/>
                    <a:buChar char="n"/>
                  </a:pPr>
                  <a:r>
                    <a:rPr lang="zh-CN" altLang="en-US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Starting state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zh-CN" altLang="zh-CN" sz="1800" i="1" kern="10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 </m:t>
                      </m:r>
                    </m:oMath>
                  </a14:m>
                  <a:r>
                    <a:rPr lang="zh-CN" altLang="en-US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of the reverse process at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b="0" i="0" kern="10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t</m:t>
                      </m:r>
                      <m:r>
                        <a:rPr lang="en-US" altLang="zh-CN" b="0" i="0" kern="10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b="0" i="0" kern="10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T</m:t>
                      </m:r>
                      <m:r>
                        <a:rPr lang="en-US" altLang="zh-CN" i="1" kern="100"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 </m:t>
                      </m:r>
                    </m:oMath>
                  </a14:m>
                  <a:r>
                    <a:rPr lang="zh-CN" altLang="en-US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is sampled as</a:t>
                  </a:r>
                </a:p>
              </p:txBody>
            </p:sp>
          </mc:Choice>
          <mc:Fallback xmlns="">
            <p:sp>
              <p:nvSpPr>
                <p:cNvPr id="26" name="文本框 25">
                  <a:extLst>
                    <a:ext uri="{FF2B5EF4-FFF2-40B4-BE49-F238E27FC236}">
                      <a16:creationId xmlns:a16="http://schemas.microsoft.com/office/drawing/2014/main" id="{15B8B0DB-2569-A579-F544-0F0ED43C028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55708" y="2084877"/>
                  <a:ext cx="5041554" cy="871970"/>
                </a:xfrm>
                <a:prstGeom prst="rect">
                  <a:avLst/>
                </a:prstGeom>
                <a:blipFill>
                  <a:blip r:embed="rId11"/>
                  <a:stretch>
                    <a:fillRect l="-754" b="-1159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E292759F-9F13-DD64-FF94-7B7F3B01D943}"/>
                  </a:ext>
                </a:extLst>
              </p:cNvPr>
              <p:cNvSpPr txBox="1"/>
              <p:nvPr/>
            </p:nvSpPr>
            <p:spPr>
              <a:xfrm>
                <a:off x="6944240" y="3092673"/>
                <a:ext cx="5041554" cy="128746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Wingdings" pitchFamily="2" charset="2"/>
                  <a:buChar char="n"/>
                </a:pPr>
                <a:r>
                  <a:rPr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To numerically find the solution of the reverse SDE , the interval </a:t>
                </a:r>
                <a14:m>
                  <m:oMath xmlns:m="http://schemas.openxmlformats.org/officeDocument/2006/math">
                    <m:r>
                      <a:rPr lang="en-US" altLang="zh-CN" kern="1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[</m:t>
                    </m:r>
                    <m:r>
                      <a:rPr lang="en-US" altLang="zh-CN" b="0" i="0" kern="10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0, </m:t>
                    </m:r>
                    <m:r>
                      <m:rPr>
                        <m:sty m:val="p"/>
                      </m:rPr>
                      <a:rPr lang="en-US" altLang="zh-CN" b="0" i="0" kern="10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T</m:t>
                    </m:r>
                    <m:r>
                      <a:rPr lang="en-US" altLang="zh-CN" b="0" i="0" kern="10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r>
                  <a:rPr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is partitioned into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𝑁</m:t>
                    </m:r>
                  </m:oMath>
                </a14:m>
                <a:r>
                  <a:rPr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steps of width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i="1" kern="10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Δ</m:t>
                    </m:r>
                    <m:r>
                      <m:rPr>
                        <m:sty m:val="p"/>
                      </m:rPr>
                      <a:rPr lang="en-US" altLang="zh-CN" kern="1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t</m:t>
                    </m:r>
                    <m:r>
                      <a:rPr lang="en-US" altLang="zh-CN" kern="1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kern="1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T</m:t>
                    </m:r>
                    <m:r>
                      <a:rPr lang="en-US" altLang="zh-CN" b="0" i="0" kern="10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/</m:t>
                    </m:r>
                    <m:r>
                      <m:rPr>
                        <m:sty m:val="p"/>
                      </m:rPr>
                      <a:rPr lang="en-US" altLang="zh-CN" b="0" i="0" kern="10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N</m:t>
                    </m:r>
                    <m:r>
                      <a:rPr lang="en-US" altLang="zh-CN" i="1" kern="100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E292759F-9F13-DD64-FF94-7B7F3B01D9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4240" y="3092673"/>
                <a:ext cx="5041554" cy="1287468"/>
              </a:xfrm>
              <a:prstGeom prst="rect">
                <a:avLst/>
              </a:prstGeom>
              <a:blipFill>
                <a:blip r:embed="rId12"/>
                <a:stretch>
                  <a:fillRect l="-754" r="-1508" b="-58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文本框 31">
            <a:extLst>
              <a:ext uri="{FF2B5EF4-FFF2-40B4-BE49-F238E27FC236}">
                <a16:creationId xmlns:a16="http://schemas.microsoft.com/office/drawing/2014/main" id="{BF4B6606-C435-90D6-3104-7EAACA898773}"/>
              </a:ext>
            </a:extLst>
          </p:cNvPr>
          <p:cNvSpPr txBox="1"/>
          <p:nvPr/>
        </p:nvSpPr>
        <p:spPr>
          <a:xfrm>
            <a:off x="6944242" y="4519523"/>
            <a:ext cx="5247758" cy="8719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dirty="0"/>
              <a:t>For each step, the current state is determined using both  predictor and corrector</a:t>
            </a:r>
            <a:r>
              <a:rPr lang="en-US" altLang="zh-CN" dirty="0"/>
              <a:t> (PC solver)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775D81BA-28CF-0ABC-29B7-F70A1BE99A2A}"/>
                  </a:ext>
                </a:extLst>
              </p:cNvPr>
              <p:cNvSpPr txBox="1"/>
              <p:nvPr/>
            </p:nvSpPr>
            <p:spPr>
              <a:xfrm>
                <a:off x="6944240" y="5530875"/>
                <a:ext cx="5041547" cy="8719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Wingdings" pitchFamily="2" charset="2"/>
                  <a:buChar char="n"/>
                </a:pPr>
                <a:r>
                  <a:rPr lang="zh-CN" altLang="en-US" dirty="0">
                    <a:solidFill>
                      <a:srgbClr val="0432FF"/>
                    </a:solidFill>
                  </a:rPr>
                  <a:t>Each of the predictor and corrector steps requires one call of score model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𝜃</m:t>
                        </m:r>
                      </m:sub>
                    </m:sSub>
                  </m:oMath>
                </a14:m>
                <a:endParaRPr lang="zh-CN" altLang="en-US" dirty="0">
                  <a:solidFill>
                    <a:srgbClr val="0432FF"/>
                  </a:solidFill>
                </a:endParaRPr>
              </a:p>
            </p:txBody>
          </p:sp>
        </mc:Choice>
        <mc:Fallback xmlns="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775D81BA-28CF-0ABC-29B7-F70A1BE99A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4240" y="5530875"/>
                <a:ext cx="5041547" cy="871970"/>
              </a:xfrm>
              <a:prstGeom prst="rect">
                <a:avLst/>
              </a:prstGeom>
              <a:blipFill>
                <a:blip r:embed="rId13"/>
                <a:stretch>
                  <a:fillRect l="-754"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25987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01976A-9404-C230-D00A-2F0903272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400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Drawbacks of Diffusion Model for SE</a:t>
            </a:r>
            <a:endParaRPr kumimoji="1"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9D08CD93-992A-EACC-E9D8-E606CC6AF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37BD-38A8-469E-BDB8-0351196143D6}" type="slidenum">
              <a:rPr lang="zh-CN" altLang="en-US" smtClean="0"/>
              <a:pPr/>
              <a:t>7</a:t>
            </a:fld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A0F675D-918A-1F97-01F3-118C1EF87B7B}"/>
              </a:ext>
            </a:extLst>
          </p:cNvPr>
          <p:cNvSpPr txBox="1"/>
          <p:nvPr/>
        </p:nvSpPr>
        <p:spPr>
          <a:xfrm>
            <a:off x="838200" y="1333510"/>
            <a:ext cx="105503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200"/>
              </a:spcAft>
              <a:buFont typeface="系统字体常规体"/>
              <a:buChar char="⚠️"/>
            </a:pPr>
            <a:r>
              <a:rPr lang="en-US" altLang="zh-CN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reverse diffusion process of the diffusion models is very </a:t>
            </a:r>
            <a:r>
              <a:rPr lang="en-US" altLang="zh-CN" sz="20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time-consuming</a:t>
            </a:r>
            <a:endParaRPr lang="en-US" altLang="zh-CN" sz="20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64A2F14-1672-EA05-C565-DD81A7C416BA}"/>
              </a:ext>
            </a:extLst>
          </p:cNvPr>
          <p:cNvSpPr txBox="1"/>
          <p:nvPr/>
        </p:nvSpPr>
        <p:spPr>
          <a:xfrm>
            <a:off x="1162627" y="1733620"/>
            <a:ext cx="10802632" cy="18819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err="1">
                <a:solidFill>
                  <a:srgbClr val="0432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StoRM</a:t>
            </a:r>
            <a:r>
              <a:rPr lang="en-US" altLang="zh-CN" sz="2000" dirty="0">
                <a:solidFill>
                  <a:srgbClr val="0432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[1]: 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000" dirty="0">
                <a:solidFill>
                  <a:srgbClr val="0432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predictive model is </a:t>
            </a:r>
            <a:r>
              <a:rPr lang="en-US" altLang="zh-CN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only used as the initialization </a:t>
            </a:r>
            <a:r>
              <a:rPr lang="en-US" altLang="zh-CN" sz="2000" dirty="0">
                <a:solidFill>
                  <a:srgbClr val="0432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the diffusion model </a:t>
            </a:r>
          </a:p>
          <a:p>
            <a:pPr marL="800100" lvl="1" indent="-342900">
              <a:lnSpc>
                <a:spcPct val="150000"/>
              </a:lnSpc>
              <a:buFont typeface="系统字体常规体"/>
              <a:buChar char="→"/>
            </a:pPr>
            <a:r>
              <a:rPr lang="en-US" altLang="zh-CN" sz="2000" dirty="0">
                <a:solidFill>
                  <a:srgbClr val="0432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reduce the number of reverse diffusion steps significantly</a:t>
            </a:r>
          </a:p>
          <a:p>
            <a:pPr marL="800100" lvl="1" indent="-342900">
              <a:lnSpc>
                <a:spcPct val="150000"/>
              </a:lnSpc>
              <a:buFont typeface="系统字体常规体"/>
              <a:buChar char="→"/>
            </a:pPr>
            <a:r>
              <a:rPr lang="en-US" altLang="zh-CN" sz="2000" dirty="0">
                <a:solidFill>
                  <a:srgbClr val="0432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shown that the generative and predictive models have different distortion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50B863A-909E-0ECC-9FDD-83D574C3C631}"/>
              </a:ext>
            </a:extLst>
          </p:cNvPr>
          <p:cNvSpPr txBox="1"/>
          <p:nvPr/>
        </p:nvSpPr>
        <p:spPr>
          <a:xfrm>
            <a:off x="838200" y="6046342"/>
            <a:ext cx="10388507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b="1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Reference:</a:t>
            </a:r>
          </a:p>
          <a:p>
            <a:r>
              <a:rPr lang="en-US" altLang="zh-CN" sz="1100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[1] J.-M. </a:t>
            </a:r>
            <a:r>
              <a:rPr lang="en-US" altLang="zh-CN" sz="1100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Lemercier</a:t>
            </a:r>
            <a:r>
              <a:rPr lang="en-US" altLang="zh-CN" sz="1100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J. Richter, S. Welker, and T. </a:t>
            </a:r>
            <a:r>
              <a:rPr lang="en-US" altLang="zh-CN" sz="1100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Gerkmann</a:t>
            </a:r>
            <a:r>
              <a:rPr lang="en-US" altLang="zh-CN" sz="1100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“Storm: A diffusion-based stochastic regeneration model for speech enhancement and dereverberation,” IEEE/ACM TASLP, vol. 31, pp. 2724–2737, 2023</a:t>
            </a:r>
          </a:p>
          <a:p>
            <a:r>
              <a:rPr lang="en-US" altLang="zh-CN" sz="1100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[2] J. </a:t>
            </a:r>
            <a:r>
              <a:rPr lang="en-US" altLang="zh-CN" sz="1100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Serr`a</a:t>
            </a:r>
            <a:r>
              <a:rPr lang="en-US" altLang="zh-CN" sz="1100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S. Pascual, J. Pons, R. O. </a:t>
            </a:r>
            <a:r>
              <a:rPr lang="en-US" altLang="zh-CN" sz="1100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Araz</a:t>
            </a:r>
            <a:r>
              <a:rPr lang="en-US" altLang="zh-CN" sz="1100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and D. </a:t>
            </a:r>
            <a:r>
              <a:rPr lang="en-US" altLang="zh-CN" sz="1100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Scaini</a:t>
            </a:r>
            <a:r>
              <a:rPr lang="en-US" altLang="zh-CN" sz="1100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“Universal Speech Enhancement with Score-based Diffusion.” </a:t>
            </a:r>
            <a:r>
              <a:rPr lang="en-US" altLang="zh-CN" sz="1100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arXiv</a:t>
            </a:r>
            <a:r>
              <a:rPr lang="en-US" altLang="zh-CN" sz="1100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2022</a:t>
            </a:r>
            <a:endParaRPr lang="en-US" altLang="zh-CN" sz="12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3F000C2-89C2-8C6A-0B37-E897C039EFD5}"/>
              </a:ext>
            </a:extLst>
          </p:cNvPr>
          <p:cNvSpPr txBox="1"/>
          <p:nvPr/>
        </p:nvSpPr>
        <p:spPr>
          <a:xfrm>
            <a:off x="1162627" y="3615545"/>
            <a:ext cx="10405241" cy="14202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0432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UNIVERSE [2]: 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Adding predictive information to the decoder </a:t>
            </a:r>
            <a:r>
              <a:rPr lang="en-US" altLang="zh-CN" sz="2000" dirty="0">
                <a:solidFill>
                  <a:srgbClr val="0432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the diffusion model helps diffusion score estimation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01B2916-5B07-865F-0BB1-BD18864CD0AD}"/>
              </a:ext>
            </a:extLst>
          </p:cNvPr>
          <p:cNvSpPr txBox="1"/>
          <p:nvPr/>
        </p:nvSpPr>
        <p:spPr>
          <a:xfrm>
            <a:off x="1162627" y="5018140"/>
            <a:ext cx="10388507" cy="958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altLang="zh-CN" sz="2000" b="1" dirty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he previous systems limits the system's ability to fully exploit the complementarity between predictive and diffusion SE. </a:t>
            </a:r>
            <a:endParaRPr lang="en-US" altLang="zh-CN" sz="20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9079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3E1950-DECD-9CD6-8291-1C77B2F45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3130"/>
            <a:ext cx="11059886" cy="1537427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kumimoji="1" lang="en-US" altLang="zh-CN" sz="400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Unified SE System: Integrate the Generative and Predictive SE</a:t>
            </a:r>
            <a:endParaRPr kumimoji="1"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6073EC81-740F-7E36-C69B-D8F53DC1F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37BD-38A8-469E-BDB8-0351196143D6}" type="slidenum">
              <a:rPr lang="zh-CN" altLang="en-US" smtClean="0"/>
              <a:pPr/>
              <a:t>8</a:t>
            </a:fld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D7F633A-4A5A-B23F-D322-2428600CB4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903" y="3184484"/>
            <a:ext cx="4262811" cy="3364834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C95C4AC4-89A8-F323-2BB8-B49B458CBE2A}"/>
              </a:ext>
            </a:extLst>
          </p:cNvPr>
          <p:cNvSpPr txBox="1"/>
          <p:nvPr/>
        </p:nvSpPr>
        <p:spPr>
          <a:xfrm>
            <a:off x="721032" y="1917876"/>
            <a:ext cx="5456744" cy="8719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系统字体常规体"/>
              <a:buChar char="❒"/>
            </a:pPr>
            <a:r>
              <a:rPr lang="en-US" altLang="zh-CN" sz="1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Shares one encoder</a:t>
            </a:r>
          </a:p>
          <a:p>
            <a:pPr marL="285750" indent="-285750">
              <a:lnSpc>
                <a:spcPct val="150000"/>
              </a:lnSpc>
              <a:buFont typeface="系统字体常规体"/>
              <a:buChar char="❒"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altLang="zh-CN" sz="1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ontains predictive and generative decoders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3E29FAF-529E-7231-CDAE-2E2E2497C3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4908" y="3196356"/>
            <a:ext cx="4411270" cy="3364834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A1FAEDE4-AB3B-22C9-A46B-3CF186D8E4CF}"/>
              </a:ext>
            </a:extLst>
          </p:cNvPr>
          <p:cNvSpPr txBox="1"/>
          <p:nvPr/>
        </p:nvSpPr>
        <p:spPr>
          <a:xfrm>
            <a:off x="6096000" y="1210948"/>
            <a:ext cx="5802086" cy="18928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8000">
              <a:lnSpc>
                <a:spcPct val="150000"/>
              </a:lnSpc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Fuse them in the first and final diffusion steps:</a:t>
            </a:r>
          </a:p>
          <a:p>
            <a:pPr marL="573750" indent="-285750">
              <a:buFont typeface="系统字体常规体"/>
              <a:buChar char="❐"/>
            </a:pPr>
            <a:r>
              <a:rPr lang="en-US" altLang="zh-CN" sz="1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first step fusion: utilizes the predicted feature to initialize the subsequent diffusion processes </a:t>
            </a:r>
          </a:p>
          <a:p>
            <a:pPr marL="573750" indent="-285750">
              <a:buFont typeface="系统字体常规体"/>
              <a:buChar char="❐"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altLang="zh-CN" sz="1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he final step fusion: to leverage the complementarity between the generative and predictive enhanced feature. </a:t>
            </a:r>
          </a:p>
        </p:txBody>
      </p:sp>
    </p:spTree>
    <p:extLst>
      <p:ext uri="{BB962C8B-B14F-4D97-AF65-F5344CB8AC3E}">
        <p14:creationId xmlns:p14="http://schemas.microsoft.com/office/powerpoint/2010/main" val="12324282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ACDDD8-AA91-D0DF-94FA-04A05AEAE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Experimental Settings</a:t>
            </a:r>
            <a:endParaRPr kumimoji="1"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4405F9C7-FD6D-C596-2C9A-A7848FA69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37BD-38A8-469E-BDB8-0351196143D6}" type="slidenum">
              <a:rPr lang="zh-CN" altLang="en-US" smtClean="0"/>
              <a:pPr/>
              <a:t>9</a:t>
            </a:fld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78F8D4B-AE86-7124-754C-8349CB92E06D}"/>
              </a:ext>
            </a:extLst>
          </p:cNvPr>
          <p:cNvSpPr txBox="1"/>
          <p:nvPr/>
        </p:nvSpPr>
        <p:spPr>
          <a:xfrm>
            <a:off x="887628" y="1836155"/>
            <a:ext cx="14141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buFont typeface="Wingdings" pitchFamily="2" charset="2"/>
              <a:buChar char="Ø"/>
            </a:pP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Dataset</a:t>
            </a:r>
            <a:endParaRPr kumimoji="1"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B711C7D-711A-F328-9827-CE1F055E0DC8}"/>
              </a:ext>
            </a:extLst>
          </p:cNvPr>
          <p:cNvSpPr txBox="1"/>
          <p:nvPr/>
        </p:nvSpPr>
        <p:spPr>
          <a:xfrm>
            <a:off x="1186249" y="2297820"/>
            <a:ext cx="10688451" cy="9585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系统字体常规体"/>
              <a:buChar char="⎼"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Voicebank-DEMAND</a:t>
            </a:r>
          </a:p>
          <a:p>
            <a:pPr marL="342900" indent="-342900">
              <a:lnSpc>
                <a:spcPct val="150000"/>
              </a:lnSpc>
              <a:buFont typeface="系统字体常规体"/>
              <a:buChar char="⎼"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16kHz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5330ED64-BF13-2114-EE3F-551C7D643F50}"/>
                  </a:ext>
                </a:extLst>
              </p:cNvPr>
              <p:cNvSpPr txBox="1"/>
              <p:nvPr/>
            </p:nvSpPr>
            <p:spPr>
              <a:xfrm>
                <a:off x="1186249" y="4112330"/>
                <a:ext cx="10515599" cy="190500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lnSpc>
                    <a:spcPct val="120000"/>
                  </a:lnSpc>
                  <a:buFont typeface="系统字体常规体"/>
                  <a:buChar char="⎼"/>
                </a:pPr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Feature: </a:t>
                </a:r>
                <a:r>
                  <a:rPr lang="zh-CN" alt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complex short-time Fourier</a:t>
                </a:r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zh-CN" alt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transform (STFT) domain</a:t>
                </a:r>
                <a:endParaRPr lang="en-US" altLang="zh-CN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lnSpc>
                    <a:spcPct val="120000"/>
                  </a:lnSpc>
                  <a:buFont typeface="系统字体常规体"/>
                  <a:buChar char="⎼"/>
                </a:pPr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Noise Conditional Score Network (NCSN++) was used for the score model</a:t>
                </a:r>
              </a:p>
              <a:p>
                <a:pPr marL="285750" indent="-285750">
                  <a:lnSpc>
                    <a:spcPct val="120000"/>
                  </a:lnSpc>
                  <a:buFont typeface="系统字体常规体"/>
                  <a:buChar char="⎼"/>
                </a:pPr>
                <a:r>
                  <a:rPr lang="en-US" altLang="zh-CN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BigGAN</a:t>
                </a:r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architecture was used for the residual blocks in the up/</a:t>
                </a:r>
                <a:r>
                  <a:rPr lang="en-US" altLang="zh-CN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dowm</a:t>
                </a:r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sampling layers</a:t>
                </a:r>
              </a:p>
              <a:p>
                <a:pPr marL="285750" indent="-285750">
                  <a:lnSpc>
                    <a:spcPct val="120000"/>
                  </a:lnSpc>
                  <a:buFont typeface="系统字体常规体"/>
                  <a:buChar char="⎼"/>
                </a:pPr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Two or three residual blocks were in each </a:t>
                </a:r>
                <a:r>
                  <a:rPr lang="en-US" altLang="zh-CN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upsampling</a:t>
                </a:r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or </a:t>
                </a:r>
                <a:r>
                  <a:rPr lang="en-US" altLang="zh-CN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downsampling</a:t>
                </a:r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layer</a:t>
                </a:r>
              </a:p>
              <a:p>
                <a:pPr marL="285750" indent="-285750">
                  <a:lnSpc>
                    <a:spcPct val="120000"/>
                  </a:lnSpc>
                  <a:buFont typeface="系统字体常规体"/>
                  <a:buChar char="⎼"/>
                </a:pPr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Global attention was added at a resolution of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16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×16 </m:t>
                    </m:r>
                  </m:oMath>
                </a14:m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and in the bottleneck layer </a:t>
                </a:r>
                <a:endParaRPr lang="zh-CN" alt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5330ED64-BF13-2114-EE3F-551C7D643F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6249" y="4112330"/>
                <a:ext cx="10515599" cy="1905009"/>
              </a:xfrm>
              <a:prstGeom prst="rect">
                <a:avLst/>
              </a:prstGeom>
              <a:blipFill>
                <a:blip r:embed="rId2"/>
                <a:stretch>
                  <a:fillRect l="-362" b="-5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本框 7">
            <a:extLst>
              <a:ext uri="{FF2B5EF4-FFF2-40B4-BE49-F238E27FC236}">
                <a16:creationId xmlns:a16="http://schemas.microsoft.com/office/drawing/2014/main" id="{00F134F2-D5FD-D461-8246-66957C2ADBC3}"/>
              </a:ext>
            </a:extLst>
          </p:cNvPr>
          <p:cNvSpPr txBox="1"/>
          <p:nvPr/>
        </p:nvSpPr>
        <p:spPr>
          <a:xfrm>
            <a:off x="887628" y="3650665"/>
            <a:ext cx="22990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buFont typeface="Wingdings" pitchFamily="2" charset="2"/>
              <a:buChar char="Ø"/>
            </a:pP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Neural Network</a:t>
            </a:r>
            <a:endParaRPr kumimoji="1"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6445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defRPr dirty="0" smtClean="0">
            <a:latin typeface="Century" panose="02040604050505020304" pitchFamily="18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18967</TotalTime>
  <Words>1346</Words>
  <Application>Microsoft Macintosh PowerPoint</Application>
  <PresentationFormat>宽屏</PresentationFormat>
  <Paragraphs>158</Paragraphs>
  <Slides>19</Slides>
  <Notes>6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7" baseType="lpstr">
      <vt:lpstr>等线</vt:lpstr>
      <vt:lpstr>系统字体常规体</vt:lpstr>
      <vt:lpstr>Arial</vt:lpstr>
      <vt:lpstr>Cambria Math</vt:lpstr>
      <vt:lpstr>Century</vt:lpstr>
      <vt:lpstr>Wingdings</vt:lpstr>
      <vt:lpstr>Office 主题​​</vt:lpstr>
      <vt:lpstr>文档</vt:lpstr>
      <vt:lpstr>PowerPoint 演示文稿</vt:lpstr>
      <vt:lpstr>Speech Signal Received in Real Scenarios</vt:lpstr>
      <vt:lpstr>Types of Speech Enhancement</vt:lpstr>
      <vt:lpstr>Supervised Speech Enhancement</vt:lpstr>
      <vt:lpstr>Score-based Diffusion Models</vt:lpstr>
      <vt:lpstr>Score-based Diffusion Models</vt:lpstr>
      <vt:lpstr>Drawbacks of Diffusion Model for SE</vt:lpstr>
      <vt:lpstr>Unified SE System: Integrate the Generative and Predictive SE</vt:lpstr>
      <vt:lpstr>Experimental Settings</vt:lpstr>
      <vt:lpstr>Effect of Incorporating Predictive Loss</vt:lpstr>
      <vt:lpstr>Effect of the Proposed Method</vt:lpstr>
      <vt:lpstr>Effect of the First Fusion</vt:lpstr>
      <vt:lpstr>Effect of the Final Fusion</vt:lpstr>
      <vt:lpstr>Performance of the Predictive Output</vt:lpstr>
      <vt:lpstr>Effect of Fusion Hyperparameter</vt:lpstr>
      <vt:lpstr>Comparasion with Other Methods</vt:lpstr>
      <vt:lpstr>Comparison with StoRM</vt:lpstr>
      <vt:lpstr>Conclusions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shi.hao.33f@st.kyoto-u.ac.jp</dc:creator>
  <cp:lastModifiedBy>Hao Shi</cp:lastModifiedBy>
  <cp:revision>4740</cp:revision>
  <dcterms:created xsi:type="dcterms:W3CDTF">2021-07-21T07:09:42Z</dcterms:created>
  <dcterms:modified xsi:type="dcterms:W3CDTF">2024-04-01T12:22:41Z</dcterms:modified>
</cp:coreProperties>
</file>