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Raleway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69bb2d697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69bb2d697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69bb2d697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69bb2d697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69bb2d697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69bb2d697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9bb2d69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9bb2d69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69bb2d69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69bb2d69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69bb2d69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69bb2d697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69bb2d69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69bb2d69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69bb2d697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69bb2d697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69bb2d697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69bb2d697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69bb2d69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69bb2d69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69bb2d697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69bb2d697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300"/>
              <a:t>Bird Songs Analysis</a:t>
            </a:r>
            <a:endParaRPr sz="63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3688650" y="3509100"/>
            <a:ext cx="47274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CN" sz="1979"/>
              <a:t>Zhengyuan Wen,  Ming Pei,  Haoyue Shi</a:t>
            </a:r>
            <a:endParaRPr sz="197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Classification Model</a:t>
            </a:r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727650" y="580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Predict example</a:t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7625"/>
            <a:ext cx="8839201" cy="302183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/>
        </p:nvSpPr>
        <p:spPr>
          <a:xfrm>
            <a:off x="414600" y="4370300"/>
            <a:ext cx="792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Lato"/>
                <a:ea typeface="Lato"/>
                <a:cs typeface="Lato"/>
                <a:sym typeface="Lato"/>
              </a:rPr>
              <a:t>Sample 150’s true label is houspa, Sample 421 is blujay and 1921 is houwre.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4224625" y="2498900"/>
            <a:ext cx="1232700" cy="3363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Classification Model</a:t>
            </a: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727650" y="580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Model result</a:t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739600" y="1490375"/>
            <a:ext cx="75303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latin typeface="Lato"/>
                <a:ea typeface="Lato"/>
                <a:cs typeface="Lato"/>
                <a:sym typeface="Lato"/>
              </a:rPr>
              <a:t>The test accuracy is 49.14% </a:t>
            </a:r>
            <a:r>
              <a:rPr lang="zh-CN">
                <a:latin typeface="Lato"/>
                <a:ea typeface="Lato"/>
                <a:cs typeface="Lato"/>
                <a:sym typeface="Lato"/>
              </a:rPr>
              <a:t>similar to </a:t>
            </a:r>
            <a:r>
              <a:rPr lang="zh-CN" b="1">
                <a:latin typeface="Lato"/>
                <a:ea typeface="Lato"/>
                <a:cs typeface="Lato"/>
                <a:sym typeface="Lato"/>
              </a:rPr>
              <a:t>training accuracy (51.40%)</a:t>
            </a:r>
            <a:r>
              <a:rPr lang="zh-CN">
                <a:latin typeface="Lato"/>
                <a:ea typeface="Lato"/>
                <a:cs typeface="Lato"/>
                <a:sym typeface="Lato"/>
              </a:rPr>
              <a:t>. We say there is no obvious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overfitting problem.  (Training data: Group 4-30 / Testing data: Group 1-3)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As for multiple class prediction task, we often use</a:t>
            </a:r>
            <a:r>
              <a:rPr lang="zh-CN" b="1">
                <a:latin typeface="Lato"/>
                <a:ea typeface="Lato"/>
                <a:cs typeface="Lato"/>
                <a:sym typeface="Lato"/>
              </a:rPr>
              <a:t> Cohen’s Kappa Coefficients</a:t>
            </a:r>
            <a:r>
              <a:rPr lang="zh-CN">
                <a:latin typeface="Lato"/>
                <a:ea typeface="Lato"/>
                <a:cs typeface="Lato"/>
                <a:sym typeface="Lato"/>
              </a:rPr>
              <a:t> to measure good or bad of a model.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840450" y="4392700"/>
            <a:ext cx="775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600" y="2904875"/>
            <a:ext cx="7506299" cy="16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Future prospects and drawbacks</a:t>
            </a:r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body" idx="1"/>
          </p:nvPr>
        </p:nvSpPr>
        <p:spPr>
          <a:xfrm>
            <a:off x="456300" y="1853850"/>
            <a:ext cx="8235000" cy="30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457200" lvl="0" indent="-3552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CN" sz="2850"/>
              <a:t>Hard to distinguish the bird songs whose frequency is lower than 1500 Hz as we didn’t have those birds in training set after selections</a:t>
            </a:r>
            <a:endParaRPr sz="2850"/>
          </a:p>
          <a:p>
            <a:pPr marL="457200" lvl="0" indent="-3552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CN" sz="2850"/>
              <a:t>The accuracy of model can be improved by using Convolutional Neural Network and MFCC</a:t>
            </a:r>
            <a:endParaRPr sz="2850"/>
          </a:p>
          <a:p>
            <a:pPr marL="457200" lvl="0" indent="-3552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CN" sz="2850"/>
              <a:t>We didn’t deal with the data imbalance issue. (The larges number of samples of certain bird species is 1206 and the samllest is 223)</a:t>
            </a:r>
            <a:endParaRPr sz="285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6650" y="0"/>
            <a:ext cx="927349" cy="78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727950" y="1367125"/>
            <a:ext cx="7688100" cy="10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300"/>
              <a:t>Outline</a:t>
            </a:r>
            <a:endParaRPr sz="6300"/>
          </a:p>
        </p:txBody>
      </p:sp>
      <p:sp>
        <p:nvSpPr>
          <p:cNvPr id="93" name="Google Shape;93;p14"/>
          <p:cNvSpPr txBox="1"/>
          <p:nvPr/>
        </p:nvSpPr>
        <p:spPr>
          <a:xfrm>
            <a:off x="728400" y="2454025"/>
            <a:ext cx="76872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Font typeface="Lato"/>
              <a:buChar char="●"/>
            </a:pPr>
            <a:r>
              <a:rPr lang="zh-CN" sz="2700">
                <a:latin typeface="Lato"/>
                <a:ea typeface="Lato"/>
                <a:cs typeface="Lato"/>
                <a:sym typeface="Lato"/>
              </a:rPr>
              <a:t>Introduction</a:t>
            </a:r>
            <a:endParaRPr sz="2700">
              <a:latin typeface="Lato"/>
              <a:ea typeface="Lato"/>
              <a:cs typeface="Lato"/>
              <a:sym typeface="Lato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Font typeface="Lato"/>
              <a:buChar char="●"/>
            </a:pPr>
            <a:r>
              <a:rPr lang="zh-CN" sz="2700">
                <a:latin typeface="Lato"/>
                <a:ea typeface="Lato"/>
                <a:cs typeface="Lato"/>
                <a:sym typeface="Lato"/>
              </a:rPr>
              <a:t>Data Preprocessing</a:t>
            </a:r>
            <a:endParaRPr sz="2700">
              <a:latin typeface="Lato"/>
              <a:ea typeface="Lato"/>
              <a:cs typeface="Lato"/>
              <a:sym typeface="Lato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Font typeface="Lato"/>
              <a:buChar char="●"/>
            </a:pPr>
            <a:r>
              <a:rPr lang="zh-CN" sz="2700">
                <a:latin typeface="Lato"/>
                <a:ea typeface="Lato"/>
                <a:cs typeface="Lato"/>
                <a:sym typeface="Lato"/>
              </a:rPr>
              <a:t>What we did on CHTC</a:t>
            </a:r>
            <a:endParaRPr sz="2700">
              <a:latin typeface="Lato"/>
              <a:ea typeface="Lato"/>
              <a:cs typeface="Lato"/>
              <a:sym typeface="Lato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Font typeface="Lato"/>
              <a:buChar char="●"/>
            </a:pPr>
            <a:r>
              <a:rPr lang="zh-CN" sz="2700">
                <a:latin typeface="Lato"/>
                <a:ea typeface="Lato"/>
                <a:cs typeface="Lato"/>
                <a:sym typeface="Lato"/>
              </a:rPr>
              <a:t>Our classification model</a:t>
            </a:r>
            <a:endParaRPr sz="2700">
              <a:latin typeface="Lato"/>
              <a:ea typeface="Lato"/>
              <a:cs typeface="Lato"/>
              <a:sym typeface="Lato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Font typeface="Lato"/>
              <a:buChar char="●"/>
            </a:pPr>
            <a:r>
              <a:rPr lang="zh-CN" sz="2700">
                <a:latin typeface="Lato"/>
                <a:ea typeface="Lato"/>
                <a:cs typeface="Lato"/>
                <a:sym typeface="Lato"/>
              </a:rPr>
              <a:t>Future Prospects and drawbacks</a:t>
            </a:r>
            <a:endParaRPr sz="2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567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Introduction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1375625"/>
            <a:ext cx="7688700" cy="33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/>
              <a:t>Our goal:</a:t>
            </a:r>
            <a:r>
              <a:rPr lang="zh-CN" sz="2400"/>
              <a:t> Identify the bird specie given its song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2400" b="1"/>
              <a:t>Our final data set</a:t>
            </a:r>
            <a:r>
              <a:rPr lang="zh-CN" sz="2400"/>
              <a:t>: 12GB audio files of 13 different bird species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2400" b="1"/>
              <a:t>Our Result</a:t>
            </a:r>
            <a:r>
              <a:rPr lang="zh-CN" sz="2400"/>
              <a:t>: A model with an accuracy 49.14% on test data sets, which is larger than a random guess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2400"/>
              <a:t>(7.7%) among 13 bird species</a:t>
            </a:r>
            <a:endParaRPr sz="24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6650" y="0"/>
            <a:ext cx="927349" cy="78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Preprocessing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8235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In this part, we tried to </a:t>
            </a:r>
            <a:r>
              <a:rPr lang="zh-CN" sz="2400" b="1"/>
              <a:t>change audio files to a “dataframe”,</a:t>
            </a:r>
            <a:r>
              <a:rPr lang="zh-CN" sz="2400"/>
              <a:t> which can be directly used by the classification model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6650" y="0"/>
            <a:ext cx="927349" cy="78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1361675"/>
            <a:ext cx="7688700" cy="33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/>
              <a:t>Goal: Remove the background noises.</a:t>
            </a:r>
            <a:r>
              <a:rPr lang="zh-CN" sz="2400"/>
              <a:t> The high frequency is usually the sound of birds, and the low frequency is usually some environmental noise.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2400" b="1"/>
              <a:t>Method: </a:t>
            </a:r>
            <a:r>
              <a:rPr lang="zh-CN" sz="2400"/>
              <a:t>FIR(Finite Impulse Response filter). We manually set a frequency baseline 1500Hz by listening to different birdsongs of 13 bird species. And remove the amplitudes whose frequency are smaller than 1500Hz.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Preprocessing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27650" y="580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Step 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729450" y="1316850"/>
            <a:ext cx="76887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/>
              <a:t>Results:</a:t>
            </a:r>
            <a:endParaRPr sz="24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Preprocessing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727650" y="580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Step 1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1740586"/>
            <a:ext cx="9144003" cy="3223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43B01A6-B145-4CB4-8DF7-7A643D8BE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635" y="491584"/>
            <a:ext cx="3643423" cy="2095073"/>
          </a:xfrm>
          <a:prstGeom prst="rect">
            <a:avLst/>
          </a:prstGeom>
        </p:spPr>
      </p:pic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410761" y="1466431"/>
            <a:ext cx="4104531" cy="3424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b="1" dirty="0"/>
              <a:t>Goal: </a:t>
            </a:r>
            <a:r>
              <a:rPr lang="zh-CN" sz="2000" dirty="0"/>
              <a:t>Extract features from audio files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2000" b="1" dirty="0"/>
              <a:t>Method: </a:t>
            </a:r>
            <a:r>
              <a:rPr lang="zh-CN" sz="2000" dirty="0"/>
              <a:t>Extract the mean relative amplitude of the frequency distribution </a:t>
            </a:r>
            <a:r>
              <a:rPr lang="zh-CN" sz="2000" b="1" dirty="0"/>
              <a:t>using STFT(Short-time Fourier Transformation)</a:t>
            </a:r>
            <a:endParaRPr sz="20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2000" b="1" dirty="0"/>
              <a:t>Results: </a:t>
            </a:r>
            <a:r>
              <a:rPr lang="zh-CN" sz="2000" dirty="0"/>
              <a:t>We got 32 features extracted from an audio file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dirty="0"/>
          </a:p>
        </p:txBody>
      </p:sp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Preprocessing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727650" y="580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Step 2</a:t>
            </a:r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5DD8EA-140A-450B-9862-7644BE2DC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635" y="2620636"/>
            <a:ext cx="3643423" cy="21552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DB6365B-4137-469D-867C-88C4DCB3B649}"/>
              </a:ext>
            </a:extLst>
          </p:cNvPr>
          <p:cNvSpPr txBox="1"/>
          <p:nvPr/>
        </p:nvSpPr>
        <p:spPr>
          <a:xfrm>
            <a:off x="4909635" y="4498027"/>
            <a:ext cx="850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barswa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926C9E5-0CE8-40B6-9B24-726AD045FEBF}"/>
              </a:ext>
            </a:extLst>
          </p:cNvPr>
          <p:cNvSpPr txBox="1"/>
          <p:nvPr/>
        </p:nvSpPr>
        <p:spPr>
          <a:xfrm>
            <a:off x="4909635" y="2293861"/>
            <a:ext cx="850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amerob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454500" y="623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What we did on CHTC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454500" y="1328075"/>
            <a:ext cx="8235000" cy="3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/>
              <a:t>We used CHTC to do the data preprocessing jobs</a:t>
            </a:r>
            <a:endParaRPr sz="2400" b="1"/>
          </a:p>
          <a:p>
            <a:pPr marL="457200" lvl="0" indent="-3467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zh-CN" sz="2400"/>
              <a:t>The total number of samples is 6727. We used sample() function in R to obtain </a:t>
            </a:r>
            <a:r>
              <a:rPr lang="zh-CN" sz="2400" b="1"/>
              <a:t>30 groups of samples </a:t>
            </a:r>
            <a:r>
              <a:rPr lang="zh-CN" sz="2400"/>
              <a:t>and </a:t>
            </a:r>
            <a:r>
              <a:rPr lang="zh-CN" sz="2400" b="1"/>
              <a:t>deployed on 30 CHTC machines.</a:t>
            </a:r>
            <a:endParaRPr sz="2400" b="1"/>
          </a:p>
          <a:p>
            <a:pPr marL="457200" lvl="0" indent="-3467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CN" sz="2400"/>
              <a:t>Each group contains roughly 225 files and each of their sizes is about 350MB. Since FIR requires large amount of memories, each procedure we requested </a:t>
            </a:r>
            <a:r>
              <a:rPr lang="zh-CN" sz="2400" b="1"/>
              <a:t>1CPU (Used 1), 2GB of Disk Space (Used roughly 1.3GB) and 8GB of memories (Used roughly 6GB).</a:t>
            </a:r>
            <a:endParaRPr sz="2400" b="1"/>
          </a:p>
          <a:p>
            <a:pPr marL="457200" lvl="0" indent="-3467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CN" sz="2400" b="1"/>
              <a:t>A single job can be completed in 14 minutes. </a:t>
            </a:r>
            <a:r>
              <a:rPr lang="zh-CN" sz="2400"/>
              <a:t>The total 30 parallel jobs were completed in 1 hour, saving us a lot of time.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6650" y="0"/>
            <a:ext cx="927349" cy="78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729450" y="1361675"/>
            <a:ext cx="7688700" cy="3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CN" sz="2100"/>
              <a:t>For training part, we used </a:t>
            </a:r>
            <a:r>
              <a:rPr lang="zh-CN" sz="2100" b="1"/>
              <a:t>Single Hidden-Layer Neural Network with skip layer connection </a:t>
            </a:r>
            <a:r>
              <a:rPr lang="zh-CN" sz="2100"/>
              <a:t>for prediction.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CN" sz="2100"/>
              <a:t>We tried several parameter options for size of the hidden layer, and ended up</a:t>
            </a:r>
            <a:r>
              <a:rPr lang="zh-CN" sz="2100" b="1"/>
              <a:t> choosing 8 knots in hidden layer </a:t>
            </a:r>
            <a:r>
              <a:rPr lang="zh-CN" sz="2100"/>
              <a:t>as our final choice. Larger ones (16 and 12) showed worse results than the 8 because of overfitting problem.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CN" sz="2100"/>
              <a:t>The total parameters (weights) we need to estimate are 797 (32×8+8×13+32×13+13+8=797).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Classification Model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27650" y="580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Model introduction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6650" y="0"/>
            <a:ext cx="927349" cy="78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Microsoft Office PowerPoint</Application>
  <PresentationFormat>全屏显示(16:9)</PresentationFormat>
  <Paragraphs>52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Lato</vt:lpstr>
      <vt:lpstr>Raleway</vt:lpstr>
      <vt:lpstr>Arial</vt:lpstr>
      <vt:lpstr>Streamline</vt:lpstr>
      <vt:lpstr>Bird Songs Analysis</vt:lpstr>
      <vt:lpstr>Outline</vt:lpstr>
      <vt:lpstr>Introduction</vt:lpstr>
      <vt:lpstr>Data Preprocessing</vt:lpstr>
      <vt:lpstr>Data Preprocessing</vt:lpstr>
      <vt:lpstr>Data Preprocessing</vt:lpstr>
      <vt:lpstr>Data Preprocessing</vt:lpstr>
      <vt:lpstr>What we did on CHTC</vt:lpstr>
      <vt:lpstr>Classification Model</vt:lpstr>
      <vt:lpstr>Classification Model</vt:lpstr>
      <vt:lpstr>Classification Model</vt:lpstr>
      <vt:lpstr>Future prospects and drawbacks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 Songs Analysis</dc:title>
  <dc:creator>温正源</dc:creator>
  <cp:lastModifiedBy>温 正源</cp:lastModifiedBy>
  <cp:revision>3</cp:revision>
  <dcterms:modified xsi:type="dcterms:W3CDTF">2021-12-08T16:23:40Z</dcterms:modified>
</cp:coreProperties>
</file>