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3" r:id="rId5"/>
    <p:sldId id="265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580" autoAdjust="0"/>
  </p:normalViewPr>
  <p:slideViewPr>
    <p:cSldViewPr>
      <p:cViewPr>
        <p:scale>
          <a:sx n="107" d="100"/>
          <a:sy n="107" d="100"/>
        </p:scale>
        <p:origin x="1760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2F4E-B368-4897-AAC1-5A07F4BD12E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E1E9-8228-4EC2-974D-1914123244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98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2F4E-B368-4897-AAC1-5A07F4BD12E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E1E9-8228-4EC2-974D-1914123244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78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2F4E-B368-4897-AAC1-5A07F4BD12E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E1E9-8228-4EC2-974D-1914123244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19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2F4E-B368-4897-AAC1-5A07F4BD12E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E1E9-8228-4EC2-974D-1914123244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41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2F4E-B368-4897-AAC1-5A07F4BD12E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E1E9-8228-4EC2-974D-1914123244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68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2F4E-B368-4897-AAC1-5A07F4BD12E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E1E9-8228-4EC2-974D-1914123244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12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2F4E-B368-4897-AAC1-5A07F4BD12E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E1E9-8228-4EC2-974D-1914123244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84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2F4E-B368-4897-AAC1-5A07F4BD12E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E1E9-8228-4EC2-974D-1914123244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7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2F4E-B368-4897-AAC1-5A07F4BD12E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E1E9-8228-4EC2-974D-1914123244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08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2F4E-B368-4897-AAC1-5A07F4BD12E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E1E9-8228-4EC2-974D-1914123244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36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2F4E-B368-4897-AAC1-5A07F4BD12E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E1E9-8228-4EC2-974D-1914123244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42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B2F4E-B368-4897-AAC1-5A07F4BD12E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E1E9-8228-4EC2-974D-1914123244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94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99592" y="764704"/>
            <a:ext cx="2232248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Index for </a:t>
            </a:r>
            <a:r>
              <a:rPr kumimoji="1" lang="en-US" altLang="ja-JP" sz="2000" dirty="0" err="1" smtClean="0"/>
              <a:t>W</a:t>
            </a:r>
            <a:r>
              <a:rPr kumimoji="1" lang="en-US" altLang="ja-JP" sz="2000" baseline="-25000" dirty="0" err="1" smtClean="0"/>
              <a:t>t</a:t>
            </a:r>
            <a:r>
              <a:rPr kumimoji="1" lang="en-US" altLang="ja-JP" sz="2000" baseline="-25000" dirty="0" smtClean="0"/>
              <a:t>-N</a:t>
            </a:r>
            <a:endParaRPr kumimoji="1" lang="ja-JP" altLang="en-US" sz="2000" baseline="-25000" dirty="0"/>
          </a:p>
        </p:txBody>
      </p:sp>
      <p:sp>
        <p:nvSpPr>
          <p:cNvPr id="7" name="正方形/長方形 6"/>
          <p:cNvSpPr/>
          <p:nvPr/>
        </p:nvSpPr>
        <p:spPr>
          <a:xfrm>
            <a:off x="918675" y="3140968"/>
            <a:ext cx="2232248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Index for W</a:t>
            </a:r>
            <a:r>
              <a:rPr kumimoji="1" lang="en-US" altLang="ja-JP" sz="2000" baseline="-25000" dirty="0" smtClean="0"/>
              <a:t>t-2</a:t>
            </a:r>
            <a:endParaRPr kumimoji="1" lang="ja-JP" altLang="en-US" sz="2000" baseline="-25000" dirty="0"/>
          </a:p>
        </p:txBody>
      </p:sp>
      <p:sp>
        <p:nvSpPr>
          <p:cNvPr id="8" name="正方形/長方形 7"/>
          <p:cNvSpPr/>
          <p:nvPr/>
        </p:nvSpPr>
        <p:spPr>
          <a:xfrm>
            <a:off x="918675" y="4245793"/>
            <a:ext cx="2232248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Index for W</a:t>
            </a:r>
            <a:r>
              <a:rPr kumimoji="1" lang="en-US" altLang="ja-JP" sz="2000" baseline="-25000" dirty="0" smtClean="0"/>
              <a:t>t-1</a:t>
            </a:r>
            <a:endParaRPr kumimoji="1" lang="ja-JP" altLang="en-US" sz="2000" baseline="-25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84883" y="1916831"/>
            <a:ext cx="461665" cy="504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137424" y="332656"/>
            <a:ext cx="432051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4245440" y="463165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4245439" y="762837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4245438" y="1412775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110335" y="980726"/>
            <a:ext cx="461665" cy="504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137424" y="2204864"/>
            <a:ext cx="432051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4245440" y="2299369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4245439" y="2599041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4245438" y="3248979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110335" y="2816930"/>
            <a:ext cx="461665" cy="504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4137424" y="3717032"/>
            <a:ext cx="432051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4245440" y="3847541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4245439" y="4147213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4245438" y="4797151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110335" y="4365102"/>
            <a:ext cx="461665" cy="504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36" name="左中かっこ 35"/>
          <p:cNvSpPr/>
          <p:nvPr/>
        </p:nvSpPr>
        <p:spPr>
          <a:xfrm>
            <a:off x="3806108" y="206641"/>
            <a:ext cx="326793" cy="1548170"/>
          </a:xfrm>
          <a:prstGeom prst="leftBrace">
            <a:avLst>
              <a:gd name="adj1" fmla="val 8333"/>
              <a:gd name="adj2" fmla="val 27368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491880" y="398274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D</a:t>
            </a:r>
            <a:endParaRPr kumimoji="1" lang="ja-JP" altLang="en-US" sz="2000" dirty="0"/>
          </a:p>
        </p:txBody>
      </p:sp>
      <p:sp>
        <p:nvSpPr>
          <p:cNvPr id="39" name="左中かっこ 38"/>
          <p:cNvSpPr/>
          <p:nvPr/>
        </p:nvSpPr>
        <p:spPr>
          <a:xfrm>
            <a:off x="504056" y="638689"/>
            <a:ext cx="441192" cy="4158461"/>
          </a:xfrm>
          <a:prstGeom prst="leftBrace">
            <a:avLst>
              <a:gd name="adj1" fmla="val 8333"/>
              <a:gd name="adj2" fmla="val 41255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44016" y="1984194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N</a:t>
            </a:r>
            <a:endParaRPr kumimoji="1" lang="ja-JP" altLang="en-US" sz="2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137424" y="1732165"/>
            <a:ext cx="461665" cy="504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48" name="直線矢印コネクタ 47"/>
          <p:cNvCxnSpPr>
            <a:stCxn id="4" idx="3"/>
            <a:endCxn id="10" idx="1"/>
          </p:cNvCxnSpPr>
          <p:nvPr/>
        </p:nvCxnSpPr>
        <p:spPr>
          <a:xfrm>
            <a:off x="3131840" y="1016732"/>
            <a:ext cx="10055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7" idx="3"/>
            <a:endCxn id="25" idx="1"/>
          </p:cNvCxnSpPr>
          <p:nvPr/>
        </p:nvCxnSpPr>
        <p:spPr>
          <a:xfrm flipV="1">
            <a:off x="3150923" y="2888940"/>
            <a:ext cx="986501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8" idx="3"/>
            <a:endCxn id="30" idx="1"/>
          </p:cNvCxnSpPr>
          <p:nvPr/>
        </p:nvCxnSpPr>
        <p:spPr>
          <a:xfrm flipV="1">
            <a:off x="3150923" y="4401108"/>
            <a:ext cx="986501" cy="96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5328058" y="305034"/>
            <a:ext cx="432051" cy="49241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5436074" y="435543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5436073" y="735215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5454073" y="4833154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292080" y="1111752"/>
            <a:ext cx="461665" cy="504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295249" y="2795984"/>
            <a:ext cx="461665" cy="504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66" name="直線矢印コネクタ 65"/>
          <p:cNvCxnSpPr>
            <a:stCxn id="11" idx="6"/>
            <a:endCxn id="60" idx="2"/>
          </p:cNvCxnSpPr>
          <p:nvPr/>
        </p:nvCxnSpPr>
        <p:spPr>
          <a:xfrm flipV="1">
            <a:off x="4425459" y="525553"/>
            <a:ext cx="1010615" cy="27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4425459" y="582940"/>
            <a:ext cx="1010614" cy="269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11" idx="5"/>
            <a:endCxn id="62" idx="1"/>
          </p:cNvCxnSpPr>
          <p:nvPr/>
        </p:nvCxnSpPr>
        <p:spPr>
          <a:xfrm>
            <a:off x="4399096" y="616821"/>
            <a:ext cx="1081340" cy="4242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12" idx="6"/>
            <a:endCxn id="60" idx="3"/>
          </p:cNvCxnSpPr>
          <p:nvPr/>
        </p:nvCxnSpPr>
        <p:spPr>
          <a:xfrm flipV="1">
            <a:off x="4425458" y="589199"/>
            <a:ext cx="1036979" cy="263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12" idx="6"/>
            <a:endCxn id="61" idx="2"/>
          </p:cNvCxnSpPr>
          <p:nvPr/>
        </p:nvCxnSpPr>
        <p:spPr>
          <a:xfrm flipV="1">
            <a:off x="4425458" y="825225"/>
            <a:ext cx="1010615" cy="27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12" idx="6"/>
          </p:cNvCxnSpPr>
          <p:nvPr/>
        </p:nvCxnSpPr>
        <p:spPr>
          <a:xfrm>
            <a:off x="4425458" y="852847"/>
            <a:ext cx="1054978" cy="3980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13" idx="6"/>
          </p:cNvCxnSpPr>
          <p:nvPr/>
        </p:nvCxnSpPr>
        <p:spPr>
          <a:xfrm flipV="1">
            <a:off x="4425457" y="553175"/>
            <a:ext cx="1010616" cy="949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13" idx="6"/>
          </p:cNvCxnSpPr>
          <p:nvPr/>
        </p:nvCxnSpPr>
        <p:spPr>
          <a:xfrm flipV="1">
            <a:off x="4425457" y="825224"/>
            <a:ext cx="1010616" cy="677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stCxn id="13" idx="6"/>
            <a:endCxn id="62" idx="1"/>
          </p:cNvCxnSpPr>
          <p:nvPr/>
        </p:nvCxnSpPr>
        <p:spPr>
          <a:xfrm>
            <a:off x="4425457" y="1502785"/>
            <a:ext cx="1054979" cy="3356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26" idx="6"/>
            <a:endCxn id="60" idx="2"/>
          </p:cNvCxnSpPr>
          <p:nvPr/>
        </p:nvCxnSpPr>
        <p:spPr>
          <a:xfrm flipV="1">
            <a:off x="4425459" y="525553"/>
            <a:ext cx="1010615" cy="1863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endCxn id="61" idx="3"/>
          </p:cNvCxnSpPr>
          <p:nvPr/>
        </p:nvCxnSpPr>
        <p:spPr>
          <a:xfrm flipV="1">
            <a:off x="4425459" y="888871"/>
            <a:ext cx="1036977" cy="1500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endCxn id="62" idx="1"/>
          </p:cNvCxnSpPr>
          <p:nvPr/>
        </p:nvCxnSpPr>
        <p:spPr>
          <a:xfrm>
            <a:off x="4425459" y="2389379"/>
            <a:ext cx="1054977" cy="2470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endCxn id="60" idx="3"/>
          </p:cNvCxnSpPr>
          <p:nvPr/>
        </p:nvCxnSpPr>
        <p:spPr>
          <a:xfrm flipV="1">
            <a:off x="4425459" y="589199"/>
            <a:ext cx="1036978" cy="2099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27" idx="6"/>
            <a:endCxn id="61" idx="3"/>
          </p:cNvCxnSpPr>
          <p:nvPr/>
        </p:nvCxnSpPr>
        <p:spPr>
          <a:xfrm flipV="1">
            <a:off x="4425458" y="888871"/>
            <a:ext cx="1036978" cy="180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27" idx="6"/>
            <a:endCxn id="62" idx="1"/>
          </p:cNvCxnSpPr>
          <p:nvPr/>
        </p:nvCxnSpPr>
        <p:spPr>
          <a:xfrm>
            <a:off x="4425458" y="2689051"/>
            <a:ext cx="1054978" cy="2170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>
            <a:stCxn id="28" idx="6"/>
          </p:cNvCxnSpPr>
          <p:nvPr/>
        </p:nvCxnSpPr>
        <p:spPr>
          <a:xfrm flipV="1">
            <a:off x="4425457" y="615562"/>
            <a:ext cx="1010616" cy="272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>
            <a:stCxn id="28" idx="6"/>
          </p:cNvCxnSpPr>
          <p:nvPr/>
        </p:nvCxnSpPr>
        <p:spPr>
          <a:xfrm flipV="1">
            <a:off x="4425457" y="942856"/>
            <a:ext cx="1036979" cy="2396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>
            <a:stCxn id="28" idx="6"/>
            <a:endCxn id="62" idx="2"/>
          </p:cNvCxnSpPr>
          <p:nvPr/>
        </p:nvCxnSpPr>
        <p:spPr>
          <a:xfrm>
            <a:off x="4425457" y="3338989"/>
            <a:ext cx="1028616" cy="1584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>
            <a:stCxn id="31" idx="6"/>
          </p:cNvCxnSpPr>
          <p:nvPr/>
        </p:nvCxnSpPr>
        <p:spPr>
          <a:xfrm flipV="1">
            <a:off x="4425459" y="589199"/>
            <a:ext cx="1010614" cy="3348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 flipV="1">
            <a:off x="4425459" y="942856"/>
            <a:ext cx="1054977" cy="2994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>
            <a:stCxn id="31" idx="6"/>
            <a:endCxn id="62" idx="2"/>
          </p:cNvCxnSpPr>
          <p:nvPr/>
        </p:nvCxnSpPr>
        <p:spPr>
          <a:xfrm>
            <a:off x="4425459" y="3937551"/>
            <a:ext cx="1028614" cy="985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>
            <a:stCxn id="32" idx="6"/>
            <a:endCxn id="60" idx="3"/>
          </p:cNvCxnSpPr>
          <p:nvPr/>
        </p:nvCxnSpPr>
        <p:spPr>
          <a:xfrm flipV="1">
            <a:off x="4425458" y="589199"/>
            <a:ext cx="1036979" cy="3648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>
            <a:stCxn id="32" idx="6"/>
          </p:cNvCxnSpPr>
          <p:nvPr/>
        </p:nvCxnSpPr>
        <p:spPr>
          <a:xfrm flipV="1">
            <a:off x="4425458" y="942856"/>
            <a:ext cx="1028615" cy="3294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>
            <a:stCxn id="32" idx="6"/>
            <a:endCxn id="62" idx="2"/>
          </p:cNvCxnSpPr>
          <p:nvPr/>
        </p:nvCxnSpPr>
        <p:spPr>
          <a:xfrm>
            <a:off x="4425458" y="4237223"/>
            <a:ext cx="1028615" cy="685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stCxn id="33" idx="6"/>
            <a:endCxn id="60" idx="3"/>
          </p:cNvCxnSpPr>
          <p:nvPr/>
        </p:nvCxnSpPr>
        <p:spPr>
          <a:xfrm flipV="1">
            <a:off x="4425457" y="589199"/>
            <a:ext cx="1036980" cy="4297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>
            <a:stCxn id="33" idx="6"/>
            <a:endCxn id="61" idx="3"/>
          </p:cNvCxnSpPr>
          <p:nvPr/>
        </p:nvCxnSpPr>
        <p:spPr>
          <a:xfrm flipV="1">
            <a:off x="4425457" y="888871"/>
            <a:ext cx="1036979" cy="3998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>
            <a:stCxn id="33" idx="6"/>
            <a:endCxn id="62" idx="2"/>
          </p:cNvCxnSpPr>
          <p:nvPr/>
        </p:nvCxnSpPr>
        <p:spPr>
          <a:xfrm>
            <a:off x="4425457" y="4887161"/>
            <a:ext cx="1028616" cy="36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正方形/長方形 144"/>
          <p:cNvSpPr/>
          <p:nvPr/>
        </p:nvSpPr>
        <p:spPr>
          <a:xfrm>
            <a:off x="6696262" y="1502785"/>
            <a:ext cx="432051" cy="3135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円/楕円 145"/>
          <p:cNvSpPr/>
          <p:nvPr/>
        </p:nvSpPr>
        <p:spPr>
          <a:xfrm>
            <a:off x="6804278" y="1633294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円/楕円 146"/>
          <p:cNvSpPr/>
          <p:nvPr/>
        </p:nvSpPr>
        <p:spPr>
          <a:xfrm>
            <a:off x="6804277" y="1932966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円/楕円 147"/>
          <p:cNvSpPr/>
          <p:nvPr/>
        </p:nvSpPr>
        <p:spPr>
          <a:xfrm>
            <a:off x="6822277" y="4311245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6660284" y="2309503"/>
            <a:ext cx="461665" cy="504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52" name="直線矢印コネクタ 151"/>
          <p:cNvCxnSpPr>
            <a:stCxn id="60" idx="6"/>
            <a:endCxn id="146" idx="2"/>
          </p:cNvCxnSpPr>
          <p:nvPr/>
        </p:nvCxnSpPr>
        <p:spPr>
          <a:xfrm>
            <a:off x="5616093" y="525553"/>
            <a:ext cx="1188185" cy="1197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/>
          <p:cNvCxnSpPr>
            <a:stCxn id="60" idx="6"/>
            <a:endCxn id="147" idx="2"/>
          </p:cNvCxnSpPr>
          <p:nvPr/>
        </p:nvCxnSpPr>
        <p:spPr>
          <a:xfrm>
            <a:off x="5616093" y="525553"/>
            <a:ext cx="1188184" cy="1497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/>
          <p:cNvCxnSpPr>
            <a:stCxn id="60" idx="6"/>
            <a:endCxn id="148" idx="2"/>
          </p:cNvCxnSpPr>
          <p:nvPr/>
        </p:nvCxnSpPr>
        <p:spPr>
          <a:xfrm>
            <a:off x="5616093" y="525553"/>
            <a:ext cx="1206184" cy="3875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/>
          <p:cNvCxnSpPr>
            <a:stCxn id="61" idx="6"/>
            <a:endCxn id="146" idx="2"/>
          </p:cNvCxnSpPr>
          <p:nvPr/>
        </p:nvCxnSpPr>
        <p:spPr>
          <a:xfrm>
            <a:off x="5616092" y="825225"/>
            <a:ext cx="1188186" cy="898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/>
          <p:cNvCxnSpPr>
            <a:stCxn id="61" idx="6"/>
            <a:endCxn id="147" idx="2"/>
          </p:cNvCxnSpPr>
          <p:nvPr/>
        </p:nvCxnSpPr>
        <p:spPr>
          <a:xfrm>
            <a:off x="5616092" y="825225"/>
            <a:ext cx="1188185" cy="1197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/>
          <p:cNvCxnSpPr>
            <a:stCxn id="61" idx="6"/>
            <a:endCxn id="148" idx="2"/>
          </p:cNvCxnSpPr>
          <p:nvPr/>
        </p:nvCxnSpPr>
        <p:spPr>
          <a:xfrm>
            <a:off x="5616092" y="825225"/>
            <a:ext cx="1206185" cy="3576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169"/>
          <p:cNvCxnSpPr>
            <a:stCxn id="62" idx="6"/>
            <a:endCxn id="146" idx="2"/>
          </p:cNvCxnSpPr>
          <p:nvPr/>
        </p:nvCxnSpPr>
        <p:spPr>
          <a:xfrm flipV="1">
            <a:off x="5634092" y="1723304"/>
            <a:ext cx="1170186" cy="3199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/>
          <p:cNvCxnSpPr>
            <a:stCxn id="62" idx="6"/>
            <a:endCxn id="147" idx="2"/>
          </p:cNvCxnSpPr>
          <p:nvPr/>
        </p:nvCxnSpPr>
        <p:spPr>
          <a:xfrm flipV="1">
            <a:off x="5634092" y="2022976"/>
            <a:ext cx="1170185" cy="290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/>
          <p:cNvCxnSpPr>
            <a:stCxn id="62" idx="6"/>
            <a:endCxn id="148" idx="2"/>
          </p:cNvCxnSpPr>
          <p:nvPr/>
        </p:nvCxnSpPr>
        <p:spPr>
          <a:xfrm flipV="1">
            <a:off x="5634092" y="4401255"/>
            <a:ext cx="1188185" cy="52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テキスト ボックス 179"/>
          <p:cNvSpPr txBox="1"/>
          <p:nvPr/>
        </p:nvSpPr>
        <p:spPr>
          <a:xfrm>
            <a:off x="6131218" y="39537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H</a:t>
            </a:r>
            <a:endParaRPr kumimoji="1" lang="ja-JP" altLang="en-US" sz="2000" dirty="0"/>
          </a:p>
        </p:txBody>
      </p:sp>
      <p:sp>
        <p:nvSpPr>
          <p:cNvPr id="181" name="右中かっこ 180"/>
          <p:cNvSpPr/>
          <p:nvPr/>
        </p:nvSpPr>
        <p:spPr>
          <a:xfrm>
            <a:off x="5868144" y="305034"/>
            <a:ext cx="288032" cy="4892805"/>
          </a:xfrm>
          <a:prstGeom prst="rightBrace">
            <a:avLst>
              <a:gd name="adj1" fmla="val 8333"/>
              <a:gd name="adj2" fmla="val 616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7452320" y="2463404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V</a:t>
            </a:r>
            <a:endParaRPr kumimoji="1" lang="ja-JP" altLang="en-US" sz="2000" dirty="0"/>
          </a:p>
        </p:txBody>
      </p:sp>
      <p:sp>
        <p:nvSpPr>
          <p:cNvPr id="183" name="右中かっこ 182"/>
          <p:cNvSpPr/>
          <p:nvPr/>
        </p:nvSpPr>
        <p:spPr>
          <a:xfrm>
            <a:off x="7189246" y="1502456"/>
            <a:ext cx="288032" cy="3159753"/>
          </a:xfrm>
          <a:prstGeom prst="rightBrace">
            <a:avLst>
              <a:gd name="adj1" fmla="val 8333"/>
              <a:gd name="adj2" fmla="val 36992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1305177" y="5847655"/>
            <a:ext cx="6533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NNLM: Feedforward Neural Net Language Model</a:t>
            </a:r>
            <a:endParaRPr kumimoji="1" lang="ja-JP" altLang="en-US" sz="2400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1505337" y="5358142"/>
            <a:ext cx="105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input</a:t>
            </a:r>
            <a:endParaRPr kumimoji="1" lang="ja-JP" altLang="en-US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3625279" y="5364121"/>
            <a:ext cx="143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projection</a:t>
            </a:r>
            <a:endParaRPr kumimoji="1" lang="ja-JP" altLang="en-US" dirty="0"/>
          </a:p>
        </p:txBody>
      </p:sp>
      <p:sp>
        <p:nvSpPr>
          <p:cNvPr id="187" name="テキスト ボックス 186"/>
          <p:cNvSpPr txBox="1"/>
          <p:nvPr/>
        </p:nvSpPr>
        <p:spPr>
          <a:xfrm>
            <a:off x="5014620" y="5358142"/>
            <a:ext cx="105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hidden</a:t>
            </a:r>
          </a:p>
        </p:txBody>
      </p:sp>
      <p:sp>
        <p:nvSpPr>
          <p:cNvPr id="188" name="テキスト ボックス 187"/>
          <p:cNvSpPr txBox="1"/>
          <p:nvPr/>
        </p:nvSpPr>
        <p:spPr>
          <a:xfrm>
            <a:off x="6382825" y="5357367"/>
            <a:ext cx="105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242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99592" y="946592"/>
            <a:ext cx="2232248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Index for </a:t>
            </a:r>
            <a:r>
              <a:rPr kumimoji="1" lang="en-US" altLang="ja-JP" sz="2000" dirty="0" err="1" smtClean="0"/>
              <a:t>W</a:t>
            </a:r>
            <a:r>
              <a:rPr kumimoji="1" lang="en-US" altLang="ja-JP" sz="2000" baseline="-25000" dirty="0" err="1" smtClean="0"/>
              <a:t>t</a:t>
            </a:r>
            <a:r>
              <a:rPr kumimoji="1" lang="en-US" altLang="ja-JP" sz="2000" baseline="-25000" dirty="0" smtClean="0"/>
              <a:t>-N</a:t>
            </a:r>
            <a:endParaRPr kumimoji="1" lang="ja-JP" altLang="en-US" sz="2000" baseline="-25000" dirty="0"/>
          </a:p>
        </p:txBody>
      </p:sp>
      <p:sp>
        <p:nvSpPr>
          <p:cNvPr id="7" name="正方形/長方形 6"/>
          <p:cNvSpPr/>
          <p:nvPr/>
        </p:nvSpPr>
        <p:spPr>
          <a:xfrm>
            <a:off x="899592" y="1930313"/>
            <a:ext cx="2232248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Index for W</a:t>
            </a:r>
            <a:r>
              <a:rPr kumimoji="1" lang="en-US" altLang="ja-JP" sz="2000" baseline="-25000" dirty="0" smtClean="0"/>
              <a:t>t-1</a:t>
            </a:r>
            <a:endParaRPr kumimoji="1" lang="ja-JP" altLang="en-US" sz="2000" baseline="-25000" dirty="0"/>
          </a:p>
        </p:txBody>
      </p:sp>
      <p:sp>
        <p:nvSpPr>
          <p:cNvPr id="8" name="正方形/長方形 7"/>
          <p:cNvSpPr/>
          <p:nvPr/>
        </p:nvSpPr>
        <p:spPr>
          <a:xfrm>
            <a:off x="918675" y="3970928"/>
            <a:ext cx="2232248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Index for </a:t>
            </a:r>
            <a:r>
              <a:rPr kumimoji="1" lang="en-US" altLang="ja-JP" sz="2000" dirty="0" err="1" smtClean="0"/>
              <a:t>W</a:t>
            </a:r>
            <a:r>
              <a:rPr kumimoji="1" lang="en-US" altLang="ja-JP" sz="2000" baseline="-25000" dirty="0" err="1" smtClean="0"/>
              <a:t>t+N</a:t>
            </a:r>
            <a:endParaRPr kumimoji="1" lang="ja-JP" altLang="en-US" sz="2000" baseline="-25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06346" y="1493283"/>
            <a:ext cx="461665" cy="504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281440" y="2186863"/>
            <a:ext cx="432051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4389456" y="2317372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4389455" y="2617044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4389454" y="3266982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254351" y="2834933"/>
            <a:ext cx="461665" cy="504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36" name="左中かっこ 35"/>
          <p:cNvSpPr/>
          <p:nvPr/>
        </p:nvSpPr>
        <p:spPr>
          <a:xfrm>
            <a:off x="3950124" y="2060848"/>
            <a:ext cx="326793" cy="1548170"/>
          </a:xfrm>
          <a:prstGeom prst="leftBrace">
            <a:avLst>
              <a:gd name="adj1" fmla="val 8333"/>
              <a:gd name="adj2" fmla="val 27368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635896" y="2252481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D</a:t>
            </a:r>
            <a:endParaRPr kumimoji="1" lang="ja-JP" altLang="en-US" sz="2000" dirty="0"/>
          </a:p>
        </p:txBody>
      </p:sp>
      <p:sp>
        <p:nvSpPr>
          <p:cNvPr id="39" name="左中かっこ 38"/>
          <p:cNvSpPr/>
          <p:nvPr/>
        </p:nvSpPr>
        <p:spPr>
          <a:xfrm>
            <a:off x="504056" y="820578"/>
            <a:ext cx="441192" cy="3688542"/>
          </a:xfrm>
          <a:prstGeom prst="leftBrace">
            <a:avLst>
              <a:gd name="adj1" fmla="val 8333"/>
              <a:gd name="adj2" fmla="val 41255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5496" y="2166082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2N</a:t>
            </a:r>
            <a:endParaRPr kumimoji="1" lang="ja-JP" altLang="en-US" sz="2000" dirty="0"/>
          </a:p>
        </p:txBody>
      </p:sp>
      <p:cxnSp>
        <p:nvCxnSpPr>
          <p:cNvPr id="48" name="直線矢印コネクタ 47"/>
          <p:cNvCxnSpPr>
            <a:stCxn id="4" idx="3"/>
          </p:cNvCxnSpPr>
          <p:nvPr/>
        </p:nvCxnSpPr>
        <p:spPr>
          <a:xfrm>
            <a:off x="3131840" y="1198620"/>
            <a:ext cx="1149600" cy="1673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7" idx="3"/>
            <a:endCxn id="10" idx="1"/>
          </p:cNvCxnSpPr>
          <p:nvPr/>
        </p:nvCxnSpPr>
        <p:spPr>
          <a:xfrm>
            <a:off x="3131840" y="2182341"/>
            <a:ext cx="1149600" cy="688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8" idx="3"/>
            <a:endCxn id="10" idx="1"/>
          </p:cNvCxnSpPr>
          <p:nvPr/>
        </p:nvCxnSpPr>
        <p:spPr>
          <a:xfrm flipV="1">
            <a:off x="3150923" y="2870939"/>
            <a:ext cx="1130517" cy="1352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正方形/長方形 144"/>
          <p:cNvSpPr/>
          <p:nvPr/>
        </p:nvSpPr>
        <p:spPr>
          <a:xfrm>
            <a:off x="6408178" y="1574792"/>
            <a:ext cx="432051" cy="25742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円/楕円 145"/>
          <p:cNvSpPr/>
          <p:nvPr/>
        </p:nvSpPr>
        <p:spPr>
          <a:xfrm>
            <a:off x="6516194" y="1705301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円/楕円 146"/>
          <p:cNvSpPr/>
          <p:nvPr/>
        </p:nvSpPr>
        <p:spPr>
          <a:xfrm>
            <a:off x="6516193" y="2004973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円/楕円 147"/>
          <p:cNvSpPr/>
          <p:nvPr/>
        </p:nvSpPr>
        <p:spPr>
          <a:xfrm>
            <a:off x="6529594" y="3856686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6372200" y="2381510"/>
            <a:ext cx="461665" cy="504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52" name="直線矢印コネクタ 151"/>
          <p:cNvCxnSpPr>
            <a:stCxn id="11" idx="6"/>
            <a:endCxn id="146" idx="2"/>
          </p:cNvCxnSpPr>
          <p:nvPr/>
        </p:nvCxnSpPr>
        <p:spPr>
          <a:xfrm flipV="1">
            <a:off x="4569475" y="1795311"/>
            <a:ext cx="1946719" cy="612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/>
          <p:cNvCxnSpPr>
            <a:stCxn id="11" idx="6"/>
            <a:endCxn id="147" idx="2"/>
          </p:cNvCxnSpPr>
          <p:nvPr/>
        </p:nvCxnSpPr>
        <p:spPr>
          <a:xfrm flipV="1">
            <a:off x="4569475" y="2094983"/>
            <a:ext cx="1946718" cy="31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/>
          <p:cNvCxnSpPr>
            <a:stCxn id="11" idx="6"/>
            <a:endCxn id="148" idx="2"/>
          </p:cNvCxnSpPr>
          <p:nvPr/>
        </p:nvCxnSpPr>
        <p:spPr>
          <a:xfrm>
            <a:off x="4569475" y="2407382"/>
            <a:ext cx="1960119" cy="1539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/>
          <p:cNvCxnSpPr>
            <a:stCxn id="12" idx="6"/>
            <a:endCxn id="146" idx="2"/>
          </p:cNvCxnSpPr>
          <p:nvPr/>
        </p:nvCxnSpPr>
        <p:spPr>
          <a:xfrm flipV="1">
            <a:off x="4569474" y="1795311"/>
            <a:ext cx="1946720" cy="911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/>
          <p:cNvCxnSpPr>
            <a:stCxn id="12" idx="6"/>
            <a:endCxn id="147" idx="2"/>
          </p:cNvCxnSpPr>
          <p:nvPr/>
        </p:nvCxnSpPr>
        <p:spPr>
          <a:xfrm flipV="1">
            <a:off x="4569474" y="2094983"/>
            <a:ext cx="1946719" cy="612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/>
          <p:cNvCxnSpPr>
            <a:stCxn id="12" idx="6"/>
            <a:endCxn id="148" idx="2"/>
          </p:cNvCxnSpPr>
          <p:nvPr/>
        </p:nvCxnSpPr>
        <p:spPr>
          <a:xfrm>
            <a:off x="4569474" y="2707054"/>
            <a:ext cx="1960120" cy="1239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169"/>
          <p:cNvCxnSpPr>
            <a:stCxn id="13" idx="6"/>
            <a:endCxn id="146" idx="2"/>
          </p:cNvCxnSpPr>
          <p:nvPr/>
        </p:nvCxnSpPr>
        <p:spPr>
          <a:xfrm flipV="1">
            <a:off x="4569473" y="1795311"/>
            <a:ext cx="1946721" cy="1561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/>
          <p:cNvCxnSpPr>
            <a:stCxn id="13" idx="6"/>
            <a:endCxn id="147" idx="2"/>
          </p:cNvCxnSpPr>
          <p:nvPr/>
        </p:nvCxnSpPr>
        <p:spPr>
          <a:xfrm flipV="1">
            <a:off x="4569473" y="2094983"/>
            <a:ext cx="1946720" cy="1262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/>
          <p:cNvCxnSpPr>
            <a:stCxn id="13" idx="6"/>
            <a:endCxn id="148" idx="2"/>
          </p:cNvCxnSpPr>
          <p:nvPr/>
        </p:nvCxnSpPr>
        <p:spPr>
          <a:xfrm>
            <a:off x="4569473" y="3356992"/>
            <a:ext cx="1960121" cy="589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テキスト ボックス 181"/>
          <p:cNvSpPr txBox="1"/>
          <p:nvPr/>
        </p:nvSpPr>
        <p:spPr>
          <a:xfrm>
            <a:off x="7236296" y="2535411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log</a:t>
            </a:r>
            <a:r>
              <a:rPr lang="en-US" altLang="ja-JP" sz="2000" baseline="-25000" dirty="0" smtClean="0"/>
              <a:t>2</a:t>
            </a:r>
            <a:r>
              <a:rPr lang="en-US" altLang="ja-JP" sz="2000" dirty="0" smtClean="0"/>
              <a:t>(V)</a:t>
            </a:r>
            <a:endParaRPr kumimoji="1" lang="ja-JP" altLang="en-US" sz="2000" dirty="0"/>
          </a:p>
        </p:txBody>
      </p:sp>
      <p:sp>
        <p:nvSpPr>
          <p:cNvPr id="183" name="右中かっこ 182"/>
          <p:cNvSpPr/>
          <p:nvPr/>
        </p:nvSpPr>
        <p:spPr>
          <a:xfrm>
            <a:off x="6901162" y="1574464"/>
            <a:ext cx="288032" cy="2574616"/>
          </a:xfrm>
          <a:prstGeom prst="rightBrace">
            <a:avLst>
              <a:gd name="adj1" fmla="val 8333"/>
              <a:gd name="adj2" fmla="val 36992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1305177" y="5517232"/>
            <a:ext cx="6533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CBOW: Continuous Bag-of-Words Model</a:t>
            </a:r>
            <a:endParaRPr kumimoji="1" lang="ja-JP" altLang="en-US" sz="2400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1505337" y="4941943"/>
            <a:ext cx="105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input</a:t>
            </a:r>
            <a:endParaRPr kumimoji="1" lang="ja-JP" altLang="en-US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3625279" y="4947922"/>
            <a:ext cx="143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projection</a:t>
            </a:r>
            <a:endParaRPr kumimoji="1" lang="ja-JP" altLang="en-US" dirty="0"/>
          </a:p>
        </p:txBody>
      </p:sp>
      <p:sp>
        <p:nvSpPr>
          <p:cNvPr id="188" name="テキスト ボックス 187"/>
          <p:cNvSpPr txBox="1"/>
          <p:nvPr/>
        </p:nvSpPr>
        <p:spPr>
          <a:xfrm>
            <a:off x="6184988" y="4941168"/>
            <a:ext cx="105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p:sp>
        <p:nvSpPr>
          <p:cNvPr id="107" name="正方形/長方形 106"/>
          <p:cNvSpPr/>
          <p:nvPr/>
        </p:nvSpPr>
        <p:spPr>
          <a:xfrm>
            <a:off x="899592" y="2634214"/>
            <a:ext cx="2232248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Index for W</a:t>
            </a:r>
            <a:r>
              <a:rPr kumimoji="1" lang="en-US" altLang="ja-JP" sz="2000" baseline="-25000" dirty="0" smtClean="0"/>
              <a:t>t+1</a:t>
            </a:r>
            <a:endParaRPr kumimoji="1" lang="ja-JP" altLang="en-US" sz="2000" baseline="-25000" dirty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1784883" y="3280622"/>
            <a:ext cx="461665" cy="504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10" name="直線矢印コネクタ 109"/>
          <p:cNvCxnSpPr>
            <a:stCxn id="107" idx="3"/>
            <a:endCxn id="10" idx="1"/>
          </p:cNvCxnSpPr>
          <p:nvPr/>
        </p:nvCxnSpPr>
        <p:spPr>
          <a:xfrm flipV="1">
            <a:off x="3131840" y="2870939"/>
            <a:ext cx="1149600" cy="15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円/楕円 85"/>
          <p:cNvSpPr/>
          <p:nvPr/>
        </p:nvSpPr>
        <p:spPr>
          <a:xfrm>
            <a:off x="5436060" y="870865"/>
            <a:ext cx="2376286" cy="6576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Huffman binary tree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268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3705376" y="2186863"/>
            <a:ext cx="432051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3813392" y="2317372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3813391" y="2617044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3813390" y="3266982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678287" y="2834933"/>
            <a:ext cx="461665" cy="504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36" name="左中かっこ 35"/>
          <p:cNvSpPr/>
          <p:nvPr/>
        </p:nvSpPr>
        <p:spPr>
          <a:xfrm>
            <a:off x="3374060" y="2060848"/>
            <a:ext cx="326793" cy="1548170"/>
          </a:xfrm>
          <a:prstGeom prst="leftBrace">
            <a:avLst>
              <a:gd name="adj1" fmla="val 8333"/>
              <a:gd name="adj2" fmla="val 27368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059832" y="2252481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D</a:t>
            </a:r>
            <a:endParaRPr kumimoji="1" lang="ja-JP" altLang="en-US" sz="2000" dirty="0"/>
          </a:p>
        </p:txBody>
      </p:sp>
      <p:sp>
        <p:nvSpPr>
          <p:cNvPr id="145" name="正方形/長方形 144"/>
          <p:cNvSpPr/>
          <p:nvPr/>
        </p:nvSpPr>
        <p:spPr>
          <a:xfrm>
            <a:off x="5832114" y="1574792"/>
            <a:ext cx="432051" cy="25742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円/楕円 145"/>
          <p:cNvSpPr/>
          <p:nvPr/>
        </p:nvSpPr>
        <p:spPr>
          <a:xfrm>
            <a:off x="5940130" y="1705301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円/楕円 146"/>
          <p:cNvSpPr/>
          <p:nvPr/>
        </p:nvSpPr>
        <p:spPr>
          <a:xfrm>
            <a:off x="5940129" y="2004973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円/楕円 147"/>
          <p:cNvSpPr/>
          <p:nvPr/>
        </p:nvSpPr>
        <p:spPr>
          <a:xfrm>
            <a:off x="5953530" y="3856686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5796136" y="2381510"/>
            <a:ext cx="461665" cy="504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52" name="直線矢印コネクタ 151"/>
          <p:cNvCxnSpPr>
            <a:stCxn id="11" idx="6"/>
            <a:endCxn id="146" idx="2"/>
          </p:cNvCxnSpPr>
          <p:nvPr/>
        </p:nvCxnSpPr>
        <p:spPr>
          <a:xfrm flipV="1">
            <a:off x="3993411" y="1795311"/>
            <a:ext cx="1946719" cy="612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/>
          <p:cNvCxnSpPr>
            <a:stCxn id="11" idx="6"/>
            <a:endCxn id="147" idx="2"/>
          </p:cNvCxnSpPr>
          <p:nvPr/>
        </p:nvCxnSpPr>
        <p:spPr>
          <a:xfrm flipV="1">
            <a:off x="3993411" y="2094983"/>
            <a:ext cx="1946718" cy="31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/>
          <p:cNvCxnSpPr>
            <a:stCxn id="11" idx="6"/>
            <a:endCxn id="148" idx="2"/>
          </p:cNvCxnSpPr>
          <p:nvPr/>
        </p:nvCxnSpPr>
        <p:spPr>
          <a:xfrm>
            <a:off x="3993411" y="2407382"/>
            <a:ext cx="1960119" cy="1539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/>
          <p:cNvCxnSpPr>
            <a:stCxn id="12" idx="6"/>
            <a:endCxn id="146" idx="2"/>
          </p:cNvCxnSpPr>
          <p:nvPr/>
        </p:nvCxnSpPr>
        <p:spPr>
          <a:xfrm flipV="1">
            <a:off x="3993410" y="1795311"/>
            <a:ext cx="1946720" cy="911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/>
          <p:cNvCxnSpPr>
            <a:stCxn id="12" idx="6"/>
            <a:endCxn id="147" idx="2"/>
          </p:cNvCxnSpPr>
          <p:nvPr/>
        </p:nvCxnSpPr>
        <p:spPr>
          <a:xfrm flipV="1">
            <a:off x="3993410" y="2094983"/>
            <a:ext cx="1946719" cy="612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/>
          <p:cNvCxnSpPr>
            <a:stCxn id="12" idx="6"/>
            <a:endCxn id="148" idx="2"/>
          </p:cNvCxnSpPr>
          <p:nvPr/>
        </p:nvCxnSpPr>
        <p:spPr>
          <a:xfrm>
            <a:off x="3993410" y="2707054"/>
            <a:ext cx="1960120" cy="1239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169"/>
          <p:cNvCxnSpPr>
            <a:stCxn id="13" idx="6"/>
            <a:endCxn id="146" idx="2"/>
          </p:cNvCxnSpPr>
          <p:nvPr/>
        </p:nvCxnSpPr>
        <p:spPr>
          <a:xfrm flipV="1">
            <a:off x="3993409" y="1795311"/>
            <a:ext cx="1946721" cy="1561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/>
          <p:cNvCxnSpPr>
            <a:stCxn id="13" idx="6"/>
            <a:endCxn id="147" idx="2"/>
          </p:cNvCxnSpPr>
          <p:nvPr/>
        </p:nvCxnSpPr>
        <p:spPr>
          <a:xfrm flipV="1">
            <a:off x="3993409" y="2094983"/>
            <a:ext cx="1946720" cy="1262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/>
          <p:cNvCxnSpPr>
            <a:stCxn id="13" idx="6"/>
            <a:endCxn id="148" idx="2"/>
          </p:cNvCxnSpPr>
          <p:nvPr/>
        </p:nvCxnSpPr>
        <p:spPr>
          <a:xfrm>
            <a:off x="3993409" y="3356992"/>
            <a:ext cx="1960121" cy="589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テキスト ボックス 181"/>
          <p:cNvSpPr txBox="1"/>
          <p:nvPr/>
        </p:nvSpPr>
        <p:spPr>
          <a:xfrm>
            <a:off x="4526555" y="150524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log</a:t>
            </a:r>
            <a:r>
              <a:rPr lang="en-US" altLang="ja-JP" sz="2000" baseline="-25000" dirty="0" smtClean="0"/>
              <a:t>2</a:t>
            </a:r>
            <a:r>
              <a:rPr lang="en-US" altLang="ja-JP" sz="2000" dirty="0" smtClean="0"/>
              <a:t>(V)</a:t>
            </a:r>
            <a:endParaRPr kumimoji="1" lang="ja-JP" altLang="en-US" sz="2000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1305177" y="5517232"/>
            <a:ext cx="6533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Skip-gram: Continuous Skip-gram Model</a:t>
            </a:r>
            <a:endParaRPr kumimoji="1" lang="ja-JP" altLang="en-US" sz="2400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1187624" y="4941943"/>
            <a:ext cx="105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input</a:t>
            </a:r>
            <a:endParaRPr kumimoji="1" lang="ja-JP" altLang="en-US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3187511" y="4951391"/>
            <a:ext cx="143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projection</a:t>
            </a:r>
            <a:endParaRPr kumimoji="1" lang="ja-JP" altLang="en-US" dirty="0"/>
          </a:p>
        </p:txBody>
      </p:sp>
      <p:sp>
        <p:nvSpPr>
          <p:cNvPr id="188" name="テキスト ボックス 187"/>
          <p:cNvSpPr txBox="1"/>
          <p:nvPr/>
        </p:nvSpPr>
        <p:spPr>
          <a:xfrm>
            <a:off x="5518677" y="4941168"/>
            <a:ext cx="105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p:sp>
        <p:nvSpPr>
          <p:cNvPr id="107" name="正方形/長方形 106"/>
          <p:cNvSpPr/>
          <p:nvPr/>
        </p:nvSpPr>
        <p:spPr>
          <a:xfrm>
            <a:off x="539552" y="2634214"/>
            <a:ext cx="2232248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Index for </a:t>
            </a:r>
            <a:r>
              <a:rPr kumimoji="1" lang="en-US" altLang="ja-JP" sz="2000" dirty="0" err="1" smtClean="0"/>
              <a:t>W</a:t>
            </a:r>
            <a:r>
              <a:rPr kumimoji="1" lang="en-US" altLang="ja-JP" sz="2000" baseline="-25000" dirty="0" err="1" smtClean="0"/>
              <a:t>t</a:t>
            </a:r>
            <a:endParaRPr kumimoji="1" lang="ja-JP" altLang="en-US" sz="2000" baseline="-25000" dirty="0"/>
          </a:p>
        </p:txBody>
      </p:sp>
      <p:cxnSp>
        <p:nvCxnSpPr>
          <p:cNvPr id="110" name="直線矢印コネクタ 109"/>
          <p:cNvCxnSpPr>
            <a:stCxn id="107" idx="3"/>
            <a:endCxn id="10" idx="1"/>
          </p:cNvCxnSpPr>
          <p:nvPr/>
        </p:nvCxnSpPr>
        <p:spPr>
          <a:xfrm flipV="1">
            <a:off x="2771800" y="2870939"/>
            <a:ext cx="933576" cy="15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左中かっこ 40"/>
          <p:cNvSpPr/>
          <p:nvPr/>
        </p:nvSpPr>
        <p:spPr>
          <a:xfrm>
            <a:off x="5462659" y="1543287"/>
            <a:ext cx="326793" cy="2605792"/>
          </a:xfrm>
          <a:prstGeom prst="leftBrace">
            <a:avLst>
              <a:gd name="adj1" fmla="val 8333"/>
              <a:gd name="adj2" fmla="val 7363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左中かっこ 41"/>
          <p:cNvSpPr/>
          <p:nvPr/>
        </p:nvSpPr>
        <p:spPr>
          <a:xfrm>
            <a:off x="6516216" y="1505246"/>
            <a:ext cx="326793" cy="3075882"/>
          </a:xfrm>
          <a:prstGeom prst="leftBrace">
            <a:avLst>
              <a:gd name="adj1" fmla="val 8333"/>
              <a:gd name="adj2" fmla="val 46389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6876302" y="1583851"/>
            <a:ext cx="820964" cy="4339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/>
              <a:t>W</a:t>
            </a:r>
            <a:r>
              <a:rPr kumimoji="1" lang="en-US" altLang="ja-JP" sz="2000" baseline="-25000" dirty="0" err="1" smtClean="0"/>
              <a:t>t</a:t>
            </a:r>
            <a:r>
              <a:rPr kumimoji="1" lang="en-US" altLang="ja-JP" sz="2000" baseline="-25000" dirty="0" smtClean="0"/>
              <a:t>-R</a:t>
            </a:r>
            <a:endParaRPr kumimoji="1" lang="ja-JP" altLang="en-US" sz="2000" baseline="-25000" dirty="0"/>
          </a:p>
        </p:txBody>
      </p:sp>
      <p:sp>
        <p:nvSpPr>
          <p:cNvPr id="46" name="正方形/長方形 45"/>
          <p:cNvSpPr/>
          <p:nvPr/>
        </p:nvSpPr>
        <p:spPr>
          <a:xfrm>
            <a:off x="6876302" y="2528591"/>
            <a:ext cx="820964" cy="4339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W</a:t>
            </a:r>
            <a:r>
              <a:rPr kumimoji="1" lang="en-US" altLang="ja-JP" sz="2000" baseline="-25000" dirty="0" smtClean="0"/>
              <a:t>t-1</a:t>
            </a:r>
            <a:endParaRPr kumimoji="1" lang="ja-JP" altLang="en-US" sz="2000" baseline="-25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874414" y="3051580"/>
            <a:ext cx="820964" cy="4339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W</a:t>
            </a:r>
            <a:r>
              <a:rPr kumimoji="1" lang="en-US" altLang="ja-JP" sz="2000" baseline="-25000" dirty="0" smtClean="0"/>
              <a:t>t+1</a:t>
            </a:r>
            <a:endParaRPr kumimoji="1" lang="ja-JP" altLang="en-US" sz="2000" baseline="-25000" dirty="0"/>
          </a:p>
        </p:txBody>
      </p:sp>
      <p:sp>
        <p:nvSpPr>
          <p:cNvPr id="49" name="正方形/長方形 48"/>
          <p:cNvSpPr/>
          <p:nvPr/>
        </p:nvSpPr>
        <p:spPr>
          <a:xfrm>
            <a:off x="6876302" y="4075202"/>
            <a:ext cx="820964" cy="4339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/>
              <a:t>W</a:t>
            </a:r>
            <a:r>
              <a:rPr kumimoji="1" lang="en-US" altLang="ja-JP" sz="2000" baseline="-25000" dirty="0" err="1" smtClean="0"/>
              <a:t>t</a:t>
            </a:r>
            <a:r>
              <a:rPr lang="en-US" altLang="ja-JP" sz="2000" baseline="-25000" dirty="0" err="1"/>
              <a:t>+</a:t>
            </a:r>
            <a:r>
              <a:rPr kumimoji="1" lang="en-US" altLang="ja-JP" sz="2000" baseline="-25000" dirty="0" err="1" smtClean="0"/>
              <a:t>R</a:t>
            </a:r>
            <a:endParaRPr kumimoji="1" lang="ja-JP" altLang="en-US" sz="2000" baseline="-250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055951" y="2076985"/>
            <a:ext cx="461665" cy="504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054063" y="3528321"/>
            <a:ext cx="461665" cy="504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48264" y="4698259"/>
            <a:ext cx="230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 is a random number in range &lt;1, N&gt;</a:t>
            </a:r>
            <a:endParaRPr kumimoji="1" lang="ja-JP" altLang="en-US" dirty="0"/>
          </a:p>
        </p:txBody>
      </p:sp>
      <p:sp>
        <p:nvSpPr>
          <p:cNvPr id="53" name="円/楕円 52"/>
          <p:cNvSpPr/>
          <p:nvPr/>
        </p:nvSpPr>
        <p:spPr>
          <a:xfrm>
            <a:off x="4859996" y="824966"/>
            <a:ext cx="2376286" cy="6576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Huffman binary tree</a:t>
            </a:r>
            <a:endParaRPr kumimoji="1" lang="ja-JP" altLang="en-US" dirty="0"/>
          </a:p>
        </p:txBody>
      </p:sp>
      <p:sp>
        <p:nvSpPr>
          <p:cNvPr id="5" name="右中かっこ 4"/>
          <p:cNvSpPr/>
          <p:nvPr/>
        </p:nvSpPr>
        <p:spPr>
          <a:xfrm>
            <a:off x="7838821" y="1583851"/>
            <a:ext cx="259937" cy="2925269"/>
          </a:xfrm>
          <a:prstGeom prst="rightBrace">
            <a:avLst>
              <a:gd name="adj1" fmla="val 8333"/>
              <a:gd name="adj2" fmla="val 79214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143551" y="3717032"/>
            <a:ext cx="532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2R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55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/>
        </p:nvSpPr>
        <p:spPr>
          <a:xfrm>
            <a:off x="2227341" y="1853434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2228885" y="2778925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2231741" y="3544586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2228885" y="4366146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4580058" y="1581847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4580058" y="2508442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4577202" y="3879389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矢印コネクタ 65"/>
          <p:cNvCxnSpPr>
            <a:stCxn id="11" idx="6"/>
            <a:endCxn id="60" idx="2"/>
          </p:cNvCxnSpPr>
          <p:nvPr/>
        </p:nvCxnSpPr>
        <p:spPr>
          <a:xfrm flipV="1">
            <a:off x="2407360" y="1671857"/>
            <a:ext cx="2172698" cy="27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11" idx="5"/>
            <a:endCxn id="62" idx="2"/>
          </p:cNvCxnSpPr>
          <p:nvPr/>
        </p:nvCxnSpPr>
        <p:spPr>
          <a:xfrm>
            <a:off x="2380997" y="2007090"/>
            <a:ext cx="2196205" cy="1962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26" idx="6"/>
            <a:endCxn id="60" idx="2"/>
          </p:cNvCxnSpPr>
          <p:nvPr/>
        </p:nvCxnSpPr>
        <p:spPr>
          <a:xfrm flipV="1">
            <a:off x="2408904" y="1671857"/>
            <a:ext cx="2171154" cy="1197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146" idx="6"/>
          </p:cNvCxnSpPr>
          <p:nvPr/>
        </p:nvCxnSpPr>
        <p:spPr>
          <a:xfrm flipV="1">
            <a:off x="7015406" y="2042846"/>
            <a:ext cx="79695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27" idx="6"/>
            <a:endCxn id="60" idx="2"/>
          </p:cNvCxnSpPr>
          <p:nvPr/>
        </p:nvCxnSpPr>
        <p:spPr>
          <a:xfrm flipV="1">
            <a:off x="2411760" y="1671857"/>
            <a:ext cx="2168298" cy="1962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27" idx="6"/>
            <a:endCxn id="61" idx="2"/>
          </p:cNvCxnSpPr>
          <p:nvPr/>
        </p:nvCxnSpPr>
        <p:spPr>
          <a:xfrm flipV="1">
            <a:off x="2411760" y="2598452"/>
            <a:ext cx="2168298" cy="103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27" idx="6"/>
            <a:endCxn id="62" idx="2"/>
          </p:cNvCxnSpPr>
          <p:nvPr/>
        </p:nvCxnSpPr>
        <p:spPr>
          <a:xfrm>
            <a:off x="2411760" y="3634596"/>
            <a:ext cx="2165442" cy="334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>
            <a:stCxn id="32" idx="6"/>
            <a:endCxn id="60" idx="2"/>
          </p:cNvCxnSpPr>
          <p:nvPr/>
        </p:nvCxnSpPr>
        <p:spPr>
          <a:xfrm flipV="1">
            <a:off x="2408904" y="1671857"/>
            <a:ext cx="2171154" cy="2784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>
            <a:stCxn id="32" idx="6"/>
            <a:endCxn id="62" idx="2"/>
          </p:cNvCxnSpPr>
          <p:nvPr/>
        </p:nvCxnSpPr>
        <p:spPr>
          <a:xfrm flipV="1">
            <a:off x="2408904" y="3969399"/>
            <a:ext cx="2168298" cy="486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>
            <a:stCxn id="32" idx="6"/>
            <a:endCxn id="61" idx="2"/>
          </p:cNvCxnSpPr>
          <p:nvPr/>
        </p:nvCxnSpPr>
        <p:spPr>
          <a:xfrm flipV="1">
            <a:off x="2408904" y="2598452"/>
            <a:ext cx="2171154" cy="1857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>
            <a:stCxn id="26" idx="6"/>
            <a:endCxn id="62" idx="2"/>
          </p:cNvCxnSpPr>
          <p:nvPr/>
        </p:nvCxnSpPr>
        <p:spPr>
          <a:xfrm>
            <a:off x="2408904" y="2868935"/>
            <a:ext cx="2168298" cy="1100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円/楕円 145"/>
          <p:cNvSpPr/>
          <p:nvPr/>
        </p:nvSpPr>
        <p:spPr>
          <a:xfrm>
            <a:off x="6835387" y="1952837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円/楕円 146"/>
          <p:cNvSpPr/>
          <p:nvPr/>
        </p:nvSpPr>
        <p:spPr>
          <a:xfrm>
            <a:off x="6835389" y="3032957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円/楕円 147"/>
          <p:cNvSpPr/>
          <p:nvPr/>
        </p:nvSpPr>
        <p:spPr>
          <a:xfrm>
            <a:off x="6835388" y="4229925"/>
            <a:ext cx="180019" cy="180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9" name="直線矢印コネクタ 158"/>
          <p:cNvCxnSpPr>
            <a:stCxn id="61" idx="6"/>
            <a:endCxn id="146" idx="2"/>
          </p:cNvCxnSpPr>
          <p:nvPr/>
        </p:nvCxnSpPr>
        <p:spPr>
          <a:xfrm flipV="1">
            <a:off x="4760077" y="2042847"/>
            <a:ext cx="2075310" cy="555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/>
          <p:cNvCxnSpPr>
            <a:stCxn id="61" idx="6"/>
            <a:endCxn id="147" idx="2"/>
          </p:cNvCxnSpPr>
          <p:nvPr/>
        </p:nvCxnSpPr>
        <p:spPr>
          <a:xfrm>
            <a:off x="4760077" y="2598452"/>
            <a:ext cx="2075312" cy="524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/>
          <p:cNvCxnSpPr>
            <a:stCxn id="61" idx="6"/>
            <a:endCxn id="148" idx="2"/>
          </p:cNvCxnSpPr>
          <p:nvPr/>
        </p:nvCxnSpPr>
        <p:spPr>
          <a:xfrm>
            <a:off x="4760077" y="2598452"/>
            <a:ext cx="2075311" cy="1721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テキスト ボックス 184"/>
          <p:cNvSpPr txBox="1"/>
          <p:nvPr/>
        </p:nvSpPr>
        <p:spPr>
          <a:xfrm>
            <a:off x="1784883" y="4941168"/>
            <a:ext cx="105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I</a:t>
            </a:r>
            <a:r>
              <a:rPr kumimoji="1" lang="en-US" altLang="ja-JP" dirty="0" smtClean="0"/>
              <a:t>nput</a:t>
            </a:r>
            <a:endParaRPr kumimoji="1" lang="ja-JP" altLang="en-US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705720" y="4941168"/>
            <a:ext cx="143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Layer</a:t>
            </a:r>
            <a:endParaRPr kumimoji="1" lang="ja-JP" altLang="en-US" dirty="0"/>
          </a:p>
        </p:txBody>
      </p:sp>
      <p:sp>
        <p:nvSpPr>
          <p:cNvPr id="187" name="テキスト ボックス 186"/>
          <p:cNvSpPr txBox="1"/>
          <p:nvPr/>
        </p:nvSpPr>
        <p:spPr>
          <a:xfrm>
            <a:off x="4245438" y="4946658"/>
            <a:ext cx="105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H</a:t>
            </a:r>
            <a:r>
              <a:rPr kumimoji="1" lang="en-US" altLang="ja-JP" dirty="0" smtClean="0"/>
              <a:t>idden</a:t>
            </a:r>
            <a:endParaRPr kumimoji="1" lang="en-US" altLang="ja-JP" dirty="0" smtClean="0"/>
          </a:p>
        </p:txBody>
      </p:sp>
      <p:sp>
        <p:nvSpPr>
          <p:cNvPr id="188" name="テキスト ボックス 187"/>
          <p:cNvSpPr txBox="1"/>
          <p:nvPr/>
        </p:nvSpPr>
        <p:spPr>
          <a:xfrm>
            <a:off x="6357784" y="4941168"/>
            <a:ext cx="105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O</a:t>
            </a:r>
            <a:r>
              <a:rPr kumimoji="1" lang="en-US" altLang="ja-JP" dirty="0" smtClean="0"/>
              <a:t>utput</a:t>
            </a:r>
            <a:endParaRPr kumimoji="1" lang="ja-JP" altLang="en-US" dirty="0"/>
          </a:p>
        </p:txBody>
      </p:sp>
      <p:cxnSp>
        <p:nvCxnSpPr>
          <p:cNvPr id="178" name="直線矢印コネクタ 177"/>
          <p:cNvCxnSpPr>
            <a:stCxn id="11" idx="6"/>
            <a:endCxn id="61" idx="2"/>
          </p:cNvCxnSpPr>
          <p:nvPr/>
        </p:nvCxnSpPr>
        <p:spPr>
          <a:xfrm>
            <a:off x="2407360" y="1943444"/>
            <a:ext cx="2172698" cy="655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矢印コネクタ 188"/>
          <p:cNvCxnSpPr>
            <a:stCxn id="62" idx="6"/>
            <a:endCxn id="147" idx="2"/>
          </p:cNvCxnSpPr>
          <p:nvPr/>
        </p:nvCxnSpPr>
        <p:spPr>
          <a:xfrm flipV="1">
            <a:off x="4757221" y="3122967"/>
            <a:ext cx="2078168" cy="846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矢印コネクタ 189"/>
          <p:cNvCxnSpPr>
            <a:stCxn id="62" idx="6"/>
            <a:endCxn id="146" idx="2"/>
          </p:cNvCxnSpPr>
          <p:nvPr/>
        </p:nvCxnSpPr>
        <p:spPr>
          <a:xfrm flipV="1">
            <a:off x="4757221" y="2042847"/>
            <a:ext cx="2078166" cy="1926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矢印コネクタ 190"/>
          <p:cNvCxnSpPr>
            <a:stCxn id="60" idx="6"/>
            <a:endCxn id="146" idx="2"/>
          </p:cNvCxnSpPr>
          <p:nvPr/>
        </p:nvCxnSpPr>
        <p:spPr>
          <a:xfrm>
            <a:off x="4760077" y="1671857"/>
            <a:ext cx="2075310" cy="370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矢印コネクタ 192"/>
          <p:cNvCxnSpPr>
            <a:stCxn id="26" idx="6"/>
            <a:endCxn id="61" idx="2"/>
          </p:cNvCxnSpPr>
          <p:nvPr/>
        </p:nvCxnSpPr>
        <p:spPr>
          <a:xfrm flipV="1">
            <a:off x="2408904" y="2598452"/>
            <a:ext cx="2171154" cy="270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矢印コネクタ 238"/>
          <p:cNvCxnSpPr>
            <a:stCxn id="62" idx="6"/>
            <a:endCxn id="148" idx="2"/>
          </p:cNvCxnSpPr>
          <p:nvPr/>
        </p:nvCxnSpPr>
        <p:spPr>
          <a:xfrm>
            <a:off x="4757221" y="3969399"/>
            <a:ext cx="2078167" cy="350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矢印コネクタ 239"/>
          <p:cNvCxnSpPr>
            <a:stCxn id="60" idx="6"/>
            <a:endCxn id="148" idx="2"/>
          </p:cNvCxnSpPr>
          <p:nvPr/>
        </p:nvCxnSpPr>
        <p:spPr>
          <a:xfrm>
            <a:off x="4760077" y="1671857"/>
            <a:ext cx="2075311" cy="2648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矢印コネクタ 240"/>
          <p:cNvCxnSpPr>
            <a:stCxn id="60" idx="6"/>
            <a:endCxn id="147" idx="2"/>
          </p:cNvCxnSpPr>
          <p:nvPr/>
        </p:nvCxnSpPr>
        <p:spPr>
          <a:xfrm>
            <a:off x="4760077" y="1671857"/>
            <a:ext cx="2075312" cy="145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矢印コネクタ 290"/>
          <p:cNvCxnSpPr>
            <a:stCxn id="147" idx="6"/>
          </p:cNvCxnSpPr>
          <p:nvPr/>
        </p:nvCxnSpPr>
        <p:spPr>
          <a:xfrm flipV="1">
            <a:off x="7015408" y="3122966"/>
            <a:ext cx="79695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矢印コネクタ 291"/>
          <p:cNvCxnSpPr>
            <a:stCxn id="148" idx="6"/>
          </p:cNvCxnSpPr>
          <p:nvPr/>
        </p:nvCxnSpPr>
        <p:spPr>
          <a:xfrm flipV="1">
            <a:off x="7015407" y="4319934"/>
            <a:ext cx="79695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矢印コネクタ 292"/>
          <p:cNvCxnSpPr>
            <a:endCxn id="11" idx="2"/>
          </p:cNvCxnSpPr>
          <p:nvPr/>
        </p:nvCxnSpPr>
        <p:spPr>
          <a:xfrm>
            <a:off x="1202719" y="1943443"/>
            <a:ext cx="102462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矢印コネクタ 293"/>
          <p:cNvCxnSpPr>
            <a:endCxn id="26" idx="2"/>
          </p:cNvCxnSpPr>
          <p:nvPr/>
        </p:nvCxnSpPr>
        <p:spPr>
          <a:xfrm>
            <a:off x="1202719" y="2868934"/>
            <a:ext cx="102616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矢印コネクタ 294"/>
          <p:cNvCxnSpPr>
            <a:endCxn id="27" idx="2"/>
          </p:cNvCxnSpPr>
          <p:nvPr/>
        </p:nvCxnSpPr>
        <p:spPr>
          <a:xfrm>
            <a:off x="1202719" y="3634595"/>
            <a:ext cx="102902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矢印コネクタ 295"/>
          <p:cNvCxnSpPr>
            <a:endCxn id="32" idx="2"/>
          </p:cNvCxnSpPr>
          <p:nvPr/>
        </p:nvCxnSpPr>
        <p:spPr>
          <a:xfrm>
            <a:off x="1202719" y="4456155"/>
            <a:ext cx="102616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テキスト ボックス 318"/>
          <p:cNvSpPr txBox="1"/>
          <p:nvPr/>
        </p:nvSpPr>
        <p:spPr>
          <a:xfrm>
            <a:off x="153574" y="2898254"/>
            <a:ext cx="105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</a:t>
            </a:r>
            <a:r>
              <a:rPr kumimoji="1" lang="en-US" altLang="ja-JP" dirty="0" smtClean="0"/>
              <a:t>nput</a:t>
            </a:r>
          </a:p>
          <a:p>
            <a:pPr algn="ctr"/>
            <a:r>
              <a:rPr lang="en-US" altLang="ja-JP" dirty="0"/>
              <a:t>v</a:t>
            </a:r>
            <a:r>
              <a:rPr lang="en-US" altLang="ja-JP" dirty="0" smtClean="0"/>
              <a:t>ector</a:t>
            </a:r>
            <a:endParaRPr kumimoji="1" lang="ja-JP" altLang="en-US" dirty="0"/>
          </a:p>
        </p:txBody>
      </p:sp>
      <p:sp>
        <p:nvSpPr>
          <p:cNvPr id="320" name="テキスト ボックス 319"/>
          <p:cNvSpPr txBox="1"/>
          <p:nvPr/>
        </p:nvSpPr>
        <p:spPr>
          <a:xfrm>
            <a:off x="7837533" y="2959116"/>
            <a:ext cx="105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O</a:t>
            </a:r>
            <a:r>
              <a:rPr lang="en-US" altLang="ja-JP" smtClean="0"/>
              <a:t>utp</a:t>
            </a:r>
            <a:r>
              <a:rPr kumimoji="1" lang="en-US" altLang="ja-JP" smtClean="0"/>
              <a:t>ut</a:t>
            </a:r>
            <a:endParaRPr kumimoji="1" lang="en-US" altLang="ja-JP" dirty="0" smtClean="0"/>
          </a:p>
          <a:p>
            <a:pPr algn="ctr"/>
            <a:r>
              <a:rPr lang="en-US" altLang="ja-JP" dirty="0"/>
              <a:t>v</a:t>
            </a:r>
            <a:r>
              <a:rPr lang="en-US" altLang="ja-JP" dirty="0" smtClean="0"/>
              <a:t>ector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212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円/楕円 146"/>
          <p:cNvSpPr/>
          <p:nvPr/>
        </p:nvSpPr>
        <p:spPr>
          <a:xfrm>
            <a:off x="4355976" y="2780928"/>
            <a:ext cx="504056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 smtClean="0">
                <a:latin typeface="Times New Roman" charset="0"/>
                <a:ea typeface="Times New Roman" charset="0"/>
                <a:cs typeface="Times New Roman" charset="0"/>
              </a:rPr>
              <a:t>j</a:t>
            </a:r>
            <a:endParaRPr kumimoji="1" lang="ja-JP" alt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2" name="直線矢印コネクタ 161"/>
          <p:cNvCxnSpPr>
            <a:stCxn id="76" idx="6"/>
            <a:endCxn id="147" idx="2"/>
          </p:cNvCxnSpPr>
          <p:nvPr/>
        </p:nvCxnSpPr>
        <p:spPr>
          <a:xfrm>
            <a:off x="1934847" y="2312876"/>
            <a:ext cx="2421129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矢印コネクタ 188"/>
          <p:cNvCxnSpPr>
            <a:stCxn id="77" idx="6"/>
            <a:endCxn id="147" idx="2"/>
          </p:cNvCxnSpPr>
          <p:nvPr/>
        </p:nvCxnSpPr>
        <p:spPr>
          <a:xfrm flipV="1">
            <a:off x="1934847" y="3032956"/>
            <a:ext cx="2421129" cy="1204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矢印コネクタ 240"/>
          <p:cNvCxnSpPr>
            <a:stCxn id="75" idx="6"/>
            <a:endCxn id="147" idx="2"/>
          </p:cNvCxnSpPr>
          <p:nvPr/>
        </p:nvCxnSpPr>
        <p:spPr>
          <a:xfrm>
            <a:off x="1934847" y="1515976"/>
            <a:ext cx="2421129" cy="1516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矢印コネクタ 290"/>
          <p:cNvCxnSpPr>
            <a:stCxn id="147" idx="6"/>
          </p:cNvCxnSpPr>
          <p:nvPr/>
        </p:nvCxnSpPr>
        <p:spPr>
          <a:xfrm>
            <a:off x="4860032" y="303295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845760" y="10672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smtClean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ja-JP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ja-JP" altLang="en-US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857118" y="1907540"/>
            <a:ext cx="42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smtClean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ja-JP" i="1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kumimoji="1" lang="ja-JP" altLang="en-US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888930" y="377231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smtClean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kumimoji="1" lang="en-US" altLang="ja-JP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kumimoji="1" lang="ja-JP" altLang="en-US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840639" y="1702746"/>
            <a:ext cx="60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altLang="ja-JP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1j</a:t>
            </a:r>
            <a:endParaRPr kumimoji="1" lang="ja-JP" altLang="en-US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840639" y="2296450"/>
            <a:ext cx="60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altLang="ja-JP" i="1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ja-JP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j</a:t>
            </a:r>
            <a:endParaRPr kumimoji="1" lang="ja-JP" altLang="en-US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840638" y="3316342"/>
            <a:ext cx="60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err="1" smtClean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altLang="ja-JP" i="1" baseline="-25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ja-JP" i="1" baseline="-25000" dirty="0" err="1" smtClean="0">
                <a:latin typeface="Times New Roman" charset="0"/>
                <a:ea typeface="Times New Roman" charset="0"/>
                <a:cs typeface="Times New Roman" charset="0"/>
              </a:rPr>
              <a:t>j</a:t>
            </a:r>
            <a:endParaRPr kumimoji="1" lang="ja-JP" altLang="en-US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5" name="円/楕円 74"/>
          <p:cNvSpPr/>
          <p:nvPr/>
        </p:nvSpPr>
        <p:spPr>
          <a:xfrm>
            <a:off x="1430791" y="1263948"/>
            <a:ext cx="504056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ja-JP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6" name="円/楕円 75"/>
          <p:cNvSpPr/>
          <p:nvPr/>
        </p:nvSpPr>
        <p:spPr>
          <a:xfrm>
            <a:off x="1430791" y="2060848"/>
            <a:ext cx="504056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kumimoji="1" lang="ja-JP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7" name="円/楕円 76"/>
          <p:cNvSpPr/>
          <p:nvPr/>
        </p:nvSpPr>
        <p:spPr>
          <a:xfrm>
            <a:off x="1430791" y="3985123"/>
            <a:ext cx="504056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kumimoji="1" lang="ja-JP" alt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451987" y="2996951"/>
            <a:ext cx="461665" cy="504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テキスト ボックス 226"/>
              <p:cNvSpPr txBox="1"/>
              <p:nvPr/>
            </p:nvSpPr>
            <p:spPr>
              <a:xfrm>
                <a:off x="5092253" y="2274466"/>
                <a:ext cx="2127846" cy="891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is-IS" altLang="ja-JP" b="0" i="1" smtClean="0">
                              <a:latin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1" lang="is-IS" altLang="ja-JP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b="0" i="1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𝑘𝑗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27" name="テキスト ボックス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253" y="2274466"/>
                <a:ext cx="2127846" cy="8917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7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154</Words>
  <Application>Microsoft Macintosh PowerPoint</Application>
  <PresentationFormat>画面に合わせる (4:3)</PresentationFormat>
  <Paragraphs>74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Calibri</vt:lpstr>
      <vt:lpstr>Cambria Math</vt:lpstr>
      <vt:lpstr>ＭＳ Ｐゴシック</vt:lpstr>
      <vt:lpstr>Times New Roman</vt:lpstr>
      <vt:lpstr>Arial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captain</dc:creator>
  <cp:lastModifiedBy>Microsoft Office ユーザー</cp:lastModifiedBy>
  <cp:revision>16</cp:revision>
  <dcterms:created xsi:type="dcterms:W3CDTF">2016-04-07T14:36:20Z</dcterms:created>
  <dcterms:modified xsi:type="dcterms:W3CDTF">2017-02-07T05:04:29Z</dcterms:modified>
</cp:coreProperties>
</file>