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256" r:id="rId2"/>
    <p:sldId id="257" r:id="rId3"/>
    <p:sldId id="276" r:id="rId4"/>
    <p:sldId id="277"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5957" autoAdjust="0"/>
  </p:normalViewPr>
  <p:slideViewPr>
    <p:cSldViewPr snapToGrid="0" snapToObjects="1">
      <p:cViewPr>
        <p:scale>
          <a:sx n="103" d="100"/>
          <a:sy n="103" d="100"/>
        </p:scale>
        <p:origin x="896" y="104"/>
      </p:cViewPr>
      <p:guideLst>
        <p:guide orient="horz" pos="2160"/>
        <p:guide pos="3840"/>
      </p:guideLst>
    </p:cSldViewPr>
  </p:slideViewPr>
  <p:notesTextViewPr>
    <p:cViewPr>
      <p:scale>
        <a:sx n="1" d="1"/>
        <a:sy n="1" d="1"/>
      </p:scale>
      <p:origin x="0" y="0"/>
    </p:cViewPr>
  </p:notesTextViewPr>
  <p:sorterViewPr>
    <p:cViewPr>
      <p:scale>
        <a:sx n="195" d="100"/>
        <a:sy n="195"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9EBE53-05EB-9D47-9E55-381CB6938FB1}" type="datetimeFigureOut">
              <a:rPr kumimoji="1" lang="ja-JP" altLang="en-US" smtClean="0"/>
              <a:t>2017/2/17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F789EE-D034-A646-97A6-96DD2BF7098D}" type="slidenum">
              <a:rPr kumimoji="1" lang="ja-JP" altLang="en-US" smtClean="0"/>
              <a:t>‹#›</a:t>
            </a:fld>
            <a:endParaRPr kumimoji="1" lang="ja-JP" altLang="en-US"/>
          </a:p>
        </p:txBody>
      </p:sp>
    </p:spTree>
    <p:extLst>
      <p:ext uri="{BB962C8B-B14F-4D97-AF65-F5344CB8AC3E}">
        <p14:creationId xmlns:p14="http://schemas.microsoft.com/office/powerpoint/2010/main" val="278036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597FB0-61DE-4412-A60B-A143843F9C20}" type="datetimeFigureOut">
              <a:rPr kumimoji="1" lang="ja-JP" altLang="en-US" smtClean="0"/>
              <a:t>2017/2/17</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64C365-D419-44FD-963D-B47B753939AB}" type="slidenum">
              <a:rPr kumimoji="1" lang="ja-JP" altLang="en-US" smtClean="0"/>
              <a:t>‹#›</a:t>
            </a:fld>
            <a:endParaRPr kumimoji="1" lang="ja-JP" altLang="en-US"/>
          </a:p>
        </p:txBody>
      </p:sp>
    </p:spTree>
    <p:extLst>
      <p:ext uri="{BB962C8B-B14F-4D97-AF65-F5344CB8AC3E}">
        <p14:creationId xmlns:p14="http://schemas.microsoft.com/office/powerpoint/2010/main" val="6771214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en-US" altLang="ja-JP" dirty="0" smtClean="0"/>
              <a:t>0:1</a:t>
            </a:r>
            <a:r>
              <a:rPr kumimoji="1" lang="ja-JP" altLang="en-US" dirty="0" smtClean="0"/>
              <a:t>８</a:t>
            </a:r>
            <a:r>
              <a:rPr kumimoji="1" lang="en-US" altLang="ja-JP" dirty="0" smtClean="0"/>
              <a:t>]</a:t>
            </a:r>
            <a:endParaRPr kumimoji="1" lang="en-US" altLang="ja-JP" dirty="0" smtClean="0"/>
          </a:p>
          <a:p>
            <a:r>
              <a:rPr kumimoji="1" lang="ja-JP" altLang="en-US" dirty="0" smtClean="0"/>
              <a:t>みなさんこんにちは。</a:t>
            </a:r>
            <a:endParaRPr kumimoji="1" lang="en-US" altLang="ja-JP" dirty="0" smtClean="0"/>
          </a:p>
          <a:p>
            <a:r>
              <a:rPr kumimoji="1" lang="ja-JP" altLang="en-US" dirty="0" smtClean="0"/>
              <a:t>電気通信大学、橋山研究室の柴澤弘樹です。</a:t>
            </a:r>
            <a:endParaRPr kumimoji="1" lang="en-US" altLang="ja-JP" dirty="0" smtClean="0"/>
          </a:p>
          <a:p>
            <a:r>
              <a:rPr kumimoji="1" lang="ja-JP" altLang="en-US" dirty="0" smtClean="0"/>
              <a:t>私は、「ぷよぷよの連鎖更正法のための機械学習と人間からの知識抽出に関する基礎的研究」について発表します。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D64C365-D419-44FD-963D-B47B753939AB}" type="slidenum">
              <a:rPr kumimoji="1" lang="ja-JP" altLang="en-US" smtClean="0"/>
              <a:t>1</a:t>
            </a:fld>
            <a:endParaRPr kumimoji="1" lang="ja-JP" altLang="en-US"/>
          </a:p>
        </p:txBody>
      </p:sp>
    </p:spTree>
    <p:extLst>
      <p:ext uri="{BB962C8B-B14F-4D97-AF65-F5344CB8AC3E}">
        <p14:creationId xmlns:p14="http://schemas.microsoft.com/office/powerpoint/2010/main" val="1098596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[1:00]</a:t>
            </a:r>
            <a:endParaRPr kumimoji="1" lang="en-US" altLang="ja-JP" dirty="0" smtClean="0"/>
          </a:p>
          <a:p>
            <a:r>
              <a:rPr kumimoji="1" lang="ja-JP" altLang="en-US" dirty="0" smtClean="0"/>
              <a:t>近年、ゲーム</a:t>
            </a:r>
            <a:r>
              <a:rPr kumimoji="1" lang="en-US" altLang="ja-JP" dirty="0" smtClean="0"/>
              <a:t>AI</a:t>
            </a:r>
            <a:r>
              <a:rPr kumimoji="1" lang="ja-JP" altLang="en-US" dirty="0" smtClean="0"/>
              <a:t>は目覚ましい発展を遂げています。囲碁では</a:t>
            </a:r>
            <a:r>
              <a:rPr kumimoji="1" lang="en-US" altLang="ja-JP" dirty="0" err="1" smtClean="0"/>
              <a:t>AlphaGo</a:t>
            </a:r>
            <a:r>
              <a:rPr kumimoji="1" lang="ja-JP" altLang="en-US" dirty="0" smtClean="0"/>
              <a:t>が、</a:t>
            </a:r>
            <a:r>
              <a:rPr kumimoji="1" lang="en-US" altLang="ja-JP" dirty="0" smtClean="0"/>
              <a:t>Atari2600</a:t>
            </a:r>
            <a:r>
              <a:rPr kumimoji="1" lang="ja-JP" altLang="en-US" dirty="0" smtClean="0"/>
              <a:t>という古いゲームでは</a:t>
            </a:r>
            <a:r>
              <a:rPr kumimoji="1" lang="en-US" altLang="ja-JP" dirty="0" smtClean="0"/>
              <a:t>DQN</a:t>
            </a:r>
            <a:r>
              <a:rPr kumimoji="1" lang="ja-JP" altLang="en-US" dirty="0" smtClean="0"/>
              <a:t>が、それぞれ人間に勝利を収めました。</a:t>
            </a:r>
            <a:endParaRPr kumimoji="1" lang="en-US" altLang="ja-JP" dirty="0" smtClean="0"/>
          </a:p>
          <a:p>
            <a:r>
              <a:rPr kumimoji="1" lang="ja-JP" altLang="en-US" dirty="0" smtClean="0"/>
              <a:t>この強さの背景には、機械学習手法であるディープラーニングの発展があります。ディープラーニングは事前知識なし</a:t>
            </a:r>
            <a:r>
              <a:rPr kumimoji="1" lang="ja-JP" altLang="en-US" dirty="0" smtClean="0"/>
              <a:t>に強い</a:t>
            </a:r>
            <a:r>
              <a:rPr kumimoji="1" lang="en-US" altLang="ja-JP" dirty="0" smtClean="0"/>
              <a:t>AI</a:t>
            </a:r>
            <a:r>
              <a:rPr kumimoji="1" lang="ja-JP" altLang="en-US" dirty="0" smtClean="0"/>
              <a:t>を構成できます</a:t>
            </a:r>
            <a:r>
              <a:rPr kumimoji="1" lang="ja-JP" altLang="en-US" dirty="0" smtClean="0"/>
              <a:t>が、問題もあります。</a:t>
            </a:r>
            <a:endParaRPr kumimoji="1" lang="en-US" altLang="ja-JP" dirty="0" smtClean="0"/>
          </a:p>
          <a:p>
            <a:r>
              <a:rPr kumimoji="1" lang="ja-JP" altLang="en-US" dirty="0" smtClean="0"/>
              <a:t>学習結果の解釈</a:t>
            </a:r>
            <a:r>
              <a:rPr kumimoji="1" lang="ja-JP" altLang="en-US" dirty="0" smtClean="0"/>
              <a:t>が</a:t>
            </a:r>
            <a:r>
              <a:rPr kumimoji="1" lang="ja-JP" altLang="en-US" dirty="0" smtClean="0"/>
              <a:t>難しく、その再利用</a:t>
            </a:r>
            <a:r>
              <a:rPr kumimoji="1" lang="ja-JP" altLang="en-US" dirty="0" smtClean="0"/>
              <a:t>すること</a:t>
            </a:r>
            <a:r>
              <a:rPr kumimoji="1" lang="ja-JP" altLang="en-US" dirty="0" smtClean="0"/>
              <a:t>が困難です</a:t>
            </a:r>
            <a:r>
              <a:rPr kumimoji="1" lang="ja-JP" altLang="en-US" dirty="0" smtClean="0"/>
              <a:t>。</a:t>
            </a:r>
            <a:endParaRPr kumimoji="1" lang="en-US" altLang="ja-JP" dirty="0" smtClean="0"/>
          </a:p>
          <a:p>
            <a:r>
              <a:rPr kumimoji="1" lang="ja-JP" altLang="en-US" dirty="0" smtClean="0"/>
              <a:t>一方、従来用いられてきたルールベース</a:t>
            </a:r>
            <a:r>
              <a:rPr kumimoji="1" lang="en-US" altLang="ja-JP" dirty="0" smtClean="0"/>
              <a:t>AI</a:t>
            </a:r>
            <a:r>
              <a:rPr kumimoji="1" lang="ja-JP" altLang="en-US" dirty="0" smtClean="0"/>
              <a:t>では、処理内容の理解は容易いですが、知識のルール化が難しい欠点があります。</a:t>
            </a:r>
            <a:endParaRPr kumimoji="1" lang="en-US" altLang="ja-JP" dirty="0" smtClean="0"/>
          </a:p>
          <a:p>
            <a:r>
              <a:rPr kumimoji="1" lang="ja-JP" altLang="en-US" dirty="0" smtClean="0"/>
              <a:t>本研究では、</a:t>
            </a:r>
            <a:r>
              <a:rPr kumimoji="1" lang="en-US" altLang="ja-JP" dirty="0" smtClean="0"/>
              <a:t>2</a:t>
            </a:r>
            <a:r>
              <a:rPr kumimoji="1" lang="ja-JP" altLang="en-US" dirty="0" smtClean="0"/>
              <a:t>つの手法を「ぷよぷよ」の対戦</a:t>
            </a:r>
            <a:r>
              <a:rPr kumimoji="1" lang="en-US" altLang="ja-JP" dirty="0" smtClean="0"/>
              <a:t>AI</a:t>
            </a:r>
            <a:r>
              <a:rPr kumimoji="1" lang="ja-JP" altLang="en-US" dirty="0" smtClean="0"/>
              <a:t>として実装し、その強さを比較・検討しました。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D64C365-D419-44FD-963D-B47B753939AB}" type="slidenum">
              <a:rPr kumimoji="1" lang="ja-JP" altLang="en-US" smtClean="0"/>
              <a:t>2</a:t>
            </a:fld>
            <a:endParaRPr kumimoji="1" lang="ja-JP" altLang="en-US"/>
          </a:p>
        </p:txBody>
      </p:sp>
    </p:spTree>
    <p:extLst>
      <p:ext uri="{BB962C8B-B14F-4D97-AF65-F5344CB8AC3E}">
        <p14:creationId xmlns:p14="http://schemas.microsoft.com/office/powerpoint/2010/main" val="973346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[1:30]</a:t>
            </a:r>
          </a:p>
          <a:p>
            <a:r>
              <a:rPr kumimoji="1" lang="ja-JP" altLang="en-US" dirty="0" smtClean="0"/>
              <a:t>ぷよぷよ</a:t>
            </a:r>
            <a:r>
              <a:rPr kumimoji="1" lang="en-US" altLang="ja-JP" dirty="0" smtClean="0"/>
              <a:t>AI</a:t>
            </a:r>
            <a:r>
              <a:rPr kumimoji="1" lang="ja-JP" altLang="en-US" dirty="0" smtClean="0"/>
              <a:t>の従来手法にポテンシャル最大化法があります。現在の手ではなく、将来的なスコアを探索する手法です。</a:t>
            </a:r>
            <a:endParaRPr kumimoji="1" lang="en-US" altLang="ja-JP" dirty="0" smtClean="0"/>
          </a:p>
          <a:p>
            <a:r>
              <a:rPr kumimoji="1" lang="ja-JP" altLang="en-US" dirty="0" smtClean="0"/>
              <a:t>これに改良を加え、初手</a:t>
            </a:r>
            <a:r>
              <a:rPr kumimoji="1" lang="en-US" altLang="ja-JP" dirty="0" smtClean="0"/>
              <a:t>6</a:t>
            </a:r>
            <a:r>
              <a:rPr kumimoji="1" lang="ja-JP" altLang="en-US" dirty="0" smtClean="0"/>
              <a:t>手分に人の連鎖構築知識を適用しました。ルールは図のような単純な</a:t>
            </a:r>
            <a:r>
              <a:rPr kumimoji="1" lang="ja-JP" altLang="en-US" dirty="0" smtClean="0"/>
              <a:t>連鎖形に限り、人の連鎖構築手順を</a:t>
            </a:r>
            <a:r>
              <a:rPr kumimoji="1" lang="en-US" altLang="ja-JP" dirty="0" smtClean="0"/>
              <a:t>if-then</a:t>
            </a:r>
            <a:r>
              <a:rPr kumimoji="1" lang="ja-JP" altLang="en-US" dirty="0" smtClean="0"/>
              <a:t>ルールで書き下しました</a:t>
            </a:r>
            <a:r>
              <a:rPr kumimoji="1" lang="ja-JP" altLang="en-US" dirty="0" smtClean="0"/>
              <a:t>。</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D64C365-D419-44FD-963D-B47B753939AB}" type="slidenum">
              <a:rPr kumimoji="1" lang="ja-JP" altLang="en-US" smtClean="0"/>
              <a:t>3</a:t>
            </a:fld>
            <a:endParaRPr kumimoji="1" lang="ja-JP" altLang="en-US"/>
          </a:p>
        </p:txBody>
      </p:sp>
    </p:spTree>
    <p:extLst>
      <p:ext uri="{BB962C8B-B14F-4D97-AF65-F5344CB8AC3E}">
        <p14:creationId xmlns:p14="http://schemas.microsoft.com/office/powerpoint/2010/main" val="1554445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[2:00]</a:t>
            </a:r>
          </a:p>
          <a:p>
            <a:r>
              <a:rPr kumimoji="1" lang="ja-JP" altLang="en-US" dirty="0" smtClean="0"/>
              <a:t>このような人の知識を適用した</a:t>
            </a:r>
            <a:r>
              <a:rPr kumimoji="1" lang="en-US" altLang="ja-JP" dirty="0" smtClean="0"/>
              <a:t>AI</a:t>
            </a:r>
            <a:r>
              <a:rPr kumimoji="1" lang="ja-JP" altLang="en-US" dirty="0" smtClean="0"/>
              <a:t>と、機械学習による</a:t>
            </a:r>
            <a:r>
              <a:rPr kumimoji="1" lang="en-US" altLang="ja-JP" dirty="0" smtClean="0"/>
              <a:t>AI</a:t>
            </a:r>
            <a:r>
              <a:rPr kumimoji="1" lang="ja-JP" altLang="en-US" dirty="0" smtClean="0"/>
              <a:t>の強さを、ゲーム内</a:t>
            </a:r>
            <a:r>
              <a:rPr kumimoji="1" lang="en-US" altLang="ja-JP" dirty="0" smtClean="0"/>
              <a:t>AI</a:t>
            </a:r>
            <a:r>
              <a:rPr kumimoji="1" lang="ja-JP" altLang="en-US" dirty="0" smtClean="0"/>
              <a:t>との対戦で比較しました。</a:t>
            </a:r>
            <a:endParaRPr kumimoji="1" lang="en-US" altLang="ja-JP" dirty="0" smtClean="0"/>
          </a:p>
          <a:p>
            <a:r>
              <a:rPr kumimoji="1" lang="ja-JP" altLang="en-US" dirty="0" smtClean="0"/>
              <a:t>機械学習</a:t>
            </a:r>
            <a:r>
              <a:rPr kumimoji="1" lang="en-US" altLang="ja-JP" dirty="0" smtClean="0"/>
              <a:t>AI</a:t>
            </a:r>
            <a:r>
              <a:rPr kumimoji="1" lang="ja-JP" altLang="en-US" dirty="0" smtClean="0"/>
              <a:t>は</a:t>
            </a:r>
            <a:r>
              <a:rPr kumimoji="1" lang="en-US" altLang="ja-JP" dirty="0" smtClean="0"/>
              <a:t>DQN</a:t>
            </a:r>
            <a:r>
              <a:rPr kumimoji="1" lang="ja-JP" altLang="en-US" dirty="0" smtClean="0"/>
              <a:t>による実装を行い、ゲーム内の</a:t>
            </a:r>
            <a:r>
              <a:rPr kumimoji="1" lang="en-US" altLang="ja-JP" dirty="0" smtClean="0"/>
              <a:t>AI</a:t>
            </a:r>
            <a:r>
              <a:rPr kumimoji="1" lang="ja-JP" altLang="en-US" dirty="0" smtClean="0"/>
              <a:t>との対戦を学習させました</a:t>
            </a:r>
            <a:r>
              <a:rPr kumimoji="1" lang="ja-JP" altLang="en-US" dirty="0" smtClean="0"/>
              <a:t>。</a:t>
            </a:r>
            <a:endParaRPr kumimoji="1" lang="en-US" altLang="ja-JP" dirty="0" smtClean="0"/>
          </a:p>
          <a:p>
            <a:r>
              <a:rPr kumimoji="1" lang="ja-JP" altLang="en-US" dirty="0" smtClean="0"/>
              <a:t>人の知識を適用した</a:t>
            </a:r>
            <a:r>
              <a:rPr kumimoji="1" lang="en-US" altLang="ja-JP" dirty="0" smtClean="0"/>
              <a:t>AI</a:t>
            </a:r>
            <a:r>
              <a:rPr kumimoji="1" lang="ja-JP" altLang="en-US" dirty="0" smtClean="0"/>
              <a:t>では、連鎖発動の閾値をスコア</a:t>
            </a:r>
            <a:r>
              <a:rPr kumimoji="1" lang="en-US" altLang="ja-JP" dirty="0" smtClean="0"/>
              <a:t>2100</a:t>
            </a:r>
            <a:r>
              <a:rPr kumimoji="1" lang="ja-JP" altLang="en-US" dirty="0" smtClean="0"/>
              <a:t>点に設定して対戦させました。</a:t>
            </a:r>
            <a:endParaRPr kumimoji="1" lang="en-US" altLang="ja-JP" dirty="0" smtClean="0"/>
          </a:p>
          <a:p>
            <a:r>
              <a:rPr kumimoji="1" lang="ja-JP" altLang="en-US" dirty="0" smtClean="0"/>
              <a:t>各手法の連鎖構築能力や対戦の結果がどの</a:t>
            </a:r>
            <a:r>
              <a:rPr kumimoji="1" lang="ja-JP" altLang="en-US" dirty="0" smtClean="0"/>
              <a:t>ようであったかは</a:t>
            </a:r>
            <a:r>
              <a:rPr kumimoji="1" lang="ja-JP" altLang="en-US" dirty="0" smtClean="0"/>
              <a:t>、ポスターで説明いたします。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D64C365-D419-44FD-963D-B47B753939AB}" type="slidenum">
              <a:rPr kumimoji="1" lang="ja-JP" altLang="en-US" smtClean="0"/>
              <a:t>4</a:t>
            </a:fld>
            <a:endParaRPr kumimoji="1" lang="ja-JP" altLang="en-US"/>
          </a:p>
        </p:txBody>
      </p:sp>
    </p:spTree>
    <p:extLst>
      <p:ext uri="{BB962C8B-B14F-4D97-AF65-F5344CB8AC3E}">
        <p14:creationId xmlns:p14="http://schemas.microsoft.com/office/powerpoint/2010/main" val="831684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F14D60-09DC-164B-B518-683F2D2BDBBD}" type="datetime1">
              <a:rPr kumimoji="1" lang="ja-JP" altLang="en-US" smtClean="0"/>
              <a:t>2017/2/17</a:t>
            </a:fld>
            <a:endParaRPr kumimoji="1" lang="ja-JP" altLang="en-US"/>
          </a:p>
        </p:txBody>
      </p:sp>
      <p:sp>
        <p:nvSpPr>
          <p:cNvPr id="5" name="フッター プレースホルダー 4"/>
          <p:cNvSpPr>
            <a:spLocks noGrp="1"/>
          </p:cNvSpPr>
          <p:nvPr>
            <p:ph type="ftr" sz="quarter" idx="11"/>
          </p:nvPr>
        </p:nvSpPr>
        <p:spPr/>
        <p:txBody>
          <a:bodyPr/>
          <a:lstStyle/>
          <a:p>
            <a:r>
              <a:rPr kumimoji="1" lang="bg-BG" altLang="ja-JP" smtClean="0"/>
              <a:t>/ 9</a:t>
            </a:r>
            <a:endParaRPr kumimoji="1" lang="ja-JP" altLang="en-US"/>
          </a:p>
        </p:txBody>
      </p:sp>
      <p:sp>
        <p:nvSpPr>
          <p:cNvPr id="6" name="スライド番号プレースホルダー 5"/>
          <p:cNvSpPr>
            <a:spLocks noGrp="1"/>
          </p:cNvSpPr>
          <p:nvPr>
            <p:ph type="sldNum" sz="quarter" idx="12"/>
          </p:nvPr>
        </p:nvSpPr>
        <p:spPr/>
        <p:txBody>
          <a:bodyPr/>
          <a:lstStyle/>
          <a:p>
            <a:fld id="{F50A89C9-EF1C-CD48-A4BB-4CDDEE7482CB}" type="slidenum">
              <a:rPr kumimoji="1" lang="ja-JP" altLang="en-US" smtClean="0"/>
              <a:t>‹#›</a:t>
            </a:fld>
            <a:endParaRPr kumimoji="1" lang="ja-JP" altLang="en-US"/>
          </a:p>
        </p:txBody>
      </p:sp>
    </p:spTree>
    <p:extLst>
      <p:ext uri="{BB962C8B-B14F-4D97-AF65-F5344CB8AC3E}">
        <p14:creationId xmlns:p14="http://schemas.microsoft.com/office/powerpoint/2010/main" val="98816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E4313C2-C4C4-4F4D-9A9E-7DEC44890CE7}" type="datetime1">
              <a:rPr kumimoji="1" lang="ja-JP" altLang="en-US" smtClean="0"/>
              <a:t>2017/2/17</a:t>
            </a:fld>
            <a:endParaRPr kumimoji="1" lang="ja-JP" altLang="en-US"/>
          </a:p>
        </p:txBody>
      </p:sp>
      <p:sp>
        <p:nvSpPr>
          <p:cNvPr id="5" name="フッター プレースホルダー 4"/>
          <p:cNvSpPr>
            <a:spLocks noGrp="1"/>
          </p:cNvSpPr>
          <p:nvPr>
            <p:ph type="ftr" sz="quarter" idx="11"/>
          </p:nvPr>
        </p:nvSpPr>
        <p:spPr/>
        <p:txBody>
          <a:bodyPr/>
          <a:lstStyle/>
          <a:p>
            <a:r>
              <a:rPr kumimoji="1" lang="bg-BG" altLang="ja-JP" smtClean="0"/>
              <a:t>/ 9</a:t>
            </a:r>
            <a:endParaRPr kumimoji="1" lang="ja-JP" altLang="en-US"/>
          </a:p>
        </p:txBody>
      </p:sp>
      <p:sp>
        <p:nvSpPr>
          <p:cNvPr id="6" name="スライド番号プレースホルダー 5"/>
          <p:cNvSpPr>
            <a:spLocks noGrp="1"/>
          </p:cNvSpPr>
          <p:nvPr>
            <p:ph type="sldNum" sz="quarter" idx="12"/>
          </p:nvPr>
        </p:nvSpPr>
        <p:spPr/>
        <p:txBody>
          <a:bodyPr/>
          <a:lstStyle/>
          <a:p>
            <a:fld id="{F50A89C9-EF1C-CD48-A4BB-4CDDEE7482CB}" type="slidenum">
              <a:rPr kumimoji="1" lang="ja-JP" altLang="en-US" smtClean="0"/>
              <a:t>‹#›</a:t>
            </a:fld>
            <a:endParaRPr kumimoji="1" lang="ja-JP" altLang="en-US"/>
          </a:p>
        </p:txBody>
      </p:sp>
    </p:spTree>
    <p:extLst>
      <p:ext uri="{BB962C8B-B14F-4D97-AF65-F5344CB8AC3E}">
        <p14:creationId xmlns:p14="http://schemas.microsoft.com/office/powerpoint/2010/main" val="765556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6F2FF9B-4F2C-A740-9ED5-07C6D21D76B1}" type="datetime1">
              <a:rPr kumimoji="1" lang="ja-JP" altLang="en-US" smtClean="0"/>
              <a:t>2017/2/17</a:t>
            </a:fld>
            <a:endParaRPr kumimoji="1" lang="ja-JP" altLang="en-US"/>
          </a:p>
        </p:txBody>
      </p:sp>
      <p:sp>
        <p:nvSpPr>
          <p:cNvPr id="5" name="フッター プレースホルダー 4"/>
          <p:cNvSpPr>
            <a:spLocks noGrp="1"/>
          </p:cNvSpPr>
          <p:nvPr>
            <p:ph type="ftr" sz="quarter" idx="11"/>
          </p:nvPr>
        </p:nvSpPr>
        <p:spPr/>
        <p:txBody>
          <a:bodyPr/>
          <a:lstStyle/>
          <a:p>
            <a:r>
              <a:rPr kumimoji="1" lang="bg-BG" altLang="ja-JP" smtClean="0"/>
              <a:t>/ 9</a:t>
            </a:r>
            <a:endParaRPr kumimoji="1" lang="ja-JP" altLang="en-US"/>
          </a:p>
        </p:txBody>
      </p:sp>
      <p:sp>
        <p:nvSpPr>
          <p:cNvPr id="6" name="スライド番号プレースホルダー 5"/>
          <p:cNvSpPr>
            <a:spLocks noGrp="1"/>
          </p:cNvSpPr>
          <p:nvPr>
            <p:ph type="sldNum" sz="quarter" idx="12"/>
          </p:nvPr>
        </p:nvSpPr>
        <p:spPr/>
        <p:txBody>
          <a:bodyPr/>
          <a:lstStyle/>
          <a:p>
            <a:fld id="{F50A89C9-EF1C-CD48-A4BB-4CDDEE7482CB}" type="slidenum">
              <a:rPr kumimoji="1" lang="ja-JP" altLang="en-US" smtClean="0"/>
              <a:t>‹#›</a:t>
            </a:fld>
            <a:endParaRPr kumimoji="1" lang="ja-JP" altLang="en-US"/>
          </a:p>
        </p:txBody>
      </p:sp>
    </p:spTree>
    <p:extLst>
      <p:ext uri="{BB962C8B-B14F-4D97-AF65-F5344CB8AC3E}">
        <p14:creationId xmlns:p14="http://schemas.microsoft.com/office/powerpoint/2010/main" val="1129751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983BAFC-87D3-AE4C-9EA8-6BE7DC85F70D}" type="datetime1">
              <a:rPr kumimoji="1" lang="ja-JP" altLang="en-US" smtClean="0"/>
              <a:t>2017/2/17</a:t>
            </a:fld>
            <a:endParaRPr kumimoji="1" lang="ja-JP" altLang="en-US"/>
          </a:p>
        </p:txBody>
      </p:sp>
      <p:sp>
        <p:nvSpPr>
          <p:cNvPr id="5" name="フッター プレースホルダー 4"/>
          <p:cNvSpPr>
            <a:spLocks noGrp="1"/>
          </p:cNvSpPr>
          <p:nvPr>
            <p:ph type="ftr" sz="quarter" idx="11"/>
          </p:nvPr>
        </p:nvSpPr>
        <p:spPr/>
        <p:txBody>
          <a:bodyPr/>
          <a:lstStyle/>
          <a:p>
            <a:r>
              <a:rPr kumimoji="1" lang="bg-BG" altLang="ja-JP" smtClean="0"/>
              <a:t>/ 9</a:t>
            </a:r>
            <a:endParaRPr kumimoji="1" lang="ja-JP" altLang="en-US" dirty="0"/>
          </a:p>
        </p:txBody>
      </p:sp>
      <p:sp>
        <p:nvSpPr>
          <p:cNvPr id="6" name="スライド番号プレースホルダー 5"/>
          <p:cNvSpPr>
            <a:spLocks noGrp="1"/>
          </p:cNvSpPr>
          <p:nvPr>
            <p:ph type="sldNum" sz="quarter" idx="12"/>
          </p:nvPr>
        </p:nvSpPr>
        <p:spPr>
          <a:xfrm>
            <a:off x="9283262" y="115094"/>
            <a:ext cx="2743200" cy="365125"/>
          </a:xfrm>
        </p:spPr>
        <p:txBody>
          <a:bodyPr/>
          <a:lstStyle/>
          <a:p>
            <a:fld id="{F50A89C9-EF1C-CD48-A4BB-4CDDEE7482CB}" type="slidenum">
              <a:rPr kumimoji="1" lang="ja-JP" altLang="en-US" smtClean="0"/>
              <a:t>‹#›</a:t>
            </a:fld>
            <a:r>
              <a:rPr kumimoji="1" lang="en-US" altLang="ja-JP" dirty="0" smtClean="0"/>
              <a:t>/9</a:t>
            </a:r>
            <a:endParaRPr kumimoji="1" lang="ja-JP" altLang="en-US" dirty="0"/>
          </a:p>
        </p:txBody>
      </p:sp>
    </p:spTree>
    <p:extLst>
      <p:ext uri="{BB962C8B-B14F-4D97-AF65-F5344CB8AC3E}">
        <p14:creationId xmlns:p14="http://schemas.microsoft.com/office/powerpoint/2010/main" val="11084641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4748DCE-AD17-914A-AC27-6352334A7D48}" type="datetime1">
              <a:rPr kumimoji="1" lang="ja-JP" altLang="en-US" smtClean="0"/>
              <a:t>2017/2/17</a:t>
            </a:fld>
            <a:endParaRPr kumimoji="1" lang="ja-JP" altLang="en-US"/>
          </a:p>
        </p:txBody>
      </p:sp>
      <p:sp>
        <p:nvSpPr>
          <p:cNvPr id="5" name="フッター プレースホルダー 4"/>
          <p:cNvSpPr>
            <a:spLocks noGrp="1"/>
          </p:cNvSpPr>
          <p:nvPr>
            <p:ph type="ftr" sz="quarter" idx="11"/>
          </p:nvPr>
        </p:nvSpPr>
        <p:spPr/>
        <p:txBody>
          <a:bodyPr/>
          <a:lstStyle/>
          <a:p>
            <a:r>
              <a:rPr kumimoji="1" lang="bg-BG" altLang="ja-JP" smtClean="0"/>
              <a:t>/ 9</a:t>
            </a:r>
            <a:endParaRPr kumimoji="1" lang="ja-JP" altLang="en-US"/>
          </a:p>
        </p:txBody>
      </p:sp>
      <p:sp>
        <p:nvSpPr>
          <p:cNvPr id="6" name="スライド番号プレースホルダー 5"/>
          <p:cNvSpPr>
            <a:spLocks noGrp="1"/>
          </p:cNvSpPr>
          <p:nvPr>
            <p:ph type="sldNum" sz="quarter" idx="12"/>
          </p:nvPr>
        </p:nvSpPr>
        <p:spPr/>
        <p:txBody>
          <a:bodyPr/>
          <a:lstStyle/>
          <a:p>
            <a:fld id="{F50A89C9-EF1C-CD48-A4BB-4CDDEE7482CB}" type="slidenum">
              <a:rPr kumimoji="1" lang="ja-JP" altLang="en-US" smtClean="0"/>
              <a:t>‹#›</a:t>
            </a:fld>
            <a:endParaRPr kumimoji="1" lang="ja-JP" altLang="en-US"/>
          </a:p>
        </p:txBody>
      </p:sp>
    </p:spTree>
    <p:extLst>
      <p:ext uri="{BB962C8B-B14F-4D97-AF65-F5344CB8AC3E}">
        <p14:creationId xmlns:p14="http://schemas.microsoft.com/office/powerpoint/2010/main" val="94226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B2593C3-BCC7-5A41-8386-741CD259A661}" type="datetime1">
              <a:rPr kumimoji="1" lang="ja-JP" altLang="en-US" smtClean="0"/>
              <a:t>2017/2/17</a:t>
            </a:fld>
            <a:endParaRPr kumimoji="1" lang="ja-JP" altLang="en-US"/>
          </a:p>
        </p:txBody>
      </p:sp>
      <p:sp>
        <p:nvSpPr>
          <p:cNvPr id="6" name="フッター プレースホルダー 5"/>
          <p:cNvSpPr>
            <a:spLocks noGrp="1"/>
          </p:cNvSpPr>
          <p:nvPr>
            <p:ph type="ftr" sz="quarter" idx="11"/>
          </p:nvPr>
        </p:nvSpPr>
        <p:spPr/>
        <p:txBody>
          <a:bodyPr/>
          <a:lstStyle/>
          <a:p>
            <a:r>
              <a:rPr kumimoji="1" lang="bg-BG" altLang="ja-JP" smtClean="0"/>
              <a:t>/ 9</a:t>
            </a:r>
            <a:endParaRPr kumimoji="1" lang="ja-JP" altLang="en-US"/>
          </a:p>
        </p:txBody>
      </p:sp>
      <p:sp>
        <p:nvSpPr>
          <p:cNvPr id="7" name="スライド番号プレースホルダー 6"/>
          <p:cNvSpPr>
            <a:spLocks noGrp="1"/>
          </p:cNvSpPr>
          <p:nvPr>
            <p:ph type="sldNum" sz="quarter" idx="12"/>
          </p:nvPr>
        </p:nvSpPr>
        <p:spPr/>
        <p:txBody>
          <a:bodyPr/>
          <a:lstStyle/>
          <a:p>
            <a:fld id="{F50A89C9-EF1C-CD48-A4BB-4CDDEE7482CB}" type="slidenum">
              <a:rPr kumimoji="1" lang="ja-JP" altLang="en-US" smtClean="0"/>
              <a:t>‹#›</a:t>
            </a:fld>
            <a:endParaRPr kumimoji="1" lang="ja-JP" altLang="en-US"/>
          </a:p>
        </p:txBody>
      </p:sp>
    </p:spTree>
    <p:extLst>
      <p:ext uri="{BB962C8B-B14F-4D97-AF65-F5344CB8AC3E}">
        <p14:creationId xmlns:p14="http://schemas.microsoft.com/office/powerpoint/2010/main" val="1061306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A3D128E-A94F-B746-9A86-C5EED911BB79}" type="datetime1">
              <a:rPr kumimoji="1" lang="ja-JP" altLang="en-US" smtClean="0"/>
              <a:t>2017/2/17</a:t>
            </a:fld>
            <a:endParaRPr kumimoji="1" lang="ja-JP" altLang="en-US"/>
          </a:p>
        </p:txBody>
      </p:sp>
      <p:sp>
        <p:nvSpPr>
          <p:cNvPr id="8" name="フッター プレースホルダー 7"/>
          <p:cNvSpPr>
            <a:spLocks noGrp="1"/>
          </p:cNvSpPr>
          <p:nvPr>
            <p:ph type="ftr" sz="quarter" idx="11"/>
          </p:nvPr>
        </p:nvSpPr>
        <p:spPr/>
        <p:txBody>
          <a:bodyPr/>
          <a:lstStyle/>
          <a:p>
            <a:r>
              <a:rPr kumimoji="1" lang="bg-BG" altLang="ja-JP" smtClean="0"/>
              <a:t>/ 9</a:t>
            </a:r>
            <a:endParaRPr kumimoji="1" lang="ja-JP" altLang="en-US"/>
          </a:p>
        </p:txBody>
      </p:sp>
      <p:sp>
        <p:nvSpPr>
          <p:cNvPr id="9" name="スライド番号プレースホルダー 8"/>
          <p:cNvSpPr>
            <a:spLocks noGrp="1"/>
          </p:cNvSpPr>
          <p:nvPr>
            <p:ph type="sldNum" sz="quarter" idx="12"/>
          </p:nvPr>
        </p:nvSpPr>
        <p:spPr/>
        <p:txBody>
          <a:bodyPr/>
          <a:lstStyle/>
          <a:p>
            <a:fld id="{F50A89C9-EF1C-CD48-A4BB-4CDDEE7482CB}" type="slidenum">
              <a:rPr kumimoji="1" lang="ja-JP" altLang="en-US" smtClean="0"/>
              <a:t>‹#›</a:t>
            </a:fld>
            <a:endParaRPr kumimoji="1" lang="ja-JP" altLang="en-US"/>
          </a:p>
        </p:txBody>
      </p:sp>
    </p:spTree>
    <p:extLst>
      <p:ext uri="{BB962C8B-B14F-4D97-AF65-F5344CB8AC3E}">
        <p14:creationId xmlns:p14="http://schemas.microsoft.com/office/powerpoint/2010/main" val="385442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03F21F1-DF08-D64A-A254-0938E173D38E}" type="datetime1">
              <a:rPr kumimoji="1" lang="ja-JP" altLang="en-US" smtClean="0"/>
              <a:t>2017/2/17</a:t>
            </a:fld>
            <a:endParaRPr kumimoji="1" lang="ja-JP" altLang="en-US"/>
          </a:p>
        </p:txBody>
      </p:sp>
      <p:sp>
        <p:nvSpPr>
          <p:cNvPr id="4" name="フッター プレースホルダー 3"/>
          <p:cNvSpPr>
            <a:spLocks noGrp="1"/>
          </p:cNvSpPr>
          <p:nvPr>
            <p:ph type="ftr" sz="quarter" idx="11"/>
          </p:nvPr>
        </p:nvSpPr>
        <p:spPr/>
        <p:txBody>
          <a:bodyPr/>
          <a:lstStyle/>
          <a:p>
            <a:r>
              <a:rPr kumimoji="1" lang="bg-BG" altLang="ja-JP" smtClean="0"/>
              <a:t>/ 9</a:t>
            </a:r>
            <a:endParaRPr kumimoji="1" lang="ja-JP" altLang="en-US"/>
          </a:p>
        </p:txBody>
      </p:sp>
      <p:sp>
        <p:nvSpPr>
          <p:cNvPr id="5" name="スライド番号プレースホルダー 4"/>
          <p:cNvSpPr>
            <a:spLocks noGrp="1"/>
          </p:cNvSpPr>
          <p:nvPr>
            <p:ph type="sldNum" sz="quarter" idx="12"/>
          </p:nvPr>
        </p:nvSpPr>
        <p:spPr/>
        <p:txBody>
          <a:bodyPr/>
          <a:lstStyle/>
          <a:p>
            <a:fld id="{F50A89C9-EF1C-CD48-A4BB-4CDDEE7482CB}" type="slidenum">
              <a:rPr kumimoji="1" lang="ja-JP" altLang="en-US" smtClean="0"/>
              <a:t>‹#›</a:t>
            </a:fld>
            <a:endParaRPr kumimoji="1" lang="ja-JP" altLang="en-US"/>
          </a:p>
        </p:txBody>
      </p:sp>
    </p:spTree>
    <p:extLst>
      <p:ext uri="{BB962C8B-B14F-4D97-AF65-F5344CB8AC3E}">
        <p14:creationId xmlns:p14="http://schemas.microsoft.com/office/powerpoint/2010/main" val="132190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69937B8-9125-1542-AB18-F92969671763}" type="datetime1">
              <a:rPr kumimoji="1" lang="ja-JP" altLang="en-US" smtClean="0"/>
              <a:t>2017/2/17</a:t>
            </a:fld>
            <a:endParaRPr kumimoji="1" lang="ja-JP" altLang="en-US"/>
          </a:p>
        </p:txBody>
      </p:sp>
      <p:sp>
        <p:nvSpPr>
          <p:cNvPr id="3" name="フッター プレースホルダー 2"/>
          <p:cNvSpPr>
            <a:spLocks noGrp="1"/>
          </p:cNvSpPr>
          <p:nvPr>
            <p:ph type="ftr" sz="quarter" idx="11"/>
          </p:nvPr>
        </p:nvSpPr>
        <p:spPr/>
        <p:txBody>
          <a:bodyPr/>
          <a:lstStyle/>
          <a:p>
            <a:r>
              <a:rPr kumimoji="1" lang="bg-BG" altLang="ja-JP" smtClean="0"/>
              <a:t>/ 9</a:t>
            </a:r>
            <a:endParaRPr kumimoji="1" lang="ja-JP" altLang="en-US"/>
          </a:p>
        </p:txBody>
      </p:sp>
      <p:sp>
        <p:nvSpPr>
          <p:cNvPr id="4" name="スライド番号プレースホルダー 3"/>
          <p:cNvSpPr>
            <a:spLocks noGrp="1"/>
          </p:cNvSpPr>
          <p:nvPr>
            <p:ph type="sldNum" sz="quarter" idx="12"/>
          </p:nvPr>
        </p:nvSpPr>
        <p:spPr/>
        <p:txBody>
          <a:bodyPr/>
          <a:lstStyle/>
          <a:p>
            <a:fld id="{F50A89C9-EF1C-CD48-A4BB-4CDDEE7482CB}" type="slidenum">
              <a:rPr kumimoji="1" lang="ja-JP" altLang="en-US" smtClean="0"/>
              <a:t>‹#›</a:t>
            </a:fld>
            <a:endParaRPr kumimoji="1" lang="ja-JP" altLang="en-US"/>
          </a:p>
        </p:txBody>
      </p:sp>
    </p:spTree>
    <p:extLst>
      <p:ext uri="{BB962C8B-B14F-4D97-AF65-F5344CB8AC3E}">
        <p14:creationId xmlns:p14="http://schemas.microsoft.com/office/powerpoint/2010/main" val="154826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6F86E70-84E5-634E-B219-097D61157340}" type="datetime1">
              <a:rPr kumimoji="1" lang="ja-JP" altLang="en-US" smtClean="0"/>
              <a:t>2017/2/17</a:t>
            </a:fld>
            <a:endParaRPr kumimoji="1" lang="ja-JP" altLang="en-US"/>
          </a:p>
        </p:txBody>
      </p:sp>
      <p:sp>
        <p:nvSpPr>
          <p:cNvPr id="6" name="フッター プレースホルダー 5"/>
          <p:cNvSpPr>
            <a:spLocks noGrp="1"/>
          </p:cNvSpPr>
          <p:nvPr>
            <p:ph type="ftr" sz="quarter" idx="11"/>
          </p:nvPr>
        </p:nvSpPr>
        <p:spPr/>
        <p:txBody>
          <a:bodyPr/>
          <a:lstStyle/>
          <a:p>
            <a:r>
              <a:rPr kumimoji="1" lang="bg-BG" altLang="ja-JP" smtClean="0"/>
              <a:t>/ 9</a:t>
            </a:r>
            <a:endParaRPr kumimoji="1" lang="ja-JP" altLang="en-US"/>
          </a:p>
        </p:txBody>
      </p:sp>
      <p:sp>
        <p:nvSpPr>
          <p:cNvPr id="7" name="スライド番号プレースホルダー 6"/>
          <p:cNvSpPr>
            <a:spLocks noGrp="1"/>
          </p:cNvSpPr>
          <p:nvPr>
            <p:ph type="sldNum" sz="quarter" idx="12"/>
          </p:nvPr>
        </p:nvSpPr>
        <p:spPr/>
        <p:txBody>
          <a:bodyPr/>
          <a:lstStyle/>
          <a:p>
            <a:fld id="{F50A89C9-EF1C-CD48-A4BB-4CDDEE7482CB}" type="slidenum">
              <a:rPr kumimoji="1" lang="ja-JP" altLang="en-US" smtClean="0"/>
              <a:t>‹#›</a:t>
            </a:fld>
            <a:endParaRPr kumimoji="1" lang="ja-JP" altLang="en-US"/>
          </a:p>
        </p:txBody>
      </p:sp>
    </p:spTree>
    <p:extLst>
      <p:ext uri="{BB962C8B-B14F-4D97-AF65-F5344CB8AC3E}">
        <p14:creationId xmlns:p14="http://schemas.microsoft.com/office/powerpoint/2010/main" val="67154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0258544-C98A-DF45-912E-22DBFC3794F4}" type="datetime1">
              <a:rPr kumimoji="1" lang="ja-JP" altLang="en-US" smtClean="0"/>
              <a:t>2017/2/17</a:t>
            </a:fld>
            <a:endParaRPr kumimoji="1" lang="ja-JP" altLang="en-US"/>
          </a:p>
        </p:txBody>
      </p:sp>
      <p:sp>
        <p:nvSpPr>
          <p:cNvPr id="6" name="フッター プレースホルダー 5"/>
          <p:cNvSpPr>
            <a:spLocks noGrp="1"/>
          </p:cNvSpPr>
          <p:nvPr>
            <p:ph type="ftr" sz="quarter" idx="11"/>
          </p:nvPr>
        </p:nvSpPr>
        <p:spPr/>
        <p:txBody>
          <a:bodyPr/>
          <a:lstStyle/>
          <a:p>
            <a:r>
              <a:rPr kumimoji="1" lang="bg-BG" altLang="ja-JP" smtClean="0"/>
              <a:t>/ 9</a:t>
            </a:r>
            <a:endParaRPr kumimoji="1" lang="ja-JP" altLang="en-US"/>
          </a:p>
        </p:txBody>
      </p:sp>
      <p:sp>
        <p:nvSpPr>
          <p:cNvPr id="7" name="スライド番号プレースホルダー 6"/>
          <p:cNvSpPr>
            <a:spLocks noGrp="1"/>
          </p:cNvSpPr>
          <p:nvPr>
            <p:ph type="sldNum" sz="quarter" idx="12"/>
          </p:nvPr>
        </p:nvSpPr>
        <p:spPr/>
        <p:txBody>
          <a:bodyPr/>
          <a:lstStyle/>
          <a:p>
            <a:fld id="{F50A89C9-EF1C-CD48-A4BB-4CDDEE7482CB}" type="slidenum">
              <a:rPr kumimoji="1" lang="ja-JP" altLang="en-US" smtClean="0"/>
              <a:t>‹#›</a:t>
            </a:fld>
            <a:endParaRPr kumimoji="1" lang="ja-JP" altLang="en-US"/>
          </a:p>
        </p:txBody>
      </p:sp>
    </p:spTree>
    <p:extLst>
      <p:ext uri="{BB962C8B-B14F-4D97-AF65-F5344CB8AC3E}">
        <p14:creationId xmlns:p14="http://schemas.microsoft.com/office/powerpoint/2010/main" val="166377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2A1A3-864B-4C43-B2E0-6F828B8214FC}" type="datetime1">
              <a:rPr kumimoji="1" lang="ja-JP" altLang="en-US" smtClean="0"/>
              <a:t>2017/2/17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bg-BG" altLang="ja-JP" smtClean="0"/>
              <a:t>/ 9</a:t>
            </a:r>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A89C9-EF1C-CD48-A4BB-4CDDEE7482CB}" type="slidenum">
              <a:rPr kumimoji="1" lang="ja-JP" altLang="en-US" smtClean="0"/>
              <a:t>‹#›</a:t>
            </a:fld>
            <a:endParaRPr kumimoji="1" lang="ja-JP" altLang="en-US"/>
          </a:p>
        </p:txBody>
      </p:sp>
    </p:spTree>
    <p:extLst>
      <p:ext uri="{BB962C8B-B14F-4D97-AF65-F5344CB8AC3E}">
        <p14:creationId xmlns:p14="http://schemas.microsoft.com/office/powerpoint/2010/main" val="1647054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654905"/>
            <a:ext cx="12191999" cy="2558493"/>
          </a:xfrm>
        </p:spPr>
        <p:txBody>
          <a:bodyPr>
            <a:noAutofit/>
          </a:bodyPr>
          <a:lstStyle/>
          <a:p>
            <a:r>
              <a:rPr lang="ja-JP" altLang="en-US" sz="4800" dirty="0"/>
              <a:t>ぷよぷよの連鎖構成法のため</a:t>
            </a:r>
            <a:r>
              <a:rPr lang="ja-JP" altLang="en-US" sz="4800" dirty="0" smtClean="0"/>
              <a:t>の</a:t>
            </a:r>
            <a:r>
              <a:rPr lang="en-US" altLang="ja-JP" sz="4800" dirty="0" smtClean="0"/>
              <a:t/>
            </a:r>
            <a:br>
              <a:rPr lang="en-US" altLang="ja-JP" sz="4800" dirty="0" smtClean="0"/>
            </a:br>
            <a:r>
              <a:rPr lang="ja-JP" altLang="en-US" sz="4800" dirty="0" smtClean="0"/>
              <a:t>機械</a:t>
            </a:r>
            <a:r>
              <a:rPr lang="ja-JP" altLang="en-US" sz="4800" dirty="0"/>
              <a:t>学習と人間からの知識</a:t>
            </a:r>
            <a:r>
              <a:rPr lang="ja-JP" altLang="en-US" sz="4800" dirty="0" smtClean="0"/>
              <a:t>抽出に関する</a:t>
            </a:r>
            <a:r>
              <a:rPr lang="en-US" altLang="ja-JP" sz="4800" dirty="0" smtClean="0"/>
              <a:t/>
            </a:r>
            <a:br>
              <a:rPr lang="en-US" altLang="ja-JP" sz="4800" dirty="0" smtClean="0"/>
            </a:br>
            <a:r>
              <a:rPr lang="ja-JP" altLang="en-US" sz="4800" dirty="0" smtClean="0"/>
              <a:t>基礎的</a:t>
            </a:r>
            <a:r>
              <a:rPr lang="ja-JP" altLang="en-US" sz="4800" dirty="0"/>
              <a:t>研究 </a:t>
            </a:r>
            <a:endParaRPr kumimoji="1" lang="ja-JP" altLang="en-US" sz="4800" dirty="0"/>
          </a:p>
        </p:txBody>
      </p:sp>
      <p:sp>
        <p:nvSpPr>
          <p:cNvPr id="3" name="サブタイトル 2"/>
          <p:cNvSpPr>
            <a:spLocks noGrp="1"/>
          </p:cNvSpPr>
          <p:nvPr>
            <p:ph type="subTitle" idx="1"/>
          </p:nvPr>
        </p:nvSpPr>
        <p:spPr>
          <a:xfrm>
            <a:off x="1524000" y="3913516"/>
            <a:ext cx="9144000" cy="2630596"/>
          </a:xfrm>
        </p:spPr>
        <p:txBody>
          <a:bodyPr/>
          <a:lstStyle/>
          <a:p>
            <a:r>
              <a:rPr kumimoji="1" lang="ja-JP" altLang="en-US" dirty="0" smtClean="0"/>
              <a:t>電気通信大学　情報理工学部　総合情報学科</a:t>
            </a:r>
            <a:endParaRPr lang="en-US" altLang="ja-JP" dirty="0"/>
          </a:p>
          <a:p>
            <a:r>
              <a:rPr lang="ja-JP" altLang="en-US" dirty="0" smtClean="0"/>
              <a:t>橋山研究室</a:t>
            </a:r>
            <a:endParaRPr kumimoji="1" lang="en-US" altLang="ja-JP" dirty="0" smtClean="0"/>
          </a:p>
          <a:p>
            <a:endParaRPr kumimoji="1" lang="en-US" altLang="ja-JP" dirty="0" smtClean="0"/>
          </a:p>
          <a:p>
            <a:r>
              <a:rPr kumimoji="1" lang="ja-JP" altLang="en-US" sz="4000" dirty="0" smtClean="0"/>
              <a:t>柴澤弘樹</a:t>
            </a:r>
            <a:endParaRPr kumimoji="1" lang="en-US" altLang="ja-JP" sz="4000" dirty="0" smtClean="0"/>
          </a:p>
          <a:p>
            <a:endParaRPr kumimoji="1" lang="ja-JP" altLang="en-US" dirty="0"/>
          </a:p>
        </p:txBody>
      </p:sp>
      <p:sp>
        <p:nvSpPr>
          <p:cNvPr id="7" name="テキスト ボックス 6"/>
          <p:cNvSpPr txBox="1"/>
          <p:nvPr/>
        </p:nvSpPr>
        <p:spPr>
          <a:xfrm>
            <a:off x="0" y="0"/>
            <a:ext cx="889686" cy="369332"/>
          </a:xfrm>
          <a:prstGeom prst="rect">
            <a:avLst/>
          </a:prstGeom>
          <a:noFill/>
        </p:spPr>
        <p:txBody>
          <a:bodyPr wrap="square" rtlCol="0">
            <a:spAutoFit/>
          </a:bodyPr>
          <a:lstStyle/>
          <a:p>
            <a:r>
              <a:rPr kumimoji="1" lang="en-US" altLang="ja-JP" smtClean="0">
                <a:solidFill>
                  <a:schemeClr val="accent5">
                    <a:lumMod val="60000"/>
                    <a:lumOff val="40000"/>
                  </a:schemeClr>
                </a:solidFill>
              </a:rPr>
              <a:t>P3-13</a:t>
            </a:r>
            <a:endParaRPr kumimoji="1" lang="ja-JP" altLang="en-US" dirty="0">
              <a:solidFill>
                <a:schemeClr val="accent5">
                  <a:lumMod val="60000"/>
                  <a:lumOff val="40000"/>
                </a:schemeClr>
              </a:solidFill>
            </a:endParaRPr>
          </a:p>
        </p:txBody>
      </p:sp>
    </p:spTree>
    <p:extLst>
      <p:ext uri="{BB962C8B-B14F-4D97-AF65-F5344CB8AC3E}">
        <p14:creationId xmlns:p14="http://schemas.microsoft.com/office/powerpoint/2010/main" val="1627524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背景：ゲーム</a:t>
            </a:r>
            <a:r>
              <a:rPr kumimoji="1" lang="en-US" altLang="ja-JP" dirty="0" smtClean="0"/>
              <a:t>AI</a:t>
            </a:r>
            <a:r>
              <a:rPr kumimoji="1" lang="ja-JP" altLang="en-US" dirty="0" smtClean="0"/>
              <a:t>の現状</a:t>
            </a:r>
            <a:endParaRPr kumimoji="1" lang="ja-JP" altLang="en-US" dirty="0"/>
          </a:p>
        </p:txBody>
      </p:sp>
      <p:sp>
        <p:nvSpPr>
          <p:cNvPr id="3" name="コンテンツ プレースホルダー 2"/>
          <p:cNvSpPr>
            <a:spLocks noGrp="1"/>
          </p:cNvSpPr>
          <p:nvPr>
            <p:ph idx="1"/>
          </p:nvPr>
        </p:nvSpPr>
        <p:spPr>
          <a:xfrm>
            <a:off x="548830" y="1760683"/>
            <a:ext cx="10515600" cy="587588"/>
          </a:xfrm>
        </p:spPr>
        <p:txBody>
          <a:bodyPr>
            <a:normAutofit/>
          </a:bodyPr>
          <a:lstStyle/>
          <a:p>
            <a:r>
              <a:rPr kumimoji="1" lang="en-US" altLang="ja-JP" sz="3200" dirty="0" smtClean="0"/>
              <a:t>AI</a:t>
            </a:r>
            <a:r>
              <a:rPr kumimoji="1" lang="ja-JP" altLang="en-US" sz="3200" dirty="0" smtClean="0"/>
              <a:t>がプロの人間プレイヤーに勝つ</a:t>
            </a:r>
            <a:endParaRPr kumimoji="1" lang="en-US" altLang="ja-JP" sz="3200" dirty="0" smtClean="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215" y="156040"/>
            <a:ext cx="3789824" cy="2453911"/>
          </a:xfrm>
          <a:prstGeom prst="rect">
            <a:avLst/>
          </a:prstGeom>
        </p:spPr>
      </p:pic>
      <p:sp>
        <p:nvSpPr>
          <p:cNvPr id="10" name="コンテンツ プレースホルダー 2"/>
          <p:cNvSpPr txBox="1">
            <a:spLocks/>
          </p:cNvSpPr>
          <p:nvPr/>
        </p:nvSpPr>
        <p:spPr>
          <a:xfrm>
            <a:off x="1331800" y="2597289"/>
            <a:ext cx="5521178" cy="4162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a:lnSpc>
                <a:spcPct val="100000"/>
              </a:lnSpc>
              <a:spcAft>
                <a:spcPts val="1200"/>
              </a:spcAft>
            </a:pPr>
            <a:r>
              <a:rPr lang="ja-JP" altLang="en-US" sz="3200" dirty="0" smtClean="0"/>
              <a:t>機械学習</a:t>
            </a:r>
            <a:r>
              <a:rPr lang="en-US" altLang="ja-JP" sz="3200" dirty="0" smtClean="0"/>
              <a:t>AI</a:t>
            </a:r>
          </a:p>
          <a:p>
            <a:pPr marL="457200" lvl="1" indent="0">
              <a:lnSpc>
                <a:spcPct val="100000"/>
              </a:lnSpc>
              <a:spcAft>
                <a:spcPts val="1200"/>
              </a:spcAft>
              <a:buFont typeface="Arial"/>
              <a:buNone/>
            </a:pPr>
            <a:r>
              <a:rPr lang="ja-JP" altLang="en-US" sz="2800" dirty="0" smtClean="0">
                <a:solidFill>
                  <a:srgbClr val="FF0000"/>
                </a:solidFill>
              </a:rPr>
              <a:t>◯</a:t>
            </a:r>
            <a:r>
              <a:rPr lang="en-US" altLang="ja-JP" sz="2800" dirty="0" smtClean="0"/>
              <a:t> </a:t>
            </a:r>
            <a:r>
              <a:rPr lang="ja-JP" altLang="en-US" sz="2800" dirty="0" smtClean="0"/>
              <a:t>強い、事前知識不要</a:t>
            </a:r>
            <a:endParaRPr lang="en-US" altLang="ja-JP" sz="2800" dirty="0" smtClean="0"/>
          </a:p>
          <a:p>
            <a:pPr marL="457200" lvl="1" indent="0">
              <a:lnSpc>
                <a:spcPct val="100000"/>
              </a:lnSpc>
              <a:spcAft>
                <a:spcPts val="1200"/>
              </a:spcAft>
              <a:buFont typeface="Arial"/>
              <a:buNone/>
            </a:pPr>
            <a:r>
              <a:rPr lang="en-US" altLang="ja-JP" sz="2800" dirty="0" smtClean="0">
                <a:solidFill>
                  <a:srgbClr val="0070C0"/>
                </a:solidFill>
              </a:rPr>
              <a:t>×</a:t>
            </a:r>
            <a:r>
              <a:rPr lang="en-US" altLang="ja-JP" sz="2800" dirty="0" smtClean="0"/>
              <a:t> </a:t>
            </a:r>
            <a:r>
              <a:rPr lang="ja-JP" altLang="en-US" sz="2800" dirty="0" smtClean="0"/>
              <a:t>学習結果の解釈が難しい</a:t>
            </a:r>
            <a:endParaRPr lang="en-US" altLang="ja-JP" sz="2800" dirty="0" smtClean="0"/>
          </a:p>
          <a:p>
            <a:pPr>
              <a:lnSpc>
                <a:spcPct val="100000"/>
              </a:lnSpc>
              <a:spcAft>
                <a:spcPts val="1200"/>
              </a:spcAft>
            </a:pPr>
            <a:r>
              <a:rPr lang="ja-JP" altLang="en-US" sz="3200" dirty="0" smtClean="0"/>
              <a:t>ルールベース</a:t>
            </a:r>
            <a:r>
              <a:rPr lang="en-US" altLang="ja-JP" sz="3200" dirty="0" smtClean="0"/>
              <a:t>AI</a:t>
            </a:r>
          </a:p>
          <a:p>
            <a:pPr marL="457200" lvl="1" indent="0">
              <a:lnSpc>
                <a:spcPct val="100000"/>
              </a:lnSpc>
              <a:spcAft>
                <a:spcPts val="1200"/>
              </a:spcAft>
              <a:buFont typeface="Arial"/>
              <a:buNone/>
            </a:pPr>
            <a:r>
              <a:rPr lang="ja-JP" altLang="en-US" sz="2800" dirty="0" smtClean="0">
                <a:solidFill>
                  <a:srgbClr val="FF0000"/>
                </a:solidFill>
              </a:rPr>
              <a:t>◯</a:t>
            </a:r>
            <a:r>
              <a:rPr lang="en-US" altLang="ja-JP" sz="2800" dirty="0" smtClean="0"/>
              <a:t> </a:t>
            </a:r>
            <a:r>
              <a:rPr lang="ja-JP" altLang="en-US" sz="2800" dirty="0" smtClean="0"/>
              <a:t>処理の解釈、改良が容易</a:t>
            </a:r>
            <a:endParaRPr lang="en-US" altLang="ja-JP" sz="2800" dirty="0" smtClean="0"/>
          </a:p>
          <a:p>
            <a:pPr marL="457200" lvl="1" indent="0">
              <a:lnSpc>
                <a:spcPct val="100000"/>
              </a:lnSpc>
              <a:spcAft>
                <a:spcPts val="1200"/>
              </a:spcAft>
              <a:buFont typeface="Arial"/>
              <a:buNone/>
            </a:pPr>
            <a:r>
              <a:rPr lang="en-US" altLang="ja-JP" sz="2800" dirty="0" smtClean="0">
                <a:solidFill>
                  <a:srgbClr val="0070C0"/>
                </a:solidFill>
              </a:rPr>
              <a:t>×</a:t>
            </a:r>
            <a:r>
              <a:rPr lang="en-US" altLang="ja-JP" sz="2800" dirty="0" smtClean="0"/>
              <a:t> </a:t>
            </a:r>
            <a:r>
              <a:rPr lang="ja-JP" altLang="en-US" sz="2800" dirty="0" smtClean="0"/>
              <a:t>知識のルール化が難しい</a:t>
            </a:r>
            <a:endParaRPr lang="en-US" altLang="ja-JP" sz="2800" dirty="0"/>
          </a:p>
        </p:txBody>
      </p:sp>
      <p:sp>
        <p:nvSpPr>
          <p:cNvPr id="12" name="コンテンツ プレースホルダー 2"/>
          <p:cNvSpPr txBox="1">
            <a:spLocks/>
          </p:cNvSpPr>
          <p:nvPr/>
        </p:nvSpPr>
        <p:spPr>
          <a:xfrm>
            <a:off x="7404254" y="3397502"/>
            <a:ext cx="4622208" cy="2447247"/>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marL="0" indent="0" algn="ctr">
              <a:lnSpc>
                <a:spcPct val="150000"/>
              </a:lnSpc>
              <a:buNone/>
            </a:pPr>
            <a:r>
              <a:rPr lang="en-US" altLang="ja-JP" sz="3200" dirty="0" smtClean="0"/>
              <a:t>2</a:t>
            </a:r>
            <a:r>
              <a:rPr lang="ja-JP" altLang="en-US" sz="3200" dirty="0" smtClean="0"/>
              <a:t>つの手法を</a:t>
            </a:r>
            <a:endParaRPr lang="en-US" altLang="ja-JP" sz="3200" dirty="0" smtClean="0"/>
          </a:p>
          <a:p>
            <a:pPr marL="0" indent="0" algn="ctr">
              <a:lnSpc>
                <a:spcPct val="150000"/>
              </a:lnSpc>
              <a:buNone/>
            </a:pPr>
            <a:r>
              <a:rPr lang="ja-JP" altLang="en-US" sz="3200" dirty="0" smtClean="0"/>
              <a:t>「</a:t>
            </a:r>
            <a:r>
              <a:rPr lang="ja-JP" altLang="en-US" sz="3200" dirty="0" smtClean="0">
                <a:solidFill>
                  <a:srgbClr val="C00000"/>
                </a:solidFill>
              </a:rPr>
              <a:t>ぷよぷよ</a:t>
            </a:r>
            <a:r>
              <a:rPr lang="ja-JP" altLang="en-US" sz="3200" dirty="0" smtClean="0"/>
              <a:t>」に適用し比較・検討</a:t>
            </a:r>
            <a:endParaRPr lang="en-US" altLang="ja-JP" sz="3200" dirty="0"/>
          </a:p>
        </p:txBody>
      </p:sp>
      <p:sp>
        <p:nvSpPr>
          <p:cNvPr id="5" name="右中かっこ 4"/>
          <p:cNvSpPr/>
          <p:nvPr/>
        </p:nvSpPr>
        <p:spPr>
          <a:xfrm>
            <a:off x="6450225" y="2696145"/>
            <a:ext cx="748408" cy="3799330"/>
          </a:xfrm>
          <a:prstGeom prst="rightBrace">
            <a:avLst>
              <a:gd name="adj1" fmla="val 8333"/>
              <a:gd name="adj2" fmla="val 503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p:cNvSpPr txBox="1"/>
          <p:nvPr/>
        </p:nvSpPr>
        <p:spPr>
          <a:xfrm>
            <a:off x="11624614" y="0"/>
            <a:ext cx="556423" cy="369332"/>
          </a:xfrm>
          <a:prstGeom prst="rect">
            <a:avLst/>
          </a:prstGeom>
          <a:noFill/>
        </p:spPr>
        <p:txBody>
          <a:bodyPr wrap="square" rtlCol="0">
            <a:spAutoFit/>
          </a:bodyPr>
          <a:lstStyle/>
          <a:p>
            <a:r>
              <a:rPr kumimoji="1" lang="en-US" altLang="ja-JP" smtClean="0">
                <a:solidFill>
                  <a:schemeClr val="tx1">
                    <a:lumMod val="50000"/>
                    <a:lumOff val="50000"/>
                  </a:schemeClr>
                </a:solidFill>
              </a:rPr>
              <a:t>1/3</a:t>
            </a:r>
            <a:endParaRPr kumimoji="1" lang="ja-JP" altLang="en-US" dirty="0">
              <a:solidFill>
                <a:schemeClr val="tx1">
                  <a:lumMod val="50000"/>
                  <a:lumOff val="50000"/>
                </a:schemeClr>
              </a:solidFill>
            </a:endParaRPr>
          </a:p>
        </p:txBody>
      </p:sp>
      <p:sp>
        <p:nvSpPr>
          <p:cNvPr id="16" name="テキスト ボックス 15"/>
          <p:cNvSpPr txBox="1"/>
          <p:nvPr/>
        </p:nvSpPr>
        <p:spPr>
          <a:xfrm>
            <a:off x="0" y="0"/>
            <a:ext cx="889686" cy="369332"/>
          </a:xfrm>
          <a:prstGeom prst="rect">
            <a:avLst/>
          </a:prstGeom>
          <a:noFill/>
        </p:spPr>
        <p:txBody>
          <a:bodyPr wrap="square" rtlCol="0">
            <a:spAutoFit/>
          </a:bodyPr>
          <a:lstStyle/>
          <a:p>
            <a:r>
              <a:rPr kumimoji="1" lang="en-US" altLang="ja-JP" smtClean="0">
                <a:solidFill>
                  <a:schemeClr val="accent5">
                    <a:lumMod val="60000"/>
                    <a:lumOff val="40000"/>
                  </a:schemeClr>
                </a:solidFill>
              </a:rPr>
              <a:t>P3-13</a:t>
            </a:r>
            <a:endParaRPr kumimoji="1" lang="ja-JP" altLang="en-US" dirty="0">
              <a:solidFill>
                <a:schemeClr val="accent5">
                  <a:lumMod val="60000"/>
                  <a:lumOff val="40000"/>
                </a:schemeClr>
              </a:solidFill>
            </a:endParaRPr>
          </a:p>
        </p:txBody>
      </p:sp>
    </p:spTree>
    <p:extLst>
      <p:ext uri="{BB962C8B-B14F-4D97-AF65-F5344CB8AC3E}">
        <p14:creationId xmlns:p14="http://schemas.microsoft.com/office/powerpoint/2010/main" val="536583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79770"/>
            <a:ext cx="10515600" cy="1325563"/>
          </a:xfrm>
        </p:spPr>
        <p:txBody>
          <a:bodyPr>
            <a:normAutofit/>
          </a:bodyPr>
          <a:lstStyle/>
          <a:p>
            <a:r>
              <a:rPr kumimoji="1" lang="ja-JP" altLang="en-US" dirty="0" smtClean="0"/>
              <a:t>人の知識を適用した</a:t>
            </a:r>
            <a:r>
              <a:rPr kumimoji="1" lang="en-US" altLang="ja-JP" dirty="0" smtClean="0"/>
              <a:t>AI</a:t>
            </a:r>
            <a:endParaRPr kumimoji="1" lang="ja-JP" altLang="en-US" dirty="0"/>
          </a:p>
        </p:txBody>
      </p:sp>
      <p:sp>
        <p:nvSpPr>
          <p:cNvPr id="3" name="コンテンツ プレースホルダー 2"/>
          <p:cNvSpPr>
            <a:spLocks noGrp="1"/>
          </p:cNvSpPr>
          <p:nvPr>
            <p:ph idx="1"/>
          </p:nvPr>
        </p:nvSpPr>
        <p:spPr>
          <a:xfrm>
            <a:off x="2241979" y="1891515"/>
            <a:ext cx="6982876" cy="1779410"/>
          </a:xfrm>
        </p:spPr>
        <p:txBody>
          <a:bodyPr>
            <a:normAutofit/>
          </a:bodyPr>
          <a:lstStyle/>
          <a:p>
            <a:pPr marL="0" indent="0">
              <a:buNone/>
            </a:pPr>
            <a:r>
              <a:rPr lang="ja-JP" altLang="en-US" sz="3600" dirty="0"/>
              <a:t>ポテンシャル最大化法</a:t>
            </a:r>
            <a:r>
              <a:rPr lang="en-US" altLang="ja-JP" sz="3600" baseline="30000" dirty="0"/>
              <a:t>[1][2]</a:t>
            </a:r>
            <a:endParaRPr kumimoji="1" lang="en-US" altLang="ja-JP" sz="4000" dirty="0" smtClean="0"/>
          </a:p>
          <a:p>
            <a:pPr lvl="1"/>
            <a:r>
              <a:rPr kumimoji="1" lang="ja-JP" altLang="en-US" sz="2800" dirty="0" smtClean="0"/>
              <a:t>見えている手のみ</a:t>
            </a:r>
            <a:r>
              <a:rPr kumimoji="1" lang="ja-JP" altLang="en-US" sz="2800" dirty="0" smtClean="0">
                <a:solidFill>
                  <a:srgbClr val="FF0000"/>
                </a:solidFill>
              </a:rPr>
              <a:t>（</a:t>
            </a:r>
            <a:r>
              <a:rPr kumimoji="1" lang="en-US" altLang="ja-JP" sz="2800" dirty="0" smtClean="0">
                <a:solidFill>
                  <a:srgbClr val="FF0000"/>
                </a:solidFill>
              </a:rPr>
              <a:t>3</a:t>
            </a:r>
            <a:r>
              <a:rPr kumimoji="1" lang="ja-JP" altLang="en-US" sz="2800" dirty="0" smtClean="0">
                <a:solidFill>
                  <a:srgbClr val="FF0000"/>
                </a:solidFill>
              </a:rPr>
              <a:t>手分）を全探索</a:t>
            </a:r>
            <a:endParaRPr kumimoji="1" lang="en-US" altLang="ja-JP" sz="2800" dirty="0" smtClean="0">
              <a:solidFill>
                <a:srgbClr val="FF0000"/>
              </a:solidFill>
            </a:endParaRPr>
          </a:p>
          <a:p>
            <a:pPr lvl="1"/>
            <a:r>
              <a:rPr lang="en-US" altLang="ja-JP" sz="2800" dirty="0" smtClean="0"/>
              <a:t>2,3</a:t>
            </a:r>
            <a:r>
              <a:rPr lang="ja-JP" altLang="en-US" sz="2800" dirty="0" smtClean="0"/>
              <a:t>手目の</a:t>
            </a:r>
            <a:r>
              <a:rPr kumimoji="1" lang="ja-JP" altLang="en-US" sz="2800" dirty="0" smtClean="0">
                <a:solidFill>
                  <a:srgbClr val="FF0000"/>
                </a:solidFill>
              </a:rPr>
              <a:t>スコアを最大化</a:t>
            </a:r>
            <a:endParaRPr kumimoji="1" lang="en-US" altLang="ja-JP" sz="2800" dirty="0" smtClean="0">
              <a:solidFill>
                <a:srgbClr val="FF0000"/>
              </a:solidFill>
            </a:endParaRPr>
          </a:p>
        </p:txBody>
      </p:sp>
      <p:cxnSp>
        <p:nvCxnSpPr>
          <p:cNvPr id="4" name="直線コネクタ 3"/>
          <p:cNvCxnSpPr/>
          <p:nvPr/>
        </p:nvCxnSpPr>
        <p:spPr>
          <a:xfrm flipV="1">
            <a:off x="441434" y="5465376"/>
            <a:ext cx="10804635" cy="31532"/>
          </a:xfrm>
          <a:prstGeom prst="line">
            <a:avLst/>
          </a:prstGeom>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52399" y="5576798"/>
            <a:ext cx="11887201" cy="1200329"/>
          </a:xfrm>
          <a:prstGeom prst="rect">
            <a:avLst/>
          </a:prstGeom>
        </p:spPr>
        <p:txBody>
          <a:bodyPr wrap="square">
            <a:spAutoFit/>
          </a:bodyPr>
          <a:lstStyle/>
          <a:p>
            <a:r>
              <a:rPr lang="en-US" altLang="ja-JP" sz="1600" dirty="0" smtClean="0">
                <a:effectLst/>
                <a:latin typeface="IPAexMincho" charset="0"/>
              </a:rPr>
              <a:t>[1] </a:t>
            </a:r>
            <a:r>
              <a:rPr lang="ja-JP" altLang="en-US" sz="1600" dirty="0" smtClean="0">
                <a:effectLst/>
                <a:latin typeface="IPAexMincho" charset="0"/>
              </a:rPr>
              <a:t>富沢大介</a:t>
            </a:r>
            <a:r>
              <a:rPr lang="en-US" altLang="ja-JP" dirty="0" smtClean="0">
                <a:effectLst/>
                <a:latin typeface="NimbusRomNo9L" charset="0"/>
              </a:rPr>
              <a:t>, </a:t>
            </a:r>
            <a:r>
              <a:rPr lang="ja-JP" altLang="en-US" sz="1600" dirty="0" smtClean="0">
                <a:effectLst/>
                <a:latin typeface="IPAexMincho" charset="0"/>
              </a:rPr>
              <a:t>池田心</a:t>
            </a:r>
            <a:r>
              <a:rPr lang="en-US" altLang="ja-JP" dirty="0" smtClean="0">
                <a:effectLst/>
                <a:latin typeface="NimbusRomNo9L" charset="0"/>
              </a:rPr>
              <a:t>, </a:t>
            </a:r>
            <a:r>
              <a:rPr lang="ja-JP" altLang="en-US" sz="1600" dirty="0" smtClean="0">
                <a:effectLst/>
                <a:latin typeface="IPAexMincho" charset="0"/>
              </a:rPr>
              <a:t>シモンビエノ</a:t>
            </a:r>
            <a:r>
              <a:rPr lang="en-US" altLang="ja-JP" dirty="0" smtClean="0">
                <a:effectLst/>
                <a:latin typeface="NimbusRomNo9L" charset="0"/>
              </a:rPr>
              <a:t>. </a:t>
            </a:r>
            <a:r>
              <a:rPr lang="ja-JP" altLang="en-US" sz="1600" dirty="0" smtClean="0">
                <a:effectLst/>
                <a:latin typeface="IPAexMincho" charset="0"/>
              </a:rPr>
              <a:t>落下型パズルゲームの定石形配置法とぷよぷよへの適用</a:t>
            </a:r>
            <a:r>
              <a:rPr lang="en-US" altLang="ja-JP" dirty="0" smtClean="0">
                <a:effectLst/>
                <a:latin typeface="NimbusRomNo9L" charset="0"/>
              </a:rPr>
              <a:t>. </a:t>
            </a:r>
            <a:r>
              <a:rPr lang="ja-JP" altLang="en-US" sz="1600" dirty="0" smtClean="0">
                <a:effectLst/>
                <a:latin typeface="IPAexMincho" charset="0"/>
              </a:rPr>
              <a:t>情報処理学会論文誌</a:t>
            </a:r>
            <a:r>
              <a:rPr lang="en-US" altLang="ja-JP" dirty="0" smtClean="0">
                <a:effectLst/>
                <a:latin typeface="NimbusRomNo9L" charset="0"/>
              </a:rPr>
              <a:t>, Vol. 53,  </a:t>
            </a:r>
          </a:p>
          <a:p>
            <a:r>
              <a:rPr lang="en-US" altLang="ja-JP" dirty="0">
                <a:latin typeface="NimbusRomNo9L" charset="0"/>
              </a:rPr>
              <a:t> </a:t>
            </a:r>
            <a:r>
              <a:rPr lang="en-US" altLang="ja-JP" dirty="0" smtClean="0">
                <a:latin typeface="NimbusRomNo9L" charset="0"/>
              </a:rPr>
              <a:t>    </a:t>
            </a:r>
            <a:r>
              <a:rPr lang="en-US" altLang="ja-JP" dirty="0" smtClean="0">
                <a:effectLst/>
                <a:latin typeface="NimbusRomNo9L" charset="0"/>
              </a:rPr>
              <a:t>No. 11, pp. 2560–2570, </a:t>
            </a:r>
            <a:r>
              <a:rPr lang="en-US" altLang="ja-JP" dirty="0" err="1" smtClean="0">
                <a:effectLst/>
                <a:latin typeface="NimbusRomNo9L" charset="0"/>
              </a:rPr>
              <a:t>nov</a:t>
            </a:r>
            <a:r>
              <a:rPr lang="en-US" altLang="ja-JP" dirty="0" smtClean="0">
                <a:effectLst/>
                <a:latin typeface="NimbusRomNo9L" charset="0"/>
              </a:rPr>
              <a:t> 2012. </a:t>
            </a:r>
            <a:endParaRPr lang="en-US" altLang="ja-JP" sz="1600" dirty="0"/>
          </a:p>
          <a:p>
            <a:r>
              <a:rPr lang="en-US" altLang="ja-JP" dirty="0" smtClean="0">
                <a:effectLst/>
                <a:latin typeface="NimbusRomNo9L" charset="0"/>
              </a:rPr>
              <a:t>[2]  </a:t>
            </a:r>
            <a:r>
              <a:rPr lang="ja-JP" altLang="en-US" sz="1600" dirty="0" smtClean="0">
                <a:effectLst/>
                <a:latin typeface="IPAexMincho" charset="0"/>
              </a:rPr>
              <a:t>大月龍</a:t>
            </a:r>
            <a:r>
              <a:rPr lang="en-US" altLang="ja-JP" dirty="0" smtClean="0">
                <a:effectLst/>
                <a:latin typeface="NimbusRomNo9L" charset="0"/>
              </a:rPr>
              <a:t>, </a:t>
            </a:r>
            <a:r>
              <a:rPr lang="ja-JP" altLang="en-US" sz="1600" dirty="0" smtClean="0">
                <a:effectLst/>
                <a:latin typeface="IPAexMincho" charset="0"/>
              </a:rPr>
              <a:t>前田新一</a:t>
            </a:r>
            <a:r>
              <a:rPr lang="en-US" altLang="ja-JP" dirty="0" smtClean="0">
                <a:effectLst/>
                <a:latin typeface="NimbusRomNo9L" charset="0"/>
              </a:rPr>
              <a:t>, </a:t>
            </a:r>
            <a:r>
              <a:rPr lang="ja-JP" altLang="en-US" sz="1600" dirty="0" smtClean="0">
                <a:effectLst/>
                <a:latin typeface="IPAexMincho" charset="0"/>
              </a:rPr>
              <a:t>石井信</a:t>
            </a:r>
            <a:r>
              <a:rPr lang="en-US" altLang="ja-JP" dirty="0" smtClean="0">
                <a:effectLst/>
                <a:latin typeface="NimbusRomNo9L" charset="0"/>
              </a:rPr>
              <a:t>. </a:t>
            </a:r>
            <a:r>
              <a:rPr lang="ja-JP" altLang="en-US" sz="1600" dirty="0" smtClean="0">
                <a:effectLst/>
                <a:latin typeface="IPAexMincho" charset="0"/>
              </a:rPr>
              <a:t>不完全情報ゲームに対する階層化したモンテカルロ探索とそのぷよぷよへの適用</a:t>
            </a:r>
            <a:r>
              <a:rPr lang="en-US" altLang="ja-JP" dirty="0" smtClean="0">
                <a:effectLst/>
                <a:latin typeface="NimbusRomNo9L" charset="0"/>
              </a:rPr>
              <a:t>. </a:t>
            </a:r>
          </a:p>
          <a:p>
            <a:r>
              <a:rPr lang="en-US" altLang="ja-JP" sz="1600" dirty="0">
                <a:latin typeface="NimbusRomNo9L" charset="0"/>
              </a:rPr>
              <a:t> </a:t>
            </a:r>
            <a:r>
              <a:rPr lang="en-US" altLang="ja-JP" sz="1600" dirty="0" smtClean="0">
                <a:latin typeface="NimbusRomNo9L" charset="0"/>
              </a:rPr>
              <a:t>     </a:t>
            </a:r>
            <a:r>
              <a:rPr lang="ja-JP" altLang="en-US" sz="1600" dirty="0" smtClean="0">
                <a:effectLst/>
                <a:latin typeface="IPAexMincho" charset="0"/>
              </a:rPr>
              <a:t>電子情報通信学会技術研究報告</a:t>
            </a:r>
            <a:r>
              <a:rPr lang="en-US" altLang="ja-JP" dirty="0" smtClean="0">
                <a:effectLst/>
                <a:latin typeface="NimbusRomNo9L" charset="0"/>
              </a:rPr>
              <a:t>. NC, </a:t>
            </a:r>
            <a:r>
              <a:rPr lang="ja-JP" altLang="en-US" sz="1600" dirty="0" smtClean="0">
                <a:effectLst/>
                <a:latin typeface="IPAexMincho" charset="0"/>
              </a:rPr>
              <a:t>ニューロコンピューティング</a:t>
            </a:r>
            <a:r>
              <a:rPr lang="en-US" altLang="ja-JP" dirty="0" smtClean="0">
                <a:effectLst/>
                <a:latin typeface="NimbusRomNo9L" charset="0"/>
              </a:rPr>
              <a:t>, Vol. 113, No. 500, pp. 275–280, mar 2014. </a:t>
            </a:r>
            <a:endParaRPr lang="ja-JP" altLang="en-US" sz="1600" dirty="0">
              <a:effectLst/>
            </a:endParaRPr>
          </a:p>
        </p:txBody>
      </p:sp>
      <p:sp>
        <p:nvSpPr>
          <p:cNvPr id="9" name="右矢印 8"/>
          <p:cNvSpPr/>
          <p:nvPr/>
        </p:nvSpPr>
        <p:spPr>
          <a:xfrm>
            <a:off x="339819" y="3609140"/>
            <a:ext cx="1890574" cy="1095180"/>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accent2"/>
                </a:solidFill>
              </a:rPr>
              <a:t>提案</a:t>
            </a:r>
            <a:endParaRPr kumimoji="1" lang="ja-JP" altLang="en-US" sz="2800" dirty="0">
              <a:solidFill>
                <a:schemeClr val="accent2"/>
              </a:solidFill>
            </a:endParaRPr>
          </a:p>
        </p:txBody>
      </p:sp>
      <p:pic>
        <p:nvPicPr>
          <p:cNvPr id="10" name="図 9"/>
          <p:cNvPicPr>
            <a:picLocks noChangeAspect="1"/>
          </p:cNvPicPr>
          <p:nvPr/>
        </p:nvPicPr>
        <p:blipFill rotWithShape="1">
          <a:blip r:embed="rId3">
            <a:extLst>
              <a:ext uri="{28A0092B-C50C-407E-A947-70E740481C1C}">
                <a14:useLocalDpi xmlns:a14="http://schemas.microsoft.com/office/drawing/2010/main" val="0"/>
              </a:ext>
            </a:extLst>
          </a:blip>
          <a:srcRect r="82691"/>
          <a:stretch/>
        </p:blipFill>
        <p:spPr>
          <a:xfrm>
            <a:off x="9178515" y="85917"/>
            <a:ext cx="2274141" cy="5379459"/>
          </a:xfrm>
          <a:prstGeom prst="rect">
            <a:avLst/>
          </a:prstGeom>
        </p:spPr>
      </p:pic>
      <p:sp>
        <p:nvSpPr>
          <p:cNvPr id="11" name="コンテンツ プレースホルダー 2"/>
          <p:cNvSpPr txBox="1">
            <a:spLocks/>
          </p:cNvSpPr>
          <p:nvPr/>
        </p:nvSpPr>
        <p:spPr>
          <a:xfrm>
            <a:off x="2273968" y="3909615"/>
            <a:ext cx="6330741" cy="1317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marL="0" indent="0">
              <a:buNone/>
            </a:pPr>
            <a:r>
              <a:rPr lang="en-US" altLang="ja-JP" sz="3600" dirty="0" smtClean="0"/>
              <a:t>3-1</a:t>
            </a:r>
            <a:r>
              <a:rPr lang="ja-JP" altLang="en-US" sz="3600" dirty="0" smtClean="0"/>
              <a:t>階段の構築ルールを適用</a:t>
            </a:r>
            <a:endParaRPr lang="en-US" altLang="ja-JP" sz="3600" dirty="0" smtClean="0"/>
          </a:p>
          <a:p>
            <a:pPr marL="457200" lvl="1" indent="0">
              <a:buNone/>
            </a:pPr>
            <a:r>
              <a:rPr lang="ja-JP" altLang="en-US" sz="3200" dirty="0" smtClean="0"/>
              <a:t>　</a:t>
            </a:r>
            <a:r>
              <a:rPr lang="en-US" altLang="ja-JP" sz="3200" dirty="0" smtClean="0"/>
              <a:t>if-then</a:t>
            </a:r>
            <a:r>
              <a:rPr lang="ja-JP" altLang="en-US" sz="3200" dirty="0" smtClean="0"/>
              <a:t>ルールを書き下し</a:t>
            </a:r>
            <a:endParaRPr lang="en-US" altLang="ja-JP" sz="3200" dirty="0" smtClean="0"/>
          </a:p>
        </p:txBody>
      </p:sp>
      <p:sp>
        <p:nvSpPr>
          <p:cNvPr id="13" name="正方形/長方形 12"/>
          <p:cNvSpPr/>
          <p:nvPr/>
        </p:nvSpPr>
        <p:spPr>
          <a:xfrm>
            <a:off x="339819" y="1790694"/>
            <a:ext cx="1890574" cy="6944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200" smtClean="0"/>
              <a:t>従来手法</a:t>
            </a:r>
            <a:endParaRPr kumimoji="1" lang="ja-JP" altLang="en-US" sz="3200" dirty="0"/>
          </a:p>
        </p:txBody>
      </p:sp>
      <p:sp>
        <p:nvSpPr>
          <p:cNvPr id="14" name="テキスト ボックス 13"/>
          <p:cNvSpPr txBox="1"/>
          <p:nvPr/>
        </p:nvSpPr>
        <p:spPr>
          <a:xfrm>
            <a:off x="11624614" y="0"/>
            <a:ext cx="556423" cy="369332"/>
          </a:xfrm>
          <a:prstGeom prst="rect">
            <a:avLst/>
          </a:prstGeom>
          <a:noFill/>
        </p:spPr>
        <p:txBody>
          <a:bodyPr wrap="square" rtlCol="0">
            <a:spAutoFit/>
          </a:bodyPr>
          <a:lstStyle/>
          <a:p>
            <a:r>
              <a:rPr lang="en-US" altLang="ja-JP" dirty="0">
                <a:solidFill>
                  <a:schemeClr val="tx1">
                    <a:lumMod val="50000"/>
                    <a:lumOff val="50000"/>
                  </a:schemeClr>
                </a:solidFill>
              </a:rPr>
              <a:t>2</a:t>
            </a:r>
            <a:r>
              <a:rPr kumimoji="1" lang="en-US" altLang="ja-JP" dirty="0" smtClean="0">
                <a:solidFill>
                  <a:schemeClr val="tx1">
                    <a:lumMod val="50000"/>
                    <a:lumOff val="50000"/>
                  </a:schemeClr>
                </a:solidFill>
              </a:rPr>
              <a:t>/3</a:t>
            </a:r>
            <a:endParaRPr kumimoji="1" lang="ja-JP" altLang="en-US" dirty="0">
              <a:solidFill>
                <a:schemeClr val="tx1">
                  <a:lumMod val="50000"/>
                  <a:lumOff val="50000"/>
                </a:schemeClr>
              </a:solidFill>
            </a:endParaRPr>
          </a:p>
        </p:txBody>
      </p:sp>
      <p:sp>
        <p:nvSpPr>
          <p:cNvPr id="16" name="テキスト ボックス 15"/>
          <p:cNvSpPr txBox="1"/>
          <p:nvPr/>
        </p:nvSpPr>
        <p:spPr>
          <a:xfrm>
            <a:off x="0" y="0"/>
            <a:ext cx="889686" cy="369332"/>
          </a:xfrm>
          <a:prstGeom prst="rect">
            <a:avLst/>
          </a:prstGeom>
          <a:noFill/>
        </p:spPr>
        <p:txBody>
          <a:bodyPr wrap="square" rtlCol="0">
            <a:spAutoFit/>
          </a:bodyPr>
          <a:lstStyle/>
          <a:p>
            <a:r>
              <a:rPr kumimoji="1" lang="en-US" altLang="ja-JP" smtClean="0">
                <a:solidFill>
                  <a:schemeClr val="accent5">
                    <a:lumMod val="60000"/>
                    <a:lumOff val="40000"/>
                  </a:schemeClr>
                </a:solidFill>
              </a:rPr>
              <a:t>P3-13</a:t>
            </a:r>
            <a:endParaRPr kumimoji="1" lang="ja-JP" altLang="en-US" dirty="0">
              <a:solidFill>
                <a:schemeClr val="accent5">
                  <a:lumMod val="60000"/>
                  <a:lumOff val="40000"/>
                </a:schemeClr>
              </a:solidFill>
            </a:endParaRPr>
          </a:p>
        </p:txBody>
      </p:sp>
    </p:spTree>
    <p:extLst>
      <p:ext uri="{BB962C8B-B14F-4D97-AF65-F5344CB8AC3E}">
        <p14:creationId xmlns:p14="http://schemas.microsoft.com/office/powerpoint/2010/main" val="1707653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4058" y="-5585"/>
            <a:ext cx="10515600" cy="1325563"/>
          </a:xfrm>
        </p:spPr>
        <p:txBody>
          <a:bodyPr/>
          <a:lstStyle/>
          <a:p>
            <a:r>
              <a:rPr kumimoji="1" lang="ja-JP" altLang="en-US" dirty="0" smtClean="0"/>
              <a:t>実験</a:t>
            </a:r>
            <a:r>
              <a:rPr lang="ja-JP" altLang="en-US" dirty="0" smtClean="0"/>
              <a:t>：</a:t>
            </a:r>
            <a:r>
              <a:rPr lang="en-US" altLang="ja-JP" dirty="0" smtClean="0"/>
              <a:t>DQN vs </a:t>
            </a:r>
            <a:r>
              <a:rPr lang="ja-JP" altLang="en-US" dirty="0" smtClean="0"/>
              <a:t>人の知識</a:t>
            </a:r>
            <a:r>
              <a:rPr lang="en-US" altLang="ja-JP" dirty="0" smtClean="0"/>
              <a:t>AI</a:t>
            </a:r>
            <a:endParaRPr kumimoji="1" lang="ja-JP" altLang="en-US" dirty="0"/>
          </a:p>
        </p:txBody>
      </p:sp>
      <p:sp>
        <p:nvSpPr>
          <p:cNvPr id="3" name="コンテンツ プレースホルダー 2"/>
          <p:cNvSpPr>
            <a:spLocks noGrp="1"/>
          </p:cNvSpPr>
          <p:nvPr>
            <p:ph idx="1"/>
          </p:nvPr>
        </p:nvSpPr>
        <p:spPr>
          <a:xfrm>
            <a:off x="243070" y="1914573"/>
            <a:ext cx="3653746" cy="3890088"/>
          </a:xfrm>
        </p:spPr>
        <p:style>
          <a:lnRef idx="2">
            <a:schemeClr val="accent6"/>
          </a:lnRef>
          <a:fillRef idx="1">
            <a:schemeClr val="lt1"/>
          </a:fillRef>
          <a:effectRef idx="0">
            <a:schemeClr val="accent6"/>
          </a:effectRef>
          <a:fontRef idx="minor">
            <a:schemeClr val="dk1"/>
          </a:fontRef>
        </p:style>
        <p:txBody>
          <a:bodyPr tIns="180000">
            <a:normAutofit/>
          </a:bodyPr>
          <a:lstStyle/>
          <a:p>
            <a:r>
              <a:rPr kumimoji="1" lang="ja-JP" altLang="en-US" sz="3200" dirty="0" smtClean="0"/>
              <a:t>実装</a:t>
            </a:r>
            <a:endParaRPr kumimoji="1" lang="en-US" altLang="ja-JP" sz="3200" dirty="0" smtClean="0"/>
          </a:p>
          <a:p>
            <a:pPr marL="457200" lvl="1" indent="0">
              <a:buNone/>
            </a:pPr>
            <a:r>
              <a:rPr kumimoji="1" lang="en-US" altLang="ja-JP" sz="2800" dirty="0" smtClean="0"/>
              <a:t>DQN-</a:t>
            </a:r>
            <a:r>
              <a:rPr lang="en-US" altLang="ja-JP" sz="2800" dirty="0" err="1" smtClean="0"/>
              <a:t>C</a:t>
            </a:r>
            <a:r>
              <a:rPr kumimoji="1" lang="en-US" altLang="ja-JP" sz="2800" dirty="0" err="1" smtClean="0"/>
              <a:t>hainer</a:t>
            </a:r>
            <a:r>
              <a:rPr kumimoji="1" lang="en-US" altLang="ja-JP" sz="2800" baseline="30000" dirty="0" smtClean="0"/>
              <a:t>[4]</a:t>
            </a:r>
            <a:endParaRPr lang="en-US" altLang="ja-JP" sz="2800" dirty="0"/>
          </a:p>
          <a:p>
            <a:pPr marL="457200" lvl="1" indent="0">
              <a:buNone/>
            </a:pPr>
            <a:r>
              <a:rPr kumimoji="1" lang="en-US" altLang="ja-JP" sz="2800" dirty="0" smtClean="0"/>
              <a:t>RLE</a:t>
            </a:r>
            <a:r>
              <a:rPr kumimoji="1" lang="en-US" altLang="ja-JP" sz="2800" baseline="30000" dirty="0" smtClean="0"/>
              <a:t>[5]</a:t>
            </a:r>
            <a:endParaRPr lang="en-US" altLang="ja-JP" sz="2800" dirty="0" smtClean="0"/>
          </a:p>
          <a:p>
            <a:pPr marL="228600" lvl="1">
              <a:spcBef>
                <a:spcPts val="1000"/>
              </a:spcBef>
            </a:pPr>
            <a:r>
              <a:rPr lang="ja-JP" altLang="en-US" sz="3200" dirty="0" smtClean="0"/>
              <a:t>学習</a:t>
            </a:r>
            <a:endParaRPr lang="en-US" altLang="ja-JP" sz="3200" dirty="0" smtClean="0"/>
          </a:p>
          <a:p>
            <a:pPr marL="457200" lvl="2" indent="0">
              <a:spcBef>
                <a:spcPts val="1000"/>
              </a:spcBef>
              <a:buNone/>
            </a:pPr>
            <a:r>
              <a:rPr lang="ja-JP" altLang="en-US" sz="2800" dirty="0" smtClean="0"/>
              <a:t>ゲーム内</a:t>
            </a:r>
            <a:r>
              <a:rPr lang="en-US" altLang="ja-JP" sz="2800" dirty="0" smtClean="0"/>
              <a:t>AI</a:t>
            </a:r>
            <a:r>
              <a:rPr lang="ja-JP" altLang="en-US" sz="2800" dirty="0" smtClean="0"/>
              <a:t>と対戦</a:t>
            </a:r>
            <a:endParaRPr lang="en-US" altLang="ja-JP" sz="2800" dirty="0" smtClean="0"/>
          </a:p>
          <a:p>
            <a:pPr marL="457200" lvl="2" indent="0">
              <a:spcBef>
                <a:spcPts val="1000"/>
              </a:spcBef>
              <a:buNone/>
            </a:pPr>
            <a:r>
              <a:rPr lang="en-US" altLang="ja-JP" sz="2800" dirty="0" smtClean="0"/>
              <a:t>50000</a:t>
            </a:r>
            <a:r>
              <a:rPr lang="ja-JP" altLang="en-US" sz="2800" dirty="0" smtClean="0"/>
              <a:t>ステップ</a:t>
            </a:r>
            <a:r>
              <a:rPr lang="en-US" altLang="ja-JP" sz="2800" dirty="0" smtClean="0"/>
              <a:t>	</a:t>
            </a:r>
            <a:r>
              <a:rPr lang="ja-JP" altLang="en-US" sz="2800" dirty="0" smtClean="0"/>
              <a:t>　　　</a:t>
            </a:r>
            <a:r>
              <a:rPr lang="en-US" altLang="ja-JP" sz="2800" dirty="0" smtClean="0"/>
              <a:t>×100</a:t>
            </a:r>
            <a:r>
              <a:rPr lang="ja-JP" altLang="en-US" sz="2800" dirty="0" smtClean="0"/>
              <a:t>回</a:t>
            </a:r>
            <a:endParaRPr lang="en-US" altLang="ja-JP" sz="2800" dirty="0" smtClean="0"/>
          </a:p>
        </p:txBody>
      </p:sp>
      <p:sp>
        <p:nvSpPr>
          <p:cNvPr id="6" name="正方形/長方形 5"/>
          <p:cNvSpPr/>
          <p:nvPr/>
        </p:nvSpPr>
        <p:spPr>
          <a:xfrm>
            <a:off x="243069" y="1222849"/>
            <a:ext cx="3653746" cy="6944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3200" dirty="0" smtClean="0"/>
              <a:t>DQN</a:t>
            </a:r>
            <a:r>
              <a:rPr kumimoji="1" lang="en-US" altLang="ja-JP" sz="3200" baseline="30000" dirty="0" smtClean="0"/>
              <a:t>[3]</a:t>
            </a:r>
            <a:endParaRPr kumimoji="1" lang="ja-JP" altLang="en-US" sz="3200" baseline="30000" dirty="0"/>
          </a:p>
        </p:txBody>
      </p:sp>
      <p:sp>
        <p:nvSpPr>
          <p:cNvPr id="7" name="正方形/長方形 6"/>
          <p:cNvSpPr/>
          <p:nvPr/>
        </p:nvSpPr>
        <p:spPr>
          <a:xfrm>
            <a:off x="4192118" y="1223633"/>
            <a:ext cx="3812649" cy="6944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2800" dirty="0" smtClean="0"/>
              <a:t>人の知識を適用した</a:t>
            </a:r>
            <a:r>
              <a:rPr lang="en-US" altLang="ja-JP" sz="2800" dirty="0" smtClean="0"/>
              <a:t>AI</a:t>
            </a:r>
            <a:endParaRPr kumimoji="1" lang="ja-JP" altLang="en-US" sz="2800" dirty="0"/>
          </a:p>
        </p:txBody>
      </p:sp>
      <p:sp>
        <p:nvSpPr>
          <p:cNvPr id="8" name="正方形/長方形 7"/>
          <p:cNvSpPr/>
          <p:nvPr/>
        </p:nvSpPr>
        <p:spPr>
          <a:xfrm>
            <a:off x="8251667" y="1222849"/>
            <a:ext cx="3653746" cy="6944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200" dirty="0" smtClean="0"/>
              <a:t>ゲーム内</a:t>
            </a:r>
            <a:r>
              <a:rPr lang="en-US" altLang="ja-JP" sz="3200" dirty="0" smtClean="0"/>
              <a:t>AI</a:t>
            </a:r>
            <a:endParaRPr kumimoji="1" lang="ja-JP" altLang="en-US" sz="3200" dirty="0"/>
          </a:p>
        </p:txBody>
      </p:sp>
      <p:sp>
        <p:nvSpPr>
          <p:cNvPr id="13" name="コンテンツ プレースホルダー 2"/>
          <p:cNvSpPr txBox="1">
            <a:spLocks/>
          </p:cNvSpPr>
          <p:nvPr/>
        </p:nvSpPr>
        <p:spPr>
          <a:xfrm>
            <a:off x="4192117" y="1914572"/>
            <a:ext cx="3812650" cy="3890089"/>
          </a:xfrm>
          <a:prstGeom prst="rect">
            <a:avLst/>
          </a:prstGeom>
        </p:spPr>
        <p:style>
          <a:lnRef idx="2">
            <a:schemeClr val="accent6"/>
          </a:lnRef>
          <a:fillRef idx="1">
            <a:schemeClr val="lt1"/>
          </a:fillRef>
          <a:effectRef idx="0">
            <a:schemeClr val="accent6"/>
          </a:effectRef>
          <a:fontRef idx="minor">
            <a:schemeClr val="dk1"/>
          </a:fontRef>
        </p:style>
        <p:txBody>
          <a:bodyPr vert="horz" lIns="91440" tIns="180000" rIns="91440" bIns="45720" rtlCol="0">
            <a:normAutofit/>
          </a:bodyPr>
          <a:lstStyle>
            <a:lvl1pPr marL="228600" indent="-228600" algn="l" defTabSz="914400" rtl="0" eaLnBrk="1" latinLnBrk="0" hangingPunct="1">
              <a:lnSpc>
                <a:spcPct val="90000"/>
              </a:lnSpc>
              <a:spcBef>
                <a:spcPts val="1000"/>
              </a:spcBef>
              <a:buFont typeface="Arial"/>
              <a:buChar char="•"/>
              <a:defRPr kumimoji="1"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dk1"/>
                </a:solidFill>
                <a:latin typeface="+mn-lt"/>
                <a:ea typeface="+mn-ea"/>
                <a:cs typeface="+mn-cs"/>
              </a:defRPr>
            </a:lvl9pPr>
          </a:lstStyle>
          <a:p>
            <a:r>
              <a:rPr lang="ja-JP" altLang="en-US" dirty="0" smtClean="0"/>
              <a:t>画像認識による</a:t>
            </a:r>
            <a:r>
              <a:rPr lang="en-US" altLang="ja-JP" dirty="0" smtClean="0"/>
              <a:t>	</a:t>
            </a:r>
          </a:p>
          <a:p>
            <a:pPr marL="0" indent="0">
              <a:buNone/>
            </a:pPr>
            <a:r>
              <a:rPr lang="ja-JP" altLang="en-US" dirty="0"/>
              <a:t>　</a:t>
            </a:r>
            <a:r>
              <a:rPr lang="ja-JP" altLang="en-US" dirty="0" smtClean="0"/>
              <a:t>　　入出力を実装</a:t>
            </a:r>
            <a:endParaRPr lang="en-US" altLang="ja-JP" dirty="0" smtClean="0"/>
          </a:p>
          <a:p>
            <a:pPr marL="0" indent="0">
              <a:buNone/>
            </a:pPr>
            <a:endParaRPr lang="en-US" altLang="ja-JP" sz="2400" dirty="0"/>
          </a:p>
          <a:p>
            <a:pPr marL="0" indent="0">
              <a:buNone/>
            </a:pPr>
            <a:endParaRPr lang="en-US" altLang="ja-JP" sz="2400" dirty="0" smtClean="0"/>
          </a:p>
          <a:p>
            <a:pPr marL="0" indent="0">
              <a:buNone/>
            </a:pPr>
            <a:endParaRPr lang="en-US" altLang="ja-JP" sz="2400" dirty="0" smtClean="0"/>
          </a:p>
          <a:p>
            <a:pPr marL="0" indent="0">
              <a:buNone/>
            </a:pPr>
            <a:endParaRPr lang="en-US" altLang="ja-JP" sz="2000" dirty="0"/>
          </a:p>
          <a:p>
            <a:r>
              <a:rPr lang="ja-JP" altLang="en-US" dirty="0" smtClean="0"/>
              <a:t>連鎖</a:t>
            </a:r>
            <a:r>
              <a:rPr lang="ja-JP" altLang="en-US" dirty="0"/>
              <a:t>発動のスコア</a:t>
            </a:r>
            <a:r>
              <a:rPr lang="en-US" altLang="ja-JP" dirty="0"/>
              <a:t>	</a:t>
            </a:r>
            <a:r>
              <a:rPr lang="ja-JP" altLang="en-US" dirty="0"/>
              <a:t>　　閾値</a:t>
            </a:r>
            <a:r>
              <a:rPr lang="en-US" altLang="ja-JP" dirty="0"/>
              <a:t>2100</a:t>
            </a:r>
            <a:r>
              <a:rPr lang="ja-JP" altLang="en-US" dirty="0"/>
              <a:t>点</a:t>
            </a:r>
            <a:endParaRPr lang="en-US" altLang="ja-JP" dirty="0"/>
          </a:p>
          <a:p>
            <a:pPr marL="0" indent="0">
              <a:buNone/>
            </a:pPr>
            <a:endParaRPr lang="en-US" altLang="ja-JP" dirty="0" smtClean="0"/>
          </a:p>
        </p:txBody>
      </p:sp>
      <p:sp>
        <p:nvSpPr>
          <p:cNvPr id="14" name="コンテンツ プレースホルダー 2"/>
          <p:cNvSpPr txBox="1">
            <a:spLocks/>
          </p:cNvSpPr>
          <p:nvPr/>
        </p:nvSpPr>
        <p:spPr>
          <a:xfrm>
            <a:off x="8251667" y="1914573"/>
            <a:ext cx="3653746" cy="3890088"/>
          </a:xfrm>
          <a:prstGeom prst="rect">
            <a:avLst/>
          </a:prstGeom>
        </p:spPr>
        <p:style>
          <a:lnRef idx="2">
            <a:schemeClr val="accent6"/>
          </a:lnRef>
          <a:fillRef idx="1">
            <a:schemeClr val="lt1"/>
          </a:fillRef>
          <a:effectRef idx="0">
            <a:schemeClr val="accent6"/>
          </a:effectRef>
          <a:fontRef idx="minor">
            <a:schemeClr val="dk1"/>
          </a:fontRef>
        </p:style>
        <p:txBody>
          <a:bodyPr vert="horz" lIns="91440" tIns="180000" rIns="91440" bIns="45720" rtlCol="0">
            <a:normAutofit/>
          </a:bodyPr>
          <a:lstStyle>
            <a:lvl1pPr marL="228600" indent="-228600" algn="l" defTabSz="914400" rtl="0" eaLnBrk="1" latinLnBrk="0" hangingPunct="1">
              <a:lnSpc>
                <a:spcPct val="90000"/>
              </a:lnSpc>
              <a:spcBef>
                <a:spcPts val="1000"/>
              </a:spcBef>
              <a:buFont typeface="Arial"/>
              <a:buChar char="•"/>
              <a:defRPr kumimoji="1"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dk1"/>
                </a:solidFill>
                <a:latin typeface="+mn-lt"/>
                <a:ea typeface="+mn-ea"/>
                <a:cs typeface="+mn-cs"/>
              </a:defRPr>
            </a:lvl9pPr>
          </a:lstStyle>
          <a:p>
            <a:r>
              <a:rPr lang="ja-JP" altLang="en-US" sz="3200" dirty="0" smtClean="0"/>
              <a:t>「のほほ」</a:t>
            </a:r>
            <a:endParaRPr lang="en-US" altLang="ja-JP" sz="3200" dirty="0" smtClean="0"/>
          </a:p>
          <a:p>
            <a:r>
              <a:rPr lang="ja-JP" altLang="en-US" dirty="0" smtClean="0"/>
              <a:t>まぐれによる連鎖</a:t>
            </a:r>
            <a:endParaRPr lang="en-US" altLang="ja-JP" dirty="0" smtClean="0"/>
          </a:p>
          <a:p>
            <a:r>
              <a:rPr lang="ja-JP" altLang="en-US" dirty="0" smtClean="0"/>
              <a:t>時として</a:t>
            </a:r>
            <a:r>
              <a:rPr lang="en-US" altLang="ja-JP" dirty="0" smtClean="0"/>
              <a:t>5</a:t>
            </a:r>
            <a:r>
              <a:rPr lang="ja-JP" altLang="en-US" dirty="0" smtClean="0"/>
              <a:t>連鎖以上</a:t>
            </a:r>
            <a:endParaRPr lang="en-US" altLang="ja-JP" dirty="0" smtClean="0"/>
          </a:p>
        </p:txBody>
      </p:sp>
      <p:pic>
        <p:nvPicPr>
          <p:cNvPr id="15" name="図 14"/>
          <p:cNvPicPr>
            <a:picLocks noChangeAspect="1"/>
          </p:cNvPicPr>
          <p:nvPr/>
        </p:nvPicPr>
        <p:blipFill rotWithShape="1">
          <a:blip r:embed="rId3">
            <a:extLst>
              <a:ext uri="{28A0092B-C50C-407E-A947-70E740481C1C}">
                <a14:useLocalDpi xmlns:a14="http://schemas.microsoft.com/office/drawing/2010/main" val="0"/>
              </a:ext>
            </a:extLst>
          </a:blip>
          <a:srcRect l="49847"/>
          <a:stretch/>
        </p:blipFill>
        <p:spPr>
          <a:xfrm>
            <a:off x="10078540" y="3595923"/>
            <a:ext cx="1828800" cy="3125433"/>
          </a:xfrm>
          <a:prstGeom prst="rect">
            <a:avLst/>
          </a:prstGeom>
        </p:spPr>
      </p:pic>
      <p:sp>
        <p:nvSpPr>
          <p:cNvPr id="16" name="テキスト ボックス 15"/>
          <p:cNvSpPr txBox="1"/>
          <p:nvPr/>
        </p:nvSpPr>
        <p:spPr>
          <a:xfrm>
            <a:off x="243069" y="5805444"/>
            <a:ext cx="10150998" cy="1077218"/>
          </a:xfrm>
          <a:prstGeom prst="rect">
            <a:avLst/>
          </a:prstGeom>
          <a:noFill/>
        </p:spPr>
        <p:txBody>
          <a:bodyPr wrap="square" rtlCol="0">
            <a:spAutoFit/>
          </a:bodyPr>
          <a:lstStyle/>
          <a:p>
            <a:r>
              <a:rPr lang="en-US" altLang="ja-JP" sz="1600" dirty="0" smtClean="0"/>
              <a:t>[3]</a:t>
            </a:r>
            <a:r>
              <a:rPr lang="en-US" altLang="ja-JP" sz="1600" dirty="0" err="1" smtClean="0"/>
              <a:t>Volodymyr</a:t>
            </a:r>
            <a:r>
              <a:rPr lang="en-US" altLang="ja-JP" sz="1600" dirty="0" smtClean="0"/>
              <a:t> </a:t>
            </a:r>
            <a:r>
              <a:rPr lang="en-US" altLang="ja-JP" sz="1600" dirty="0" err="1"/>
              <a:t>Mnih</a:t>
            </a:r>
            <a:r>
              <a:rPr lang="en-US" altLang="ja-JP" sz="1600" dirty="0"/>
              <a:t> et al. Human-level control through deep rein-</a:t>
            </a:r>
            <a:r>
              <a:rPr lang="en-US" altLang="ja-JP" sz="1600" dirty="0" err="1"/>
              <a:t>forcement</a:t>
            </a:r>
            <a:r>
              <a:rPr lang="en-US" altLang="ja-JP" sz="1600" dirty="0"/>
              <a:t> learning. </a:t>
            </a:r>
          </a:p>
          <a:p>
            <a:r>
              <a:rPr lang="en-US" altLang="ja-JP" sz="1600" i="1" dirty="0"/>
              <a:t>     </a:t>
            </a:r>
            <a:r>
              <a:rPr lang="en-US" altLang="ja-JP" sz="1600" i="1" dirty="0" smtClean="0"/>
              <a:t>Nature</a:t>
            </a:r>
            <a:r>
              <a:rPr lang="en-US" altLang="ja-JP" sz="1600" dirty="0"/>
              <a:t>, Vol. 518, No. 7540, pp. 529–533, </a:t>
            </a:r>
            <a:r>
              <a:rPr lang="en-US" altLang="ja-JP" sz="1600" dirty="0" smtClean="0"/>
              <a:t>2015</a:t>
            </a:r>
            <a:r>
              <a:rPr lang="en-US" altLang="ja-JP" sz="1600" dirty="0"/>
              <a:t>. </a:t>
            </a:r>
            <a:endParaRPr lang="en-US" altLang="ja-JP" sz="1600" dirty="0" smtClean="0"/>
          </a:p>
          <a:p>
            <a:r>
              <a:rPr lang="en-US" altLang="ja-JP" sz="1600" dirty="0" smtClean="0"/>
              <a:t>[4] </a:t>
            </a:r>
            <a:r>
              <a:rPr lang="en-US" altLang="ja-JP" sz="1600" dirty="0"/>
              <a:t>https://</a:t>
            </a:r>
            <a:r>
              <a:rPr lang="en-US" altLang="ja-JP" sz="1600" dirty="0" err="1" smtClean="0"/>
              <a:t>github.com</a:t>
            </a:r>
            <a:r>
              <a:rPr lang="en-US" altLang="ja-JP" sz="1600" dirty="0" smtClean="0"/>
              <a:t>/</a:t>
            </a:r>
            <a:r>
              <a:rPr lang="en-US" altLang="ja-JP" sz="1600" dirty="0" err="1" smtClean="0"/>
              <a:t>ugo</a:t>
            </a:r>
            <a:r>
              <a:rPr lang="en-US" altLang="ja-JP" sz="1600" dirty="0" smtClean="0"/>
              <a:t>-</a:t>
            </a:r>
            <a:r>
              <a:rPr lang="en-US" altLang="ja-JP" sz="1600" dirty="0" err="1" smtClean="0"/>
              <a:t>nama</a:t>
            </a:r>
            <a:r>
              <a:rPr lang="en-US" altLang="ja-JP" sz="1600" dirty="0" smtClean="0"/>
              <a:t>-kun/DQN-</a:t>
            </a:r>
            <a:r>
              <a:rPr lang="en-US" altLang="ja-JP" sz="1600" dirty="0" err="1" smtClean="0"/>
              <a:t>chainer.git</a:t>
            </a:r>
            <a:r>
              <a:rPr lang="en-US" altLang="ja-JP" sz="1600" dirty="0" smtClean="0"/>
              <a:t>, Last Visited 2017/2/13.</a:t>
            </a:r>
          </a:p>
          <a:p>
            <a:r>
              <a:rPr lang="en-US" altLang="ja-JP" sz="1600" dirty="0" smtClean="0"/>
              <a:t>[5] </a:t>
            </a:r>
            <a:r>
              <a:rPr lang="en-US" altLang="ja-JP" sz="1600" dirty="0"/>
              <a:t>https://</a:t>
            </a:r>
            <a:r>
              <a:rPr lang="en-US" altLang="ja-JP" sz="1600" dirty="0" err="1" smtClean="0"/>
              <a:t>github.com</a:t>
            </a:r>
            <a:r>
              <a:rPr lang="en-US" altLang="ja-JP" sz="1600" dirty="0" smtClean="0"/>
              <a:t>/nadavbh12/Retro-Learning-</a:t>
            </a:r>
            <a:r>
              <a:rPr lang="en-US" altLang="ja-JP" sz="1600" dirty="0" err="1" smtClean="0"/>
              <a:t>Environment.git</a:t>
            </a:r>
            <a:r>
              <a:rPr lang="en-US" altLang="ja-JP" sz="1600" dirty="0" smtClean="0"/>
              <a:t>, Last visited 2017/2/13.</a:t>
            </a:r>
            <a:endParaRPr kumimoji="1" lang="ja-JP" altLang="en-US" sz="1600" dirty="0"/>
          </a:p>
        </p:txBody>
      </p:sp>
      <p:sp>
        <p:nvSpPr>
          <p:cNvPr id="19" name="テキスト ボックス 18"/>
          <p:cNvSpPr txBox="1"/>
          <p:nvPr/>
        </p:nvSpPr>
        <p:spPr>
          <a:xfrm>
            <a:off x="6571134" y="3063314"/>
            <a:ext cx="1441593" cy="1569660"/>
          </a:xfrm>
          <a:prstGeom prst="rect">
            <a:avLst/>
          </a:prstGeom>
          <a:noFill/>
        </p:spPr>
        <p:txBody>
          <a:bodyPr wrap="square" rtlCol="0">
            <a:spAutoFit/>
          </a:bodyPr>
          <a:lstStyle/>
          <a:p>
            <a:r>
              <a:rPr lang="fr-FR" altLang="ja-JP" sz="1600" dirty="0" smtClean="0">
                <a:latin typeface="Consolas" charset="0"/>
                <a:ea typeface="Consolas" charset="0"/>
                <a:cs typeface="Consolas" charset="0"/>
              </a:rPr>
              <a:t>0 </a:t>
            </a:r>
            <a:r>
              <a:rPr lang="fr-FR" altLang="ja-JP" sz="1600" dirty="0">
                <a:latin typeface="Consolas" charset="0"/>
                <a:ea typeface="Consolas" charset="0"/>
                <a:cs typeface="Consolas" charset="0"/>
              </a:rPr>
              <a:t>0 0 0 0 0</a:t>
            </a:r>
          </a:p>
          <a:p>
            <a:r>
              <a:rPr lang="fr-FR" altLang="ja-JP" sz="1600" dirty="0" smtClean="0">
                <a:latin typeface="Consolas" charset="0"/>
                <a:ea typeface="Consolas" charset="0"/>
                <a:cs typeface="Consolas" charset="0"/>
              </a:rPr>
              <a:t>0 </a:t>
            </a:r>
            <a:r>
              <a:rPr lang="fr-FR" altLang="ja-JP" sz="1600" dirty="0">
                <a:latin typeface="Consolas" charset="0"/>
                <a:ea typeface="Consolas" charset="0"/>
                <a:cs typeface="Consolas" charset="0"/>
              </a:rPr>
              <a:t>0 0 0 0 0</a:t>
            </a:r>
          </a:p>
          <a:p>
            <a:r>
              <a:rPr lang="fr-FR" altLang="ja-JP" sz="1600" dirty="0" smtClean="0">
                <a:latin typeface="Consolas" charset="0"/>
                <a:ea typeface="Consolas" charset="0"/>
                <a:cs typeface="Consolas" charset="0"/>
              </a:rPr>
              <a:t>0 </a:t>
            </a:r>
            <a:r>
              <a:rPr lang="fr-FR" altLang="ja-JP" sz="1600" dirty="0">
                <a:latin typeface="Consolas" charset="0"/>
                <a:ea typeface="Consolas" charset="0"/>
                <a:cs typeface="Consolas" charset="0"/>
              </a:rPr>
              <a:t>0 0 0 0 0</a:t>
            </a:r>
          </a:p>
          <a:p>
            <a:r>
              <a:rPr lang="fi-FI" altLang="ja-JP" sz="1600" dirty="0" smtClean="0">
                <a:latin typeface="Consolas" charset="0"/>
                <a:ea typeface="Consolas" charset="0"/>
                <a:cs typeface="Consolas" charset="0"/>
              </a:rPr>
              <a:t>5 </a:t>
            </a:r>
            <a:r>
              <a:rPr lang="fi-FI" altLang="ja-JP" sz="1600" dirty="0">
                <a:latin typeface="Consolas" charset="0"/>
                <a:ea typeface="Consolas" charset="0"/>
                <a:cs typeface="Consolas" charset="0"/>
              </a:rPr>
              <a:t>4 0 0 0 0</a:t>
            </a:r>
          </a:p>
          <a:p>
            <a:r>
              <a:rPr lang="de-DE" altLang="ja-JP" sz="1600" dirty="0" smtClean="0">
                <a:latin typeface="Consolas" charset="0"/>
                <a:ea typeface="Consolas" charset="0"/>
                <a:cs typeface="Consolas" charset="0"/>
              </a:rPr>
              <a:t>5 </a:t>
            </a:r>
            <a:r>
              <a:rPr lang="de-DE" altLang="ja-JP" sz="1600" dirty="0">
                <a:latin typeface="Consolas" charset="0"/>
                <a:ea typeface="Consolas" charset="0"/>
                <a:cs typeface="Consolas" charset="0"/>
              </a:rPr>
              <a:t>4 1 0 0 0</a:t>
            </a:r>
          </a:p>
          <a:p>
            <a:r>
              <a:rPr lang="de-DE" altLang="ja-JP" sz="1600" dirty="0" smtClean="0">
                <a:latin typeface="Consolas" charset="0"/>
                <a:ea typeface="Consolas" charset="0"/>
                <a:cs typeface="Consolas" charset="0"/>
              </a:rPr>
              <a:t>5 </a:t>
            </a:r>
            <a:r>
              <a:rPr lang="de-DE" altLang="ja-JP" sz="1600" dirty="0">
                <a:latin typeface="Consolas" charset="0"/>
                <a:ea typeface="Consolas" charset="0"/>
                <a:cs typeface="Consolas" charset="0"/>
              </a:rPr>
              <a:t>4 1 0 0 0</a:t>
            </a:r>
            <a:endParaRPr kumimoji="1" lang="ja-JP" altLang="en-US" sz="1600" dirty="0">
              <a:latin typeface="Consolas" charset="0"/>
              <a:ea typeface="Consolas" charset="0"/>
              <a:cs typeface="Consolas" charset="0"/>
            </a:endParaRPr>
          </a:p>
        </p:txBody>
      </p:sp>
      <p:pic>
        <p:nvPicPr>
          <p:cNvPr id="20" name="図 19"/>
          <p:cNvPicPr>
            <a:picLocks noChangeAspect="1"/>
          </p:cNvPicPr>
          <p:nvPr/>
        </p:nvPicPr>
        <p:blipFill rotWithShape="1">
          <a:blip r:embed="rId4">
            <a:extLst>
              <a:ext uri="{28A0092B-C50C-407E-A947-70E740481C1C}">
                <a14:useLocalDpi xmlns:a14="http://schemas.microsoft.com/office/drawing/2010/main" val="0"/>
              </a:ext>
            </a:extLst>
          </a:blip>
          <a:srcRect l="1300" t="52504" r="58549" b="7033"/>
          <a:stretch/>
        </p:blipFill>
        <p:spPr>
          <a:xfrm>
            <a:off x="4213341" y="3117960"/>
            <a:ext cx="1611306" cy="1468713"/>
          </a:xfrm>
          <a:prstGeom prst="rect">
            <a:avLst/>
          </a:prstGeom>
        </p:spPr>
      </p:pic>
      <p:sp>
        <p:nvSpPr>
          <p:cNvPr id="21" name="右矢印 20"/>
          <p:cNvSpPr/>
          <p:nvPr/>
        </p:nvSpPr>
        <p:spPr>
          <a:xfrm>
            <a:off x="6025247" y="3627247"/>
            <a:ext cx="430657" cy="393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1624614" y="0"/>
            <a:ext cx="556423" cy="369332"/>
          </a:xfrm>
          <a:prstGeom prst="rect">
            <a:avLst/>
          </a:prstGeom>
          <a:noFill/>
        </p:spPr>
        <p:txBody>
          <a:bodyPr wrap="square" rtlCol="0">
            <a:spAutoFit/>
          </a:bodyPr>
          <a:lstStyle/>
          <a:p>
            <a:r>
              <a:rPr lang="en-US" altLang="ja-JP" dirty="0">
                <a:solidFill>
                  <a:schemeClr val="tx1">
                    <a:lumMod val="50000"/>
                    <a:lumOff val="50000"/>
                  </a:schemeClr>
                </a:solidFill>
              </a:rPr>
              <a:t>3</a:t>
            </a:r>
            <a:r>
              <a:rPr kumimoji="1" lang="en-US" altLang="ja-JP" dirty="0" smtClean="0">
                <a:solidFill>
                  <a:schemeClr val="tx1">
                    <a:lumMod val="50000"/>
                    <a:lumOff val="50000"/>
                  </a:schemeClr>
                </a:solidFill>
              </a:rPr>
              <a:t>/3</a:t>
            </a:r>
            <a:endParaRPr kumimoji="1" lang="ja-JP" altLang="en-US" dirty="0">
              <a:solidFill>
                <a:schemeClr val="tx1">
                  <a:lumMod val="50000"/>
                  <a:lumOff val="50000"/>
                </a:schemeClr>
              </a:solidFill>
            </a:endParaRPr>
          </a:p>
        </p:txBody>
      </p:sp>
      <p:sp>
        <p:nvSpPr>
          <p:cNvPr id="18" name="テキスト ボックス 17"/>
          <p:cNvSpPr txBox="1"/>
          <p:nvPr/>
        </p:nvSpPr>
        <p:spPr>
          <a:xfrm>
            <a:off x="0" y="0"/>
            <a:ext cx="889686" cy="369332"/>
          </a:xfrm>
          <a:prstGeom prst="rect">
            <a:avLst/>
          </a:prstGeom>
          <a:noFill/>
        </p:spPr>
        <p:txBody>
          <a:bodyPr wrap="square" rtlCol="0">
            <a:spAutoFit/>
          </a:bodyPr>
          <a:lstStyle/>
          <a:p>
            <a:r>
              <a:rPr kumimoji="1" lang="en-US" altLang="ja-JP" smtClean="0">
                <a:solidFill>
                  <a:schemeClr val="accent5">
                    <a:lumMod val="60000"/>
                    <a:lumOff val="40000"/>
                  </a:schemeClr>
                </a:solidFill>
              </a:rPr>
              <a:t>P3-13</a:t>
            </a:r>
            <a:endParaRPr kumimoji="1" lang="ja-JP" altLang="en-US" dirty="0">
              <a:solidFill>
                <a:schemeClr val="accent5">
                  <a:lumMod val="60000"/>
                  <a:lumOff val="40000"/>
                </a:schemeClr>
              </a:solidFill>
            </a:endParaRPr>
          </a:p>
        </p:txBody>
      </p:sp>
    </p:spTree>
    <p:extLst>
      <p:ext uri="{BB962C8B-B14F-4D97-AF65-F5344CB8AC3E}">
        <p14:creationId xmlns:p14="http://schemas.microsoft.com/office/powerpoint/2010/main" val="1258998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7630</TotalTime>
  <Words>674</Words>
  <Application>Microsoft Macintosh PowerPoint</Application>
  <PresentationFormat>ワイド画面</PresentationFormat>
  <Paragraphs>87</Paragraphs>
  <Slides>4</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vt:i4>
      </vt:variant>
    </vt:vector>
  </HeadingPairs>
  <TitlesOfParts>
    <vt:vector size="13" baseType="lpstr">
      <vt:lpstr>Calibri</vt:lpstr>
      <vt:lpstr>Consolas</vt:lpstr>
      <vt:lpstr>IPAexMincho</vt:lpstr>
      <vt:lpstr>ＭＳ Ｐゴシック</vt:lpstr>
      <vt:lpstr>NimbusRomNo9L</vt:lpstr>
      <vt:lpstr>Yu Gothic</vt:lpstr>
      <vt:lpstr>Yu Gothic Light</vt:lpstr>
      <vt:lpstr>Arial</vt:lpstr>
      <vt:lpstr>ホワイト</vt:lpstr>
      <vt:lpstr>ぷよぷよの連鎖構成法のための 機械学習と人間からの知識抽出に関する 基礎的研究 </vt:lpstr>
      <vt:lpstr>背景：ゲームAIの現状</vt:lpstr>
      <vt:lpstr>人の知識を適用したAI</vt:lpstr>
      <vt:lpstr>実験：DQN vs 人の知識AI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109</cp:revision>
  <cp:lastPrinted>2017-02-15T03:17:04Z</cp:lastPrinted>
  <dcterms:created xsi:type="dcterms:W3CDTF">2017-02-07T14:14:26Z</dcterms:created>
  <dcterms:modified xsi:type="dcterms:W3CDTF">2017-02-18T13:58:51Z</dcterms:modified>
</cp:coreProperties>
</file>