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ja-JP"/>
    </a:defPPr>
    <a:lvl1pPr marL="0" algn="l" defTabSz="3628796" rtl="0" eaLnBrk="1" latinLnBrk="0" hangingPunct="1">
      <a:defRPr kumimoji="1"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kumimoji="1"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kumimoji="1"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kumimoji="1"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kumimoji="1"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kumimoji="1"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kumimoji="1"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kumimoji="1"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kumimoji="1" sz="71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DFF"/>
    <a:srgbClr val="B06FFF"/>
    <a:srgbClr val="F2DFFF"/>
    <a:srgbClr val="E7D5F3"/>
    <a:srgbClr val="A166E8"/>
    <a:srgbClr val="B579F0"/>
    <a:srgbClr val="965FCF"/>
    <a:srgbClr val="DCCCFF"/>
    <a:srgbClr val="C4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>
        <p:scale>
          <a:sx n="43" d="100"/>
          <a:sy n="43" d="100"/>
        </p:scale>
        <p:origin x="592" y="144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wagahai/Documents/h28_soturon/happyou/graph/chain_score_im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459163310311"/>
          <c:y val="0.0509259259259259"/>
          <c:w val="0.850985250834777"/>
          <c:h val="0.824780771164194"/>
        </c:manualLayout>
      </c:layout>
      <c:scatterChart>
        <c:scatterStyle val="smoothMarker"/>
        <c:varyColors val="0"/>
        <c:ser>
          <c:idx val="0"/>
          <c:order val="0"/>
          <c:tx>
            <c:v>小連鎖</c:v>
          </c:tx>
          <c:spPr>
            <a:ln w="38100"/>
          </c:spPr>
          <c:marker>
            <c:symbol val="none"/>
          </c:marker>
          <c:yVal>
            <c:numRef>
              <c:f>Sheet1!$B$2:$B$28</c:f>
              <c:numCache>
                <c:formatCode>General</c:formatCode>
                <c:ptCount val="27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5.0</c:v>
                </c:pt>
                <c:pt idx="6">
                  <c:v>12.0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17.0</c:v>
                </c:pt>
                <c:pt idx="17">
                  <c:v>28.0</c:v>
                </c:pt>
                <c:pt idx="18">
                  <c:v>30.0</c:v>
                </c:pt>
                <c:pt idx="19">
                  <c:v>30.0</c:v>
                </c:pt>
                <c:pt idx="20">
                  <c:v>30.0</c:v>
                </c:pt>
                <c:pt idx="21">
                  <c:v>30.0</c:v>
                </c:pt>
                <c:pt idx="22">
                  <c:v>30.0</c:v>
                </c:pt>
                <c:pt idx="23">
                  <c:v>30.0</c:v>
                </c:pt>
                <c:pt idx="24">
                  <c:v>30.0</c:v>
                </c:pt>
                <c:pt idx="25">
                  <c:v>30.0</c:v>
                </c:pt>
                <c:pt idx="26">
                  <c:v>30.0</c:v>
                </c:pt>
              </c:numCache>
            </c:numRef>
          </c:yVal>
          <c:smooth val="1"/>
        </c:ser>
        <c:ser>
          <c:idx val="1"/>
          <c:order val="1"/>
          <c:tx>
            <c:v>大連鎖</c:v>
          </c:tx>
          <c:spPr>
            <a:ln w="38100"/>
          </c:spPr>
          <c:marker>
            <c:symbol val="none"/>
          </c:marker>
          <c:yVal>
            <c:numRef>
              <c:f>Sheet1!$C$2:$C$28</c:f>
              <c:numCache>
                <c:formatCode>General</c:formatCode>
                <c:ptCount val="27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  <c:pt idx="15">
                  <c:v>3.0</c:v>
                </c:pt>
                <c:pt idx="16">
                  <c:v>3.0</c:v>
                </c:pt>
                <c:pt idx="17">
                  <c:v>3.0</c:v>
                </c:pt>
                <c:pt idx="18">
                  <c:v>5.0</c:v>
                </c:pt>
                <c:pt idx="19">
                  <c:v>10.0</c:v>
                </c:pt>
                <c:pt idx="20">
                  <c:v>20.0</c:v>
                </c:pt>
                <c:pt idx="21">
                  <c:v>40.0</c:v>
                </c:pt>
                <c:pt idx="22">
                  <c:v>77.0</c:v>
                </c:pt>
                <c:pt idx="23">
                  <c:v>80.0</c:v>
                </c:pt>
                <c:pt idx="24">
                  <c:v>80.0</c:v>
                </c:pt>
                <c:pt idx="25">
                  <c:v>80.0</c:v>
                </c:pt>
                <c:pt idx="26">
                  <c:v>80.0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04421632"/>
        <c:axId val="-2073988752"/>
      </c:scatterChart>
      <c:valAx>
        <c:axId val="-200442163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ja-JP"/>
                  <a:t>手数</a:t>
                </a:r>
              </a:p>
            </c:rich>
          </c:tx>
          <c:layout>
            <c:manualLayout>
              <c:xMode val="edge"/>
              <c:yMode val="edge"/>
              <c:x val="0.911111111111111"/>
              <c:y val="0.8999766695829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73988752"/>
        <c:crosses val="autoZero"/>
        <c:crossBetween val="midCat"/>
      </c:valAx>
      <c:valAx>
        <c:axId val="-2073988752"/>
        <c:scaling>
          <c:orientation val="minMax"/>
        </c:scaling>
        <c:delete val="1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ja-JP"/>
                  <a:t>スコア</a:t>
                </a:r>
              </a:p>
            </c:rich>
          </c:tx>
          <c:layout>
            <c:manualLayout>
              <c:xMode val="edge"/>
              <c:yMode val="edge"/>
              <c:x val="0.0194444444444444"/>
              <c:y val="0.020844634004082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04421632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0861111111111111"/>
          <c:y val="0.454447775026427"/>
          <c:w val="0.266734953645997"/>
          <c:h val="0.19716797097222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txPr>
    <a:bodyPr/>
    <a:lstStyle/>
    <a:p>
      <a:pPr>
        <a:defRPr sz="2400"/>
      </a:pPr>
      <a:endParaRPr lang="ja-JP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10E7D-6455-0A47-B8F9-D482023045D3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84D44-ACB7-5B4D-8C71-1D0563A14C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796" rtl="0" eaLnBrk="1" latinLnBrk="0" hangingPunct="1">
      <a:defRPr kumimoji="1"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kumimoji="1"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kumimoji="1"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kumimoji="1"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kumimoji="1"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kumimoji="1"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kumimoji="1"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kumimoji="1"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kumimoji="1"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ルール追加</a:t>
            </a:r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84D44-ACB7-5B4D-8C71-1D0563A14C0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84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4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0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66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9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6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35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4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2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5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8915-365F-E641-A432-5E8464580158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4AAC-C4FD-EA4C-A083-BBEEAB7A9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74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kumimoji="1"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kumimoji="1"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kumimoji="1"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chart" Target="../charts/chart1.xml"/><Relationship Id="rId6" Type="http://schemas.openxmlformats.org/officeDocument/2006/relationships/image" Target="../media/image3.png"/><Relationship Id="rId7" Type="http://schemas.openxmlformats.org/officeDocument/2006/relationships/package" Target="../embeddings/Microsoft_Excel_______1.xlsx"/><Relationship Id="rId8" Type="http://schemas.openxmlformats.org/officeDocument/2006/relationships/image" Target="../media/image1.emf"/><Relationship Id="rId9" Type="http://schemas.openxmlformats.org/officeDocument/2006/relationships/image" Target="../media/image4.png"/><Relationship Id="rId10" Type="http://schemas.openxmlformats.org/officeDocument/2006/relationships/image" Target="../media/image5.jpg"/><Relationship Id="rId11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0" y="-1"/>
            <a:ext cx="32399287" cy="3988543"/>
          </a:xfrm>
          <a:gradFill flip="none" rotWithShape="1">
            <a:gsLst>
              <a:gs pos="0">
                <a:srgbClr val="C48DFF"/>
              </a:gs>
              <a:gs pos="33000">
                <a:srgbClr val="DCCCFF">
                  <a:shade val="67500"/>
                  <a:satMod val="115000"/>
                </a:srgbClr>
              </a:gs>
              <a:gs pos="100000">
                <a:srgbClr val="F2DFFF"/>
              </a:gs>
            </a:gsLst>
            <a:lin ang="16200000" scaled="1"/>
            <a:tileRect/>
          </a:gradFill>
        </p:spPr>
        <p:txBody>
          <a:bodyPr anchor="ctr">
            <a:noAutofit/>
          </a:bodyPr>
          <a:lstStyle/>
          <a:p>
            <a:r>
              <a:rPr lang="ja-JP" altLang="en-US" sz="9600" dirty="0"/>
              <a:t>ぷよぷよの連鎖構成法のため</a:t>
            </a:r>
            <a:r>
              <a:rPr lang="ja-JP" altLang="en-US" sz="9600" dirty="0" smtClean="0"/>
              <a:t>の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ja-JP" altLang="en-US" sz="9600" dirty="0" smtClean="0"/>
              <a:t>機械</a:t>
            </a:r>
            <a:r>
              <a:rPr lang="ja-JP" altLang="en-US" sz="9600" dirty="0"/>
              <a:t>学習と人間からの知識抽出に</a:t>
            </a:r>
            <a:r>
              <a:rPr lang="ja-JP" altLang="en-US" sz="9600" dirty="0" smtClean="0"/>
              <a:t>関する基礎的</a:t>
            </a:r>
            <a:r>
              <a:rPr lang="ja-JP" altLang="en-US" sz="9600" dirty="0"/>
              <a:t>研究 </a:t>
            </a:r>
            <a:endParaRPr kumimoji="1" lang="ja-JP" altLang="en-US" sz="96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4049909" y="4212811"/>
            <a:ext cx="24299466" cy="1102078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電気通信大学　情報理工学部　総合情報学科</a:t>
            </a:r>
            <a:endParaRPr lang="en-US" altLang="ja-JP" sz="4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2825" y="6976443"/>
            <a:ext cx="4304383" cy="119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背景・目的</a:t>
            </a:r>
            <a:endParaRPr kumimoji="1" lang="ja-JP" altLang="en-US" sz="7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4197" y="16441791"/>
            <a:ext cx="7282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dirty="0" smtClean="0"/>
              <a:t>ぷよぷよのルール</a:t>
            </a:r>
            <a:endParaRPr kumimoji="1" lang="ja-JP" altLang="en-US" sz="7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814208" y="14976704"/>
            <a:ext cx="12627175" cy="119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実験</a:t>
            </a:r>
            <a:r>
              <a:rPr kumimoji="1" lang="en-US" altLang="ja-JP" sz="7200" dirty="0" smtClean="0"/>
              <a:t>1</a:t>
            </a:r>
            <a:r>
              <a:rPr kumimoji="1" lang="ja-JP" altLang="en-US" sz="7200" dirty="0" smtClean="0"/>
              <a:t>：連鎖構築シミュレーション</a:t>
            </a:r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784858" y="25804719"/>
            <a:ext cx="14591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実験</a:t>
            </a:r>
            <a:r>
              <a:rPr kumimoji="1" lang="en-US" altLang="ja-JP" sz="7200" dirty="0" smtClean="0"/>
              <a:t>2</a:t>
            </a:r>
            <a:r>
              <a:rPr kumimoji="1" lang="ja-JP" altLang="en-US" sz="7200" dirty="0" smtClean="0"/>
              <a:t>：</a:t>
            </a:r>
            <a:r>
              <a:rPr kumimoji="1" lang="en-US" altLang="ja-JP" sz="7200" dirty="0" smtClean="0"/>
              <a:t>DQN vs </a:t>
            </a:r>
            <a:r>
              <a:rPr kumimoji="1" lang="ja-JP" altLang="en-US" sz="7200" dirty="0" smtClean="0"/>
              <a:t>人の知識を適用した</a:t>
            </a:r>
            <a:r>
              <a:rPr kumimoji="1" lang="en-US" altLang="ja-JP" sz="7200" dirty="0" smtClean="0"/>
              <a:t>AI</a:t>
            </a:r>
            <a:endParaRPr kumimoji="1" lang="ja-JP" altLang="en-US" sz="7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814208" y="34410725"/>
            <a:ext cx="2600392" cy="119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16204669" y="6766757"/>
            <a:ext cx="0" cy="364338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2679177" y="9311607"/>
            <a:ext cx="11115569" cy="2629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ja-JP" altLang="en-US" sz="4400" dirty="0" smtClean="0"/>
              <a:t>機械学習</a:t>
            </a:r>
            <a:r>
              <a:rPr lang="en-US" altLang="ja-JP" sz="4400" dirty="0" smtClean="0"/>
              <a:t>AI</a:t>
            </a:r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Font typeface="Arial"/>
              <a:buNone/>
            </a:pPr>
            <a:r>
              <a:rPr lang="ja-JP" altLang="en-US" sz="4000" dirty="0" smtClean="0">
                <a:solidFill>
                  <a:srgbClr val="FF0000"/>
                </a:solidFill>
              </a:rPr>
              <a:t>◯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強い、事前知識不要</a:t>
            </a:r>
            <a:endParaRPr lang="en-US" altLang="ja-JP" sz="4000" dirty="0" smtClean="0"/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Font typeface="Arial"/>
              <a:buNone/>
            </a:pPr>
            <a:r>
              <a:rPr lang="en-US" altLang="ja-JP" sz="4000" dirty="0" smtClean="0">
                <a:solidFill>
                  <a:srgbClr val="0070C0"/>
                </a:solidFill>
              </a:rPr>
              <a:t>×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学習結果の解釈が</a:t>
            </a:r>
            <a:r>
              <a:rPr lang="ja-JP" altLang="en-US" sz="4000" dirty="0" smtClean="0"/>
              <a:t>難しい</a:t>
            </a:r>
            <a:endParaRPr lang="en-US" altLang="ja-JP" sz="40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70081" y="8407044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ゲーム</a:t>
            </a:r>
            <a:r>
              <a:rPr kumimoji="1" lang="en-US" altLang="ja-JP" sz="4800" dirty="0" smtClean="0"/>
              <a:t>AI</a:t>
            </a:r>
            <a:r>
              <a:rPr kumimoji="1" lang="ja-JP" altLang="en-US" sz="4800" dirty="0" smtClean="0"/>
              <a:t>の発展：人に勝てるまでに</a:t>
            </a:r>
            <a:endParaRPr kumimoji="1" lang="ja-JP" altLang="en-US" sz="4800" dirty="0"/>
          </a:p>
        </p:txBody>
      </p:sp>
      <p:sp>
        <p:nvSpPr>
          <p:cNvPr id="16" name="右矢印 15"/>
          <p:cNvSpPr/>
          <p:nvPr/>
        </p:nvSpPr>
        <p:spPr>
          <a:xfrm>
            <a:off x="467161" y="14409114"/>
            <a:ext cx="1861457" cy="1501347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2598288" y="14443919"/>
            <a:ext cx="13316175" cy="1309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ja-JP" sz="5400" dirty="0" smtClean="0"/>
              <a:t>2</a:t>
            </a:r>
            <a:r>
              <a:rPr lang="ja-JP" altLang="en-US" sz="5400" dirty="0" smtClean="0"/>
              <a:t>つの手法</a:t>
            </a:r>
            <a:r>
              <a:rPr lang="ja-JP" altLang="en-US" sz="5400" dirty="0" smtClean="0"/>
              <a:t>を「</a:t>
            </a:r>
            <a:r>
              <a:rPr lang="ja-JP" altLang="en-US" sz="5400" dirty="0" smtClean="0">
                <a:solidFill>
                  <a:srgbClr val="C00000"/>
                </a:solidFill>
              </a:rPr>
              <a:t>ぷよぷよ</a:t>
            </a:r>
            <a:r>
              <a:rPr lang="ja-JP" altLang="en-US" sz="5400" dirty="0" smtClean="0"/>
              <a:t>」に適用し比較・検討</a:t>
            </a:r>
            <a:endParaRPr lang="en-US" altLang="ja-JP" sz="54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" y="18961894"/>
            <a:ext cx="5010948" cy="763502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316464" y="17878003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フィールド</a:t>
            </a:r>
            <a:endParaRPr kumimoji="1" lang="ja-JP" altLang="en-US" sz="4800" dirty="0"/>
          </a:p>
        </p:txBody>
      </p:sp>
      <p:graphicFrame>
        <p:nvGraphicFramePr>
          <p:cNvPr id="24" name="グラフ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854507"/>
              </p:ext>
            </p:extLst>
          </p:nvPr>
        </p:nvGraphicFramePr>
        <p:xfrm>
          <a:off x="6337006" y="22819957"/>
          <a:ext cx="8861742" cy="483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1485021" y="27720047"/>
            <a:ext cx="13030200" cy="14513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ja-JP" altLang="en-US" sz="5400" dirty="0" smtClean="0"/>
              <a:t>限られた情報から</a:t>
            </a:r>
            <a:r>
              <a:rPr lang="ja-JP" altLang="en-US" sz="5400" dirty="0" smtClean="0">
                <a:solidFill>
                  <a:srgbClr val="C00000"/>
                </a:solidFill>
              </a:rPr>
              <a:t>連鎖構築</a:t>
            </a:r>
            <a:r>
              <a:rPr lang="ja-JP" altLang="en-US" sz="5400" dirty="0" smtClean="0"/>
              <a:t>する必要</a:t>
            </a:r>
            <a:endParaRPr lang="en-US" altLang="ja-JP" sz="5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10778" y="17884216"/>
            <a:ext cx="3118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 smtClean="0"/>
              <a:t>消去と連鎖</a:t>
            </a:r>
            <a:endParaRPr kumimoji="1" lang="ja-JP" altLang="en-US" sz="4800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b="6318"/>
          <a:stretch/>
        </p:blipFill>
        <p:spPr>
          <a:xfrm>
            <a:off x="24732063" y="16414718"/>
            <a:ext cx="7734395" cy="5675232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16586311" y="16455286"/>
            <a:ext cx="78248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Arial" charset="0"/>
              <a:buChar char="•"/>
            </a:pPr>
            <a:r>
              <a:rPr kumimoji="1" lang="ja-JP" altLang="en-US" sz="4800" dirty="0" smtClean="0"/>
              <a:t>シミュレータを実装</a:t>
            </a:r>
            <a:endParaRPr kumimoji="1" lang="en-US" altLang="ja-JP" sz="4800" dirty="0" smtClean="0"/>
          </a:p>
          <a:p>
            <a:pPr marL="857250" indent="-857250">
              <a:lnSpc>
                <a:spcPct val="150000"/>
              </a:lnSpc>
              <a:buFont typeface="Arial" charset="0"/>
              <a:buChar char="•"/>
            </a:pPr>
            <a:r>
              <a:rPr lang="en-US" altLang="ja-JP" sz="4800" dirty="0" smtClean="0"/>
              <a:t>32</a:t>
            </a:r>
            <a:r>
              <a:rPr lang="ja-JP" altLang="en-US" sz="4800" dirty="0" smtClean="0"/>
              <a:t>手での構築連鎖</a:t>
            </a:r>
            <a:endParaRPr lang="en-US" altLang="ja-JP" sz="4800" dirty="0" smtClean="0"/>
          </a:p>
          <a:p>
            <a:pPr marL="857250" indent="-857250">
              <a:lnSpc>
                <a:spcPct val="150000"/>
              </a:lnSpc>
              <a:buFont typeface="Arial" charset="0"/>
              <a:buChar char="•"/>
            </a:pPr>
            <a:r>
              <a:rPr lang="ja-JP" altLang="en-US" sz="4800" dirty="0" smtClean="0"/>
              <a:t>同配石でそれぞれ</a:t>
            </a:r>
            <a:r>
              <a:rPr lang="en-US" altLang="ja-JP" sz="4800" dirty="0" smtClean="0"/>
              <a:t>50</a:t>
            </a:r>
            <a:r>
              <a:rPr lang="ja-JP" altLang="en-US" sz="4800" dirty="0" smtClean="0"/>
              <a:t>試行</a:t>
            </a:r>
            <a:endParaRPr kumimoji="1" lang="ja-JP" altLang="en-US" sz="4800" dirty="0"/>
          </a:p>
        </p:txBody>
      </p:sp>
      <p:sp>
        <p:nvSpPr>
          <p:cNvPr id="36" name="コンテンツ プレースホルダー 2"/>
          <p:cNvSpPr txBox="1">
            <a:spLocks/>
          </p:cNvSpPr>
          <p:nvPr/>
        </p:nvSpPr>
        <p:spPr>
          <a:xfrm>
            <a:off x="18034139" y="22832037"/>
            <a:ext cx="13030200" cy="21065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ja-JP" altLang="en-US" sz="5400" dirty="0" smtClean="0"/>
              <a:t>全幅探索</a:t>
            </a:r>
            <a:r>
              <a:rPr lang="ja-JP" altLang="en-US" sz="5400" dirty="0" smtClean="0"/>
              <a:t>で連鎖数</a:t>
            </a:r>
            <a:r>
              <a:rPr lang="ja-JP" altLang="en-US" sz="5400" dirty="0" smtClean="0">
                <a:solidFill>
                  <a:srgbClr val="C00000"/>
                </a:solidFill>
              </a:rPr>
              <a:t>向上</a:t>
            </a:r>
            <a:endParaRPr lang="en-US" altLang="ja-JP" sz="5400" dirty="0" smtClean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ja-JP" altLang="en-US" sz="5400" dirty="0" smtClean="0"/>
              <a:t>人の知識適用で連鎖数が</a:t>
            </a:r>
            <a:r>
              <a:rPr lang="ja-JP" altLang="en-US" sz="5400" dirty="0" smtClean="0">
                <a:solidFill>
                  <a:srgbClr val="C00000"/>
                </a:solidFill>
              </a:rPr>
              <a:t>安定</a:t>
            </a:r>
            <a:endParaRPr lang="en-US" altLang="ja-JP" sz="5400" dirty="0">
              <a:solidFill>
                <a:srgbClr val="C0000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7190653" y="27473387"/>
            <a:ext cx="9650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 smtClean="0"/>
              <a:t>ゲーム内</a:t>
            </a:r>
            <a:r>
              <a:rPr lang="en-US" altLang="ja-JP" sz="4800" dirty="0"/>
              <a:t>AI</a:t>
            </a:r>
            <a:r>
              <a:rPr lang="ja-JP" altLang="en-US" sz="4800" dirty="0"/>
              <a:t>「のほほ」とそれぞれ</a:t>
            </a:r>
            <a:r>
              <a:rPr lang="ja-JP" altLang="en-US" sz="4800" dirty="0" smtClean="0"/>
              <a:t>対戦</a:t>
            </a:r>
            <a:endParaRPr lang="ja-JP" altLang="en-US" sz="4800" dirty="0"/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17760"/>
              </p:ext>
            </p:extLst>
          </p:nvPr>
        </p:nvGraphicFramePr>
        <p:xfrm>
          <a:off x="16494876" y="29399299"/>
          <a:ext cx="7312641" cy="228730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09516"/>
                <a:gridCol w="4003125"/>
              </a:tblGrid>
              <a:tr h="735873"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/>
                        <a:t>実装</a:t>
                      </a:r>
                      <a:r>
                        <a:rPr kumimoji="1" lang="en-US" altLang="ja-JP" sz="3600" dirty="0" smtClean="0"/>
                        <a:t>AI </a:t>
                      </a:r>
                      <a:r>
                        <a:rPr kumimoji="1" lang="en-US" altLang="ja-JP" sz="3600" dirty="0" smtClean="0"/>
                        <a:t>–</a:t>
                      </a:r>
                      <a:r>
                        <a:rPr kumimoji="1" lang="ja-JP" altLang="en-US" sz="3600" dirty="0" smtClean="0"/>
                        <a:t>のほほ</a:t>
                      </a:r>
                      <a:endParaRPr kumimoji="1" lang="ja-JP" altLang="en-US" sz="3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429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DQN</a:t>
                      </a:r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 smtClean="0"/>
                        <a:t>2 - 48</a:t>
                      </a:r>
                      <a:endParaRPr kumimoji="1" lang="ja-JP" alt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064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人の知識適用</a:t>
                      </a:r>
                      <a:r>
                        <a:rPr kumimoji="1" lang="en-US" altLang="ja-JP" sz="3600" dirty="0" smtClean="0"/>
                        <a:t>AI</a:t>
                      </a:r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r>
                        <a:rPr kumimoji="1" lang="en-US" altLang="ja-JP" sz="4400" dirty="0" smtClean="0"/>
                        <a:t> - 26</a:t>
                      </a:r>
                      <a:endParaRPr kumimoji="1" lang="ja-JP" alt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3969"/>
              </p:ext>
            </p:extLst>
          </p:nvPr>
        </p:nvGraphicFramePr>
        <p:xfrm>
          <a:off x="24280532" y="29387577"/>
          <a:ext cx="7865353" cy="23064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52242"/>
                <a:gridCol w="2029113"/>
                <a:gridCol w="2383998"/>
              </a:tblGrid>
              <a:tr h="768804"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実装</a:t>
                      </a:r>
                      <a:r>
                        <a:rPr kumimoji="1" lang="en-US" altLang="ja-JP" sz="3600" dirty="0" smtClean="0"/>
                        <a:t>AI</a:t>
                      </a:r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のほほ</a:t>
                      </a:r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804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DQN</a:t>
                      </a:r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 smtClean="0"/>
                        <a:t>743.30</a:t>
                      </a:r>
                      <a:endParaRPr kumimoji="1" lang="ja-JP" alt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 smtClean="0"/>
                        <a:t>1790.12</a:t>
                      </a:r>
                      <a:endParaRPr kumimoji="1" lang="ja-JP" alt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804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人の知識適用</a:t>
                      </a:r>
                      <a:r>
                        <a:rPr kumimoji="1" lang="en-US" altLang="ja-JP" sz="3600" dirty="0" smtClean="0"/>
                        <a:t>AI</a:t>
                      </a:r>
                      <a:endParaRPr kumimoji="1" lang="ja-JP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 smtClean="0">
                          <a:solidFill>
                            <a:srgbClr val="FF0000"/>
                          </a:solidFill>
                        </a:rPr>
                        <a:t>4762.52</a:t>
                      </a:r>
                      <a:endParaRPr kumimoji="1" lang="ja-JP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 smtClean="0"/>
                        <a:t>2703.74</a:t>
                      </a:r>
                      <a:endParaRPr kumimoji="1" lang="ja-JP" alt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テキスト ボックス 41"/>
          <p:cNvSpPr txBox="1"/>
          <p:nvPr/>
        </p:nvSpPr>
        <p:spPr>
          <a:xfrm>
            <a:off x="17760036" y="28632817"/>
            <a:ext cx="4432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勝利数</a:t>
            </a:r>
            <a:endParaRPr kumimoji="1" lang="ja-JP" altLang="en-US" sz="4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742984" y="28631592"/>
            <a:ext cx="5799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 smtClean="0"/>
              <a:t>1</a:t>
            </a:r>
            <a:r>
              <a:rPr lang="ja-JP" altLang="en-US" sz="4400" dirty="0" smtClean="0"/>
              <a:t>試合あたり平均</a:t>
            </a:r>
            <a:r>
              <a:rPr lang="ja-JP" altLang="en-US" sz="4400" dirty="0" smtClean="0"/>
              <a:t>スコア</a:t>
            </a:r>
            <a:endParaRPr kumimoji="1" lang="ja-JP" altLang="en-US" sz="4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6063731" y="2204424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従来法</a:t>
            </a:r>
            <a:endParaRPr kumimoji="1" lang="ja-JP" altLang="en-US" sz="280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7652599" y="2203682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/>
              <a:t>全幅探索法</a:t>
            </a:r>
            <a:endParaRPr kumimoji="1" lang="ja-JP" altLang="en-US" sz="28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9549569" y="2204424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/>
              <a:t>人の知識適用</a:t>
            </a:r>
            <a:endParaRPr kumimoji="1" lang="ja-JP" altLang="en-US" sz="28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201206" y="16801222"/>
            <a:ext cx="543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連</a:t>
            </a:r>
            <a:endParaRPr lang="en-US" altLang="ja-JP" sz="2800" dirty="0" smtClean="0"/>
          </a:p>
          <a:p>
            <a:r>
              <a:rPr lang="ja-JP" altLang="en-US" sz="2800" dirty="0" smtClean="0"/>
              <a:t>鎖</a:t>
            </a:r>
            <a:endParaRPr lang="en-US" altLang="ja-JP" sz="2800" dirty="0" smtClean="0"/>
          </a:p>
          <a:p>
            <a:r>
              <a:rPr lang="ja-JP" altLang="en-US" sz="2800" dirty="0" smtClean="0"/>
              <a:t>数</a:t>
            </a:r>
            <a:endParaRPr kumimoji="1" lang="ja-JP" altLang="en-US" sz="2800" dirty="0"/>
          </a:p>
        </p:txBody>
      </p:sp>
      <p:sp>
        <p:nvSpPr>
          <p:cNvPr id="54" name="コンテンツ プレースホルダー 2"/>
          <p:cNvSpPr txBox="1">
            <a:spLocks/>
          </p:cNvSpPr>
          <p:nvPr/>
        </p:nvSpPr>
        <p:spPr>
          <a:xfrm>
            <a:off x="17936067" y="32104356"/>
            <a:ext cx="13030200" cy="14513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ja-JP" altLang="en-US" sz="5400" dirty="0" smtClean="0">
                <a:solidFill>
                  <a:srgbClr val="C00000"/>
                </a:solidFill>
              </a:rPr>
              <a:t>人の知識適用</a:t>
            </a:r>
            <a:r>
              <a:rPr lang="en-US" altLang="ja-JP" sz="5400" dirty="0" smtClean="0">
                <a:solidFill>
                  <a:srgbClr val="C00000"/>
                </a:solidFill>
              </a:rPr>
              <a:t>AI</a:t>
            </a:r>
            <a:r>
              <a:rPr lang="ja-JP" altLang="en-US" sz="5400" dirty="0" smtClean="0"/>
              <a:t>が強い</a:t>
            </a:r>
            <a:endParaRPr lang="en-US" altLang="ja-JP" sz="5400" dirty="0"/>
          </a:p>
        </p:txBody>
      </p:sp>
      <p:sp>
        <p:nvSpPr>
          <p:cNvPr id="56" name="コンテンツ プレースホルダー 2"/>
          <p:cNvSpPr txBox="1">
            <a:spLocks/>
          </p:cNvSpPr>
          <p:nvPr/>
        </p:nvSpPr>
        <p:spPr>
          <a:xfrm>
            <a:off x="17036858" y="35773692"/>
            <a:ext cx="15239656" cy="5613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None/>
              <a:defRPr kumimoji="1"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19951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kumimoji="1"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39902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kumimoji="1"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59853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kumimoji="1"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79804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kumimoji="1"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99755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kumimoji="1"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19706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kumimoji="1"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39657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kumimoji="1"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59608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kumimoji="1"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algn="l">
              <a:lnSpc>
                <a:spcPct val="100000"/>
              </a:lnSpc>
              <a:buFont typeface="Arial" charset="0"/>
              <a:buChar char="•"/>
            </a:pPr>
            <a:r>
              <a:rPr lang="ja-JP" altLang="en-US" sz="4800" dirty="0" smtClean="0"/>
              <a:t>機械学習</a:t>
            </a:r>
            <a:r>
              <a:rPr lang="en-US" altLang="ja-JP" sz="4800" dirty="0" smtClean="0"/>
              <a:t>AI</a:t>
            </a:r>
            <a:r>
              <a:rPr lang="ja-JP" altLang="en-US" sz="4800" dirty="0" smtClean="0"/>
              <a:t>（</a:t>
            </a:r>
            <a:r>
              <a:rPr lang="en-US" altLang="ja-JP" sz="4800" dirty="0" smtClean="0"/>
              <a:t>DQN</a:t>
            </a:r>
            <a:r>
              <a:rPr lang="ja-JP" altLang="en-US" sz="4800" dirty="0" smtClean="0"/>
              <a:t>）</a:t>
            </a:r>
            <a:endParaRPr lang="en-US" altLang="ja-JP" sz="4800" dirty="0" smtClean="0"/>
          </a:p>
          <a:p>
            <a:pPr marL="0" lvl="1" algn="l">
              <a:lnSpc>
                <a:spcPct val="100000"/>
              </a:lnSpc>
            </a:pPr>
            <a:r>
              <a:rPr lang="ja-JP" altLang="en-US" sz="4400" dirty="0" smtClean="0">
                <a:solidFill>
                  <a:srgbClr val="FF0000"/>
                </a:solidFill>
              </a:rPr>
              <a:t>　　　◯</a:t>
            </a:r>
            <a:r>
              <a:rPr lang="en-US" altLang="ja-JP" sz="4400" dirty="0" smtClean="0"/>
              <a:t> </a:t>
            </a:r>
            <a:r>
              <a:rPr lang="ja-JP" altLang="en-US" sz="4400" dirty="0" smtClean="0"/>
              <a:t>事前知識不要</a:t>
            </a:r>
            <a:endParaRPr lang="en-US" altLang="ja-JP" sz="4400" dirty="0" smtClean="0"/>
          </a:p>
          <a:p>
            <a:pPr marL="0" lvl="1" algn="l">
              <a:lnSpc>
                <a:spcPct val="100000"/>
              </a:lnSpc>
            </a:pPr>
            <a:r>
              <a:rPr lang="ja-JP" altLang="en-US" sz="4400" dirty="0" smtClean="0">
                <a:solidFill>
                  <a:srgbClr val="0070C0"/>
                </a:solidFill>
              </a:rPr>
              <a:t>　　　</a:t>
            </a:r>
            <a:r>
              <a:rPr lang="en-US" altLang="ja-JP" sz="4400" dirty="0" smtClean="0">
                <a:solidFill>
                  <a:srgbClr val="0070C0"/>
                </a:solidFill>
              </a:rPr>
              <a:t>×</a:t>
            </a:r>
            <a:r>
              <a:rPr lang="en-US" altLang="ja-JP" sz="4400" dirty="0" smtClean="0"/>
              <a:t> </a:t>
            </a:r>
            <a:r>
              <a:rPr lang="ja-JP" altLang="en-US" sz="4400" dirty="0" smtClean="0"/>
              <a:t>弱い、ルールの解釈が困難、改善方針が不明</a:t>
            </a:r>
            <a:endParaRPr lang="en-US" altLang="ja-JP" sz="4400" dirty="0" smtClean="0"/>
          </a:p>
          <a:p>
            <a:pPr indent="-457200" algn="l">
              <a:lnSpc>
                <a:spcPct val="100000"/>
              </a:lnSpc>
              <a:buFont typeface="Arial" charset="0"/>
              <a:buChar char="•"/>
            </a:pPr>
            <a:r>
              <a:rPr lang="ja-JP" altLang="en-US" sz="4800" dirty="0" smtClean="0"/>
              <a:t>人の知識を適用した</a:t>
            </a:r>
            <a:r>
              <a:rPr lang="en-US" altLang="ja-JP" sz="4800" dirty="0" smtClean="0"/>
              <a:t>AI</a:t>
            </a:r>
          </a:p>
          <a:p>
            <a:pPr marL="0" lvl="1" algn="l">
              <a:lnSpc>
                <a:spcPct val="100000"/>
              </a:lnSpc>
            </a:pPr>
            <a:r>
              <a:rPr lang="ja-JP" altLang="en-US" sz="4400" dirty="0" smtClean="0">
                <a:solidFill>
                  <a:srgbClr val="FF0000"/>
                </a:solidFill>
              </a:rPr>
              <a:t>　　　◯</a:t>
            </a:r>
            <a:r>
              <a:rPr lang="en-US" altLang="ja-JP" sz="4400" dirty="0" smtClean="0"/>
              <a:t> </a:t>
            </a:r>
            <a:r>
              <a:rPr lang="ja-JP" altLang="en-US" sz="4400" dirty="0" smtClean="0"/>
              <a:t>強い、ルールの解釈が容易、結果の再利用が可能</a:t>
            </a:r>
            <a:endParaRPr lang="en-US" altLang="ja-JP" sz="4400" dirty="0" smtClean="0"/>
          </a:p>
          <a:p>
            <a:pPr marL="0" lvl="1" algn="l">
              <a:lnSpc>
                <a:spcPct val="100000"/>
              </a:lnSpc>
            </a:pPr>
            <a:r>
              <a:rPr lang="ja-JP" altLang="en-US" sz="4400" dirty="0" smtClean="0">
                <a:solidFill>
                  <a:srgbClr val="0070C0"/>
                </a:solidFill>
              </a:rPr>
              <a:t>　　　</a:t>
            </a:r>
            <a:r>
              <a:rPr lang="en-US" altLang="ja-JP" sz="4400" dirty="0" smtClean="0">
                <a:solidFill>
                  <a:srgbClr val="0070C0"/>
                </a:solidFill>
              </a:rPr>
              <a:t>×</a:t>
            </a:r>
            <a:r>
              <a:rPr lang="en-US" altLang="ja-JP" sz="4400" dirty="0" smtClean="0"/>
              <a:t> </a:t>
            </a:r>
            <a:r>
              <a:rPr lang="ja-JP" altLang="en-US" sz="4400" dirty="0" smtClean="0"/>
              <a:t>知識のルール化に手間</a:t>
            </a:r>
            <a:endParaRPr lang="en-US" altLang="ja-JP" sz="4400" dirty="0"/>
          </a:p>
        </p:txBody>
      </p:sp>
      <p:sp>
        <p:nvSpPr>
          <p:cNvPr id="57" name="右矢印 56"/>
          <p:cNvSpPr/>
          <p:nvPr/>
        </p:nvSpPr>
        <p:spPr>
          <a:xfrm>
            <a:off x="17042804" y="41558907"/>
            <a:ext cx="1783027" cy="1460949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smtClean="0"/>
              <a:t>今後</a:t>
            </a:r>
            <a:endParaRPr kumimoji="1" lang="ja-JP" altLang="en-US" sz="4000"/>
          </a:p>
        </p:txBody>
      </p:sp>
      <p:sp>
        <p:nvSpPr>
          <p:cNvPr id="62" name="コンテンツ プレースホルダー 2"/>
          <p:cNvSpPr txBox="1">
            <a:spLocks/>
          </p:cNvSpPr>
          <p:nvPr/>
        </p:nvSpPr>
        <p:spPr>
          <a:xfrm>
            <a:off x="2666006" y="11774137"/>
            <a:ext cx="11115569" cy="2836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ja-JP" altLang="en-US" sz="4400" dirty="0" smtClean="0"/>
              <a:t>ルールベース</a:t>
            </a:r>
            <a:r>
              <a:rPr lang="en-US" altLang="ja-JP" sz="4400" dirty="0" smtClean="0"/>
              <a:t>AI</a:t>
            </a:r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Font typeface="Arial"/>
              <a:buNone/>
            </a:pPr>
            <a:r>
              <a:rPr lang="ja-JP" altLang="en-US" sz="4000" dirty="0" smtClean="0">
                <a:solidFill>
                  <a:srgbClr val="FF0000"/>
                </a:solidFill>
              </a:rPr>
              <a:t>◯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処理の解釈、改良が容易</a:t>
            </a:r>
            <a:endParaRPr lang="en-US" altLang="ja-JP" sz="4000" dirty="0" smtClean="0"/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Font typeface="Arial"/>
              <a:buNone/>
            </a:pPr>
            <a:r>
              <a:rPr lang="en-US" altLang="ja-JP" sz="4000" dirty="0" smtClean="0">
                <a:solidFill>
                  <a:srgbClr val="0070C0"/>
                </a:solidFill>
              </a:rPr>
              <a:t>×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知識のルール化が難しい</a:t>
            </a:r>
            <a:endParaRPr lang="en-US" altLang="ja-JP" sz="4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9276363" y="5072433"/>
            <a:ext cx="138582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0" dirty="0" smtClean="0"/>
              <a:t>柴澤弘樹　橋山智訓　田野俊一</a:t>
            </a:r>
            <a:endParaRPr lang="ja-JP" altLang="en-US" sz="80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30221" y="30255284"/>
            <a:ext cx="11345311" cy="119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 smtClean="0"/>
              <a:t>人の知識を適用した</a:t>
            </a:r>
            <a:r>
              <a:rPr lang="en-US" altLang="ja-JP" sz="7200" dirty="0" smtClean="0"/>
              <a:t>AI</a:t>
            </a:r>
            <a:endParaRPr kumimoji="1" lang="ja-JP" altLang="en-US" sz="7200" dirty="0"/>
          </a:p>
        </p:txBody>
      </p:sp>
      <p:sp>
        <p:nvSpPr>
          <p:cNvPr id="68" name="コンテンツ プレースホルダー 2"/>
          <p:cNvSpPr txBox="1">
            <a:spLocks/>
          </p:cNvSpPr>
          <p:nvPr/>
        </p:nvSpPr>
        <p:spPr>
          <a:xfrm>
            <a:off x="981437" y="40031592"/>
            <a:ext cx="8651319" cy="228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/>
              <a:t>人の知識適用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</a:t>
            </a:r>
            <a:r>
              <a:rPr lang="ja-JP" altLang="en-US" sz="4400" dirty="0" smtClean="0"/>
              <a:t>　</a:t>
            </a:r>
            <a:r>
              <a:rPr lang="en-US" altLang="ja-JP" sz="4400" dirty="0" smtClean="0">
                <a:solidFill>
                  <a:srgbClr val="C00000"/>
                </a:solidFill>
              </a:rPr>
              <a:t>3-1</a:t>
            </a:r>
            <a:r>
              <a:rPr lang="ja-JP" altLang="en-US" sz="4400" dirty="0" smtClean="0">
                <a:solidFill>
                  <a:srgbClr val="C00000"/>
                </a:solidFill>
              </a:rPr>
              <a:t>階段</a:t>
            </a:r>
            <a:r>
              <a:rPr lang="ja-JP" altLang="en-US" sz="4400" dirty="0" smtClean="0"/>
              <a:t>の構築ルールを</a:t>
            </a:r>
            <a:r>
              <a:rPr lang="ja-JP" altLang="en-US" sz="4400" dirty="0" smtClean="0"/>
              <a:t>適用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 smtClean="0"/>
              <a:t>　</a:t>
            </a:r>
            <a:r>
              <a:rPr lang="ja-JP" altLang="en-US" sz="4800" dirty="0" smtClean="0"/>
              <a:t>　</a:t>
            </a:r>
            <a:r>
              <a:rPr lang="en-US" altLang="ja-JP" sz="4400" dirty="0" smtClean="0"/>
              <a:t>if-then</a:t>
            </a:r>
            <a:r>
              <a:rPr lang="ja-JP" altLang="en-US" sz="4400" dirty="0" smtClean="0"/>
              <a:t>ルールを</a:t>
            </a:r>
            <a:r>
              <a:rPr lang="ja-JP" altLang="en-US" sz="4400" dirty="0" smtClean="0"/>
              <a:t>書き下し</a:t>
            </a:r>
            <a:endParaRPr lang="en-US" altLang="ja-JP" sz="4400" dirty="0" smtClean="0"/>
          </a:p>
        </p:txBody>
      </p:sp>
      <p:sp>
        <p:nvSpPr>
          <p:cNvPr id="69" name="十字形 68"/>
          <p:cNvSpPr/>
          <p:nvPr/>
        </p:nvSpPr>
        <p:spPr>
          <a:xfrm>
            <a:off x="4515267" y="34934456"/>
            <a:ext cx="902853" cy="906947"/>
          </a:xfrm>
          <a:prstGeom prst="plus">
            <a:avLst>
              <a:gd name="adj" fmla="val 3860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コンテンツ プレースホルダー 2"/>
          <p:cNvSpPr txBox="1">
            <a:spLocks/>
          </p:cNvSpPr>
          <p:nvPr/>
        </p:nvSpPr>
        <p:spPr>
          <a:xfrm>
            <a:off x="1067689" y="36126045"/>
            <a:ext cx="8565068" cy="2352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/>
              <a:t>全幅探索法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400" dirty="0" smtClean="0"/>
              <a:t>　　</a:t>
            </a:r>
            <a:r>
              <a:rPr lang="en-US" altLang="ja-JP" sz="4400" dirty="0" smtClean="0"/>
              <a:t>3</a:t>
            </a:r>
            <a:r>
              <a:rPr lang="ja-JP" altLang="en-US" sz="4400" dirty="0" smtClean="0"/>
              <a:t>手目を</a:t>
            </a:r>
            <a:r>
              <a:rPr lang="ja-JP" altLang="en-US" sz="4400" dirty="0" smtClean="0">
                <a:solidFill>
                  <a:srgbClr val="C00000"/>
                </a:solidFill>
              </a:rPr>
              <a:t>全ぷよ</a:t>
            </a:r>
            <a:r>
              <a:rPr lang="ja-JP" altLang="en-US" sz="4400" dirty="0" smtClean="0"/>
              <a:t>に関して探索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 smtClean="0"/>
              <a:t>　　</a:t>
            </a:r>
            <a:r>
              <a:rPr lang="en-US" altLang="ja-JP" sz="4400" dirty="0" smtClean="0"/>
              <a:t>1</a:t>
            </a:r>
            <a:r>
              <a:rPr lang="ja-JP" altLang="en-US" sz="4400" dirty="0" smtClean="0"/>
              <a:t>手目の</a:t>
            </a:r>
            <a:r>
              <a:rPr lang="ja-JP" altLang="en-US" sz="4400" dirty="0" smtClean="0">
                <a:solidFill>
                  <a:srgbClr val="C00000"/>
                </a:solidFill>
              </a:rPr>
              <a:t>消去を許可</a:t>
            </a:r>
            <a:endParaRPr lang="en-US" altLang="ja-JP" sz="4400" dirty="0" smtClean="0">
              <a:solidFill>
                <a:srgbClr val="C00000"/>
              </a:solidFill>
            </a:endParaRPr>
          </a:p>
        </p:txBody>
      </p:sp>
      <p:sp>
        <p:nvSpPr>
          <p:cNvPr id="71" name="コンテンツ プレースホルダー 2"/>
          <p:cNvSpPr txBox="1">
            <a:spLocks/>
          </p:cNvSpPr>
          <p:nvPr/>
        </p:nvSpPr>
        <p:spPr>
          <a:xfrm>
            <a:off x="1059516" y="32468780"/>
            <a:ext cx="8894709" cy="2328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/>
              <a:t>ポテンシャル最大化法</a:t>
            </a:r>
          </a:p>
          <a:p>
            <a:pPr marL="0" indent="0">
              <a:buNone/>
            </a:pPr>
            <a:r>
              <a:rPr lang="ja-JP" altLang="en-US" sz="4400" dirty="0"/>
              <a:t>　</a:t>
            </a:r>
            <a:r>
              <a:rPr lang="ja-JP" altLang="en-US" sz="4400" dirty="0" smtClean="0"/>
              <a:t>　</a:t>
            </a:r>
            <a:r>
              <a:rPr lang="ja-JP" altLang="en-US" sz="4400" dirty="0" smtClean="0">
                <a:solidFill>
                  <a:srgbClr val="C00000"/>
                </a:solidFill>
              </a:rPr>
              <a:t>見えて</a:t>
            </a:r>
            <a:r>
              <a:rPr lang="ja-JP" altLang="en-US" sz="4400" dirty="0">
                <a:solidFill>
                  <a:srgbClr val="C00000"/>
                </a:solidFill>
              </a:rPr>
              <a:t>いる手のみ</a:t>
            </a:r>
            <a:r>
              <a:rPr lang="ja-JP" altLang="en-US" sz="4400" dirty="0"/>
              <a:t>（</a:t>
            </a:r>
            <a:r>
              <a:rPr lang="en-US" altLang="ja-JP" sz="4400" dirty="0"/>
              <a:t>3</a:t>
            </a:r>
            <a:r>
              <a:rPr lang="ja-JP" altLang="en-US" sz="4400" dirty="0"/>
              <a:t>手分）を</a:t>
            </a:r>
            <a:r>
              <a:rPr lang="ja-JP" altLang="en-US" sz="4400" dirty="0" smtClean="0"/>
              <a:t>探索</a:t>
            </a:r>
            <a:endParaRPr lang="en-US" altLang="ja-JP" sz="4400" dirty="0" smtClean="0"/>
          </a:p>
          <a:p>
            <a:pPr marL="0" indent="0">
              <a:buNone/>
            </a:pPr>
            <a:r>
              <a:rPr lang="ja-JP" altLang="en-US" sz="4400" dirty="0"/>
              <a:t>　</a:t>
            </a:r>
            <a:r>
              <a:rPr lang="ja-JP" altLang="en-US" sz="4400" dirty="0" smtClean="0"/>
              <a:t>　</a:t>
            </a:r>
            <a:r>
              <a:rPr lang="en-US" altLang="ja-JP" sz="4400" dirty="0" smtClean="0"/>
              <a:t>1</a:t>
            </a:r>
            <a:r>
              <a:rPr lang="ja-JP" altLang="en-US" sz="4400" dirty="0"/>
              <a:t>手目で消去する手を</a:t>
            </a:r>
            <a:r>
              <a:rPr lang="ja-JP" altLang="en-US" sz="4400" dirty="0" smtClean="0"/>
              <a:t>除外</a:t>
            </a:r>
            <a:endParaRPr lang="ja-JP" altLang="en-US" sz="4400" dirty="0"/>
          </a:p>
        </p:txBody>
      </p:sp>
      <p:sp>
        <p:nvSpPr>
          <p:cNvPr id="73" name="十字形 72"/>
          <p:cNvSpPr/>
          <p:nvPr/>
        </p:nvSpPr>
        <p:spPr>
          <a:xfrm>
            <a:off x="4515266" y="38669064"/>
            <a:ext cx="902853" cy="906947"/>
          </a:xfrm>
          <a:prstGeom prst="plus">
            <a:avLst>
              <a:gd name="adj" fmla="val 3860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6765440" y="6945585"/>
            <a:ext cx="874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/>
              <a:t>DQN: Deep Q-Learning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7154830" y="10700492"/>
            <a:ext cx="7386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 smtClean="0"/>
              <a:t>ゲーム内</a:t>
            </a:r>
            <a:r>
              <a:rPr lang="en-US" altLang="ja-JP" sz="4800" dirty="0" smtClean="0"/>
              <a:t>AI</a:t>
            </a:r>
            <a:r>
              <a:rPr lang="ja-JP" altLang="en-US" sz="4800" dirty="0" smtClean="0"/>
              <a:t>との対戦を学習</a:t>
            </a:r>
            <a:endParaRPr lang="en-US" altLang="ja-JP" sz="4800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8001380" y="11519298"/>
            <a:ext cx="92288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ja-JP" altLang="en-US" sz="4400" dirty="0" smtClean="0"/>
              <a:t>状態：ゲーム画像</a:t>
            </a:r>
            <a:r>
              <a:rPr lang="en-US" altLang="ja-JP" sz="4400" dirty="0" smtClean="0"/>
              <a:t> 4</a:t>
            </a:r>
            <a:r>
              <a:rPr lang="ja-JP" altLang="en-US" sz="4400" dirty="0" smtClean="0"/>
              <a:t>フレーム</a:t>
            </a:r>
            <a:endParaRPr lang="en-US" altLang="ja-JP" sz="4400" dirty="0" smtClean="0"/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ja-JP" altLang="en-US" sz="4400" dirty="0" smtClean="0"/>
              <a:t>報酬</a:t>
            </a:r>
            <a:r>
              <a:rPr lang="ja-JP" altLang="en-US" sz="4400" dirty="0" smtClean="0">
                <a:sym typeface="Wingdings"/>
              </a:rPr>
              <a:t>：</a:t>
            </a:r>
            <a:r>
              <a:rPr lang="ja-JP" altLang="en-US" sz="4400" dirty="0" smtClean="0"/>
              <a:t>（自スコア</a:t>
            </a:r>
            <a:r>
              <a:rPr lang="en-US" altLang="ja-JP" sz="4400" dirty="0" smtClean="0"/>
              <a:t>-</a:t>
            </a:r>
            <a:r>
              <a:rPr lang="ja-JP" altLang="en-US" sz="4400" dirty="0" smtClean="0"/>
              <a:t>相手スコア）の変化</a:t>
            </a:r>
            <a:endParaRPr lang="en-US" altLang="ja-JP" sz="4400" dirty="0" smtClean="0"/>
          </a:p>
          <a:p>
            <a:pPr marL="571500" indent="-571500">
              <a:lnSpc>
                <a:spcPct val="150000"/>
              </a:lnSpc>
              <a:buFont typeface="Arial" charset="0"/>
              <a:buChar char="•"/>
            </a:pPr>
            <a:r>
              <a:rPr lang="en-US" altLang="ja-JP" sz="4400" dirty="0" smtClean="0"/>
              <a:t>50000</a:t>
            </a:r>
            <a:r>
              <a:rPr lang="ja-JP" altLang="en-US" sz="4400" dirty="0" smtClean="0"/>
              <a:t>ステップ</a:t>
            </a:r>
            <a:r>
              <a:rPr lang="en-US" altLang="ja-JP" sz="4400" dirty="0" smtClean="0"/>
              <a:t> ×100</a:t>
            </a:r>
            <a:r>
              <a:rPr lang="ja-JP" altLang="en-US" sz="4400" dirty="0" smtClean="0"/>
              <a:t>回</a:t>
            </a:r>
            <a:endParaRPr kumimoji="1" lang="ja-JP" altLang="en-US" sz="4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7154830" y="8534841"/>
            <a:ext cx="7552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 smtClean="0"/>
              <a:t>ディープラーニング＋</a:t>
            </a:r>
            <a:r>
              <a:rPr lang="en-US" altLang="ja-JP" sz="4800" dirty="0" smtClean="0"/>
              <a:t>Q</a:t>
            </a:r>
            <a:r>
              <a:rPr lang="ja-JP" altLang="en-US" sz="4800" dirty="0" smtClean="0"/>
              <a:t>学習</a:t>
            </a:r>
            <a:endParaRPr lang="en-US" altLang="ja-JP" sz="48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7890665" y="9413917"/>
            <a:ext cx="12300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画面状態と報酬から、行動の評価である</a:t>
            </a:r>
            <a:r>
              <a:rPr lang="en-US" altLang="ja-JP" sz="4400" dirty="0" smtClean="0"/>
              <a:t>Q</a:t>
            </a:r>
            <a:r>
              <a:rPr lang="ja-JP" altLang="en-US" sz="4400" dirty="0" smtClean="0"/>
              <a:t>値を学習</a:t>
            </a:r>
            <a:endParaRPr lang="en-US" altLang="ja-JP" sz="4400" dirty="0" smtClean="0"/>
          </a:p>
        </p:txBody>
      </p:sp>
      <p:graphicFrame>
        <p:nvGraphicFramePr>
          <p:cNvPr id="87" name="オブジェクト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515482"/>
              </p:ext>
            </p:extLst>
          </p:nvPr>
        </p:nvGraphicFramePr>
        <p:xfrm>
          <a:off x="5138989" y="18454515"/>
          <a:ext cx="11094701" cy="451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シート" r:id="rId7" imgW="6642100" imgH="2705100" progId="Excel.Sheet.12">
                  <p:embed/>
                </p:oleObj>
              </mc:Choice>
              <mc:Fallback>
                <p:oleObj name="シート" r:id="rId7" imgW="6642100" imgH="2705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8989" y="18454515"/>
                        <a:ext cx="11094701" cy="4518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" name="図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819" y="31475542"/>
            <a:ext cx="2796289" cy="3193489"/>
          </a:xfrm>
          <a:prstGeom prst="rect">
            <a:avLst/>
          </a:prstGeom>
        </p:spPr>
      </p:pic>
      <p:cxnSp>
        <p:nvCxnSpPr>
          <p:cNvPr id="90" name="直線コネクタ 89"/>
          <p:cNvCxnSpPr/>
          <p:nvPr/>
        </p:nvCxnSpPr>
        <p:spPr>
          <a:xfrm>
            <a:off x="274189" y="8008260"/>
            <a:ext cx="1553878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274189" y="17609756"/>
            <a:ext cx="1553878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291920" y="31440333"/>
            <a:ext cx="1553878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16375296" y="8008260"/>
            <a:ext cx="1553878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16431813" y="16099309"/>
            <a:ext cx="1553878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6375296" y="26972684"/>
            <a:ext cx="1553878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16458300" y="35602270"/>
            <a:ext cx="1553878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21771501" y="20052223"/>
            <a:ext cx="2129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2400" dirty="0" smtClean="0"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fr-FR" altLang="ja-JP" sz="2400" dirty="0">
                <a:latin typeface="Consolas" charset="0"/>
                <a:ea typeface="Consolas" charset="0"/>
                <a:cs typeface="Consolas" charset="0"/>
              </a:rPr>
              <a:t>0 0 0 0 0</a:t>
            </a:r>
          </a:p>
          <a:p>
            <a:r>
              <a:rPr lang="fr-FR" altLang="ja-JP" sz="2400" dirty="0" smtClean="0"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fr-FR" altLang="ja-JP" sz="2400" dirty="0">
                <a:latin typeface="Consolas" charset="0"/>
                <a:ea typeface="Consolas" charset="0"/>
                <a:cs typeface="Consolas" charset="0"/>
              </a:rPr>
              <a:t>0 0 0 0 0</a:t>
            </a:r>
          </a:p>
          <a:p>
            <a:r>
              <a:rPr lang="fr-FR" altLang="ja-JP" sz="2400" dirty="0" smtClean="0"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fr-FR" altLang="ja-JP" sz="2400" dirty="0">
                <a:latin typeface="Consolas" charset="0"/>
                <a:ea typeface="Consolas" charset="0"/>
                <a:cs typeface="Consolas" charset="0"/>
              </a:rPr>
              <a:t>0 0 0 0 0</a:t>
            </a:r>
          </a:p>
          <a:p>
            <a:r>
              <a:rPr lang="fi-FI" altLang="ja-JP" sz="2400" dirty="0" smtClean="0">
                <a:latin typeface="Consolas" charset="0"/>
                <a:ea typeface="Consolas" charset="0"/>
                <a:cs typeface="Consolas" charset="0"/>
              </a:rPr>
              <a:t>5 </a:t>
            </a:r>
            <a:r>
              <a:rPr lang="fi-FI" altLang="ja-JP" sz="2400" dirty="0">
                <a:latin typeface="Consolas" charset="0"/>
                <a:ea typeface="Consolas" charset="0"/>
                <a:cs typeface="Consolas" charset="0"/>
              </a:rPr>
              <a:t>4 0 0 0 0</a:t>
            </a:r>
          </a:p>
          <a:p>
            <a:r>
              <a:rPr lang="de-DE" altLang="ja-JP" sz="2400" dirty="0" smtClean="0">
                <a:latin typeface="Consolas" charset="0"/>
                <a:ea typeface="Consolas" charset="0"/>
                <a:cs typeface="Consolas" charset="0"/>
              </a:rPr>
              <a:t>5 </a:t>
            </a:r>
            <a:r>
              <a:rPr lang="de-DE" altLang="ja-JP" sz="2400" dirty="0">
                <a:latin typeface="Consolas" charset="0"/>
                <a:ea typeface="Consolas" charset="0"/>
                <a:cs typeface="Consolas" charset="0"/>
              </a:rPr>
              <a:t>4 1 0 0 0</a:t>
            </a:r>
          </a:p>
          <a:p>
            <a:r>
              <a:rPr lang="de-DE" altLang="ja-JP" sz="2400" dirty="0" smtClean="0">
                <a:latin typeface="Consolas" charset="0"/>
                <a:ea typeface="Consolas" charset="0"/>
                <a:cs typeface="Consolas" charset="0"/>
              </a:rPr>
              <a:t>5 </a:t>
            </a:r>
            <a:r>
              <a:rPr lang="de-DE" altLang="ja-JP" sz="2400" dirty="0">
                <a:latin typeface="Consolas" charset="0"/>
                <a:ea typeface="Consolas" charset="0"/>
                <a:cs typeface="Consolas" charset="0"/>
              </a:rPr>
              <a:t>4 1 0 0 0</a:t>
            </a:r>
            <a:endParaRPr kumimoji="1" lang="ja-JP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05" name="図 10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t="52504" r="58549" b="7033"/>
          <a:stretch/>
        </p:blipFill>
        <p:spPr>
          <a:xfrm>
            <a:off x="17629368" y="20092901"/>
            <a:ext cx="2414934" cy="2201223"/>
          </a:xfrm>
          <a:prstGeom prst="rect">
            <a:avLst/>
          </a:prstGeom>
        </p:spPr>
      </p:pic>
      <p:sp>
        <p:nvSpPr>
          <p:cNvPr id="106" name="右矢印 105"/>
          <p:cNvSpPr/>
          <p:nvPr/>
        </p:nvSpPr>
        <p:spPr>
          <a:xfrm>
            <a:off x="20597563" y="20711263"/>
            <a:ext cx="843203" cy="732693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7" name="図 10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78" y="11095054"/>
            <a:ext cx="4630007" cy="3825752"/>
          </a:xfrm>
          <a:prstGeom prst="rect">
            <a:avLst/>
          </a:prstGeom>
        </p:spPr>
      </p:pic>
      <p:sp>
        <p:nvSpPr>
          <p:cNvPr id="108" name="コンテンツ プレースホルダー 2"/>
          <p:cNvSpPr txBox="1">
            <a:spLocks/>
          </p:cNvSpPr>
          <p:nvPr/>
        </p:nvSpPr>
        <p:spPr>
          <a:xfrm>
            <a:off x="19306333" y="41558907"/>
            <a:ext cx="11611756" cy="14513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ja-JP" altLang="en-US" sz="5400"/>
              <a:t>機械学習と知識の</a:t>
            </a:r>
            <a:r>
              <a:rPr lang="ja-JP" altLang="en-US" sz="5400">
                <a:solidFill>
                  <a:srgbClr val="C00000"/>
                </a:solidFill>
              </a:rPr>
              <a:t>組み合わせ</a:t>
            </a:r>
            <a:r>
              <a:rPr lang="ja-JP" altLang="en-US" sz="5400"/>
              <a:t>を</a:t>
            </a:r>
            <a:r>
              <a:rPr lang="ja-JP" altLang="en-US" sz="5400" smtClean="0"/>
              <a:t>検討</a:t>
            </a:r>
            <a:endParaRPr lang="ja-JP" altLang="en-US" sz="540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0096479" y="34622928"/>
            <a:ext cx="5720789" cy="849463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ツモがゾロである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土台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つでツモが同色の列が存在 </a:t>
            </a:r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or</a:t>
            </a:r>
          </a:p>
          <a:p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土台が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個で、隣列に同色の土台がない列が存在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その列に縦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置き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土台が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つ以下でツモが同色の列が存在し、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かつ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右隣の列の土台が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つ以上で仕掛けが無い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その列と右隣の列に横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置き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その他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左端の列に立てて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置く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ツモ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がゾロでない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ツモの一つと同色の土台が存在する</a:t>
            </a:r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ツモと同色の土台が隣り合って存在し、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かつ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両土台が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つ以下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色が揃うように横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置き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左端列の土台が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つでツモに土台の色が含まれる</a:t>
            </a:r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左端列に縦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置き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ツモと同色の土台が隣り合って存在し、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かつ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右列の土台が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つ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土台と仕掛けを完成させる縦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置き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ツモの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つと同色の土台が存在し、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かつ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その右の列の土台が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つ以上であって仕掛けが無い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さらにその右の列の土台が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ツモの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つと同色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空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仕掛けの列とその右の列に横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置き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その他</a:t>
            </a:r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仕掛けの列に縦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置き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ツモの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つと同色の土台が存在し、その右列が空列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土台を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つ増やす横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置き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その他</a:t>
            </a:r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隣り合う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列が空列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その左の列の土台にツモの色が含まれる</a:t>
            </a:r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左の土台と繋げないように、空列に横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置き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ツモが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ABBB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である </a:t>
            </a:r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or</a:t>
            </a:r>
          </a:p>
          <a:p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ツモが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ABAC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である </a:t>
            </a:r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or</a:t>
            </a:r>
          </a:p>
          <a:p>
            <a:r>
              <a:rPr lang="en-US" altLang="ja-JP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ツモが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ABCCBB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である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空列に対し左が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、右が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となるよう横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置き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その他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空列に対し左が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、右が</a:t>
            </a:r>
            <a:r>
              <a:rPr lang="en-US" altLang="ja-JP" sz="1400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となるよう横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置き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その他</a:t>
            </a:r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：</a:t>
            </a:r>
            <a:endParaRPr lang="en-US" altLang="ja-JP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ja-JP" altLang="en-US" sz="14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ja-JP" altLang="en-US" sz="1400" dirty="0">
                <a:latin typeface="Consolas" charset="0"/>
                <a:ea typeface="Consolas" charset="0"/>
                <a:cs typeface="Consolas" charset="0"/>
              </a:rPr>
              <a:t>左端の列に縦置き</a:t>
            </a:r>
            <a:endParaRPr kumimoji="1" lang="ja-JP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4532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1536</TotalTime>
  <Words>706</Words>
  <Application>Microsoft Macintosh PowerPoint</Application>
  <PresentationFormat>ユーザー設定</PresentationFormat>
  <Paragraphs>121</Paragraphs>
  <Slides>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Calibri</vt:lpstr>
      <vt:lpstr>Calibri Light</vt:lpstr>
      <vt:lpstr>Consolas</vt:lpstr>
      <vt:lpstr>ＭＳ Ｐゴシック</vt:lpstr>
      <vt:lpstr>Wingdings</vt:lpstr>
      <vt:lpstr>Yu Gothic</vt:lpstr>
      <vt:lpstr>Arial</vt:lpstr>
      <vt:lpstr>ホワイト</vt:lpstr>
      <vt:lpstr>Microsoft Excel ワークシート</vt:lpstr>
      <vt:lpstr>ぷよぷよの連鎖構成法のための 機械学習と人間からの知識抽出に関する基礎的研究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ぷよぷよの連鎖構成法のための 機械学習と人間からの知識抽出に関する 基礎的研究 </dc:title>
  <dc:creator>Microsoft Office ユーザー</dc:creator>
  <cp:lastModifiedBy>Microsoft Office ユーザー</cp:lastModifiedBy>
  <cp:revision>32</cp:revision>
  <cp:lastPrinted>2017-02-17T04:02:27Z</cp:lastPrinted>
  <dcterms:created xsi:type="dcterms:W3CDTF">2017-02-16T02:27:40Z</dcterms:created>
  <dcterms:modified xsi:type="dcterms:W3CDTF">2017-02-17T04:04:34Z</dcterms:modified>
</cp:coreProperties>
</file>