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7" r:id="rId9"/>
    <p:sldId id="266" r:id="rId10"/>
    <p:sldId id="268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EBE53-05EB-9D47-9E55-381CB6938FB1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89EE-D034-A646-97A6-96DD2BF70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36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16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75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46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26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30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90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26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54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7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652F-FD11-F644-8FDE-D51F67131AC0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89C9-EF1C-CD48-A4BB-4CDDEE748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5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5309" y="1122363"/>
            <a:ext cx="11046373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対戦型パズルゲームにおける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機械学習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と人間の知識を用いた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の比較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728161"/>
            <a:ext cx="9144000" cy="2630596"/>
          </a:xfrm>
        </p:spPr>
        <p:txBody>
          <a:bodyPr/>
          <a:lstStyle/>
          <a:p>
            <a:r>
              <a:rPr kumimoji="1" lang="ja-JP" altLang="en-US" dirty="0" smtClean="0"/>
              <a:t>電気通信大学　情報理工学部</a:t>
            </a:r>
            <a:r>
              <a:rPr lang="ja-JP" altLang="en-US" dirty="0" smtClean="0"/>
              <a:t>　卒業論文発表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総合情報学科　メディア情報学コース</a:t>
            </a:r>
            <a:endParaRPr kumimoji="1" lang="en-US" altLang="ja-JP" dirty="0" smtClean="0"/>
          </a:p>
          <a:p>
            <a:r>
              <a:rPr lang="ja-JP" altLang="en-US" sz="2800" dirty="0"/>
              <a:t>橋山研究室</a:t>
            </a:r>
            <a:endParaRPr lang="en-US" altLang="ja-JP" sz="2800" dirty="0"/>
          </a:p>
          <a:p>
            <a:r>
              <a:rPr kumimoji="1" lang="en-US" altLang="ja-JP" sz="1800" dirty="0" smtClean="0"/>
              <a:t>1310163 </a:t>
            </a:r>
          </a:p>
          <a:p>
            <a:r>
              <a:rPr kumimoji="1" lang="ja-JP" altLang="en-US" sz="4000" dirty="0" smtClean="0"/>
              <a:t>柴澤弘樹</a:t>
            </a:r>
            <a:endParaRPr kumimoji="1" lang="en-US" altLang="ja-JP" sz="40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75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3428" y="5675586"/>
            <a:ext cx="7191703" cy="59597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kumimoji="1" lang="ja-JP" altLang="en-US" smtClean="0"/>
              <a:t>今後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つの手法を組み合わせること</a:t>
            </a:r>
            <a:r>
              <a:rPr lang="ja-JP" altLang="en-US" dirty="0" smtClean="0"/>
              <a:t>を検討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3000" y="3800338"/>
            <a:ext cx="5510048" cy="1492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ja-JP" altLang="en-US" dirty="0" smtClean="0"/>
              <a:t>機械学習：解釈が困難</a:t>
            </a:r>
            <a:endParaRPr lang="en-US" altLang="ja-JP" dirty="0" smtClean="0"/>
          </a:p>
          <a:p>
            <a:pPr>
              <a:spcAft>
                <a:spcPts val="600"/>
              </a:spcAft>
            </a:pPr>
            <a:r>
              <a:rPr lang="ja-JP" altLang="en-US" dirty="0" smtClean="0"/>
              <a:t>知識適用：ルール化が困難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143000" y="1696026"/>
            <a:ext cx="10515600" cy="1821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ja-JP" altLang="en-US" dirty="0" smtClean="0"/>
              <a:t>機械学習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と人の知識を適用した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の比較</a:t>
            </a:r>
            <a:endParaRPr lang="en-US" altLang="ja-JP" dirty="0" smtClean="0"/>
          </a:p>
          <a:p>
            <a:pPr>
              <a:spcAft>
                <a:spcPts val="600"/>
              </a:spcAft>
            </a:pPr>
            <a:r>
              <a:rPr lang="ja-JP" altLang="en-US" dirty="0" smtClean="0"/>
              <a:t>対戦型パズルゲーム「ぷよぷよ」を対象</a:t>
            </a:r>
            <a:endParaRPr lang="en-US" altLang="ja-JP" dirty="0" smtClean="0"/>
          </a:p>
          <a:p>
            <a:pPr>
              <a:spcAft>
                <a:spcPts val="600"/>
              </a:spcAft>
            </a:pPr>
            <a:r>
              <a:rPr lang="ja-JP" altLang="en-US" dirty="0" smtClean="0"/>
              <a:t>人の知識を適用した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が強かった</a:t>
            </a:r>
            <a:endParaRPr lang="en-US" altLang="ja-JP" dirty="0" smtClean="0"/>
          </a:p>
        </p:txBody>
      </p:sp>
      <p:sp>
        <p:nvSpPr>
          <p:cNvPr id="8" name="右矢印 7"/>
          <p:cNvSpPr/>
          <p:nvPr/>
        </p:nvSpPr>
        <p:spPr>
          <a:xfrm>
            <a:off x="1384738" y="5616218"/>
            <a:ext cx="948559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86529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DQN: Deep Q-Learning</a:t>
            </a:r>
            <a:r>
              <a:rPr kumimoji="1" lang="en-US" altLang="ja-JP" baseline="30000" dirty="0" smtClean="0"/>
              <a:t>[1]</a:t>
            </a:r>
            <a:endParaRPr kumimoji="1" lang="ja-JP" alt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32885"/>
              </a:xfrm>
            </p:spPr>
            <p:txBody>
              <a:bodyPr/>
              <a:lstStyle/>
              <a:p>
                <a:r>
                  <a:rPr kumimoji="1" lang="en-US" altLang="ja-JP" dirty="0" smtClean="0"/>
                  <a:t>Q</a:t>
                </a:r>
                <a:r>
                  <a:rPr lang="ja-JP" altLang="en-US" dirty="0" smtClean="0"/>
                  <a:t>値</a:t>
                </a:r>
                <a:r>
                  <a:rPr kumimoji="1" lang="ja-JP" altLang="en-US" dirty="0" smtClean="0"/>
                  <a:t>をディープラーニングで学習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の更新式</a:t>
                </a:r>
                <a:endParaRPr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32885"/>
              </a:xfrm>
              <a:blipFill rotWithShape="0">
                <a:blip r:embed="rId2"/>
                <a:stretch>
                  <a:fillRect l="-1043" t="-8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2"/>
              <p:cNvSpPr txBox="1">
                <a:spLocks/>
              </p:cNvSpPr>
              <p:nvPr/>
            </p:nvSpPr>
            <p:spPr>
              <a:xfrm>
                <a:off x="3794234" y="3650559"/>
                <a:ext cx="8878619" cy="11582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 smtClean="0"/>
                  <a:t>時刻</a:t>
                </a:r>
                <a:r>
                  <a:rPr lang="en-US" altLang="ja-JP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 smtClean="0"/>
                  <a:t>学習係数</a:t>
                </a:r>
                <a:r>
                  <a:rPr lang="en-US" altLang="ja-JP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ja-JP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ja-JP" alt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+1</m:t>
                    </m:r>
                  </m:oMath>
                </a14:m>
                <a:r>
                  <a:rPr lang="ja-JP" altLang="en-US" sz="2400" dirty="0" smtClean="0"/>
                  <a:t>で得た報酬</a:t>
                </a:r>
                <a:r>
                  <a:rPr lang="en-US" altLang="ja-JP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altLang="ja-JP" sz="2400" dirty="0" smtClean="0"/>
                  <a:t>: </a:t>
                </a:r>
                <a:r>
                  <a:rPr lang="ja-JP" altLang="en-US" sz="2400" dirty="0" smtClean="0"/>
                  <a:t>割引係数</a:t>
                </a:r>
                <a:r>
                  <a:rPr lang="en-US" altLang="ja-JP" sz="24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sz="2400" b="0" i="1" smtClean="0">
                        <a:latin typeface="Cambria Math" charset="0"/>
                      </a:rPr>
                      <m:t>:</m:t>
                    </m:r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ja-JP" altLang="en-US" sz="2400" dirty="0" smtClean="0"/>
                  <a:t>での状態</a:t>
                </a:r>
                <a:r>
                  <a:rPr lang="en-US" altLang="ja-JP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ja-JP" altLang="en-US" sz="2400" dirty="0" smtClean="0"/>
                  <a:t>での行動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ja-JP" altLang="en-US" sz="2400" dirty="0"/>
              </a:p>
            </p:txBody>
          </p:sp>
        </mc:Choice>
        <mc:Fallback>
          <p:sp>
            <p:nvSpPr>
              <p:cNvPr id="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234" y="3650559"/>
                <a:ext cx="8878619" cy="1158273"/>
              </a:xfrm>
              <a:prstGeom prst="rect">
                <a:avLst/>
              </a:prstGeom>
              <a:blipFill rotWithShape="0">
                <a:blip r:embed="rId3"/>
                <a:stretch>
                  <a:fillRect t="-44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502975" y="2883278"/>
                <a:ext cx="9942787" cy="577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lang="is-I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ja-JP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ja-JP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altLang="ja-JP" sz="2400" b="0" i="1" smtClean="0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ja-JP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75" y="2883278"/>
                <a:ext cx="9942787" cy="5775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/>
          <p:cNvCxnSpPr/>
          <p:nvPr/>
        </p:nvCxnSpPr>
        <p:spPr>
          <a:xfrm flipV="1">
            <a:off x="325821" y="6053959"/>
            <a:ext cx="11317014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68165" y="6167546"/>
            <a:ext cx="935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[1]</a:t>
            </a:r>
            <a:r>
              <a:rPr lang="en-US" altLang="ja-JP" dirty="0"/>
              <a:t> </a:t>
            </a:r>
            <a:r>
              <a:rPr lang="en-US" altLang="ja-JP" dirty="0" err="1"/>
              <a:t>Volodymyr</a:t>
            </a:r>
            <a:r>
              <a:rPr lang="en-US" altLang="ja-JP" dirty="0"/>
              <a:t> </a:t>
            </a:r>
            <a:r>
              <a:rPr lang="en-US" altLang="ja-JP" dirty="0" err="1"/>
              <a:t>Mnih</a:t>
            </a:r>
            <a:r>
              <a:rPr lang="en-US" altLang="ja-JP" dirty="0"/>
              <a:t> et al. Human-level control through deep </a:t>
            </a:r>
            <a:r>
              <a:rPr lang="en-US" altLang="ja-JP" dirty="0" smtClean="0"/>
              <a:t>rein-</a:t>
            </a:r>
            <a:r>
              <a:rPr lang="en-US" altLang="ja-JP" dirty="0" err="1" smtClean="0"/>
              <a:t>forcement</a:t>
            </a:r>
            <a:r>
              <a:rPr lang="en-US" altLang="ja-JP" dirty="0" smtClean="0"/>
              <a:t> </a:t>
            </a:r>
            <a:r>
              <a:rPr lang="en-US" altLang="ja-JP" dirty="0"/>
              <a:t>learning. </a:t>
            </a:r>
            <a:endParaRPr lang="en-US" altLang="ja-JP" dirty="0" smtClean="0"/>
          </a:p>
          <a:p>
            <a:r>
              <a:rPr lang="en-US" altLang="ja-JP" i="1" dirty="0" smtClean="0"/>
              <a:t>      Nature</a:t>
            </a:r>
            <a:r>
              <a:rPr lang="en-US" altLang="ja-JP" dirty="0"/>
              <a:t>, Vol. 518, No. 7540, pp. 529–533, 02 2015. </a:t>
            </a:r>
            <a:endParaRPr lang="en-US" altLang="ja-JP" dirty="0" smtClean="0">
              <a:effectLst/>
            </a:endParaRPr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コンテンツ プレースホルダー 2"/>
              <p:cNvSpPr txBox="1">
                <a:spLocks/>
              </p:cNvSpPr>
              <p:nvPr/>
            </p:nvSpPr>
            <p:spPr>
              <a:xfrm>
                <a:off x="838200" y="4852605"/>
                <a:ext cx="10515600" cy="1314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>
                    <a:solidFill>
                      <a:srgbClr val="FF0000"/>
                    </a:solidFill>
                  </a:rPr>
                  <a:t>ゲーム内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AI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との対戦</a:t>
                </a:r>
                <a:r>
                  <a:rPr lang="ja-JP" altLang="en-US" dirty="0" smtClean="0"/>
                  <a:t>で戦術を学習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ja-JP" dirty="0" smtClean="0"/>
                  <a:t>: (</a:t>
                </a:r>
                <a:r>
                  <a:rPr lang="ja-JP" altLang="en-US" dirty="0" smtClean="0"/>
                  <a:t>自スコア</a:t>
                </a:r>
                <a:r>
                  <a:rPr lang="en-US" altLang="ja-JP" dirty="0" smtClean="0"/>
                  <a:t>-</a:t>
                </a:r>
                <a:r>
                  <a:rPr lang="ja-JP" altLang="en-US" dirty="0" smtClean="0"/>
                  <a:t>相手スコア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の変化</a:t>
                </a:r>
                <a:endParaRPr lang="ja-JP" altLang="en-US" dirty="0"/>
              </a:p>
            </p:txBody>
          </p:sp>
        </mc:Choice>
        <mc:Fallback>
          <p:sp>
            <p:nvSpPr>
              <p:cNvPr id="1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52605"/>
                <a:ext cx="10515600" cy="1314941"/>
              </a:xfrm>
              <a:prstGeom prst="rect">
                <a:avLst/>
              </a:prstGeom>
              <a:blipFill rotWithShape="0">
                <a:blip r:embed="rId5"/>
                <a:stretch>
                  <a:fillRect l="-1043" t="-7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背景：ゲーム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87062"/>
            <a:ext cx="10515600" cy="1639614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AI</a:t>
            </a:r>
            <a:r>
              <a:rPr kumimoji="1" lang="ja-JP" altLang="en-US" sz="3200" dirty="0" smtClean="0"/>
              <a:t>がプロの人間プレイヤーに勝つ</a:t>
            </a:r>
            <a:endParaRPr kumimoji="1" lang="en-US" altLang="ja-JP" sz="3200" dirty="0" smtClean="0"/>
          </a:p>
          <a:p>
            <a:pPr lvl="1"/>
            <a:r>
              <a:rPr kumimoji="1" lang="en-US" altLang="ja-JP" sz="2800" dirty="0" err="1" smtClean="0"/>
              <a:t>AlphaGo</a:t>
            </a:r>
            <a:r>
              <a:rPr kumimoji="1" lang="en-US" altLang="ja-JP" sz="2800" dirty="0" smtClean="0"/>
              <a:t>……</a:t>
            </a:r>
            <a:r>
              <a:rPr lang="ja-JP" altLang="en-US" sz="2800" dirty="0" smtClean="0"/>
              <a:t>囲碁</a:t>
            </a:r>
            <a:endParaRPr kumimoji="1" lang="en-US" altLang="ja-JP" sz="2800" dirty="0" smtClean="0"/>
          </a:p>
          <a:p>
            <a:pPr lvl="1"/>
            <a:r>
              <a:rPr lang="en-US" altLang="ja-JP" sz="2800" dirty="0" smtClean="0"/>
              <a:t>DQN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……Atari 2600</a:t>
            </a:r>
            <a:r>
              <a:rPr lang="ja-JP" altLang="en-US" sz="2800" dirty="0" smtClean="0"/>
              <a:t>ゲームの</a:t>
            </a:r>
            <a:r>
              <a:rPr lang="en-US" altLang="ja-JP" sz="2800" dirty="0" smtClean="0"/>
              <a:t>29</a:t>
            </a:r>
            <a:r>
              <a:rPr lang="ja-JP" altLang="en-US" sz="2800" dirty="0" smtClean="0"/>
              <a:t>種類</a:t>
            </a:r>
            <a:endParaRPr lang="en-US" altLang="ja-JP" sz="28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2054884" y="4882611"/>
            <a:ext cx="7183701" cy="1839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0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内部処理がブラックボックス</a:t>
            </a:r>
            <a:endParaRPr lang="en-US" altLang="ja-JP" dirty="0"/>
          </a:p>
          <a:p>
            <a:r>
              <a:rPr lang="ja-JP" altLang="en-US" dirty="0" smtClean="0"/>
              <a:t>処理、挙動の解釈が難しい</a:t>
            </a:r>
            <a:endParaRPr lang="en-US" altLang="ja-JP" dirty="0" smtClean="0"/>
          </a:p>
          <a:p>
            <a:r>
              <a:rPr lang="ja-JP" altLang="en-US" dirty="0" smtClean="0"/>
              <a:t>学習結果の再利用が難しい</a:t>
            </a:r>
            <a:endParaRPr lang="en-US" altLang="ja-JP" dirty="0" smtClean="0"/>
          </a:p>
        </p:txBody>
      </p:sp>
      <p:sp>
        <p:nvSpPr>
          <p:cNvPr id="6" name="円/楕円 5"/>
          <p:cNvSpPr/>
          <p:nvPr/>
        </p:nvSpPr>
        <p:spPr>
          <a:xfrm>
            <a:off x="1035382" y="4478788"/>
            <a:ext cx="2039007" cy="882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smtClean="0"/>
              <a:t>問題</a:t>
            </a:r>
            <a:endParaRPr kumimoji="1" lang="ja-JP" altLang="en-US" sz="3200"/>
          </a:p>
        </p:txBody>
      </p:sp>
      <p:sp>
        <p:nvSpPr>
          <p:cNvPr id="8" name="曲折矢印 7"/>
          <p:cNvSpPr/>
          <p:nvPr/>
        </p:nvSpPr>
        <p:spPr>
          <a:xfrm rot="16200000">
            <a:off x="1102055" y="2999880"/>
            <a:ext cx="875506" cy="1030157"/>
          </a:xfrm>
          <a:prstGeom prst="bentArrow">
            <a:avLst>
              <a:gd name="adj1" fmla="val 28602"/>
              <a:gd name="adj2" fmla="val 37605"/>
              <a:gd name="adj3" fmla="val 43008"/>
              <a:gd name="adj4" fmla="val 37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93827" y="3546489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smtClean="0"/>
              <a:t>機械学習（ディープラーニング）の発展</a:t>
            </a:r>
            <a:endParaRPr lang="en-US" altLang="ja-JP" sz="2800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907" y="463732"/>
            <a:ext cx="3789824" cy="24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6715"/>
            <a:ext cx="10515600" cy="41626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ja-JP" altLang="en-US" sz="3200" dirty="0" smtClean="0"/>
              <a:t>機械学習</a:t>
            </a:r>
            <a:r>
              <a:rPr lang="en-US" altLang="ja-JP" sz="3200" dirty="0" smtClean="0"/>
              <a:t>AI</a:t>
            </a:r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◯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強い、事前知識不要</a:t>
            </a:r>
            <a:endParaRPr lang="en-US" altLang="ja-JP" sz="2800" dirty="0" smtClean="0"/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800" dirty="0" smtClean="0">
                <a:solidFill>
                  <a:srgbClr val="0070C0"/>
                </a:solidFill>
              </a:rPr>
              <a:t>×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学習結果の解釈が難しい</a:t>
            </a:r>
            <a:endParaRPr lang="en-US" altLang="ja-JP" sz="2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ja-JP" altLang="en-US" sz="3200" dirty="0" smtClean="0"/>
              <a:t>ルールベース</a:t>
            </a:r>
            <a:r>
              <a:rPr lang="en-US" altLang="ja-JP" sz="3200" dirty="0" smtClean="0"/>
              <a:t>AI</a:t>
            </a:r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◯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処理の解釈、改良が容易</a:t>
            </a:r>
            <a:endParaRPr lang="en-US" altLang="ja-JP" sz="2800" dirty="0" smtClean="0"/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800" dirty="0" smtClean="0">
                <a:solidFill>
                  <a:srgbClr val="0070C0"/>
                </a:solidFill>
              </a:rPr>
              <a:t>×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知識のルール化が難しい</a:t>
            </a:r>
            <a:endParaRPr lang="en-US" altLang="ja-JP" sz="28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599996" y="5609359"/>
            <a:ext cx="6992007" cy="909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ja-JP" sz="3200" dirty="0" smtClean="0"/>
              <a:t>2</a:t>
            </a:r>
            <a:r>
              <a:rPr lang="ja-JP" altLang="en-US" sz="3200" dirty="0" smtClean="0"/>
              <a:t>つの手法を比較、検討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560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ぷよぷよ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色付きブロック「ぷよ」が降下</a:t>
            </a:r>
            <a:endParaRPr lang="en-US" altLang="ja-JP" dirty="0" smtClean="0"/>
          </a:p>
          <a:p>
            <a:r>
              <a:rPr lang="ja-JP" altLang="en-US" dirty="0" smtClean="0"/>
              <a:t>同色ぷよを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つ繋げると消える</a:t>
            </a:r>
            <a:endParaRPr lang="en-US" altLang="ja-JP" dirty="0"/>
          </a:p>
          <a:p>
            <a:r>
              <a:rPr lang="ja-JP" altLang="en-US" dirty="0" smtClean="0"/>
              <a:t>連続で消すと</a:t>
            </a:r>
            <a:r>
              <a:rPr lang="ja-JP" altLang="en-US" dirty="0" smtClean="0">
                <a:solidFill>
                  <a:srgbClr val="FF0000"/>
                </a:solidFill>
              </a:rPr>
              <a:t>連鎖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ぷよの予告は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手先まで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連鎖</a:t>
            </a:r>
            <a:r>
              <a:rPr lang="en-US" altLang="ja-JP" dirty="0" smtClean="0"/>
              <a:t>=&gt;</a:t>
            </a:r>
            <a:r>
              <a:rPr lang="ja-JP" altLang="en-US" dirty="0" smtClean="0"/>
              <a:t>スコア</a:t>
            </a:r>
            <a:r>
              <a:rPr lang="en-US" altLang="ja-JP" dirty="0" smtClean="0"/>
              <a:t>=&gt;</a:t>
            </a:r>
            <a:r>
              <a:rPr lang="ja-JP" altLang="en-US" dirty="0" smtClean="0"/>
              <a:t>おじゃま</a:t>
            </a:r>
            <a:endParaRPr lang="en-US" altLang="ja-JP" dirty="0" smtClean="0"/>
          </a:p>
          <a:p>
            <a:r>
              <a:rPr lang="ja-JP" altLang="en-US" dirty="0" smtClean="0"/>
              <a:t>大連鎖が勝利へ</a:t>
            </a:r>
            <a:endParaRPr lang="en-US" altLang="ja-JP" dirty="0" smtClean="0"/>
          </a:p>
          <a:p>
            <a:r>
              <a:rPr lang="ja-JP" altLang="en-US" dirty="0" smtClean="0"/>
              <a:t>難しさ：先読み、長期的視点の必要性</a:t>
            </a: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5"/>
          <a:stretch/>
        </p:blipFill>
        <p:spPr>
          <a:xfrm>
            <a:off x="10321158" y="3585712"/>
            <a:ext cx="1555531" cy="309406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r="12535"/>
          <a:stretch/>
        </p:blipFill>
        <p:spPr>
          <a:xfrm>
            <a:off x="7067926" y="560300"/>
            <a:ext cx="4915180" cy="35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連鎖ポテンシャル法</a:t>
            </a:r>
            <a:r>
              <a:rPr lang="en-US" altLang="ja-JP" baseline="30000" dirty="0" smtClean="0"/>
              <a:t>[2][3]</a:t>
            </a:r>
            <a:endParaRPr kumimoji="1" lang="ja-JP" altLang="en-US" baseline="30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5341"/>
          </a:xfrm>
        </p:spPr>
        <p:txBody>
          <a:bodyPr/>
          <a:lstStyle/>
          <a:p>
            <a:r>
              <a:rPr kumimoji="1" lang="ja-JP" altLang="en-US" dirty="0" smtClean="0"/>
              <a:t>見えている手のみ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dirty="0" smtClean="0">
                <a:solidFill>
                  <a:srgbClr val="FF0000"/>
                </a:solidFill>
              </a:rPr>
              <a:t>手分）を全探索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手目での消去なし</a:t>
            </a:r>
            <a:endParaRPr kumimoji="1" lang="en-US" altLang="ja-JP" dirty="0" smtClean="0"/>
          </a:p>
          <a:p>
            <a:r>
              <a:rPr kumimoji="1" lang="en-US" altLang="ja-JP" dirty="0" smtClean="0"/>
              <a:t>2, 3</a:t>
            </a:r>
            <a:r>
              <a:rPr kumimoji="1" lang="ja-JP" altLang="en-US" dirty="0" smtClean="0"/>
              <a:t>手目で発動する連鎖の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スコアを最大化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441434" y="5465376"/>
            <a:ext cx="10804635" cy="3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152399" y="5576798"/>
            <a:ext cx="1188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effectLst/>
                <a:latin typeface="IPAexMincho" charset="0"/>
              </a:rPr>
              <a:t>[2] </a:t>
            </a:r>
            <a:r>
              <a:rPr lang="ja-JP" altLang="en-US" sz="1600" dirty="0" smtClean="0">
                <a:effectLst/>
                <a:latin typeface="IPAexMincho" charset="0"/>
              </a:rPr>
              <a:t>富沢大介</a:t>
            </a:r>
            <a:r>
              <a:rPr lang="en-US" altLang="ja-JP" dirty="0" smtClean="0">
                <a:effectLst/>
                <a:latin typeface="NimbusRomNo9L" charset="0"/>
              </a:rPr>
              <a:t>, </a:t>
            </a:r>
            <a:r>
              <a:rPr lang="ja-JP" altLang="en-US" sz="1600" dirty="0" smtClean="0">
                <a:effectLst/>
                <a:latin typeface="IPAexMincho" charset="0"/>
              </a:rPr>
              <a:t>池田心</a:t>
            </a:r>
            <a:r>
              <a:rPr lang="en-US" altLang="ja-JP" dirty="0" smtClean="0">
                <a:effectLst/>
                <a:latin typeface="NimbusRomNo9L" charset="0"/>
              </a:rPr>
              <a:t>, </a:t>
            </a:r>
            <a:r>
              <a:rPr lang="ja-JP" altLang="en-US" sz="1600" dirty="0" smtClean="0">
                <a:effectLst/>
                <a:latin typeface="IPAexMincho" charset="0"/>
              </a:rPr>
              <a:t>シモンビエノ</a:t>
            </a:r>
            <a:r>
              <a:rPr lang="en-US" altLang="ja-JP" dirty="0" smtClean="0">
                <a:effectLst/>
                <a:latin typeface="NimbusRomNo9L" charset="0"/>
              </a:rPr>
              <a:t>. </a:t>
            </a:r>
            <a:r>
              <a:rPr lang="ja-JP" altLang="en-US" sz="1600" dirty="0" smtClean="0">
                <a:effectLst/>
                <a:latin typeface="IPAexMincho" charset="0"/>
              </a:rPr>
              <a:t>落下型パズルゲームの定石形配置法とぷよぷよへの適用</a:t>
            </a:r>
            <a:r>
              <a:rPr lang="en-US" altLang="ja-JP" dirty="0" smtClean="0">
                <a:effectLst/>
                <a:latin typeface="NimbusRomNo9L" charset="0"/>
              </a:rPr>
              <a:t>. </a:t>
            </a:r>
            <a:r>
              <a:rPr lang="ja-JP" altLang="en-US" sz="1600" dirty="0" smtClean="0">
                <a:effectLst/>
                <a:latin typeface="IPAexMincho" charset="0"/>
              </a:rPr>
              <a:t>情報処理学会論文誌</a:t>
            </a:r>
            <a:r>
              <a:rPr lang="en-US" altLang="ja-JP" dirty="0" smtClean="0">
                <a:effectLst/>
                <a:latin typeface="NimbusRomNo9L" charset="0"/>
              </a:rPr>
              <a:t>, Vol. 53,  </a:t>
            </a:r>
          </a:p>
          <a:p>
            <a:r>
              <a:rPr lang="en-US" altLang="ja-JP" dirty="0">
                <a:latin typeface="NimbusRomNo9L" charset="0"/>
              </a:rPr>
              <a:t> </a:t>
            </a:r>
            <a:r>
              <a:rPr lang="en-US" altLang="ja-JP" dirty="0" smtClean="0">
                <a:latin typeface="NimbusRomNo9L" charset="0"/>
              </a:rPr>
              <a:t>    </a:t>
            </a:r>
            <a:r>
              <a:rPr lang="en-US" altLang="ja-JP" dirty="0" smtClean="0">
                <a:effectLst/>
                <a:latin typeface="NimbusRomNo9L" charset="0"/>
              </a:rPr>
              <a:t>No. 11, pp. 2560–2570, </a:t>
            </a:r>
            <a:r>
              <a:rPr lang="en-US" altLang="ja-JP" dirty="0" err="1" smtClean="0">
                <a:effectLst/>
                <a:latin typeface="NimbusRomNo9L" charset="0"/>
              </a:rPr>
              <a:t>nov</a:t>
            </a:r>
            <a:r>
              <a:rPr lang="en-US" altLang="ja-JP" dirty="0" smtClean="0">
                <a:effectLst/>
                <a:latin typeface="NimbusRomNo9L" charset="0"/>
              </a:rPr>
              <a:t> 2012. </a:t>
            </a:r>
            <a:endParaRPr lang="en-US" altLang="ja-JP" sz="1600" dirty="0"/>
          </a:p>
          <a:p>
            <a:r>
              <a:rPr lang="en-US" altLang="ja-JP" dirty="0" smtClean="0">
                <a:effectLst/>
                <a:latin typeface="NimbusRomNo9L" charset="0"/>
              </a:rPr>
              <a:t>[3]  </a:t>
            </a:r>
            <a:r>
              <a:rPr lang="ja-JP" altLang="en-US" sz="1600" dirty="0" smtClean="0">
                <a:effectLst/>
                <a:latin typeface="IPAexMincho" charset="0"/>
              </a:rPr>
              <a:t>大月龍</a:t>
            </a:r>
            <a:r>
              <a:rPr lang="en-US" altLang="ja-JP" dirty="0" smtClean="0">
                <a:effectLst/>
                <a:latin typeface="NimbusRomNo9L" charset="0"/>
              </a:rPr>
              <a:t>, </a:t>
            </a:r>
            <a:r>
              <a:rPr lang="ja-JP" altLang="en-US" sz="1600" dirty="0" smtClean="0">
                <a:effectLst/>
                <a:latin typeface="IPAexMincho" charset="0"/>
              </a:rPr>
              <a:t>前田新一</a:t>
            </a:r>
            <a:r>
              <a:rPr lang="en-US" altLang="ja-JP" dirty="0" smtClean="0">
                <a:effectLst/>
                <a:latin typeface="NimbusRomNo9L" charset="0"/>
              </a:rPr>
              <a:t>, </a:t>
            </a:r>
            <a:r>
              <a:rPr lang="ja-JP" altLang="en-US" sz="1600" dirty="0" smtClean="0">
                <a:effectLst/>
                <a:latin typeface="IPAexMincho" charset="0"/>
              </a:rPr>
              <a:t>石井信</a:t>
            </a:r>
            <a:r>
              <a:rPr lang="en-US" altLang="ja-JP" dirty="0" smtClean="0">
                <a:effectLst/>
                <a:latin typeface="NimbusRomNo9L" charset="0"/>
              </a:rPr>
              <a:t>. </a:t>
            </a:r>
            <a:r>
              <a:rPr lang="ja-JP" altLang="en-US" sz="1600" dirty="0" smtClean="0">
                <a:effectLst/>
                <a:latin typeface="IPAexMincho" charset="0"/>
              </a:rPr>
              <a:t>不完全情報ゲームに対する階層化したモンテカルロ探索とそのぷよぷよへの適用</a:t>
            </a:r>
            <a:r>
              <a:rPr lang="en-US" altLang="ja-JP" dirty="0" smtClean="0">
                <a:effectLst/>
                <a:latin typeface="NimbusRomNo9L" charset="0"/>
              </a:rPr>
              <a:t>. </a:t>
            </a:r>
          </a:p>
          <a:p>
            <a:r>
              <a:rPr lang="en-US" altLang="ja-JP" sz="1600" dirty="0">
                <a:latin typeface="NimbusRomNo9L" charset="0"/>
              </a:rPr>
              <a:t> </a:t>
            </a:r>
            <a:r>
              <a:rPr lang="en-US" altLang="ja-JP" sz="1600" dirty="0" smtClean="0">
                <a:latin typeface="NimbusRomNo9L" charset="0"/>
              </a:rPr>
              <a:t>     </a:t>
            </a:r>
            <a:r>
              <a:rPr lang="ja-JP" altLang="en-US" sz="1600" dirty="0" smtClean="0">
                <a:effectLst/>
                <a:latin typeface="IPAexMincho" charset="0"/>
              </a:rPr>
              <a:t>電子情報通信学会技術研究報告</a:t>
            </a:r>
            <a:r>
              <a:rPr lang="en-US" altLang="ja-JP" dirty="0" smtClean="0">
                <a:effectLst/>
                <a:latin typeface="NimbusRomNo9L" charset="0"/>
              </a:rPr>
              <a:t>. NC, </a:t>
            </a:r>
            <a:r>
              <a:rPr lang="ja-JP" altLang="en-US" sz="1600" dirty="0" smtClean="0">
                <a:effectLst/>
                <a:latin typeface="IPAexMincho" charset="0"/>
              </a:rPr>
              <a:t>ニューロコンピューティング</a:t>
            </a:r>
            <a:r>
              <a:rPr lang="en-US" altLang="ja-JP" dirty="0" smtClean="0">
                <a:effectLst/>
                <a:latin typeface="NimbusRomNo9L" charset="0"/>
              </a:rPr>
              <a:t>, Vol. 113, No. 500, pp. 275–280, mar 2014. </a:t>
            </a:r>
            <a:endParaRPr lang="ja-JP" altLang="en-US" sz="1600" dirty="0">
              <a:effectLst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509344" y="4260876"/>
            <a:ext cx="5877911" cy="857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3</a:t>
            </a:r>
            <a:r>
              <a:rPr lang="ja-JP" altLang="en-US" dirty="0" smtClean="0"/>
              <a:t>手目を全幅探索＋消去の許可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838200" y="3951878"/>
            <a:ext cx="1576552" cy="109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smtClean="0"/>
              <a:t>改良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5187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人の知識を適用した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71038" y="1992601"/>
            <a:ext cx="8353100" cy="4351338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知識</a:t>
            </a:r>
            <a:endParaRPr kumimoji="1" lang="en-US" altLang="ja-JP" sz="3600" dirty="0" smtClean="0"/>
          </a:p>
          <a:p>
            <a:pPr lvl="1"/>
            <a:r>
              <a:rPr kumimoji="1" lang="en-US" altLang="ja-JP" sz="3200" dirty="0" smtClean="0"/>
              <a:t>3-1</a:t>
            </a:r>
            <a:r>
              <a:rPr kumimoji="1" lang="ja-JP" altLang="en-US" sz="3200" dirty="0" smtClean="0"/>
              <a:t>階段の構築ルール</a:t>
            </a:r>
            <a:endParaRPr kumimoji="1" lang="en-US" altLang="ja-JP" sz="3200" dirty="0" smtClean="0"/>
          </a:p>
          <a:p>
            <a:pPr lvl="1"/>
            <a:r>
              <a:rPr lang="en-US" altLang="ja-JP" sz="3200" dirty="0" smtClean="0"/>
              <a:t>if-then</a:t>
            </a:r>
            <a:r>
              <a:rPr lang="ja-JP" altLang="en-US" sz="3200" dirty="0" smtClean="0"/>
              <a:t>ルールを書き下し（設置法</a:t>
            </a:r>
            <a:r>
              <a:rPr lang="en-US" altLang="ja-JP" sz="3200" dirty="0" smtClean="0"/>
              <a:t>20</a:t>
            </a:r>
            <a:r>
              <a:rPr lang="ja-JP" altLang="en-US" sz="3200" dirty="0" smtClean="0"/>
              <a:t>種）</a:t>
            </a:r>
            <a:endParaRPr lang="en-US" altLang="ja-JP" sz="3200" dirty="0" smtClean="0"/>
          </a:p>
          <a:p>
            <a:pPr lvl="1"/>
            <a:endParaRPr lang="en-US" altLang="ja-JP" sz="3200" dirty="0" smtClean="0"/>
          </a:p>
          <a:p>
            <a:r>
              <a:rPr kumimoji="1" lang="ja-JP" altLang="en-US" sz="3600" dirty="0" smtClean="0"/>
              <a:t>実装</a:t>
            </a:r>
            <a:endParaRPr kumimoji="1" lang="en-US" altLang="ja-JP" sz="3600" dirty="0"/>
          </a:p>
          <a:p>
            <a:pPr lvl="1"/>
            <a:r>
              <a:rPr lang="ja-JP" altLang="en-US" sz="3200" dirty="0" smtClean="0"/>
              <a:t>初手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手に適用＋連鎖ポテンシャル法</a:t>
            </a:r>
            <a:endParaRPr lang="en-US" altLang="ja-JP" sz="3200" dirty="0" smtClean="0"/>
          </a:p>
          <a:p>
            <a:pPr lvl="1"/>
            <a:r>
              <a:rPr kumimoji="1" lang="ja-JP" altLang="en-US" sz="3200" dirty="0" smtClean="0"/>
              <a:t>連鎖数の安定を目指す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91"/>
          <a:stretch/>
        </p:blipFill>
        <p:spPr>
          <a:xfrm>
            <a:off x="332423" y="1478541"/>
            <a:ext cx="2274141" cy="53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：連鎖構築シミュレーション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154"/>
          </a:xfrm>
        </p:spPr>
        <p:txBody>
          <a:bodyPr/>
          <a:lstStyle/>
          <a:p>
            <a:r>
              <a:rPr lang="ja-JP" altLang="en-US" dirty="0" smtClean="0"/>
              <a:t>ポテンシャル法、人の知識を適用した</a:t>
            </a:r>
            <a:r>
              <a:rPr lang="en-US" altLang="ja-JP" dirty="0" smtClean="0"/>
              <a:t>AI</a:t>
            </a:r>
          </a:p>
          <a:p>
            <a:r>
              <a:rPr lang="ja-JP" altLang="en-US" dirty="0" smtClean="0"/>
              <a:t>実験条件：</a:t>
            </a:r>
            <a:r>
              <a:rPr lang="en-US" altLang="ja-JP" dirty="0" smtClean="0"/>
              <a:t>32</a:t>
            </a:r>
            <a:r>
              <a:rPr lang="ja-JP" altLang="en-US" dirty="0" smtClean="0"/>
              <a:t>手</a:t>
            </a:r>
            <a:r>
              <a:rPr lang="en-US" altLang="ja-JP" dirty="0" smtClean="0"/>
              <a:t>+</a:t>
            </a:r>
            <a:r>
              <a:rPr lang="ja-JP" altLang="en-US" dirty="0" smtClean="0"/>
              <a:t>発動</a:t>
            </a:r>
            <a:r>
              <a:rPr lang="en-US" altLang="ja-JP" dirty="0" smtClean="0"/>
              <a:t>1</a:t>
            </a:r>
            <a:r>
              <a:rPr lang="ja-JP" altLang="en-US" dirty="0" smtClean="0"/>
              <a:t>手、</a:t>
            </a:r>
            <a:r>
              <a:rPr lang="en-US" altLang="ja-JP" dirty="0" smtClean="0"/>
              <a:t>50</a:t>
            </a:r>
            <a:r>
              <a:rPr lang="ja-JP" altLang="en-US" dirty="0" smtClean="0"/>
              <a:t>試行（同配石）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0" y="2776826"/>
            <a:ext cx="5091805" cy="381885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671441" y="3004656"/>
            <a:ext cx="3841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平均</a:t>
            </a:r>
            <a:r>
              <a:rPr lang="ja-JP" altLang="en-US" sz="2400" dirty="0" smtClean="0"/>
              <a:t>連鎖数</a:t>
            </a:r>
            <a:endParaRPr lang="en-US" altLang="ja-JP" sz="240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32890"/>
              </p:ext>
            </p:extLst>
          </p:nvPr>
        </p:nvGraphicFramePr>
        <p:xfrm>
          <a:off x="5720255" y="3563007"/>
          <a:ext cx="5633545" cy="141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6"/>
                <a:gridCol w="1187669"/>
              </a:tblGrid>
              <a:tr h="5051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ポテンシャル最大化法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5.96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ポテンシャル法の改良法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7.78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人の知識を適用した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8.10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6613635" y="5614431"/>
            <a:ext cx="4758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u="sng" dirty="0" smtClean="0">
                <a:solidFill>
                  <a:srgbClr val="FF0000"/>
                </a:solidFill>
              </a:rPr>
              <a:t>人の知識で連鎖数が安定</a:t>
            </a:r>
            <a:endParaRPr lang="en-US" altLang="ja-JP" sz="3200" u="sng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5778059" y="5645963"/>
            <a:ext cx="769883" cy="52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9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lang="en-US" altLang="ja-JP" dirty="0"/>
              <a:t>2</a:t>
            </a:r>
            <a:r>
              <a:rPr kumimoji="1" lang="ja-JP" altLang="en-US" dirty="0" smtClean="0"/>
              <a:t>：対戦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0035" y="1690688"/>
            <a:ext cx="10515600" cy="20005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kumimoji="1" lang="ja-JP" altLang="en-US" sz="3200" dirty="0" smtClean="0"/>
              <a:t>ゲーム内の</a:t>
            </a:r>
            <a:r>
              <a:rPr kumimoji="1" lang="en-US" altLang="ja-JP" sz="3200" dirty="0" smtClean="0"/>
              <a:t>AI</a:t>
            </a:r>
            <a:r>
              <a:rPr kumimoji="1" lang="ja-JP" altLang="en-US" sz="3200" dirty="0" smtClean="0"/>
              <a:t>と対戦</a:t>
            </a:r>
            <a:endParaRPr kumimoji="1" lang="en-US" altLang="ja-JP" sz="32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altLang="ja-JP" sz="2800" dirty="0" smtClean="0"/>
              <a:t>DQN</a:t>
            </a:r>
            <a:r>
              <a:rPr lang="ja-JP" altLang="en-US" sz="2800" dirty="0" smtClean="0"/>
              <a:t>：学習環境と同条件で対戦</a:t>
            </a:r>
            <a:endParaRPr lang="en-US" altLang="ja-JP" sz="28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kumimoji="1" lang="ja-JP" altLang="en-US" sz="2800" dirty="0" smtClean="0"/>
              <a:t>人の知識適用</a:t>
            </a:r>
            <a:r>
              <a:rPr kumimoji="1" lang="en-US" altLang="ja-JP" sz="2800" dirty="0" smtClean="0"/>
              <a:t>AI</a:t>
            </a:r>
            <a:r>
              <a:rPr kumimoji="1" lang="ja-JP" altLang="en-US" sz="2800" dirty="0" smtClean="0"/>
              <a:t>：スコア閾値</a:t>
            </a:r>
            <a:r>
              <a:rPr kumimoji="1" lang="en-US" altLang="ja-JP" sz="2800" dirty="0" smtClean="0"/>
              <a:t>2100</a:t>
            </a:r>
            <a:r>
              <a:rPr kumimoji="1" lang="ja-JP" altLang="en-US" sz="2800" dirty="0" smtClean="0"/>
              <a:t>点で連鎖発動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54976"/>
              </p:ext>
            </p:extLst>
          </p:nvPr>
        </p:nvGraphicFramePr>
        <p:xfrm>
          <a:off x="157657" y="4335224"/>
          <a:ext cx="590681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54012"/>
                <a:gridCol w="3352800"/>
              </a:tblGrid>
              <a:tr h="436473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実装</a:t>
                      </a:r>
                      <a:r>
                        <a:rPr kumimoji="1" lang="en-US" altLang="ja-JP" sz="2400" dirty="0" smtClean="0"/>
                        <a:t>AI -</a:t>
                      </a:r>
                      <a:r>
                        <a:rPr kumimoji="1" lang="ja-JP" altLang="en-US" sz="2400" dirty="0" smtClean="0"/>
                        <a:t>ゲーム内</a:t>
                      </a:r>
                      <a:r>
                        <a:rPr kumimoji="1" lang="en-US" altLang="ja-JP" sz="2400" dirty="0" smtClean="0"/>
                        <a:t>AI</a:t>
                      </a:r>
                      <a:endParaRPr kumimoji="1" lang="ja-JP" alt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DQN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2 - 48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人の知識適用</a:t>
                      </a:r>
                      <a:r>
                        <a:rPr kumimoji="1" lang="en-US" altLang="ja-JP" sz="2400" dirty="0" smtClean="0"/>
                        <a:t>AI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r>
                        <a:rPr kumimoji="1" lang="en-US" altLang="ja-JP" sz="2400" dirty="0" smtClean="0"/>
                        <a:t> - 26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00266"/>
              </p:ext>
            </p:extLst>
          </p:nvPr>
        </p:nvGraphicFramePr>
        <p:xfrm>
          <a:off x="6295697" y="4335224"/>
          <a:ext cx="5791199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81220"/>
                <a:gridCol w="1370669"/>
                <a:gridCol w="183931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実装</a:t>
                      </a:r>
                      <a:r>
                        <a:rPr kumimoji="1" lang="en-US" altLang="ja-JP" sz="2400" dirty="0" smtClean="0"/>
                        <a:t>AI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ゲーム内</a:t>
                      </a:r>
                      <a:r>
                        <a:rPr kumimoji="1" lang="en-US" altLang="ja-JP" sz="2400" dirty="0" smtClean="0"/>
                        <a:t>AI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DQN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743.30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1790.12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人の知識適用</a:t>
                      </a:r>
                      <a:r>
                        <a:rPr kumimoji="1" lang="en-US" altLang="ja-JP" sz="2400" dirty="0" smtClean="0"/>
                        <a:t>AI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4762.52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2703.74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852448" y="5956797"/>
            <a:ext cx="796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u="sng" dirty="0" smtClean="0">
                <a:solidFill>
                  <a:srgbClr val="FF0000"/>
                </a:solidFill>
              </a:rPr>
              <a:t>人の知識を適用した</a:t>
            </a:r>
            <a:r>
              <a:rPr kumimoji="1" lang="en-US" altLang="ja-JP" sz="3200" u="sng" dirty="0" smtClean="0">
                <a:solidFill>
                  <a:srgbClr val="FF0000"/>
                </a:solidFill>
              </a:rPr>
              <a:t>AI</a:t>
            </a:r>
            <a:r>
              <a:rPr kumimoji="1" lang="ja-JP" altLang="en-US" sz="3200" u="sng" dirty="0" smtClean="0">
                <a:solidFill>
                  <a:srgbClr val="FF0000"/>
                </a:solidFill>
              </a:rPr>
              <a:t>が優れていた</a:t>
            </a:r>
            <a:endParaRPr kumimoji="1" lang="ja-JP" altLang="en-US" sz="3200" u="sng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00503" y="382925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勝利数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6145" y="382617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平均スコア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95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342423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3712" y="1518494"/>
            <a:ext cx="9556535" cy="1825927"/>
          </a:xfrm>
        </p:spPr>
        <p:txBody>
          <a:bodyPr/>
          <a:lstStyle/>
          <a:p>
            <a:r>
              <a:rPr lang="ja-JP" altLang="en-US" dirty="0" smtClean="0"/>
              <a:t>機械学習よりルールベース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が強い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機械学習は解釈・改善が難しい</a:t>
            </a:r>
            <a:endParaRPr kumimoji="1" lang="en-US" altLang="ja-JP" dirty="0" smtClean="0"/>
          </a:p>
          <a:p>
            <a:r>
              <a:rPr lang="ja-JP" altLang="en-US" dirty="0" smtClean="0"/>
              <a:t>知識のルール化は困難な場合あり</a:t>
            </a:r>
            <a:endParaRPr lang="en-US" altLang="ja-JP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90600" y="2757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考察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468817" y="4637148"/>
            <a:ext cx="9283262" cy="190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人の棋譜を機械学習</a:t>
            </a:r>
            <a:endParaRPr lang="en-US" altLang="ja-JP" dirty="0" smtClean="0"/>
          </a:p>
          <a:p>
            <a:r>
              <a:rPr lang="ja-JP" altLang="en-US" dirty="0" smtClean="0">
                <a:sym typeface="Wingdings"/>
              </a:rPr>
              <a:t>機械学習と知識抽出の組み合わせ</a:t>
            </a:r>
            <a:endParaRPr lang="en-US" altLang="ja-JP" dirty="0" smtClean="0">
              <a:sym typeface="Wingdings"/>
            </a:endParaRPr>
          </a:p>
          <a:p>
            <a:r>
              <a:rPr lang="ja-JP" altLang="en-US" dirty="0" smtClean="0"/>
              <a:t>人を楽しませる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20717" y="3247697"/>
            <a:ext cx="11361683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566</Words>
  <Application>Microsoft Macintosh PowerPoint</Application>
  <PresentationFormat>ワイド画面</PresentationFormat>
  <Paragraphs>106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Cambria Math</vt:lpstr>
      <vt:lpstr>IPAexMincho</vt:lpstr>
      <vt:lpstr>NimbusRomNo9L</vt:lpstr>
      <vt:lpstr>Wingdings</vt:lpstr>
      <vt:lpstr>Yu Gothic</vt:lpstr>
      <vt:lpstr>Yu Gothic Light</vt:lpstr>
      <vt:lpstr>Arial</vt:lpstr>
      <vt:lpstr>ホワイト</vt:lpstr>
      <vt:lpstr>対戦型パズルゲームにおける 機械学習AIと人間の知識を用いたAIの比較</vt:lpstr>
      <vt:lpstr>背景：ゲームAIの現状</vt:lpstr>
      <vt:lpstr>目的</vt:lpstr>
      <vt:lpstr>ぷよぷよ</vt:lpstr>
      <vt:lpstr>連鎖ポテンシャル法[2][3]</vt:lpstr>
      <vt:lpstr>人の知識を適用したAI</vt:lpstr>
      <vt:lpstr>実験1：連鎖構築シミュレーション</vt:lpstr>
      <vt:lpstr>実験2：対戦</vt:lpstr>
      <vt:lpstr>今後の課題</vt:lpstr>
      <vt:lpstr>まとめ</vt:lpstr>
      <vt:lpstr>DQN: Deep Q-Learning[1]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31</cp:revision>
  <cp:lastPrinted>2017-02-10T03:08:47Z</cp:lastPrinted>
  <dcterms:created xsi:type="dcterms:W3CDTF">2017-02-07T14:14:26Z</dcterms:created>
  <dcterms:modified xsi:type="dcterms:W3CDTF">2017-02-10T03:10:48Z</dcterms:modified>
</cp:coreProperties>
</file>