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86" r:id="rId5"/>
    <p:sldId id="285" r:id="rId6"/>
    <p:sldId id="289" r:id="rId7"/>
    <p:sldId id="287" r:id="rId8"/>
    <p:sldId id="288" r:id="rId9"/>
    <p:sldId id="264" r:id="rId10"/>
    <p:sldId id="269" r:id="rId11"/>
    <p:sldId id="266" r:id="rId12"/>
    <p:sldId id="273" r:id="rId13"/>
    <p:sldId id="275" r:id="rId14"/>
    <p:sldId id="272" r:id="rId15"/>
    <p:sldId id="280" r:id="rId16"/>
    <p:sldId id="283" r:id="rId17"/>
    <p:sldId id="270" r:id="rId18"/>
    <p:sldId id="271" r:id="rId19"/>
    <p:sldId id="265" r:id="rId20"/>
    <p:sldId id="278" r:id="rId21"/>
    <p:sldId id="267" r:id="rId22"/>
    <p:sldId id="277" r:id="rId23"/>
    <p:sldId id="279" r:id="rId24"/>
    <p:sldId id="282" r:id="rId25"/>
    <p:sldId id="284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86B"/>
    <a:srgbClr val="003296"/>
    <a:srgbClr val="002060"/>
    <a:srgbClr val="E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9FF92-55CF-4720-AC90-FAB748EFBEA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4567-862D-4B2B-8877-DAA2821AA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1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4567-862D-4B2B-8877-DAA2821AAB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2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4567-862D-4B2B-8877-DAA2821AAB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4567-862D-4B2B-8877-DAA2821AAB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7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4567-862D-4B2B-8877-DAA2821AAB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2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4567-862D-4B2B-8877-DAA2821AAB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3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4567-862D-4B2B-8877-DAA2821AAB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3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4567-862D-4B2B-8877-DAA2821AAB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4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BD37-B85A-452D-9727-ED73FECBAF51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8882-F22D-4CC4-9D13-EBDCE312B349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D55-FB58-4FDC-B705-AEE707DF797C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4988-2E63-4FF7-8686-335F2C164FAA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F42F-9735-43AD-87CA-BDD0667E8856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CFF3-392E-4D41-83AA-F7E9E6F6D175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0CC1-20FE-4976-862E-75C8EB493E85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419-E0B9-439C-99FC-E1B36BC011FC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F94A-8B0C-47F2-B166-CB2B6D808D9A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2DFC-0A50-4562-AA04-3E30CCED9F34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1E38-FAED-480D-9E35-B42D908E5834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3A93-569D-4518-AADE-1AC431900626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" y="2726227"/>
            <a:ext cx="1060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지키미</a:t>
            </a:r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ZikeMe</a:t>
            </a:r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)</a:t>
            </a:r>
          </a:p>
          <a:p>
            <a:pPr algn="ctr"/>
            <a:r>
              <a:rPr lang="ko-KR" altLang="en-US" sz="44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B" panose="02020603020101020101" pitchFamily="18" charset="-127"/>
                <a:ea typeface="THE명품고딕B" panose="02020603020101020101" pitchFamily="18" charset="-127"/>
              </a:rPr>
              <a:t>도어락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B" panose="02020603020101020101" pitchFamily="18" charset="-127"/>
                <a:ea typeface="THE명품고딕B" panose="02020603020101020101" pitchFamily="18" charset="-127"/>
              </a:rPr>
              <a:t> 및 창문 파손 감지 장치 개발</a:t>
            </a:r>
            <a:endParaRPr lang="ko-KR" altLang="en-US" sz="44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2018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년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학기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50457" y="5516680"/>
            <a:ext cx="24641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2013136149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최준혁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2013136106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이호원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2015136128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천세은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58" y="693572"/>
            <a:ext cx="2730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졸업설계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I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중간발표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15392"/>
              </p:ext>
            </p:extLst>
          </p:nvPr>
        </p:nvGraphicFramePr>
        <p:xfrm>
          <a:off x="1846214" y="2452105"/>
          <a:ext cx="8503479" cy="173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479">
                  <a:extLst>
                    <a:ext uri="{9D8B030D-6E8A-4147-A177-3AD203B41FA5}">
                      <a16:colId xmlns:a16="http://schemas.microsoft.com/office/drawing/2014/main" val="2554229824"/>
                    </a:ext>
                  </a:extLst>
                </a:gridCol>
              </a:tblGrid>
              <a:tr h="1738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28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376612" y="1466850"/>
            <a:ext cx="5438775" cy="3924300"/>
            <a:chOff x="3376612" y="1466850"/>
            <a:chExt cx="5438775" cy="39243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6612" y="1466850"/>
              <a:ext cx="5438775" cy="39243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92894" y="2936631"/>
              <a:ext cx="11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물품 등록</a:t>
              </a:r>
              <a:endPara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7014" y="2936631"/>
              <a:ext cx="131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식자재 목록</a:t>
              </a:r>
              <a:endPara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33558" y="4043238"/>
              <a:ext cx="104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쇼핑하기</a:t>
              </a:r>
              <a:endPara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79526" y="4057038"/>
              <a:ext cx="1566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Virtual Market</a:t>
              </a:r>
              <a:endPara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7249" y="2343143"/>
            <a:ext cx="268859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바코드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QR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코드 또는 이미지 인식을 통해 물품 등록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/>
          <p:cNvCxnSpPr>
            <a:endCxn id="15" idx="1"/>
          </p:cNvCxnSpPr>
          <p:nvPr/>
        </p:nvCxnSpPr>
        <p:spPr>
          <a:xfrm>
            <a:off x="3088640" y="2705798"/>
            <a:ext cx="1604254" cy="4154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088640" y="4194657"/>
            <a:ext cx="1644917" cy="9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8957" y="3964705"/>
            <a:ext cx="2925237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사용자가 원하는 물품을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어플리케이션을 통해 쇼핑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7577015" y="2897141"/>
            <a:ext cx="1607625" cy="195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84640" y="2620142"/>
            <a:ext cx="218362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냉장고에 들어있는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식자재 목록 정보 확인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705152" y="4241704"/>
            <a:ext cx="1644917" cy="9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54792" y="3950905"/>
            <a:ext cx="2627233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사용자끼리 물품을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 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판매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구매할 수 있는 서비스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0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물품 등록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14480" y="1423659"/>
            <a:ext cx="2616838" cy="1958356"/>
            <a:chOff x="8699889" y="1152294"/>
            <a:chExt cx="1973978" cy="139378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9889" y="1152294"/>
              <a:ext cx="1973978" cy="1393789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>
            <a:xfrm>
              <a:off x="8853154" y="1817568"/>
              <a:ext cx="1656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7148170" y="4116430"/>
            <a:ext cx="782515" cy="608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49231" y="3701808"/>
            <a:ext cx="1090246" cy="608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814480" y="3813856"/>
            <a:ext cx="2616838" cy="1883058"/>
            <a:chOff x="8531808" y="3114096"/>
            <a:chExt cx="2616838" cy="1883058"/>
          </a:xfrm>
        </p:grpSpPr>
        <p:grpSp>
          <p:nvGrpSpPr>
            <p:cNvPr id="62" name="그룹 61"/>
            <p:cNvGrpSpPr/>
            <p:nvPr/>
          </p:nvGrpSpPr>
          <p:grpSpPr>
            <a:xfrm>
              <a:off x="8531808" y="3114096"/>
              <a:ext cx="2616838" cy="1883058"/>
              <a:chOff x="8699889" y="2504942"/>
              <a:chExt cx="1973978" cy="1393789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99889" y="2504942"/>
                <a:ext cx="1973978" cy="1393789"/>
              </a:xfrm>
              <a:prstGeom prst="rect">
                <a:avLst/>
              </a:prstGeom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9161584" y="2982193"/>
                <a:ext cx="975947" cy="4451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0650" y="2916445"/>
                <a:ext cx="576315" cy="576315"/>
              </a:xfrm>
              <a:prstGeom prst="rect">
                <a:avLst/>
              </a:prstGeom>
            </p:spPr>
          </p:pic>
        </p:grpSp>
        <p:cxnSp>
          <p:nvCxnSpPr>
            <p:cNvPr id="38" name="직선 연결선 37"/>
            <p:cNvCxnSpPr/>
            <p:nvPr/>
          </p:nvCxnSpPr>
          <p:spPr>
            <a:xfrm>
              <a:off x="8743778" y="4062293"/>
              <a:ext cx="219530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775286" y="1082849"/>
            <a:ext cx="26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바코드 또는 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QR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코드 인식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56421" y="3490072"/>
            <a:ext cx="27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이미지 인식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(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딥 러닝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기술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)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6" y="2325320"/>
            <a:ext cx="3744722" cy="270358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4" y="3489295"/>
            <a:ext cx="269336" cy="269336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654380" y="5844996"/>
            <a:ext cx="6883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식품안전처에서 제공하는 권장 유통기한 정보와 매칭하여 유통기한 자동 설정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24" name="직선 연결선 23"/>
          <p:cNvCxnSpPr>
            <a:stCxn id="2" idx="3"/>
            <a:endCxn id="35" idx="1"/>
          </p:cNvCxnSpPr>
          <p:nvPr/>
        </p:nvCxnSpPr>
        <p:spPr>
          <a:xfrm>
            <a:off x="5089198" y="3677114"/>
            <a:ext cx="2725282" cy="107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" idx="3"/>
            <a:endCxn id="12" idx="1"/>
          </p:cNvCxnSpPr>
          <p:nvPr/>
        </p:nvCxnSpPr>
        <p:spPr>
          <a:xfrm flipV="1">
            <a:off x="5089198" y="2402837"/>
            <a:ext cx="2725282" cy="1274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3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식자재 목록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4846" y="2739881"/>
            <a:ext cx="5668390" cy="193899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등록된 물품의 정보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상품명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수량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유통기한 등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)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조회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각 물품의 쇼핑하기 버튼 클릭 시 바로 해당 상품 쇼핑 가능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쇼핑 리스트 체크박스 클릭 시 쇼핑 리스트에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등록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불필요한 물품의 경우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Virtual Market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에 등록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0" y="2123465"/>
            <a:ext cx="4359520" cy="31870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48857" y="2547183"/>
            <a:ext cx="835269" cy="210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59" y="2652324"/>
            <a:ext cx="269336" cy="269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28" y="2123465"/>
            <a:ext cx="4430343" cy="31870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79" y="2123465"/>
            <a:ext cx="4359520" cy="3187014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물품 상태 알림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54" y="1485216"/>
            <a:ext cx="2572644" cy="43855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61" y="1484258"/>
            <a:ext cx="2537951" cy="43864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57557" y="5987150"/>
            <a:ext cx="4230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유통기한이 임박한 물품이 있는 경우 팝업 창을 통해 알림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1794" y="5988108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자주 소비하는 물품 재고 부족 시 팝업 창을 통해 알림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6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추천 레시피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6746" y="2470477"/>
            <a:ext cx="5651339" cy="276998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다양한 레시피 제공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종류별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상황별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방법별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상세한 요리 검색 가능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요리 시간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난이도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칼로리 정보 제공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)</a:t>
            </a:r>
          </a:p>
          <a:p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레시피 재료의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80%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이상 충족 시 관련 요리를 음성으로 추천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요리 순서를 음성으로 제공</a:t>
            </a:r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endParaRPr lang="en-US" altLang="ko-KR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0" y="2123465"/>
            <a:ext cx="4359520" cy="31870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38600" y="2796540"/>
            <a:ext cx="84582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46" y="2846070"/>
            <a:ext cx="217314" cy="2173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78" y="2164389"/>
            <a:ext cx="4388795" cy="314609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음성 인식 서비스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89" y="2316084"/>
            <a:ext cx="3744722" cy="2703588"/>
          </a:xfrm>
          <a:prstGeom prst="rect">
            <a:avLst/>
          </a:prstGeom>
        </p:spPr>
      </p:pic>
      <p:cxnSp>
        <p:nvCxnSpPr>
          <p:cNvPr id="33" name="직선 연결선 32"/>
          <p:cNvCxnSpPr>
            <a:stCxn id="32" idx="3"/>
            <a:endCxn id="28" idx="1"/>
          </p:cNvCxnSpPr>
          <p:nvPr/>
        </p:nvCxnSpPr>
        <p:spPr>
          <a:xfrm>
            <a:off x="5046611" y="3667878"/>
            <a:ext cx="7457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97" y="3496481"/>
            <a:ext cx="269336" cy="269336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5792327" y="2726349"/>
            <a:ext cx="2616838" cy="1883058"/>
            <a:chOff x="5062667" y="2735585"/>
            <a:chExt cx="2616838" cy="1883058"/>
          </a:xfrm>
        </p:grpSpPr>
        <p:grpSp>
          <p:nvGrpSpPr>
            <p:cNvPr id="26" name="그룹 25"/>
            <p:cNvGrpSpPr/>
            <p:nvPr/>
          </p:nvGrpSpPr>
          <p:grpSpPr>
            <a:xfrm>
              <a:off x="5062667" y="2735585"/>
              <a:ext cx="2616838" cy="1883058"/>
              <a:chOff x="8699889" y="2504942"/>
              <a:chExt cx="1973978" cy="1393789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9889" y="2504942"/>
                <a:ext cx="1973978" cy="1393789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9161584" y="2982193"/>
                <a:ext cx="975947" cy="4451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040" y="2978479"/>
              <a:ext cx="1182090" cy="1397269"/>
            </a:xfrm>
            <a:prstGeom prst="rect">
              <a:avLst/>
            </a:prstGeom>
          </p:spPr>
        </p:pic>
        <p:cxnSp>
          <p:nvCxnSpPr>
            <p:cNvPr id="27" name="직선 연결선 26"/>
            <p:cNvCxnSpPr/>
            <p:nvPr/>
          </p:nvCxnSpPr>
          <p:spPr>
            <a:xfrm>
              <a:off x="5274637" y="3683782"/>
              <a:ext cx="219530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728711" y="3250522"/>
            <a:ext cx="20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“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애호박입니까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?”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38354" y="3603173"/>
            <a:ext cx="18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“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오이입니까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?”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44847" y="3102942"/>
            <a:ext cx="1973278" cy="10004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153224" y="3630934"/>
            <a:ext cx="434109" cy="304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39" idx="4"/>
          </p:cNvCxnSpPr>
          <p:nvPr/>
        </p:nvCxnSpPr>
        <p:spPr>
          <a:xfrm flipH="1">
            <a:off x="9370278" y="3935561"/>
            <a:ext cx="1" cy="430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01079" y="4417796"/>
            <a:ext cx="237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사용자가 답한 물품으로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식자재 목록에 저장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0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음성 인식 서비스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11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26" y="1499992"/>
            <a:ext cx="1955690" cy="3440233"/>
          </a:xfrm>
          <a:prstGeom prst="rect">
            <a:avLst/>
          </a:prstGeom>
        </p:spPr>
      </p:pic>
      <p:pic>
        <p:nvPicPr>
          <p:cNvPr id="20" name="Picture 2" descr="C:\Users\Kbiz\Desktop\1479713057_0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507" y="3532062"/>
            <a:ext cx="752339" cy="75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63275" y="4920230"/>
            <a:ext cx="293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사용자 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:“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오이가 있나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?”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9646" y="4909641"/>
            <a:ext cx="31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냉장고 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:“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오이가 있습니다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.”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0637" y="4921753"/>
            <a:ext cx="25760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77766" y="4898882"/>
            <a:ext cx="295576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95431" y="5650458"/>
            <a:ext cx="3862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사용자가 식자재 여부를 물어볼 경우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 냉장고가 식자재 목록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DB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를 확인하여 응답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970" y="1886471"/>
            <a:ext cx="1720572" cy="29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Virtual Market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53011" y="2061703"/>
            <a:ext cx="8285977" cy="2857500"/>
            <a:chOff x="1782321" y="2034313"/>
            <a:chExt cx="8285977" cy="285750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798" y="2034313"/>
              <a:ext cx="2857500" cy="28575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321" y="2265889"/>
              <a:ext cx="1201519" cy="102365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321" y="3602129"/>
              <a:ext cx="1201519" cy="102365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361" y="2265889"/>
              <a:ext cx="1201519" cy="102365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361" y="3602129"/>
              <a:ext cx="1201519" cy="102365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918219" y="3050849"/>
              <a:ext cx="1047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solidFill>
                    <a:srgbClr val="05186B"/>
                  </a:solidFill>
                </a:rPr>
                <a:t>〮〮</a:t>
              </a:r>
              <a:r>
                <a:rPr lang="ko-KR" altLang="en-US" sz="6000" dirty="0">
                  <a:solidFill>
                    <a:srgbClr val="05186B"/>
                  </a:solidFill>
                </a:rPr>
                <a:t>〮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08904" y="2863582"/>
              <a:ext cx="61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THE명품고딕M" panose="02020603020101020101" pitchFamily="18" charset="-127"/>
                  <a:ea typeface="THE명품고딕M" panose="02020603020101020101" pitchFamily="18" charset="-127"/>
                </a:rPr>
                <a:t>판매</a:t>
              </a:r>
              <a:endParaRPr lang="ko-KR" altLang="en-US" sz="1600" dirty="0">
                <a:latin typeface="THE명품고딕M" panose="02020603020101020101" pitchFamily="18" charset="-127"/>
                <a:ea typeface="THE명품고딕M" panose="02020603020101020101" pitchFamily="18" charset="-127"/>
              </a:endParaRPr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5363308" y="3202136"/>
              <a:ext cx="1292469" cy="26092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화살표 36"/>
            <p:cNvSpPr/>
            <p:nvPr/>
          </p:nvSpPr>
          <p:spPr>
            <a:xfrm>
              <a:off x="5315570" y="3602129"/>
              <a:ext cx="1292469" cy="27314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3111" y="3875277"/>
              <a:ext cx="592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THE명품고딕M" panose="02020603020101020101" pitchFamily="18" charset="-127"/>
                  <a:ea typeface="THE명품고딕M" panose="02020603020101020101" pitchFamily="18" charset="-127"/>
                </a:rPr>
                <a:t>구매</a:t>
              </a:r>
              <a:endParaRPr lang="ko-KR" altLang="en-US" sz="1600" dirty="0">
                <a:latin typeface="THE명품고딕M" panose="02020603020101020101" pitchFamily="18" charset="-127"/>
                <a:ea typeface="THE명품고딕M" panose="0202060302010102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686117" y="1754670"/>
            <a:ext cx="6819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Virtual Market Service :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사용자들이 직접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물품을 올려 사고 팔 수 있는 가상 마켓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73428" y="5076678"/>
            <a:ext cx="691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일정 범위에 있는 사용자들 간에 불필요한 물품을 거래  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협동조합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,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 단체 식자재 업체에서 저렴한 가격으로 사용자에게 물품 제공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7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– Real Market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787" y="2356822"/>
            <a:ext cx="11200423" cy="2359896"/>
            <a:chOff x="562848" y="2063562"/>
            <a:chExt cx="11200423" cy="2359896"/>
          </a:xfrm>
        </p:grpSpPr>
        <p:grpSp>
          <p:nvGrpSpPr>
            <p:cNvPr id="7" name="그룹 6"/>
            <p:cNvGrpSpPr/>
            <p:nvPr/>
          </p:nvGrpSpPr>
          <p:grpSpPr>
            <a:xfrm>
              <a:off x="562848" y="2063562"/>
              <a:ext cx="3044559" cy="2359896"/>
              <a:chOff x="888860" y="2859630"/>
              <a:chExt cx="3195542" cy="2907299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860" y="2859630"/>
                <a:ext cx="1261104" cy="1261104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860" y="4505825"/>
                <a:ext cx="1261104" cy="1261104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3298" y="2859630"/>
                <a:ext cx="1261104" cy="1261104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3298" y="4505825"/>
                <a:ext cx="1261104" cy="126110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081088" y="3826670"/>
                <a:ext cx="1099039" cy="125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0" dirty="0" smtClean="0">
                    <a:solidFill>
                      <a:srgbClr val="05186B"/>
                    </a:solidFill>
                  </a:rPr>
                  <a:t>〮〮</a:t>
                </a:r>
                <a:r>
                  <a:rPr lang="ko-KR" altLang="en-US" sz="6000" dirty="0">
                    <a:solidFill>
                      <a:srgbClr val="05186B"/>
                    </a:solidFill>
                  </a:rPr>
                  <a:t>〮</a:t>
                </a: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761" y="2191631"/>
              <a:ext cx="2078228" cy="2031395"/>
            </a:xfrm>
            <a:prstGeom prst="rect">
              <a:avLst/>
            </a:prstGeom>
          </p:spPr>
        </p:pic>
        <p:sp>
          <p:nvSpPr>
            <p:cNvPr id="14" name="오른쪽 화살표 13"/>
            <p:cNvSpPr/>
            <p:nvPr/>
          </p:nvSpPr>
          <p:spPr>
            <a:xfrm rot="1599090">
              <a:off x="4146783" y="2677780"/>
              <a:ext cx="1096605" cy="2169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28260" y="3207328"/>
              <a:ext cx="1096605" cy="2169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20216318">
              <a:off x="4146726" y="3731278"/>
              <a:ext cx="1096605" cy="2169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7930472" y="3152286"/>
              <a:ext cx="1096605" cy="2169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64904" y="2169328"/>
              <a:ext cx="12795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THE명품고딕M" panose="02020603020101020101" pitchFamily="18" charset="-127"/>
                  <a:ea typeface="THE명품고딕M" panose="02020603020101020101" pitchFamily="18" charset="-127"/>
                </a:rPr>
                <a:t>Real Market</a:t>
              </a:r>
              <a:endParaRPr lang="ko-KR" altLang="en-US" sz="1600" dirty="0">
                <a:latin typeface="THE명품고딕M" panose="02020603020101020101" pitchFamily="18" charset="-127"/>
                <a:ea typeface="THE명품고딕M" panose="02020603020101020101" pitchFamily="18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1412" y="2516869"/>
              <a:ext cx="961859" cy="115608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1560" y="2613920"/>
              <a:ext cx="1116749" cy="103424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0549672" y="2970449"/>
              <a:ext cx="309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+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80528" y="2222665"/>
              <a:ext cx="145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THE명품고딕M" panose="02020603020101020101" pitchFamily="18" charset="-127"/>
                  <a:ea typeface="THE명품고딕M" panose="02020603020101020101" pitchFamily="18" charset="-127"/>
                </a:rPr>
                <a:t>물품정보 </a:t>
              </a:r>
              <a:r>
                <a:rPr lang="en-US" altLang="ko-KR" sz="1600" dirty="0" smtClean="0">
                  <a:latin typeface="THE명품고딕M" panose="02020603020101020101" pitchFamily="18" charset="-127"/>
                  <a:ea typeface="THE명품고딕M" panose="02020603020101020101" pitchFamily="18" charset="-127"/>
                </a:rPr>
                <a:t>DB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05365" y="1732864"/>
            <a:ext cx="658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Real Market Service :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저장된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상품 정보를 분석하여 근처 마트에 데이터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제공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5293" y="5179097"/>
            <a:ext cx="642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다 가구의 물품정보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DB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를 관리해 부족품에 한하여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Real Market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에 입고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입고가 된 물품들의 경우 해당 물건을 필요로 하는 가구에 푸시 알림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9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시스템 구성도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63903" y="2190786"/>
            <a:ext cx="1966912" cy="30924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84956" y="2894330"/>
            <a:ext cx="1305640" cy="182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6269" y="3172496"/>
            <a:ext cx="126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터치 디스플레이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0308" y="3872825"/>
            <a:ext cx="137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USB </a:t>
            </a:r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카메라</a:t>
            </a:r>
            <a:r>
              <a: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웹 캠</a:t>
            </a:r>
            <a:r>
              <a: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4245" y="2299443"/>
            <a:ext cx="126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라즈베리파이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353820" y="3326385"/>
            <a:ext cx="636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917" y="3169121"/>
            <a:ext cx="126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사용자 출력부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302205" y="4030089"/>
            <a:ext cx="636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3502" y="3872825"/>
            <a:ext cx="126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제품 인식부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715485" y="3501390"/>
            <a:ext cx="838200" cy="281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53096" y="3166082"/>
            <a:ext cx="962978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데이터 전송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721319" y="2190786"/>
            <a:ext cx="1966912" cy="3092414"/>
            <a:chOff x="4802599" y="2190786"/>
            <a:chExt cx="1966912" cy="3092414"/>
          </a:xfrm>
        </p:grpSpPr>
        <p:sp>
          <p:nvSpPr>
            <p:cNvPr id="19" name="직사각형 18"/>
            <p:cNvSpPr/>
            <p:nvPr/>
          </p:nvSpPr>
          <p:spPr>
            <a:xfrm>
              <a:off x="4802599" y="2190786"/>
              <a:ext cx="1966912" cy="309241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52941" y="2299443"/>
              <a:ext cx="126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HE명품고딕R" panose="02020603020101020101" pitchFamily="18" charset="-127"/>
                  <a:ea typeface="THE명품고딕R" panose="02020603020101020101" pitchFamily="18" charset="-127"/>
                  <a:cs typeface="Arial" panose="020B0604020202020204" pitchFamily="34" charset="0"/>
                </a:rPr>
                <a:t>안드로이드</a:t>
              </a:r>
              <a:endPara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099748" y="2609398"/>
            <a:ext cx="1966912" cy="1667962"/>
            <a:chOff x="7099748" y="2639878"/>
            <a:chExt cx="1966912" cy="1667962"/>
          </a:xfrm>
        </p:grpSpPr>
        <p:sp>
          <p:nvSpPr>
            <p:cNvPr id="21" name="직사각형 20"/>
            <p:cNvSpPr/>
            <p:nvPr/>
          </p:nvSpPr>
          <p:spPr>
            <a:xfrm>
              <a:off x="7099748" y="2639878"/>
              <a:ext cx="1966912" cy="16679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1697" y="2751574"/>
              <a:ext cx="126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HE명품고딕R" panose="02020603020101020101" pitchFamily="18" charset="-127"/>
                  <a:ea typeface="THE명품고딕R" panose="02020603020101020101" pitchFamily="18" charset="-127"/>
                  <a:cs typeface="Arial" panose="020B0604020202020204" pitchFamily="34" charset="0"/>
                </a:rPr>
                <a:t>웹 서버</a:t>
              </a:r>
              <a:endPara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30384" y="3323009"/>
              <a:ext cx="1305640" cy="7586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51696" y="3548432"/>
              <a:ext cx="126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HE명품고딕R" panose="02020603020101020101" pitchFamily="18" charset="-127"/>
                  <a:ea typeface="THE명품고딕R" panose="02020603020101020101" pitchFamily="18" charset="-127"/>
                  <a:cs typeface="Arial" panose="020B0604020202020204" pitchFamily="34" charset="0"/>
                </a:rPr>
                <a:t>A p a c h e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593842" y="2609398"/>
            <a:ext cx="1966912" cy="1667962"/>
            <a:chOff x="9370322" y="2639878"/>
            <a:chExt cx="1966912" cy="1667962"/>
          </a:xfrm>
        </p:grpSpPr>
        <p:sp>
          <p:nvSpPr>
            <p:cNvPr id="23" name="직사각형 22"/>
            <p:cNvSpPr/>
            <p:nvPr/>
          </p:nvSpPr>
          <p:spPr>
            <a:xfrm>
              <a:off x="9370322" y="2639878"/>
              <a:ext cx="1966912" cy="16679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20664" y="2748535"/>
              <a:ext cx="126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HE명품고딕R" panose="02020603020101020101" pitchFamily="18" charset="-127"/>
                  <a:ea typeface="THE명품고딕R" panose="02020603020101020101" pitchFamily="18" charset="-127"/>
                  <a:cs typeface="Arial" panose="020B0604020202020204" pitchFamily="34" charset="0"/>
                </a:rPr>
                <a:t>데이터베이스</a:t>
              </a:r>
              <a:endPara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699351" y="3323008"/>
              <a:ext cx="1305640" cy="7586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20664" y="3548432"/>
              <a:ext cx="126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HE명품고딕R" panose="02020603020101020101" pitchFamily="18" charset="-127"/>
                  <a:ea typeface="THE명품고딕R" panose="02020603020101020101" pitchFamily="18" charset="-127"/>
                  <a:cs typeface="Arial" panose="020B0604020202020204" pitchFamily="34" charset="0"/>
                </a:rPr>
                <a:t>M y S Q L</a:t>
              </a:r>
            </a:p>
          </p:txBody>
        </p:sp>
      </p:grpSp>
      <p:sp>
        <p:nvSpPr>
          <p:cNvPr id="35" name="오른쪽 화살표 34"/>
          <p:cNvSpPr/>
          <p:nvPr/>
        </p:nvSpPr>
        <p:spPr>
          <a:xfrm>
            <a:off x="6474890" y="3345180"/>
            <a:ext cx="838200" cy="217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8946509" y="3345180"/>
            <a:ext cx="838200" cy="217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flipH="1">
            <a:off x="8942128" y="3609392"/>
            <a:ext cx="838200" cy="217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flipH="1">
            <a:off x="6474059" y="3580783"/>
            <a:ext cx="838200" cy="217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416486" y="2976248"/>
            <a:ext cx="1892363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데이터 전송 또는 불러오기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88622" y="3858590"/>
            <a:ext cx="962978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결과값 리턴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6210" y="3863565"/>
            <a:ext cx="1053897" cy="73866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DB</a:t>
            </a:r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에서 받은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결과값 리턴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24225" y="2894330"/>
            <a:ext cx="1305640" cy="182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947808" y="2974479"/>
            <a:ext cx="1892363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데이터 전송 또는 불러오기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5537" y="3455503"/>
            <a:ext cx="126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어플리케이션</a:t>
            </a:r>
            <a:endParaRPr lang="en-US" altLang="ko-KR" sz="14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34114" y="3860801"/>
            <a:ext cx="1305726" cy="31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S Q L i t e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7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900441"/>
            <a:ext cx="125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INDEX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1276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75984" y="3188945"/>
            <a:ext cx="9240032" cy="833155"/>
            <a:chOff x="638175" y="3167389"/>
            <a:chExt cx="8130114" cy="833155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Part I</a:t>
              </a:r>
              <a:endParaRPr lang="en-US" altLang="ko-KR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연구 개요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167389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Part II </a:t>
              </a:r>
              <a:endParaRPr lang="en-US" altLang="ko-KR" sz="2400" dirty="0" smtClean="0"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연구 목표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167389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Part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III</a:t>
              </a:r>
            </a:p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연구내용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167389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Part IV</a:t>
              </a:r>
              <a:endParaRPr lang="en-US" altLang="ko-KR" sz="2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진행사항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17339" y="3169547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Part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V</a:t>
              </a:r>
              <a:endParaRPr lang="en-US" altLang="ko-KR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  <a:p>
              <a:pPr algn="ctr"/>
              <a:r>
                <a:rPr lang="en-US" altLang="ko-KR" sz="24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THE명품고딕B" panose="02020603020101020101" pitchFamily="18" charset="-127"/>
                  <a:ea typeface="THE명품고딕B" panose="02020603020101020101" pitchFamily="18" charset="-127"/>
                </a:rPr>
                <a:t>Q&amp;A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THE명품고딕B" panose="02020603020101020101" pitchFamily="18" charset="-127"/>
                <a:ea typeface="THE명품고딕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진행상황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08000" y="2591771"/>
            <a:ext cx="3484635" cy="2212681"/>
            <a:chOff x="7126473" y="2591771"/>
            <a:chExt cx="3484635" cy="2212681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126473" y="2591771"/>
              <a:ext cx="3484635" cy="2212681"/>
            </a:xfrm>
            <a:prstGeom prst="roundRect">
              <a:avLst>
                <a:gd name="adj" fmla="val 2083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2855" y="2841150"/>
              <a:ext cx="29518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제품명 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갤럭시탭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A 8.0 WIFI(16GB)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모델명 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: SM-T350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안드로이드 버전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: 6.0.1</a:t>
              </a:r>
            </a:p>
            <a:p>
              <a:endPara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크기 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: 8</a:t>
              </a:r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인치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(1920 x 1080)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RAM : 2GB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내장 메모리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: 16GB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외장 메모리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: micro SD </a:t>
              </a:r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가능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최대 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256GB)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기타 </a:t>
              </a:r>
              <a:r>
                <a:rPr lang="en-US" altLang="ko-KR" sz="1200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: Micro-USB,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Wi-Fi</a:t>
              </a:r>
              <a:endPara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1" y="1903807"/>
            <a:ext cx="4848851" cy="3588610"/>
          </a:xfrm>
          <a:prstGeom prst="rect">
            <a:avLst/>
          </a:prstGeom>
          <a:ln w="12700">
            <a:noFill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2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진행상황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68" y="2031657"/>
            <a:ext cx="4639731" cy="34257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9" y="2031657"/>
            <a:ext cx="4757522" cy="34257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86025" y="3297381"/>
            <a:ext cx="626117" cy="3171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52535" y="1662325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QR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코드 인식 카메라 실행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5598" y="1662325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‘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제품 입력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’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버튼 클릭 시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진행상황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06"/>
          <a:stretch/>
        </p:blipFill>
        <p:spPr>
          <a:xfrm>
            <a:off x="6012873" y="2978149"/>
            <a:ext cx="5421746" cy="1532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68" y="2031657"/>
            <a:ext cx="4639731" cy="342575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11417" y="3299690"/>
            <a:ext cx="738909" cy="3140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3448" y="3845269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저장된 식자재 목록 조회 가능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5598" y="1662325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‘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식자재 목록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’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버튼 클릭 시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진행상황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5" y="1809784"/>
            <a:ext cx="48768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17" y="2838497"/>
            <a:ext cx="4874829" cy="3661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86"/>
          <a:stretch/>
        </p:blipFill>
        <p:spPr>
          <a:xfrm>
            <a:off x="6455686" y="2461410"/>
            <a:ext cx="4898948" cy="1265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0107" y="1933413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판매중인 상품 보기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516" y="1254376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‘Virtual Market’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버튼 클릭 시 화면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0107" y="2302745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상품 판매하기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4765" y="4773081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물품 등록을 위한 기본 정보 입력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4822" y="2954952"/>
            <a:ext cx="409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등록한 물품을 </a:t>
            </a:r>
            <a:r>
              <a:rPr lang="en-US" altLang="ko-KR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‘</a:t>
            </a:r>
            <a:r>
              <a:rPr lang="ko-KR" altLang="en-US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판매중인 상품 보기</a:t>
            </a:r>
            <a:r>
              <a:rPr lang="en-US" altLang="ko-KR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’</a:t>
            </a:r>
            <a:r>
              <a:rPr lang="ko-KR" altLang="en-US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에서 확인</a:t>
            </a:r>
            <a:endParaRPr lang="en-US" altLang="ko-KR" sz="16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5144"/>
            <a:ext cx="4851699" cy="3638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진행상황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68" y="2031657"/>
            <a:ext cx="4639731" cy="34257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72785" y="3733773"/>
            <a:ext cx="541034" cy="2895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19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0614" y="1555812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쇼핑사이트로 이동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5598" y="1662325"/>
            <a:ext cx="3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‘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쇼핑하기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’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버튼 클릭 시</a:t>
            </a:r>
            <a:endParaRPr lang="en-US" altLang="ko-KR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921168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Q&amp;A</a:t>
            </a:r>
            <a:endParaRPr lang="ko-KR" altLang="en-US" sz="60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21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009900" y="2921168"/>
            <a:ext cx="6172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09900" y="3972559"/>
            <a:ext cx="6172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789748"/>
            <a:ext cx="135466" cy="704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45592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개요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작품의 필요성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86433"/>
          <a:stretch/>
        </p:blipFill>
        <p:spPr>
          <a:xfrm>
            <a:off x="507400" y="1752251"/>
            <a:ext cx="7551876" cy="1050322"/>
          </a:xfrm>
          <a:prstGeom prst="rect">
            <a:avLst/>
          </a:prstGeom>
          <a:ln w="19050" cap="sq">
            <a:solidFill>
              <a:srgbClr val="002060"/>
            </a:solidFill>
            <a:prstDash val="solid"/>
            <a:miter lim="800000"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805612" y="1875654"/>
            <a:ext cx="1239520" cy="554782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b="82974"/>
          <a:stretch/>
        </p:blipFill>
        <p:spPr>
          <a:xfrm>
            <a:off x="3971147" y="3077095"/>
            <a:ext cx="7681405" cy="1099844"/>
          </a:xfrm>
          <a:prstGeom prst="rect">
            <a:avLst/>
          </a:prstGeom>
          <a:ln w="19050" cap="sq">
            <a:solidFill>
              <a:srgbClr val="002060"/>
            </a:solidFill>
            <a:prstDash val="solid"/>
            <a:miter lim="800000"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513697" y="3210353"/>
            <a:ext cx="1640766" cy="5801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42" y="4504064"/>
            <a:ext cx="11468498" cy="1838972"/>
          </a:xfrm>
          <a:prstGeom prst="rect">
            <a:avLst/>
          </a:prstGeom>
          <a:ln w="19050">
            <a:solidFill>
              <a:srgbClr val="05186B"/>
            </a:solidFill>
          </a:ln>
        </p:spPr>
      </p:pic>
      <p:grpSp>
        <p:nvGrpSpPr>
          <p:cNvPr id="3" name="그룹 2"/>
          <p:cNvGrpSpPr/>
          <p:nvPr/>
        </p:nvGrpSpPr>
        <p:grpSpPr>
          <a:xfrm>
            <a:off x="0" y="2522412"/>
            <a:ext cx="12192000" cy="2117109"/>
            <a:chOff x="0" y="2666248"/>
            <a:chExt cx="12192000" cy="2117109"/>
          </a:xfrm>
        </p:grpSpPr>
        <p:sp>
          <p:nvSpPr>
            <p:cNvPr id="16" name="직사각형 15"/>
            <p:cNvSpPr/>
            <p:nvPr/>
          </p:nvSpPr>
          <p:spPr>
            <a:xfrm>
              <a:off x="0" y="2666248"/>
              <a:ext cx="12192000" cy="211710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9298" y="2893806"/>
              <a:ext cx="5059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solidFill>
                    <a:srgbClr val="C00000"/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주거 침입</a:t>
              </a:r>
              <a:r>
                <a:rPr lang="ko-KR" altLang="en-US" sz="4800" dirty="0" smtClean="0">
                  <a:solidFill>
                    <a:schemeClr val="bg1"/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의 심각성</a:t>
              </a:r>
              <a:endParaRPr lang="ko-KR" altLang="en-US" sz="4800" dirty="0">
                <a:solidFill>
                  <a:schemeClr val="bg1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2254" y="3743495"/>
              <a:ext cx="62471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THE명품고딕L" panose="02020603020101020101" pitchFamily="18" charset="-127"/>
                  <a:ea typeface="THE명품고딕L" panose="02020603020101020101" pitchFamily="18" charset="-127"/>
                </a:rPr>
                <a:t>주거침입 범죄는 도난 외에도 </a:t>
              </a:r>
              <a:r>
                <a:rPr lang="en-US" altLang="ko-KR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“</a:t>
              </a:r>
              <a:r>
                <a:rPr lang="ko-KR" alt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성폭행</a:t>
              </a:r>
              <a:r>
                <a:rPr lang="en-US" altLang="ko-KR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, </a:t>
              </a:r>
              <a:r>
                <a:rPr lang="ko-KR" alt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살인</a:t>
              </a:r>
              <a:r>
                <a:rPr lang="en-US" altLang="ko-KR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”</a:t>
              </a:r>
              <a:r>
                <a:rPr lang="ko-KR" altLang="en-US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THE명품고딕L" panose="02020603020101020101" pitchFamily="18" charset="-127"/>
                  <a:ea typeface="THE명품고딕L" panose="02020603020101020101" pitchFamily="18" charset="-127"/>
                </a:rPr>
                <a:t>등 </a:t>
              </a:r>
              <a:r>
                <a:rPr lang="en-US" altLang="ko-KR" dirty="0">
                  <a:solidFill>
                    <a:schemeClr val="bg1"/>
                  </a:solidFill>
                  <a:latin typeface="THE명품고딕L" panose="02020603020101020101" pitchFamily="18" charset="-127"/>
                  <a:ea typeface="THE명품고딕L" panose="02020603020101020101" pitchFamily="18" charset="-127"/>
                </a:rPr>
                <a:t>2</a:t>
              </a:r>
              <a:r>
                <a:rPr lang="ko-KR" altLang="en-US" dirty="0">
                  <a:solidFill>
                    <a:schemeClr val="bg1"/>
                  </a:solidFill>
                  <a:latin typeface="THE명품고딕L" panose="02020603020101020101" pitchFamily="18" charset="-127"/>
                  <a:ea typeface="THE명품고딕L" panose="02020603020101020101" pitchFamily="18" charset="-127"/>
                </a:rPr>
                <a:t>차 범죄로 이어서 우리의 삶의 터전을 짓밟아 대책이 시급</a:t>
              </a:r>
              <a:r>
                <a:rPr lang="en-US" altLang="ko-KR" dirty="0">
                  <a:solidFill>
                    <a:schemeClr val="bg1"/>
                  </a:solidFill>
                  <a:latin typeface="THE명품고딕L" panose="02020603020101020101" pitchFamily="18" charset="-127"/>
                  <a:ea typeface="THE명품고딕L" panose="02020603020101020101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THE명품고딕L" panose="02020603020101020101" pitchFamily="18" charset="-127"/>
                <a:ea typeface="THE명품고딕L" panose="02020603020101020101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079229" y="5405865"/>
            <a:ext cx="5404519" cy="3055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779809"/>
            <a:ext cx="135466" cy="704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35653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개요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작품 선정 배경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3" y="1923775"/>
            <a:ext cx="2883425" cy="1332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237" y="3583314"/>
            <a:ext cx="40229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LINC+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사업단에서 주최하는 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졸업연구작품 전략과제 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THE명품고딕B" panose="02020603020101020101" pitchFamily="18" charset="-127"/>
                <a:ea typeface="THE명품고딕B" panose="02020603020101020101" pitchFamily="18" charset="-127"/>
              </a:rPr>
              <a:t>지역사회기여형</a:t>
            </a:r>
            <a:r>
              <a:rPr lang="ko-KR" altLang="en-US" b="1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신청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9497" y="3580474"/>
            <a:ext cx="544211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천안시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도시재생 </a:t>
            </a:r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뉴딜사업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스마트분야에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대한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협력사항일환으로 </a:t>
            </a:r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코리아텍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공학 지식을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활용한 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dirty="0" err="1" smtClean="0">
                <a:latin typeface="THE명품고딕B" panose="02020603020101020101" pitchFamily="18" charset="-127"/>
                <a:ea typeface="THE명품고딕B" panose="02020603020101020101" pitchFamily="18" charset="-127"/>
              </a:rPr>
              <a:t>국토부</a:t>
            </a:r>
            <a:r>
              <a:rPr lang="ko-KR" altLang="en-US" dirty="0" smtClean="0">
                <a:latin typeface="THE명품고딕B" panose="02020603020101020101" pitchFamily="18" charset="-127"/>
                <a:ea typeface="THE명품고딕B" panose="02020603020101020101" pitchFamily="18" charset="-127"/>
              </a:rPr>
              <a:t> </a:t>
            </a:r>
            <a:r>
              <a:rPr lang="ko-KR" altLang="en-US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스마트시티 서비스 관련 기술 개발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638" y="1527831"/>
            <a:ext cx="2399831" cy="180475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92784" y="5409475"/>
            <a:ext cx="10806431" cy="878614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chemeClr val="tx1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천안시 사회적 약자</a:t>
            </a:r>
            <a:r>
              <a:rPr lang="en-US" altLang="ko-KR" dirty="0">
                <a:solidFill>
                  <a:schemeClr val="tx1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독거 여성</a:t>
            </a:r>
            <a:r>
              <a:rPr lang="en-US" altLang="ko-KR" dirty="0">
                <a:solidFill>
                  <a:schemeClr val="tx1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범죄피해자 등</a:t>
            </a:r>
            <a:r>
              <a:rPr lang="en-US" altLang="ko-KR" dirty="0">
                <a:solidFill>
                  <a:schemeClr val="tx1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대상 </a:t>
            </a:r>
            <a:r>
              <a:rPr lang="ko-KR" altLang="en-US" dirty="0">
                <a:solidFill>
                  <a:schemeClr val="tx1"/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출입문 </a:t>
            </a:r>
            <a:r>
              <a:rPr lang="ko-KR" altLang="en-US" dirty="0" err="1">
                <a:solidFill>
                  <a:schemeClr val="tx1"/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</a:t>
            </a:r>
            <a:r>
              <a:rPr lang="ko-KR" altLang="en-US" dirty="0">
                <a:solidFill>
                  <a:schemeClr val="tx1"/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및 창문 내부에 센서 설치로</a:t>
            </a:r>
            <a:endParaRPr lang="en-US" altLang="ko-KR" dirty="0">
              <a:solidFill>
                <a:schemeClr val="tx1"/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chemeClr val="tx1"/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침입자에 의한 파손 여부를 감지하여 신호 </a:t>
            </a:r>
            <a:r>
              <a:rPr lang="ko-KR" altLang="en-US" dirty="0" smtClean="0">
                <a:solidFill>
                  <a:schemeClr val="tx1"/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전송</a:t>
            </a:r>
            <a:endParaRPr lang="en-US" altLang="ko-KR" dirty="0">
              <a:solidFill>
                <a:schemeClr val="tx1"/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35653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목표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연구를 통해 이루고자 하는 목표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01985" y="1823599"/>
            <a:ext cx="74000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천안시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사회적 약자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(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독거여성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범죄피해자 등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) </a:t>
            </a:r>
            <a:r>
              <a:rPr lang="ko-KR" altLang="en-US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대상으로</a:t>
            </a:r>
            <a:endParaRPr lang="en-US" altLang="ko-KR" dirty="0" smtClean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출입문 </a:t>
            </a:r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및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창문에 침입자에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의한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파손 여부를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감지하여 신호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전송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파손 감지할 수 있는 센서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를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통해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사회적약자의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안전을 보장할 수 있도록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최선의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방법 구상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라즈베리파이에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3g dongle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연결해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파손 감지 시 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즉시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112(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경찰서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)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문자 신고 서비스 </a:t>
            </a:r>
            <a:r>
              <a:rPr lang="ko-KR" altLang="en-US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구현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(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5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분 내로 경찰이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출동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1984" y="5655417"/>
            <a:ext cx="68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및 창문 파손 감지를 </a:t>
            </a:r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라즈베리파이와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BLE(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저전력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)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통신 이용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100000" l="1354" r="984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2828" y="2051083"/>
            <a:ext cx="460692" cy="4491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100000" l="1354" r="984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2828" y="3249701"/>
            <a:ext cx="460692" cy="4491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100000" l="1354" r="984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2828" y="4462915"/>
            <a:ext cx="460692" cy="4491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100000" l="1354" r="984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2828" y="5655417"/>
            <a:ext cx="460692" cy="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35653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</a:t>
            </a:r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선행연구 및 제품관련 자료조사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52" y="1972422"/>
            <a:ext cx="2887708" cy="365198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92706" y="1705653"/>
            <a:ext cx="6639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관련 특허 </a:t>
            </a:r>
            <a:endParaRPr lang="en-US" altLang="ko-KR" sz="2000" dirty="0" smtClean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복합 센서를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이용한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창문 침입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감지장치 및 방법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(10-1855320)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2706" y="2628983"/>
            <a:ext cx="5803192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특허 내용 </a:t>
            </a:r>
            <a:endParaRPr lang="en-US" altLang="ko-KR" sz="2000" dirty="0" smtClean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창문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충격 감지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장치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= </a:t>
            </a:r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마그네틱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센서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+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압력감지수단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    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창문의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개폐와 창문에 가해지는 압력 감지 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침입 발생 시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시각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/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청각적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알림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227320" y="3755003"/>
            <a:ext cx="2186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61771" y="4615337"/>
            <a:ext cx="5234127" cy="944733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endParaRPr lang="en-US" altLang="ko-KR" dirty="0">
              <a:solidFill>
                <a:schemeClr val="tx1"/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86" y="5445770"/>
            <a:ext cx="6153150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08686" y="5733031"/>
            <a:ext cx="42146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THE명품고딕L" panose="02020603020101020101" pitchFamily="18" charset="-127"/>
                <a:ea typeface="THE명품고딕L" panose="02020603020101020101" pitchFamily="18" charset="-127"/>
              </a:rPr>
              <a:t>&lt;</a:t>
            </a:r>
            <a:r>
              <a:rPr lang="ko-KR" altLang="en-US" sz="1050" dirty="0" smtClean="0">
                <a:latin typeface="THE명품고딕L" panose="02020603020101020101" pitchFamily="18" charset="-127"/>
                <a:ea typeface="THE명품고딕L" panose="02020603020101020101" pitchFamily="18" charset="-127"/>
              </a:rPr>
              <a:t>추계학술발표대회 </a:t>
            </a:r>
            <a:r>
              <a:rPr lang="ko-KR" altLang="en-US" sz="1050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논문집 </a:t>
            </a:r>
            <a:r>
              <a:rPr lang="en-US" altLang="ko-KR" sz="1050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: </a:t>
            </a:r>
            <a:r>
              <a:rPr lang="ko-KR" altLang="en-US" sz="1050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국내 </a:t>
            </a:r>
            <a:r>
              <a:rPr lang="ko-KR" altLang="en-US" sz="1050" dirty="0" err="1">
                <a:latin typeface="THE명품고딕L" panose="02020603020101020101" pitchFamily="18" charset="-127"/>
                <a:ea typeface="THE명품고딕L" panose="02020603020101020101" pitchFamily="18" charset="-127"/>
              </a:rPr>
              <a:t>침입범죄</a:t>
            </a:r>
            <a:r>
              <a:rPr lang="ko-KR" altLang="en-US" sz="1050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 발생 저감을 위한 방안 </a:t>
            </a:r>
            <a:r>
              <a:rPr lang="ko-KR" altLang="en-US" sz="1050" dirty="0" smtClean="0">
                <a:latin typeface="THE명품고딕L" panose="02020603020101020101" pitchFamily="18" charset="-127"/>
                <a:ea typeface="THE명품고딕L" panose="02020603020101020101" pitchFamily="18" charset="-127"/>
              </a:rPr>
              <a:t>연구</a:t>
            </a:r>
            <a:r>
              <a:rPr lang="en-US" altLang="ko-KR" sz="1050" dirty="0" smtClean="0">
                <a:latin typeface="THE명품고딕L" panose="02020603020101020101" pitchFamily="18" charset="-127"/>
                <a:ea typeface="THE명품고딕L" panose="02020603020101020101" pitchFamily="18" charset="-127"/>
              </a:rPr>
              <a:t>&gt;</a:t>
            </a:r>
            <a:endParaRPr lang="ko-KR" altLang="en-US" sz="1050" dirty="0">
              <a:latin typeface="THE명품고딕L" panose="02020603020101020101" pitchFamily="18" charset="-127"/>
              <a:ea typeface="THE명품고딕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2410" y="4671278"/>
            <a:ext cx="560968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장점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: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창문을 강제로 열고 침입 시 감지 및 알림 가능</a:t>
            </a:r>
            <a:endParaRPr lang="en-US" altLang="ko-KR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단점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: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창문을 파손시키고 침입 시 감지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불가능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44080" y="5445770"/>
            <a:ext cx="112776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35653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</a:t>
            </a:r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선행연구 및 제품관련 자료조사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6444" y="1924889"/>
            <a:ext cx="663995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관련 논문 </a:t>
            </a:r>
            <a:endParaRPr lang="en-US" altLang="ko-KR" sz="2000" dirty="0" smtClean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주거침입 범죄 예방을 위한 스마트 </a:t>
            </a:r>
            <a:r>
              <a:rPr lang="ko-KR" altLang="en-US" dirty="0" err="1"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시스템 설계와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6444" y="2848219"/>
            <a:ext cx="531106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논문 내용 </a:t>
            </a:r>
            <a:endParaRPr lang="en-US" altLang="ko-KR" sz="2000" dirty="0" smtClean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어플리케이션으로 </a:t>
            </a:r>
            <a:r>
              <a:rPr lang="ko-KR" altLang="en-US" dirty="0" err="1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제어 가능</a:t>
            </a:r>
            <a:r>
              <a:rPr lang="en-US" altLang="ko-KR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사용자의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스마트폰으로 제어 알림 메시지가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전송</a:t>
            </a:r>
            <a:endParaRPr lang="en-US" altLang="ko-KR" dirty="0" smtClean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블루투스 통신 사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용</a:t>
            </a:r>
            <a:endParaRPr lang="ko-KR" altLang="en-US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6967" y="4819447"/>
            <a:ext cx="6809491" cy="91262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endParaRPr lang="en-US" altLang="ko-KR" dirty="0">
              <a:solidFill>
                <a:schemeClr val="tx1"/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b="2885"/>
          <a:stretch/>
        </p:blipFill>
        <p:spPr>
          <a:xfrm>
            <a:off x="1128110" y="2071413"/>
            <a:ext cx="2844000" cy="3660660"/>
          </a:xfrm>
          <a:prstGeom prst="rect">
            <a:avLst/>
          </a:prstGeom>
          <a:ln w="19050">
            <a:solidFill>
              <a:srgbClr val="05186B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4749624" y="4866724"/>
            <a:ext cx="660417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장점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: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무선통신 사용 및 앱을 통해 제어 가능</a:t>
            </a:r>
            <a:endParaRPr lang="en-US" altLang="ko-KR" dirty="0"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단점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: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취약계층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(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노약자 등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)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은</a:t>
            </a:r>
            <a:r>
              <a:rPr lang="en-US" altLang="ko-KR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앱을 통한 알림 메시지 및 제어 </a:t>
            </a:r>
            <a:r>
              <a:rPr lang="ko-KR" altLang="en-US" dirty="0" smtClean="0">
                <a:latin typeface="THE명품고딕R" panose="02020603020101020101" pitchFamily="18" charset="-127"/>
                <a:ea typeface="THE명품고딕R" panose="02020603020101020101" pitchFamily="18" charset="-127"/>
              </a:rPr>
              <a:t>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2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35653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</a:t>
            </a:r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선행연구 및 제품관련 자료조사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3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24" y="1858865"/>
            <a:ext cx="2971236" cy="1767657"/>
          </a:xfrm>
          <a:prstGeom prst="rect">
            <a:avLst/>
          </a:prstGeom>
          <a:ln w="19050">
            <a:solidFill>
              <a:srgbClr val="05186B"/>
            </a:solidFill>
          </a:ln>
          <a:effectLst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94" y="1858865"/>
            <a:ext cx="2971237" cy="1767657"/>
          </a:xfrm>
          <a:prstGeom prst="rect">
            <a:avLst/>
          </a:prstGeom>
          <a:ln w="19050">
            <a:solidFill>
              <a:srgbClr val="05186B"/>
            </a:solidFill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131924" y="3825683"/>
            <a:ext cx="4901355" cy="83099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원격제어 가능하며 문이 뜯기거나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창문의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열림이 감지 시 경보 알림이 되어 출동 경비 대기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5530" y="3825683"/>
            <a:ext cx="4639284" cy="83099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방충망이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강한 내구성으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로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되어있어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충격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감지 및 열림을 감지하여 출동 경비 대기 시스템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70815" y="4855842"/>
            <a:ext cx="7025249" cy="157189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7080" y="4972373"/>
            <a:ext cx="64727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고가의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IoT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및 방충망 구매 요구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저소득층에게 부담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출동 경비 및 유지보수를 위해 월 정액 비용 필요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직접 경찰에게 신고가 가지 않아 위급한 상황에 적절하지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7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</a:rPr>
              <a:t>연구 내용</a:t>
            </a: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</a:rPr>
              <a:t>기능 소개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 rotWithShape="1">
          <a:blip r:embed="rId3"/>
          <a:srcRect t="65198"/>
          <a:stretch/>
        </p:blipFill>
        <p:spPr>
          <a:xfrm rot="5400000">
            <a:off x="3237586" y="3565147"/>
            <a:ext cx="5440492" cy="288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96981" y="2465998"/>
            <a:ext cx="2487817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  <a:cs typeface="Arial" panose="020B0604020202020204" pitchFamily="34" charset="0"/>
              </a:rPr>
              <a:t>도어락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  <a:cs typeface="Arial" panose="020B0604020202020204" pitchFamily="34" charset="0"/>
              </a:rPr>
              <a:t> 파손 감지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R" panose="02020603020101020101" pitchFamily="18" charset="-127"/>
                <a:ea typeface="THE명품고딕R" panose="02020603020101020101" pitchFamily="18" charset="-127"/>
                <a:cs typeface="Arial" panose="020B0604020202020204" pitchFamily="34" charset="0"/>
              </a:rPr>
              <a:t>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69335" y="769870"/>
            <a:ext cx="135466" cy="704850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37" y="1910215"/>
            <a:ext cx="1888178" cy="1136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30" y="3652060"/>
            <a:ext cx="1892185" cy="7018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54" y="5093475"/>
            <a:ext cx="1993538" cy="60576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6981" y="3863169"/>
            <a:ext cx="2487817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  <a:cs typeface="Arial" panose="020B0604020202020204" pitchFamily="34" charset="0"/>
              </a:rPr>
              <a:t>창문 파손 감지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6982" y="5260235"/>
            <a:ext cx="2487817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THE명품고딕M" panose="02020603020101020101" pitchFamily="18" charset="-127"/>
                <a:ea typeface="THE명품고딕M" panose="02020603020101020101" pitchFamily="18" charset="-127"/>
                <a:cs typeface="Arial" panose="020B0604020202020204" pitchFamily="34" charset="0"/>
              </a:rPr>
              <a:t>파손 감지 신고 서비스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THE명품고딕M" panose="02020603020101020101" pitchFamily="18" charset="-127"/>
              <a:ea typeface="THE명품고딕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5239" y="2312109"/>
            <a:ext cx="59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마그네틱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센서를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장착하여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라즈베리파이와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BLE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통신하여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도어락의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파손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감지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5239" y="3709280"/>
            <a:ext cx="59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센서태그에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내장되어있는 가속도센서를 통해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라즈베리파이와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BLE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통신하여 창문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파손 감지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35239" y="5103968"/>
            <a:ext cx="59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라즈베리파이에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연결된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3g dongle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을 통해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파손을 감지 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경찰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(112)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에게 문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HE명품고딕R" panose="02020603020101020101" pitchFamily="18" charset="-127"/>
                <a:ea typeface="THE명품고딕R" panose="02020603020101020101" pitchFamily="18" charset="-127"/>
              </a:rPr>
              <a:t>신고 서비스를 제공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명품고딕R" panose="02020603020101020101" pitchFamily="18" charset="-127"/>
              <a:ea typeface="THE명품고딕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6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997</Words>
  <Application>Microsoft Office PowerPoint</Application>
  <PresentationFormat>와이드스크린</PresentationFormat>
  <Paragraphs>230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Adobe 고딕 Std B</vt:lpstr>
      <vt:lpstr>THE명품고딕M</vt:lpstr>
      <vt:lpstr>Wingdings</vt:lpstr>
      <vt:lpstr>THE명품고딕L</vt:lpstr>
      <vt:lpstr>맑은 고딕</vt:lpstr>
      <vt:lpstr>THE명품고딕B</vt:lpstr>
      <vt:lpstr>THE명품고딕R</vt:lpstr>
      <vt:lpstr>아리따-돋움(TTF)-Light</vt:lpstr>
      <vt:lpstr>Arial</vt:lpstr>
      <vt:lpstr>THE명품고딕EB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217</cp:revision>
  <dcterms:created xsi:type="dcterms:W3CDTF">2016-03-30T05:53:39Z</dcterms:created>
  <dcterms:modified xsi:type="dcterms:W3CDTF">2018-05-24T16:46:29Z</dcterms:modified>
</cp:coreProperties>
</file>