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62" r:id="rId3"/>
    <p:sldId id="257" r:id="rId4"/>
    <p:sldId id="265" r:id="rId5"/>
    <p:sldId id="258" r:id="rId6"/>
    <p:sldId id="259" r:id="rId7"/>
    <p:sldId id="260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ECDB5E-B542-4B5B-8687-518BF13412EE}" v="2285" dt="2021-04-10T15:59:14.134"/>
    <p1510:client id="{C5126980-2EC8-4B82-80F8-A03BE4E8B3B7}" v="1309" dt="2021-04-10T15:54:44.044"/>
    <p1510:client id="{D6B0327D-0F5F-45F4-9040-7CC5185A5946}" v="2070" dt="2021-04-10T15:53:47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0T14:19:42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19976 8467 16383 0 0,'0'0'-16383'0'0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B8B57-EE4D-4513-AF1C-A83D5C40BBF7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44E41-6D79-43F3-9560-914A2DA23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43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97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24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95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99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19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66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82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3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7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5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715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2012116" y="1790385"/>
            <a:ext cx="8168073" cy="2327630"/>
          </a:xfrm>
        </p:spPr>
        <p:txBody>
          <a:bodyPr>
            <a:normAutofit/>
          </a:bodyPr>
          <a:lstStyle/>
          <a:p>
            <a:r>
              <a:rPr lang="bg-BG" sz="5200" b="1" dirty="0" err="1">
                <a:solidFill>
                  <a:schemeClr val="tx2"/>
                </a:solidFill>
                <a:latin typeface="Times New Roman"/>
                <a:cs typeface="Times New Roman"/>
              </a:rPr>
              <a:t>Rent</a:t>
            </a:r>
            <a:r>
              <a:rPr lang="bg-BG" sz="5200" b="1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bg-BG" sz="5200" b="1" dirty="0" err="1">
                <a:solidFill>
                  <a:schemeClr val="tx2"/>
                </a:solidFill>
                <a:latin typeface="Times New Roman"/>
                <a:cs typeface="Times New Roman"/>
              </a:rPr>
              <a:t>Management</a:t>
            </a:r>
            <a:r>
              <a:rPr lang="bg-BG" sz="5200" b="1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bg-BG" sz="5200" b="1" dirty="0" err="1">
                <a:solidFill>
                  <a:schemeClr val="tx2"/>
                </a:solidFill>
                <a:latin typeface="Times New Roman"/>
                <a:cs typeface="Times New Roman"/>
              </a:rPr>
              <a:t>System</a:t>
            </a:r>
            <a:endParaRPr lang="bg-BG" sz="5200" b="1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endParaRPr lang="bg-BG" sz="5200" dirty="0">
              <a:solidFill>
                <a:schemeClr val="tx2"/>
              </a:solidFill>
              <a:cs typeface="Calibri Ligh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Ръкопис 5">
                <a:extLst>
                  <a:ext uri="{FF2B5EF4-FFF2-40B4-BE49-F238E27FC236}">
                    <a16:creationId xmlns:a16="http://schemas.microsoft.com/office/drawing/2014/main" id="{62F80D95-6AD3-420B-9C3C-E49FFD7CA75A}"/>
                  </a:ext>
                </a:extLst>
              </p14:cNvPr>
              <p14:cNvContentPartPr/>
              <p14:nvPr/>
            </p14:nvContentPartPr>
            <p14:xfrm>
              <a:off x="6925519" y="2990127"/>
              <a:ext cx="9524" cy="9524"/>
            </p14:xfrm>
          </p:contentPart>
        </mc:Choice>
        <mc:Fallback xmlns="">
          <p:pic>
            <p:nvPicPr>
              <p:cNvPr id="6" name="Ръкопис 5">
                <a:extLst>
                  <a:ext uri="{FF2B5EF4-FFF2-40B4-BE49-F238E27FC236}">
                    <a16:creationId xmlns:a16="http://schemas.microsoft.com/office/drawing/2014/main" id="{62F80D95-6AD3-420B-9C3C-E49FFD7CA7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49319" y="2513927"/>
                <a:ext cx="952400" cy="9524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40492F4-5D8D-4434-BEFE-F7C2114AC646}"/>
              </a:ext>
            </a:extLst>
          </p:cNvPr>
          <p:cNvSpPr txBox="1"/>
          <p:nvPr/>
        </p:nvSpPr>
        <p:spPr>
          <a:xfrm>
            <a:off x="3371067" y="3610183"/>
            <a:ext cx="5218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000" b="1" dirty="0"/>
              <a:t>Проект по Н</a:t>
            </a:r>
            <a:r>
              <a:rPr lang="ru-RU" sz="2000" b="1" dirty="0" err="1"/>
              <a:t>ационалната</a:t>
            </a:r>
            <a:r>
              <a:rPr lang="ru-RU" sz="2000" b="1" dirty="0"/>
              <a:t> </a:t>
            </a:r>
            <a:r>
              <a:rPr lang="ru-RU" sz="2000" b="1" dirty="0" err="1"/>
              <a:t>Програма</a:t>
            </a:r>
            <a:r>
              <a:rPr lang="ru-RU" sz="2000" b="1" dirty="0"/>
              <a:t> "Обучение за ИТ </a:t>
            </a:r>
            <a:r>
              <a:rPr lang="ru-RU" sz="2000" b="1" dirty="0" err="1"/>
              <a:t>кариера</a:t>
            </a:r>
            <a:r>
              <a:rPr lang="ru-RU" sz="2000" b="1" dirty="0"/>
              <a:t>“</a:t>
            </a:r>
            <a:endParaRPr lang="en-US" sz="2000" b="1" dirty="0"/>
          </a:p>
          <a:p>
            <a:pPr algn="ctr"/>
            <a:r>
              <a:rPr lang="bg-BG" sz="2000" b="1" dirty="0"/>
              <a:t>Модул 13 </a:t>
            </a:r>
            <a:r>
              <a:rPr lang="en-US" sz="2000" b="1" dirty="0"/>
              <a:t>“</a:t>
            </a:r>
            <a:r>
              <a:rPr lang="bg-BG" sz="2000" b="1" dirty="0"/>
              <a:t>Софтуерно Инженерство</a:t>
            </a:r>
            <a:r>
              <a:rPr lang="en-US" sz="20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873010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D60301F-566C-4E0B-9D42-D6439CD89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>
                <a:cs typeface="Calibri Light"/>
              </a:rPr>
              <a:t>Идеи за подобряване на проекта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4EA6FE0-B313-45B0-8C74-A8F266155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82200" cy="4394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bg-BG" b="0" i="0" u="none" strike="noStrike" dirty="0">
                <a:solidFill>
                  <a:srgbClr val="FFFFFF"/>
                </a:solidFill>
                <a:effectLst/>
              </a:rPr>
              <a:t>По-голяма функционалност и гъвкавост на приложението</a:t>
            </a:r>
            <a:r>
              <a:rPr lang="en-US" b="0" i="0" dirty="0">
                <a:solidFill>
                  <a:srgbClr val="FFFFFF"/>
                </a:solidFill>
                <a:effectLst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bg-BG" dirty="0">
                <a:solidFill>
                  <a:srgbClr val="FFFFFF"/>
                </a:solidFill>
              </a:rPr>
              <a:t>О</a:t>
            </a:r>
            <a:r>
              <a:rPr lang="bg-BG" b="0" i="0" u="none" strike="noStrike" dirty="0">
                <a:solidFill>
                  <a:srgbClr val="FFFFFF"/>
                </a:solidFill>
                <a:effectLst/>
              </a:rPr>
              <a:t>птимизиране на кода</a:t>
            </a:r>
            <a:r>
              <a:rPr lang="en-US" b="0" i="0" dirty="0">
                <a:solidFill>
                  <a:srgbClr val="FFFFFF"/>
                </a:solidFill>
                <a:effectLst/>
              </a:rPr>
              <a:t>​</a:t>
            </a:r>
            <a:r>
              <a:rPr lang="bg-BG" dirty="0">
                <a:solidFill>
                  <a:srgbClr val="FFFFFF"/>
                </a:solidFill>
              </a:rPr>
              <a:t> и п</a:t>
            </a:r>
            <a:r>
              <a:rPr lang="bg-BG" b="0" i="0" u="none" strike="noStrike" dirty="0">
                <a:solidFill>
                  <a:srgbClr val="FFFFFF"/>
                </a:solidFill>
                <a:effectLst/>
              </a:rPr>
              <a:t>овече тестове</a:t>
            </a:r>
            <a:r>
              <a:rPr lang="en-US" b="0" i="0" dirty="0">
                <a:solidFill>
                  <a:srgbClr val="FFFFFF"/>
                </a:solidFill>
                <a:effectLst/>
              </a:rPr>
              <a:t>​</a:t>
            </a:r>
            <a:endParaRPr lang="bg-BG" b="0" i="0" dirty="0">
              <a:solidFill>
                <a:srgbClr val="FFFFFF"/>
              </a:solidFill>
              <a:effectLst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bg-BG" b="0" i="0" dirty="0">
                <a:solidFill>
                  <a:srgbClr val="FFFFFF"/>
                </a:solidFill>
                <a:effectLst/>
              </a:rPr>
              <a:t>Меню за контактна връзка с наемателите чрез имейл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bg-BG" dirty="0">
                <a:solidFill>
                  <a:srgbClr val="FFFFFF"/>
                </a:solidFill>
              </a:rPr>
              <a:t>Автоматично изпращане на предупредителни съобщения при неплатен наем</a:t>
            </a:r>
            <a:endParaRPr lang="en-US" b="0" i="0" dirty="0">
              <a:solidFill>
                <a:srgbClr val="FFFFFF"/>
              </a:solidFill>
              <a:effectLst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bg-BG" b="0" i="0" u="none" strike="noStrike" dirty="0">
                <a:solidFill>
                  <a:srgbClr val="FFFFFF"/>
                </a:solidFill>
                <a:effectLst/>
              </a:rPr>
              <a:t>Възможности за използване на различна валута при заплащане</a:t>
            </a:r>
            <a:r>
              <a:rPr lang="en-US" b="0" i="0" dirty="0">
                <a:solidFill>
                  <a:srgbClr val="FFFFFF"/>
                </a:solidFill>
                <a:effectLst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68494603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74E5D69-2551-450C-BADC-A0EBD129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sz="5400" b="1" dirty="0">
                <a:cs typeface="Calibri Light"/>
              </a:rPr>
              <a:t>Екип</a:t>
            </a:r>
            <a:r>
              <a:rPr lang="bg-BG" b="1" dirty="0">
                <a:cs typeface="Calibri Light"/>
              </a:rPr>
              <a:t> </a:t>
            </a: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6AB9C1F5-D62E-452B-AB19-E6E72361F386}"/>
              </a:ext>
            </a:extLst>
          </p:cNvPr>
          <p:cNvSpPr txBox="1"/>
          <p:nvPr/>
        </p:nvSpPr>
        <p:spPr>
          <a:xfrm>
            <a:off x="599090" y="23070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>
                <a:cs typeface="Calibri"/>
              </a:rPr>
              <a:t>Христо Широв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898-40EA-4738-BED2-33B1F8F943CC}"/>
              </a:ext>
            </a:extLst>
          </p:cNvPr>
          <p:cNvSpPr txBox="1"/>
          <p:nvPr/>
        </p:nvSpPr>
        <p:spPr>
          <a:xfrm>
            <a:off x="3264448" y="230537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/>
              <a:t>Щерю Атанасов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3876657E-09B3-4C84-8DF0-B3C7130B329D}"/>
              </a:ext>
            </a:extLst>
          </p:cNvPr>
          <p:cNvSpPr txBox="1"/>
          <p:nvPr/>
        </p:nvSpPr>
        <p:spPr>
          <a:xfrm>
            <a:off x="6378137" y="22922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/>
              <a:t>Веселин Инзов</a:t>
            </a: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45A2461F-7FEC-4622-BAA3-20675824748D}"/>
              </a:ext>
            </a:extLst>
          </p:cNvPr>
          <p:cNvSpPr txBox="1"/>
          <p:nvPr/>
        </p:nvSpPr>
        <p:spPr>
          <a:xfrm>
            <a:off x="8969801" y="22922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dirty="0">
                <a:cs typeface="Calibri"/>
              </a:rPr>
              <a:t>Димитър Митев</a:t>
            </a:r>
          </a:p>
        </p:txBody>
      </p:sp>
      <p:pic>
        <p:nvPicPr>
          <p:cNvPr id="12" name="Картина 9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85455259-0221-490A-AB46-05E66B98B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00" y="2930547"/>
            <a:ext cx="2004579" cy="2014104"/>
          </a:xfrm>
          <a:prstGeom prst="rect">
            <a:avLst/>
          </a:prstGeom>
        </p:spPr>
      </p:pic>
      <p:pic>
        <p:nvPicPr>
          <p:cNvPr id="3" name="Картина 12" descr="Картина, която съдържа дърво, лице&#10;&#10;Описанието е генерирано автоматично">
            <a:extLst>
              <a:ext uri="{FF2B5EF4-FFF2-40B4-BE49-F238E27FC236}">
                <a16:creationId xmlns:a16="http://schemas.microsoft.com/office/drawing/2014/main" id="{270BF911-33F9-442E-9395-09637AB27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990" y="2939369"/>
            <a:ext cx="2006360" cy="2005282"/>
          </a:xfrm>
          <a:prstGeom prst="rect">
            <a:avLst/>
          </a:prstGeom>
        </p:spPr>
      </p:pic>
      <p:pic>
        <p:nvPicPr>
          <p:cNvPr id="13" name="Картина 13" descr="Картина, която съдържа лице, закрито&#10;&#10;Описанието е генерирано автоматично">
            <a:extLst>
              <a:ext uri="{FF2B5EF4-FFF2-40B4-BE49-F238E27FC236}">
                <a16:creationId xmlns:a16="http://schemas.microsoft.com/office/drawing/2014/main" id="{973EE3C3-46D9-4265-A14B-F3C2EAD34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9114" y="2933485"/>
            <a:ext cx="2014686" cy="2011166"/>
          </a:xfrm>
          <a:prstGeom prst="rect">
            <a:avLst/>
          </a:prstGeom>
        </p:spPr>
      </p:pic>
      <p:pic>
        <p:nvPicPr>
          <p:cNvPr id="15" name="Картина 15" descr="Картина, която съдържа лице, небе, мъж, открито&#10;&#10;Описанието е генерирано автоматично">
            <a:extLst>
              <a:ext uri="{FF2B5EF4-FFF2-40B4-BE49-F238E27FC236}">
                <a16:creationId xmlns:a16="http://schemas.microsoft.com/office/drawing/2014/main" id="{0ECCC777-FDFD-44AD-8E12-42EB9C8A0B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385" y="2937848"/>
            <a:ext cx="2009409" cy="202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4337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27226AD-957B-455C-922A-632E7115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>
                <a:cs typeface="Calibri Light"/>
              </a:rPr>
              <a:t>Какво представлява проекта?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FA67B22-500E-4EB8-B51C-10C7CDF70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175" y="1869798"/>
            <a:ext cx="454661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bg-BG" sz="3200" dirty="0">
                <a:cs typeface="Calibri" panose="020F0502020204030204"/>
              </a:rPr>
              <a:t>Проектът представлява система за управление, предназначена за използване от физически лица или фирми, които управляват своите имоти, наематели и плащания.</a:t>
            </a:r>
          </a:p>
        </p:txBody>
      </p:sp>
      <p:pic>
        <p:nvPicPr>
          <p:cNvPr id="5" name="Картина 5">
            <a:extLst>
              <a:ext uri="{FF2B5EF4-FFF2-40B4-BE49-F238E27FC236}">
                <a16:creationId xmlns:a16="http://schemas.microsoft.com/office/drawing/2014/main" id="{27C9F9E7-9531-448F-BA04-34767658E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78" y="2002218"/>
            <a:ext cx="5855212" cy="331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834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CA2A1E1-E8A8-4D34-B3C7-96CA1821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>
                <a:cs typeface="Calibri Light"/>
              </a:rPr>
              <a:t>Структура на проекта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41AC1CF-7D20-41E2-BB4A-0E2C187C0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525953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bg-BG" dirty="0">
                <a:cs typeface="Calibri" panose="020F0502020204030204"/>
              </a:rPr>
              <a:t>Проекта е структуриран съгласно </a:t>
            </a:r>
            <a:r>
              <a:rPr lang="bg-BG" dirty="0" err="1">
                <a:cs typeface="Calibri" panose="020F0502020204030204"/>
              </a:rPr>
              <a:t>Model-View-Controller</a:t>
            </a:r>
            <a:r>
              <a:rPr lang="bg-BG" dirty="0">
                <a:cs typeface="Calibri" panose="020F0502020204030204"/>
              </a:rPr>
              <a:t> шаблона. Бизнес логиката, дата моделите и компонентните тестове са отделени от презентационния слой в различни проекти.</a:t>
            </a:r>
          </a:p>
        </p:txBody>
      </p:sp>
      <p:pic>
        <p:nvPicPr>
          <p:cNvPr id="5" name="Картина 5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B9EEAB0A-4059-442E-918D-CF5FCC155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708" y="2641239"/>
            <a:ext cx="4351391" cy="157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473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8FDA3D0-1DFD-4299-91BD-A6CA59B5A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>
                <a:ea typeface="+mj-lt"/>
                <a:cs typeface="+mj-lt"/>
              </a:rPr>
              <a:t>Формат</a:t>
            </a:r>
            <a:r>
              <a:rPr lang="bg-BG" b="1">
                <a:ea typeface="+mj-lt"/>
                <a:cs typeface="+mj-lt"/>
              </a:rPr>
              <a:t> на базата данни и модели</a:t>
            </a:r>
            <a:endParaRPr lang="bg-BG">
              <a:cs typeface="Calibri Light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FDA031B3-A5E4-4F7B-AEA7-57D777919CAF}"/>
              </a:ext>
            </a:extLst>
          </p:cNvPr>
          <p:cNvSpPr txBox="1"/>
          <p:nvPr/>
        </p:nvSpPr>
        <p:spPr>
          <a:xfrm>
            <a:off x="837237" y="1917540"/>
            <a:ext cx="6958311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3200" dirty="0">
                <a:cs typeface="Calibri"/>
              </a:rPr>
              <a:t>Базата данни съдържа 3 таблици с модели за всяка една от тях:</a:t>
            </a:r>
            <a:endParaRPr lang="bg-BG" dirty="0">
              <a:cs typeface="Calibri" panose="020F0502020204030204"/>
            </a:endParaRPr>
          </a:p>
          <a:p>
            <a:r>
              <a:rPr lang="bg-BG" sz="3200" b="1" dirty="0" err="1">
                <a:cs typeface="Calibri"/>
              </a:rPr>
              <a:t>Payment</a:t>
            </a:r>
            <a:r>
              <a:rPr lang="bg-BG" sz="3200" dirty="0">
                <a:cs typeface="Calibri"/>
              </a:rPr>
              <a:t>- Служи за запазване на данните свързани с заплащането</a:t>
            </a:r>
          </a:p>
          <a:p>
            <a:r>
              <a:rPr lang="bg-BG" sz="3200" b="1" dirty="0" err="1">
                <a:cs typeface="Calibri"/>
              </a:rPr>
              <a:t>Property</a:t>
            </a:r>
            <a:r>
              <a:rPr lang="bg-BG" sz="3200" dirty="0">
                <a:cs typeface="Calibri"/>
              </a:rPr>
              <a:t>- Съдържа данните за жилищата на собственика.</a:t>
            </a:r>
          </a:p>
          <a:p>
            <a:r>
              <a:rPr lang="bg-BG" sz="3200" b="1" dirty="0" err="1">
                <a:cs typeface="Calibri"/>
              </a:rPr>
              <a:t>Tenant</a:t>
            </a:r>
            <a:r>
              <a:rPr lang="bg-BG" sz="3200" dirty="0">
                <a:cs typeface="Calibri"/>
              </a:rPr>
              <a:t>- Съдържа нужните данни на наемателите </a:t>
            </a:r>
          </a:p>
        </p:txBody>
      </p:sp>
      <p:pic>
        <p:nvPicPr>
          <p:cNvPr id="16" name="Картина 16">
            <a:extLst>
              <a:ext uri="{FF2B5EF4-FFF2-40B4-BE49-F238E27FC236}">
                <a16:creationId xmlns:a16="http://schemas.microsoft.com/office/drawing/2014/main" id="{EABBD80D-F2FE-47F9-A892-09254F131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236" y="1495983"/>
            <a:ext cx="2743200" cy="1184564"/>
          </a:xfrm>
          <a:prstGeom prst="rect">
            <a:avLst/>
          </a:prstGeom>
        </p:spPr>
      </p:pic>
      <p:pic>
        <p:nvPicPr>
          <p:cNvPr id="18" name="Картина 18">
            <a:extLst>
              <a:ext uri="{FF2B5EF4-FFF2-40B4-BE49-F238E27FC236}">
                <a16:creationId xmlns:a16="http://schemas.microsoft.com/office/drawing/2014/main" id="{51B1C84B-1102-4F02-998F-BE6E6C50E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235" y="2881050"/>
            <a:ext cx="2743200" cy="1192357"/>
          </a:xfrm>
          <a:prstGeom prst="rect">
            <a:avLst/>
          </a:prstGeom>
        </p:spPr>
      </p:pic>
      <p:pic>
        <p:nvPicPr>
          <p:cNvPr id="19" name="Картина 19" descr="Картина, която съдържа текст, графична колекция&#10;&#10;Описанието е генерирано автоматично">
            <a:extLst>
              <a:ext uri="{FF2B5EF4-FFF2-40B4-BE49-F238E27FC236}">
                <a16:creationId xmlns:a16="http://schemas.microsoft.com/office/drawing/2014/main" id="{F1A4D913-172E-4051-97A3-9B63323FE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235" y="4264653"/>
            <a:ext cx="2743200" cy="118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3396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0F1E039-CA14-4D4E-B137-7F7138E5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>
                <a:cs typeface="Calibri Light"/>
              </a:rPr>
              <a:t>Дизайн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7DBD239-5242-4033-AF5C-DCA91AEAE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244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bg-BG">
                <a:cs typeface="Calibri" panose="020F0502020204030204"/>
              </a:rPr>
              <a:t>Потребителският интерфейс е създаден с цел за бъде интуитивен и лесен за използване от потребителя. Чрез началната страница потребителят има достъп до най-важната информация.</a:t>
            </a:r>
          </a:p>
          <a:p>
            <a:pPr marL="0" indent="0">
              <a:buNone/>
            </a:pPr>
            <a:r>
              <a:rPr lang="bg-BG">
                <a:cs typeface="Calibri" panose="020F0502020204030204"/>
              </a:rPr>
              <a:t>Дизайнът се адаптира към всички видове устройства.</a:t>
            </a:r>
          </a:p>
        </p:txBody>
      </p:sp>
      <p:pic>
        <p:nvPicPr>
          <p:cNvPr id="8" name="Картина 8">
            <a:extLst>
              <a:ext uri="{FF2B5EF4-FFF2-40B4-BE49-F238E27FC236}">
                <a16:creationId xmlns:a16="http://schemas.microsoft.com/office/drawing/2014/main" id="{D1B13062-88E0-4598-BF7F-A3370EB5F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335" y="1285953"/>
            <a:ext cx="3435927" cy="4584122"/>
          </a:xfrm>
          <a:prstGeom prst="rect">
            <a:avLst/>
          </a:prstGeom>
        </p:spPr>
      </p:pic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16D0B988-8876-41CB-AA89-6D8396F3EE2E}"/>
              </a:ext>
            </a:extLst>
          </p:cNvPr>
          <p:cNvSpPr txBox="1"/>
          <p:nvPr/>
        </p:nvSpPr>
        <p:spPr>
          <a:xfrm>
            <a:off x="8900931" y="846880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000" dirty="0" err="1"/>
              <a:t>iPad</a:t>
            </a:r>
            <a:endParaRPr lang="bg-BG" sz="2000" dirty="0" err="1">
              <a:cs typeface="Calibri"/>
            </a:endParaRPr>
          </a:p>
        </p:txBody>
      </p:sp>
      <p:pic>
        <p:nvPicPr>
          <p:cNvPr id="10" name="Картина 10">
            <a:extLst>
              <a:ext uri="{FF2B5EF4-FFF2-40B4-BE49-F238E27FC236}">
                <a16:creationId xmlns:a16="http://schemas.microsoft.com/office/drawing/2014/main" id="{5CBC79B5-D7A4-4ADA-AC89-7DA811333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875" y="1284790"/>
            <a:ext cx="2245767" cy="4587432"/>
          </a:xfrm>
          <a:prstGeom prst="rect">
            <a:avLst/>
          </a:prstGeom>
        </p:spPr>
      </p:pic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4A930EE1-8DD5-4DA4-A005-7534D424A930}"/>
              </a:ext>
            </a:extLst>
          </p:cNvPr>
          <p:cNvSpPr txBox="1"/>
          <p:nvPr/>
        </p:nvSpPr>
        <p:spPr>
          <a:xfrm>
            <a:off x="5899351" y="845072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000" dirty="0"/>
              <a:t>iPhone</a:t>
            </a:r>
          </a:p>
        </p:txBody>
      </p:sp>
    </p:spTree>
    <p:extLst>
      <p:ext uri="{BB962C8B-B14F-4D97-AF65-F5344CB8AC3E}">
        <p14:creationId xmlns:p14="http://schemas.microsoft.com/office/powerpoint/2010/main" val="107767029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0866D97-9CC8-402C-905D-5FD032030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>
                <a:ea typeface="+mj-lt"/>
                <a:cs typeface="+mj-lt"/>
              </a:rPr>
              <a:t>Компонентни тестове</a:t>
            </a:r>
            <a:endParaRPr lang="bg-BG" b="1" dirty="0">
              <a:cs typeface="Calibri Light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B75E628-BD09-4CC7-8B0B-E112844CC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bg-BG">
                <a:ea typeface="+mn-lt"/>
                <a:cs typeface="+mn-lt"/>
              </a:rPr>
              <a:t>Проектът ни разполага с компонентни тестове (33 на брой), които  покриват 72% от кода. Написаният код спазва официалните препоръки (</a:t>
            </a:r>
            <a:r>
              <a:rPr lang="bg-BG" err="1">
                <a:ea typeface="+mn-lt"/>
                <a:cs typeface="+mn-lt"/>
              </a:rPr>
              <a:t>style</a:t>
            </a:r>
            <a:r>
              <a:rPr lang="bg-BG">
                <a:ea typeface="+mn-lt"/>
                <a:cs typeface="+mn-lt"/>
              </a:rPr>
              <a:t> </a:t>
            </a:r>
            <a:r>
              <a:rPr lang="bg-BG" err="1">
                <a:ea typeface="+mn-lt"/>
                <a:cs typeface="+mn-lt"/>
              </a:rPr>
              <a:t>guide</a:t>
            </a:r>
            <a:r>
              <a:rPr lang="bg-BG">
                <a:ea typeface="+mn-lt"/>
                <a:cs typeface="+mn-lt"/>
              </a:rPr>
              <a:t>) за C# на Microsoft.</a:t>
            </a:r>
            <a:endParaRPr lang="bg-BG">
              <a:cs typeface="Calibri" panose="020F0502020204030204"/>
            </a:endParaRPr>
          </a:p>
        </p:txBody>
      </p:sp>
      <p:pic>
        <p:nvPicPr>
          <p:cNvPr id="4" name="Картина 4" descr="Картина, която съдържа маса&#10;&#10;Описанието е генерирано автоматично">
            <a:extLst>
              <a:ext uri="{FF2B5EF4-FFF2-40B4-BE49-F238E27FC236}">
                <a16:creationId xmlns:a16="http://schemas.microsoft.com/office/drawing/2014/main" id="{500F9773-7FB1-41A3-BA6F-283666A14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48" y="3764917"/>
            <a:ext cx="11010181" cy="219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3280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225567B-6961-4BE5-B1BC-AC18C0D48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>
                <a:solidFill>
                  <a:srgbClr val="FFFFFF"/>
                </a:solidFill>
                <a:cs typeface="Calibri Light"/>
              </a:rPr>
              <a:t>Документация 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60323D9-2E50-42E0-9F11-BA3088A6D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indent="0" algn="ctr"/>
            <a:endParaRPr lang="bg-BG">
              <a:cs typeface="Calibri"/>
            </a:endParaRPr>
          </a:p>
          <a:p>
            <a:pPr indent="0"/>
            <a:endParaRPr lang="bg-BG">
              <a:cs typeface="Calibri"/>
            </a:endParaRPr>
          </a:p>
          <a:p>
            <a:pPr indent="0" algn="ctr">
              <a:buNone/>
            </a:pPr>
            <a:endParaRPr lang="bg-BG">
              <a:cs typeface="Calibri"/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1EEA96D8-E705-434D-AF1E-A358519BC47E}"/>
              </a:ext>
            </a:extLst>
          </p:cNvPr>
          <p:cNvSpPr txBox="1"/>
          <p:nvPr/>
        </p:nvSpPr>
        <p:spPr>
          <a:xfrm>
            <a:off x="1145894" y="1686045"/>
            <a:ext cx="3225478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Има</a:t>
            </a:r>
            <a:r>
              <a:rPr lang="ru-RU" sz="28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ru-RU" sz="2800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добавена</a:t>
            </a:r>
            <a:r>
              <a:rPr lang="ru-RU" sz="28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 XML документация за </a:t>
            </a:r>
            <a:r>
              <a:rPr lang="ru-RU" sz="2800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всеки</a:t>
            </a:r>
            <a:r>
              <a:rPr lang="ru-RU" sz="28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 един </a:t>
            </a:r>
            <a:r>
              <a:rPr lang="ru-RU" sz="2800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клас</a:t>
            </a:r>
            <a:r>
              <a:rPr lang="ru-RU" sz="28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. Чрез HTML </a:t>
            </a:r>
            <a:r>
              <a:rPr lang="ru-RU" sz="2800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Help</a:t>
            </a:r>
            <a:r>
              <a:rPr lang="ru-RU" sz="28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 файла се </a:t>
            </a:r>
            <a:r>
              <a:rPr lang="ru-RU" sz="2800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навигира</a:t>
            </a:r>
            <a:r>
              <a:rPr lang="ru-RU" sz="28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ru-RU" sz="2800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по-лесно</a:t>
            </a:r>
            <a:r>
              <a:rPr lang="ru-RU" sz="28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ru-RU" sz="2800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през</a:t>
            </a:r>
            <a:r>
              <a:rPr lang="ru-RU" sz="28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ru-RU" sz="2800" b="0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методите</a:t>
            </a:r>
            <a:r>
              <a:rPr lang="ru-RU" sz="28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.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bg-BG" sz="2800" dirty="0">
              <a:cs typeface="Calibri"/>
            </a:endParaRPr>
          </a:p>
        </p:txBody>
      </p:sp>
      <p:pic>
        <p:nvPicPr>
          <p:cNvPr id="5" name="Картина 5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8FFB11EB-426D-47ED-8BEE-2CA960041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527" y="1626106"/>
            <a:ext cx="7045123" cy="409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6560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3745CFF-8D57-4EAC-A665-47C395AE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>
                <a:cs typeface="Calibri Light"/>
              </a:rPr>
              <a:t>Функционалност</a:t>
            </a:r>
            <a:br>
              <a:rPr lang="bg-BG" b="1" dirty="0">
                <a:cs typeface="Calibri Light"/>
              </a:rPr>
            </a:br>
            <a:endParaRPr lang="bg-BG" b="1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CBE3D04-78ED-4E17-BBA9-D7B494498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76" y="1410866"/>
            <a:ext cx="5983148" cy="47660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 rtl="0" fontAlgn="base"/>
            <a:r>
              <a:rPr lang="bg-BG" sz="3200" b="0" i="0" u="none" strike="noStrike" dirty="0">
                <a:solidFill>
                  <a:srgbClr val="FFFFFF"/>
                </a:solidFill>
                <a:effectLst/>
              </a:rPr>
              <a:t>Използвайки нашето функционално приложение, потребителят има възможността да:</a:t>
            </a:r>
            <a:r>
              <a:rPr lang="en-US" sz="3200" b="0" i="0" dirty="0">
                <a:solidFill>
                  <a:srgbClr val="FFFFFF"/>
                </a:solidFill>
                <a:effectLst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bg-BG" sz="3200" b="0" i="0" u="none" strike="noStrike" dirty="0">
                <a:solidFill>
                  <a:srgbClr val="FFFFFF"/>
                </a:solidFill>
                <a:effectLst/>
              </a:rPr>
              <a:t>Добавя и редактира имоти</a:t>
            </a:r>
            <a:r>
              <a:rPr lang="en-US" sz="3200" b="0" i="0" dirty="0">
                <a:solidFill>
                  <a:srgbClr val="FFFFFF"/>
                </a:solidFill>
                <a:effectLst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bg-BG" sz="3200" b="0" i="0" u="none" strike="noStrike" dirty="0">
                <a:solidFill>
                  <a:srgbClr val="FFFFFF"/>
                </a:solidFill>
                <a:effectLst/>
              </a:rPr>
              <a:t>Добавя и редактира наематели</a:t>
            </a:r>
            <a:r>
              <a:rPr lang="en-US" sz="3200" b="0" i="0" dirty="0">
                <a:solidFill>
                  <a:srgbClr val="FFFFFF"/>
                </a:solidFill>
                <a:effectLst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bg-BG" sz="3200" b="0" i="0" u="none" strike="noStrike" dirty="0">
                <a:solidFill>
                  <a:srgbClr val="FFFFFF"/>
                </a:solidFill>
                <a:effectLst/>
              </a:rPr>
              <a:t>Да следи заплащанията на клиентите си</a:t>
            </a:r>
            <a:endParaRPr lang="en-US" sz="3200" b="0" i="0" dirty="0">
              <a:solidFill>
                <a:srgbClr val="FFFFFF"/>
              </a:solidFill>
              <a:effectLst/>
            </a:endParaRPr>
          </a:p>
          <a:p>
            <a:pPr marL="0" indent="0">
              <a:buNone/>
            </a:pPr>
            <a:endParaRPr lang="bg-BG" sz="4000" dirty="0">
              <a:cs typeface="Calibri"/>
            </a:endParaRP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7A7311D-6BC5-47D1-AB7B-E9F9BF82E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624" y="1690688"/>
            <a:ext cx="5633936" cy="1598331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397B2F0-8A80-4096-AE88-74A1CE1E91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624" y="3550596"/>
            <a:ext cx="5633936" cy="159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8080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293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Rent Management System </vt:lpstr>
      <vt:lpstr>Екип </vt:lpstr>
      <vt:lpstr>Какво представлява проекта?</vt:lpstr>
      <vt:lpstr>Структура на проекта</vt:lpstr>
      <vt:lpstr>Формат на базата данни и модели</vt:lpstr>
      <vt:lpstr>Дизайн</vt:lpstr>
      <vt:lpstr>Компонентни тестове</vt:lpstr>
      <vt:lpstr>Документация </vt:lpstr>
      <vt:lpstr>Функционалност </vt:lpstr>
      <vt:lpstr>Идеи за подобряване на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PC</dc:creator>
  <cp:lastModifiedBy>Веселин Инзов</cp:lastModifiedBy>
  <cp:revision>882</cp:revision>
  <dcterms:created xsi:type="dcterms:W3CDTF">2021-04-10T13:13:36Z</dcterms:created>
  <dcterms:modified xsi:type="dcterms:W3CDTF">2021-04-10T18:52:29Z</dcterms:modified>
</cp:coreProperties>
</file>