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95" r:id="rId2"/>
    <p:sldId id="258" r:id="rId3"/>
    <p:sldId id="296" r:id="rId4"/>
    <p:sldId id="300" r:id="rId5"/>
    <p:sldId id="301" r:id="rId6"/>
    <p:sldId id="299" r:id="rId7"/>
    <p:sldId id="29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4660"/>
  </p:normalViewPr>
  <p:slideViewPr>
    <p:cSldViewPr snapToGrid="0">
      <p:cViewPr varScale="1">
        <p:scale>
          <a:sx n="73" d="100"/>
          <a:sy n="73"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28" y="7143"/>
            <a:ext cx="12191945" cy="6843712"/>
          </a:xfrm>
          <a:prstGeom prst="rect">
            <a:avLst/>
          </a:prstGeom>
        </p:spPr>
      </p:pic>
      <p:sp>
        <p:nvSpPr>
          <p:cNvPr id="2" name="Title 1"/>
          <p:cNvSpPr>
            <a:spLocks noGrp="1"/>
          </p:cNvSpPr>
          <p:nvPr>
            <p:ph type="ctrTitle"/>
          </p:nvPr>
        </p:nvSpPr>
        <p:spPr>
          <a:xfrm>
            <a:off x="374761" y="106181"/>
            <a:ext cx="11402964" cy="1290820"/>
          </a:xfrm>
        </p:spPr>
        <p:txBody>
          <a:bodyPr anchor="b">
            <a:normAutofit/>
          </a:bodyPr>
          <a:lstStyle>
            <a:lvl1pPr algn="l">
              <a:defRPr sz="5333"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74760" y="5880100"/>
            <a:ext cx="5721241" cy="762000"/>
          </a:xfrm>
        </p:spPr>
        <p:txBody>
          <a:bodyPr>
            <a:noAutofit/>
          </a:bodyPr>
          <a:lstStyle>
            <a:lvl1pPr marL="0" indent="0" algn="l">
              <a:lnSpc>
                <a:spcPct val="100000"/>
              </a:lnSpc>
              <a:spcBef>
                <a:spcPts val="0"/>
              </a:spcBef>
              <a:spcAft>
                <a:spcPts val="0"/>
              </a:spcAft>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7456" y="6090795"/>
            <a:ext cx="3352800" cy="411660"/>
          </a:xfrm>
          <a:prstGeom prst="rect">
            <a:avLst/>
          </a:prstGeom>
        </p:spPr>
      </p:pic>
    </p:spTree>
    <p:extLst>
      <p:ext uri="{BB962C8B-B14F-4D97-AF65-F5344CB8AC3E}">
        <p14:creationId xmlns:p14="http://schemas.microsoft.com/office/powerpoint/2010/main" val="18770245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3"/>
          <p:cNvSpPr txBox="1">
            <a:spLocks/>
          </p:cNvSpPr>
          <p:nvPr/>
        </p:nvSpPr>
        <p:spPr>
          <a:xfrm>
            <a:off x="11438838" y="46499"/>
            <a:ext cx="257635" cy="254365"/>
          </a:xfrm>
          <a:prstGeom prst="rect">
            <a:avLst/>
          </a:prstGeom>
        </p:spPr>
        <p:txBody>
          <a:bodyPr vert="horz" wrap="none" lIns="24384" tIns="24384" rIns="24384" bIns="24384" rtlCol="0" anchor="ctr">
            <a:spAutoFit/>
          </a:bodyPr>
          <a:lstStyle>
            <a:defPPr>
              <a:defRPr lang="en-US"/>
            </a:defPPr>
            <a:lvl1pPr algn="ctr">
              <a:defRPr sz="1000" b="1">
                <a:latin typeface="Gill Sans MT" panose="020B0502020104020203" pitchFamily="34" charset="0"/>
                <a:cs typeface="Arial" pitchFamily="34" charset="0"/>
              </a:defRPr>
            </a:lvl1pPr>
          </a:lstStyle>
          <a:p>
            <a:fld id="{14D65173-87C9-47C0-A890-7AD8E2754265}" type="slidenum">
              <a:rPr lang="en-US" sz="1333"/>
              <a:pPr/>
              <a:t>‹#›</a:t>
            </a:fld>
            <a:endParaRPr lang="en-US" sz="1333" dirty="0"/>
          </a:p>
        </p:txBody>
      </p:sp>
      <p:sp>
        <p:nvSpPr>
          <p:cNvPr id="15" name="Title Placeholder 1"/>
          <p:cNvSpPr>
            <a:spLocks noGrp="1"/>
          </p:cNvSpPr>
          <p:nvPr>
            <p:ph type="title"/>
          </p:nvPr>
        </p:nvSpPr>
        <p:spPr>
          <a:xfrm>
            <a:off x="361697" y="142240"/>
            <a:ext cx="11391900" cy="609600"/>
          </a:xfrm>
          <a:prstGeom prst="rect">
            <a:avLst/>
          </a:prstGeom>
        </p:spPr>
        <p:txBody>
          <a:bodyPr vert="horz" lIns="91440" tIns="45720" rIns="91440" bIns="45720" rtlCol="0" anchor="b">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439074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28" y="7144"/>
            <a:ext cx="12191945" cy="6843712"/>
          </a:xfrm>
          <a:prstGeom prst="rect">
            <a:avLst/>
          </a:prstGeom>
        </p:spPr>
      </p:pic>
      <p:sp>
        <p:nvSpPr>
          <p:cNvPr id="2" name="Title 1"/>
          <p:cNvSpPr>
            <a:spLocks noGrp="1"/>
          </p:cNvSpPr>
          <p:nvPr>
            <p:ph type="title" hasCustomPrompt="1"/>
          </p:nvPr>
        </p:nvSpPr>
        <p:spPr>
          <a:xfrm>
            <a:off x="304802" y="945631"/>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667" dirty="0" smtClean="0"/>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endParaRPr lang="en-US" sz="667" dirty="0" smtClean="0"/>
          </a:p>
          <a:p>
            <a:endParaRPr lang="en-US" sz="667"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7543" y="5858934"/>
            <a:ext cx="3352800" cy="411660"/>
          </a:xfrm>
          <a:prstGeom prst="rect">
            <a:avLst/>
          </a:prstGeom>
        </p:spPr>
      </p:pic>
    </p:spTree>
    <p:extLst>
      <p:ext uri="{BB962C8B-B14F-4D97-AF65-F5344CB8AC3E}">
        <p14:creationId xmlns:p14="http://schemas.microsoft.com/office/powerpoint/2010/main" val="34605619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Slide Number Placeholder 3"/>
          <p:cNvSpPr txBox="1">
            <a:spLocks/>
          </p:cNvSpPr>
          <p:nvPr/>
        </p:nvSpPr>
        <p:spPr>
          <a:xfrm>
            <a:off x="11438838" y="46499"/>
            <a:ext cx="257635" cy="254365"/>
          </a:xfrm>
          <a:prstGeom prst="rect">
            <a:avLst/>
          </a:prstGeom>
        </p:spPr>
        <p:txBody>
          <a:bodyPr vert="horz" wrap="none" lIns="24384" tIns="24384" rIns="24384" bIns="24384" rtlCol="0" anchor="ctr">
            <a:spAutoFit/>
          </a:bodyPr>
          <a:lstStyle>
            <a:defPPr>
              <a:defRPr lang="en-US"/>
            </a:defPPr>
            <a:lvl1pPr algn="ctr">
              <a:defRPr sz="1000" b="1">
                <a:latin typeface="Gill Sans MT" panose="020B0502020104020203" pitchFamily="34" charset="0"/>
                <a:cs typeface="Arial" pitchFamily="34" charset="0"/>
              </a:defRPr>
            </a:lvl1pPr>
          </a:lstStyle>
          <a:p>
            <a:fld id="{14D65173-87C9-47C0-A890-7AD8E2754265}" type="slidenum">
              <a:rPr lang="en-US" sz="1333"/>
              <a:pPr/>
              <a:t>‹#›</a:t>
            </a:fld>
            <a:endParaRPr lang="en-US" sz="1333" dirty="0"/>
          </a:p>
        </p:txBody>
      </p:sp>
      <p:sp>
        <p:nvSpPr>
          <p:cNvPr id="8" name="Title Placeholder 1"/>
          <p:cNvSpPr>
            <a:spLocks noGrp="1"/>
          </p:cNvSpPr>
          <p:nvPr>
            <p:ph type="title"/>
          </p:nvPr>
        </p:nvSpPr>
        <p:spPr>
          <a:xfrm>
            <a:off x="361697" y="142240"/>
            <a:ext cx="11391900" cy="609600"/>
          </a:xfrm>
          <a:prstGeom prst="rect">
            <a:avLst/>
          </a:prstGeom>
        </p:spPr>
        <p:txBody>
          <a:bodyPr vert="horz" lIns="91440" tIns="45720" rIns="91440" bIns="45720" rtlCol="0" anchor="b">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271194043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t="91913"/>
          <a:stretch/>
        </p:blipFill>
        <p:spPr>
          <a:xfrm>
            <a:off x="2" y="6248400"/>
            <a:ext cx="12191999" cy="609600"/>
          </a:xfrm>
          <a:prstGeom prst="rect">
            <a:avLst/>
          </a:prstGeom>
        </p:spPr>
      </p:pic>
      <p:sp>
        <p:nvSpPr>
          <p:cNvPr id="2" name="Title Placeholder 1"/>
          <p:cNvSpPr>
            <a:spLocks noGrp="1"/>
          </p:cNvSpPr>
          <p:nvPr>
            <p:ph type="title"/>
          </p:nvPr>
        </p:nvSpPr>
        <p:spPr>
          <a:xfrm>
            <a:off x="361697" y="142240"/>
            <a:ext cx="11391900" cy="609600"/>
          </a:xfrm>
          <a:prstGeom prst="rect">
            <a:avLst/>
          </a:prstGeom>
        </p:spPr>
        <p:txBody>
          <a:bodyPr vert="horz" lIns="91440" tIns="45720" rIns="91440" bIns="45720" rtlCol="0" anchor="b">
            <a:normAutofit/>
          </a:bodyPr>
          <a:lstStyle/>
          <a:p>
            <a:pPr lvl="0"/>
            <a:r>
              <a:rPr lang="en-US" smtClean="0"/>
              <a:t>Click to edit Master title style</a:t>
            </a:r>
            <a:endParaRPr lang="en-US" dirty="0"/>
          </a:p>
        </p:txBody>
      </p:sp>
      <p:sp>
        <p:nvSpPr>
          <p:cNvPr id="3" name="Text Placeholder 2"/>
          <p:cNvSpPr>
            <a:spLocks noGrp="1"/>
          </p:cNvSpPr>
          <p:nvPr>
            <p:ph type="body" idx="1"/>
          </p:nvPr>
        </p:nvSpPr>
        <p:spPr>
          <a:xfrm>
            <a:off x="309800" y="1106776"/>
            <a:ext cx="11579517" cy="49892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7"/>
          <p:cNvSpPr/>
          <p:nvPr/>
        </p:nvSpPr>
        <p:spPr>
          <a:xfrm>
            <a:off x="497418" y="1"/>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endParaRPr>
          </a:p>
        </p:txBody>
      </p:sp>
      <p:cxnSp>
        <p:nvCxnSpPr>
          <p:cNvPr id="10" name="Straight Connector 9"/>
          <p:cNvCxnSpPr/>
          <p:nvPr/>
        </p:nvCxnSpPr>
        <p:spPr>
          <a:xfrm>
            <a:off x="11205595" y="108054"/>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32800" y="6395991"/>
            <a:ext cx="3267456" cy="401181"/>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107" y="6347005"/>
            <a:ext cx="2095500" cy="495300"/>
          </a:xfrm>
          <a:prstGeom prst="rect">
            <a:avLst/>
          </a:prstGeom>
        </p:spPr>
      </p:pic>
      <p:sp>
        <p:nvSpPr>
          <p:cNvPr id="14" name="Slide Number Placeholder 3"/>
          <p:cNvSpPr txBox="1">
            <a:spLocks/>
          </p:cNvSpPr>
          <p:nvPr/>
        </p:nvSpPr>
        <p:spPr>
          <a:xfrm>
            <a:off x="11438838" y="46499"/>
            <a:ext cx="257635" cy="254365"/>
          </a:xfrm>
          <a:prstGeom prst="rect">
            <a:avLst/>
          </a:prstGeom>
        </p:spPr>
        <p:txBody>
          <a:bodyPr vert="horz" wrap="none" lIns="24384" tIns="24384" rIns="24384" bIns="24384" rtlCol="0" anchor="ctr">
            <a:spAutoFit/>
          </a:bodyPr>
          <a:lstStyle>
            <a:defPPr>
              <a:defRPr lang="en-US"/>
            </a:defPPr>
            <a:lvl1pPr algn="ctr">
              <a:defRPr sz="1000" b="1">
                <a:latin typeface="Gill Sans MT" panose="020B0502020104020203" pitchFamily="34" charset="0"/>
                <a:cs typeface="Arial" pitchFamily="34" charset="0"/>
              </a:defRPr>
            </a:lvl1pPr>
          </a:lstStyle>
          <a:p>
            <a:fld id="{14D65173-87C9-47C0-A890-7AD8E2754265}" type="slidenum">
              <a:rPr lang="en-US" sz="1333"/>
              <a:pPr/>
              <a:t>‹#›</a:t>
            </a:fld>
            <a:endParaRPr lang="en-US" sz="1333" dirty="0"/>
          </a:p>
        </p:txBody>
      </p:sp>
    </p:spTree>
    <p:extLst>
      <p:ext uri="{BB962C8B-B14F-4D97-AF65-F5344CB8AC3E}">
        <p14:creationId xmlns:p14="http://schemas.microsoft.com/office/powerpoint/2010/main" val="128511460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Lst>
  <p:timing>
    <p:tnLst>
      <p:par>
        <p:cTn id="1" dur="indefinite" restart="never" nodeType="tmRoot"/>
      </p:par>
    </p:tnLst>
  </p:timing>
  <p:txStyles>
    <p:titleStyle>
      <a:lvl1pPr algn="l" defTabSz="1219170" rtl="0" eaLnBrk="1" latinLnBrk="0" hangingPunct="1">
        <a:lnSpc>
          <a:spcPct val="90000"/>
        </a:lnSpc>
        <a:spcBef>
          <a:spcPct val="0"/>
        </a:spcBef>
        <a:buNone/>
        <a:defRPr lang="en-US" sz="2667" b="0" kern="1200" dirty="0">
          <a:solidFill>
            <a:schemeClr val="accent1"/>
          </a:solidFill>
          <a:latin typeface="+mn-lt"/>
          <a:ea typeface="+mj-ea"/>
          <a:cs typeface="Arial" pitchFamily="34" charset="0"/>
        </a:defRPr>
      </a:lvl1pPr>
    </p:titleStyle>
    <p:bodyStyle>
      <a:lvl1pPr marL="309026" indent="-309026" algn="l" defTabSz="121917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solidFill>
          <a:latin typeface="Arial" pitchFamily="34" charset="0"/>
          <a:ea typeface="+mn-ea"/>
          <a:cs typeface="Arial" pitchFamily="34" charset="0"/>
        </a:defRPr>
      </a:lvl1pPr>
      <a:lvl2pPr marL="609585" indent="-300559" algn="l" defTabSz="121917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solidFill>
          <a:latin typeface="Arial" pitchFamily="34" charset="0"/>
          <a:ea typeface="+mn-ea"/>
          <a:cs typeface="Arial" pitchFamily="34" charset="0"/>
        </a:defRPr>
      </a:lvl2pPr>
      <a:lvl3pPr marL="918610" indent="-309026" algn="l" defTabSz="121917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solidFill>
          <a:latin typeface="Arial" pitchFamily="34" charset="0"/>
          <a:ea typeface="+mn-ea"/>
          <a:cs typeface="Arial" pitchFamily="34" charset="0"/>
        </a:defRPr>
      </a:lvl3pPr>
      <a:lvl4pPr marL="1219170"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4pPr>
      <a:lvl5pPr marL="1449881"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Cavium </a:t>
            </a:r>
            <a:r>
              <a:rPr lang="en-US" dirty="0" err="1" smtClean="0"/>
              <a:t>Greensoft</a:t>
            </a:r>
            <a:r>
              <a:rPr lang="en-US" dirty="0" smtClean="0"/>
              <a:t> – Status so far</a:t>
            </a:r>
            <a:endParaRPr lang="en-US" dirty="0"/>
          </a:p>
        </p:txBody>
      </p:sp>
      <p:sp>
        <p:nvSpPr>
          <p:cNvPr id="3" name="Subtitle 2"/>
          <p:cNvSpPr>
            <a:spLocks noGrp="1"/>
          </p:cNvSpPr>
          <p:nvPr>
            <p:ph type="subTitle" idx="1"/>
          </p:nvPr>
        </p:nvSpPr>
        <p:spPr>
          <a:xfrm>
            <a:off x="238282" y="5893748"/>
            <a:ext cx="5721241" cy="762000"/>
          </a:xfrm>
        </p:spPr>
        <p:txBody>
          <a:bodyPr/>
          <a:lstStyle/>
          <a:p>
            <a:r>
              <a:rPr lang="en-US" dirty="0"/>
              <a:t>8</a:t>
            </a:r>
            <a:r>
              <a:rPr lang="en-US" baseline="30000" dirty="0" smtClean="0"/>
              <a:t>th</a:t>
            </a:r>
            <a:r>
              <a:rPr lang="en-US" dirty="0" smtClean="0"/>
              <a:t> Jan 2018</a:t>
            </a:r>
            <a:endParaRPr lang="en-US" dirty="0"/>
          </a:p>
        </p:txBody>
      </p:sp>
    </p:spTree>
    <p:extLst>
      <p:ext uri="{BB962C8B-B14F-4D97-AF65-F5344CB8AC3E}">
        <p14:creationId xmlns:p14="http://schemas.microsoft.com/office/powerpoint/2010/main" val="576517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gray">
          <a:xfrm>
            <a:off x="418687" y="133607"/>
            <a:ext cx="11579517" cy="708469"/>
          </a:xfrm>
          <a:prstGeom prst="rect">
            <a:avLst/>
          </a:prstGeom>
        </p:spPr>
        <p:txBody>
          <a:bodyPr vert="horz" lIns="91440" tIns="45720" rIns="91440" bIns="45720" rtlCol="0" anchor="b">
            <a:normAutofit/>
          </a:bodyPr>
          <a:lstStyle>
            <a:lvl1pPr defTabSz="1219170">
              <a:lnSpc>
                <a:spcPct val="90000"/>
              </a:lnSpc>
              <a:spcBef>
                <a:spcPct val="0"/>
              </a:spcBef>
              <a:buNone/>
              <a:defRPr lang="en-US" sz="2667" b="1" dirty="0">
                <a:solidFill>
                  <a:schemeClr val="accent1"/>
                </a:solidFill>
                <a:ea typeface="+mj-ea"/>
                <a:cs typeface="Arial" pitchFamily="34" charset="0"/>
              </a:defRPr>
            </a:lvl1pPr>
          </a:lstStyle>
          <a:p>
            <a:r>
              <a:rPr lang="en-US" dirty="0" err="1" smtClean="0"/>
              <a:t>Greensoft</a:t>
            </a:r>
            <a:r>
              <a:rPr lang="en-US" dirty="0" smtClean="0"/>
              <a:t> Status – so far</a:t>
            </a:r>
            <a:endParaRPr lang="en-US" dirty="0"/>
          </a:p>
        </p:txBody>
      </p:sp>
      <p:sp>
        <p:nvSpPr>
          <p:cNvPr id="7" name="Content Placeholder 2"/>
          <p:cNvSpPr txBox="1">
            <a:spLocks/>
          </p:cNvSpPr>
          <p:nvPr/>
        </p:nvSpPr>
        <p:spPr bwMode="auto">
          <a:xfrm>
            <a:off x="428504" y="1065218"/>
            <a:ext cx="11569700" cy="4833937"/>
          </a:xfrm>
          <a:prstGeom prst="rect">
            <a:avLst/>
          </a:prstGeom>
          <a:noFill/>
          <a:ln w="9525">
            <a:noFill/>
            <a:miter lim="800000"/>
            <a:headEnd/>
            <a:tailEnd/>
          </a:ln>
        </p:spPr>
        <p:txBody>
          <a:bodyPr vert="horz" wrap="square" lIns="91430" tIns="45716" rIns="91430" bIns="45716" numCol="1" anchor="t" anchorCtr="0" compatLnSpc="1">
            <a:prstTxWarp prst="textNoShape">
              <a:avLst/>
            </a:prstTxWarp>
            <a:normAutofit/>
          </a:bodyPr>
          <a:lstStyle>
            <a:lvl1pPr marL="188909" indent="-188909" algn="l" defTabSz="171446" rtl="0" eaLnBrk="1" fontAlgn="base" hangingPunct="1">
              <a:spcBef>
                <a:spcPct val="0"/>
              </a:spcBef>
              <a:spcAft>
                <a:spcPts val="600"/>
              </a:spcAft>
              <a:buClr>
                <a:schemeClr val="accent4"/>
              </a:buClr>
              <a:buChar char="•"/>
              <a:defRPr sz="2000" b="0">
                <a:solidFill>
                  <a:schemeClr val="tx1"/>
                </a:solidFill>
                <a:latin typeface="+mn-lt"/>
                <a:ea typeface="ＭＳ Ｐゴシック" pitchFamily="-60" charset="-128"/>
                <a:cs typeface="ＭＳ Ｐゴシック" pitchFamily="-60" charset="-128"/>
              </a:defRPr>
            </a:lvl1pPr>
            <a:lvl2pPr marL="342892" indent="-171446" algn="l" defTabSz="342892" rtl="0" eaLnBrk="1" fontAlgn="base" hangingPunct="1">
              <a:spcBef>
                <a:spcPct val="0"/>
              </a:spcBef>
              <a:spcAft>
                <a:spcPts val="600"/>
              </a:spcAft>
              <a:buClr>
                <a:schemeClr val="accent5">
                  <a:lumMod val="75000"/>
                </a:schemeClr>
              </a:buClr>
              <a:buFont typeface="Arial" pitchFamily="34" charset="0"/>
              <a:buChar char="•"/>
              <a:defRPr sz="1800" baseline="0">
                <a:solidFill>
                  <a:schemeClr val="tx1"/>
                </a:solidFill>
                <a:latin typeface="+mn-lt"/>
                <a:ea typeface="ＭＳ Ｐゴシック" pitchFamily="124" charset="-128"/>
              </a:defRPr>
            </a:lvl2pPr>
            <a:lvl3pPr marL="571486" indent="-171446" algn="l" defTabSz="571486" rtl="0" eaLnBrk="1" fontAlgn="base" hangingPunct="1">
              <a:spcBef>
                <a:spcPct val="0"/>
              </a:spcBef>
              <a:spcAft>
                <a:spcPts val="600"/>
              </a:spcAft>
              <a:buClr>
                <a:schemeClr val="accent5">
                  <a:lumMod val="75000"/>
                </a:schemeClr>
              </a:buClr>
              <a:buFont typeface="Arial" pitchFamily="34" charset="0"/>
              <a:buChar char="•"/>
              <a:defRPr sz="1600">
                <a:solidFill>
                  <a:schemeClr val="tx1"/>
                </a:solidFill>
                <a:latin typeface="+mn-lt"/>
                <a:ea typeface="ＭＳ Ｐゴシック" pitchFamily="124" charset="-128"/>
              </a:defRPr>
            </a:lvl3pPr>
            <a:lvl4pPr marL="1317592" indent="-203195" algn="l" rtl="0" eaLnBrk="1" fontAlgn="base" hangingPunct="1">
              <a:spcBef>
                <a:spcPct val="0"/>
              </a:spcBef>
              <a:spcAft>
                <a:spcPct val="20000"/>
              </a:spcAft>
              <a:buFont typeface="Symbol" pitchFamily="18" charset="2"/>
              <a:buChar char="-"/>
              <a:defRPr sz="1600">
                <a:solidFill>
                  <a:schemeClr val="tx1"/>
                </a:solidFill>
                <a:latin typeface="+mn-lt"/>
                <a:ea typeface="ＭＳ Ｐゴシック" pitchFamily="124" charset="-128"/>
              </a:defRPr>
            </a:lvl4pPr>
            <a:lvl5pPr marL="1716045"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5pPr>
            <a:lvl6pPr marL="2173234"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6pPr>
            <a:lvl7pPr marL="2630423"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7pPr>
            <a:lvl8pPr marL="3087611"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8pPr>
            <a:lvl9pPr marL="3544799"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9pPr>
          </a:lstStyle>
          <a:p>
            <a:pPr marL="188909" marR="0" lvl="0" indent="-188909" algn="l" defTabSz="171446" rtl="0" eaLnBrk="1" fontAlgn="base" latinLnBrk="0" hangingPunct="1">
              <a:lnSpc>
                <a:spcPct val="150000"/>
              </a:lnSpc>
              <a:spcBef>
                <a:spcPct val="0"/>
              </a:spcBef>
              <a:spcAft>
                <a:spcPts val="600"/>
              </a:spcAft>
              <a:buClr>
                <a:srgbClr val="EE3134"/>
              </a:buClr>
              <a:buSzTx/>
              <a:buFontTx/>
              <a:buChar char="•"/>
              <a:tabLst/>
              <a:defRPr/>
            </a:pPr>
            <a:r>
              <a:rPr lang="en-US" sz="1800" kern="0" dirty="0" smtClean="0">
                <a:solidFill>
                  <a:srgbClr val="000000">
                    <a:lumMod val="50000"/>
                  </a:srgbClr>
                </a:solidFill>
                <a:latin typeface="Arial"/>
                <a:ea typeface="ＭＳ Ｐゴシック" pitchFamily="124" charset="-128"/>
              </a:rPr>
              <a:t>Infosys team is having weekly meetings/discussion with the </a:t>
            </a:r>
            <a:r>
              <a:rPr lang="en-US" sz="1800" kern="0" dirty="0" err="1" smtClean="0">
                <a:solidFill>
                  <a:srgbClr val="000000">
                    <a:lumMod val="50000"/>
                  </a:srgbClr>
                </a:solidFill>
                <a:latin typeface="Arial"/>
                <a:ea typeface="ＭＳ Ｐゴシック" pitchFamily="124" charset="-128"/>
              </a:rPr>
              <a:t>Greensoft</a:t>
            </a:r>
            <a:r>
              <a:rPr lang="en-US" sz="1800" kern="0" dirty="0" smtClean="0">
                <a:solidFill>
                  <a:srgbClr val="000000">
                    <a:lumMod val="50000"/>
                  </a:srgbClr>
                </a:solidFill>
                <a:latin typeface="Arial"/>
                <a:ea typeface="ＭＳ Ｐゴシック" pitchFamily="124" charset="-128"/>
              </a:rPr>
              <a:t> team.</a:t>
            </a:r>
          </a:p>
          <a:p>
            <a:pPr marL="188909" marR="0" lvl="0" indent="-188909" algn="l" defTabSz="171446" rtl="0" eaLnBrk="1" fontAlgn="base" latinLnBrk="0" hangingPunct="1">
              <a:lnSpc>
                <a:spcPct val="150000"/>
              </a:lnSpc>
              <a:spcBef>
                <a:spcPct val="0"/>
              </a:spcBef>
              <a:spcAft>
                <a:spcPts val="600"/>
              </a:spcAft>
              <a:buClr>
                <a:srgbClr val="EE3134"/>
              </a:buClr>
              <a:buSzTx/>
              <a:buFontTx/>
              <a:buChar char="•"/>
              <a:tabLst/>
              <a:defRPr/>
            </a:pPr>
            <a:r>
              <a:rPr kumimoji="0" lang="en-US" sz="1800" b="0"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rPr>
              <a:t>There are two set of activities running in parallel</a:t>
            </a:r>
          </a:p>
          <a:p>
            <a:pPr marL="439733" lvl="1" indent="-285750" defTabSz="171446">
              <a:lnSpc>
                <a:spcPct val="150000"/>
              </a:lnSpc>
              <a:buClr>
                <a:srgbClr val="EE3134"/>
              </a:buClr>
              <a:buFont typeface="Wingdings" panose="05000000000000000000" pitchFamily="2" charset="2"/>
              <a:buChar char="q"/>
              <a:defRPr/>
            </a:pPr>
            <a:r>
              <a:rPr lang="en-US" b="1" kern="0" dirty="0" smtClean="0">
                <a:solidFill>
                  <a:srgbClr val="000000">
                    <a:lumMod val="50000"/>
                  </a:srgbClr>
                </a:solidFill>
                <a:latin typeface="Arial"/>
              </a:rPr>
              <a:t>Extraction of IPC data from Agile</a:t>
            </a:r>
          </a:p>
          <a:p>
            <a:pPr marL="668327" lvl="2" indent="-285750" defTabSz="171446">
              <a:lnSpc>
                <a:spcPct val="150000"/>
              </a:lnSpc>
              <a:buClr>
                <a:srgbClr val="EE3134"/>
              </a:buClr>
              <a:buFont typeface="Wingdings" panose="05000000000000000000" pitchFamily="2" charset="2"/>
              <a:buChar char="Ø"/>
              <a:defRPr/>
            </a:pPr>
            <a:r>
              <a:rPr lang="en-US" b="1" kern="0" dirty="0" smtClean="0">
                <a:solidFill>
                  <a:srgbClr val="000000">
                    <a:lumMod val="50000"/>
                  </a:srgbClr>
                </a:solidFill>
                <a:latin typeface="Arial"/>
              </a:rPr>
              <a:t>This activity is to extract the IPC information available in Cavium Agile to be imported in GDM- </a:t>
            </a:r>
            <a:r>
              <a:rPr lang="en-US" b="1" kern="0" dirty="0" err="1" smtClean="0">
                <a:solidFill>
                  <a:srgbClr val="000000">
                    <a:lumMod val="50000"/>
                  </a:srgbClr>
                </a:solidFill>
                <a:latin typeface="Arial"/>
              </a:rPr>
              <a:t>Greensoft</a:t>
            </a:r>
            <a:r>
              <a:rPr lang="en-US" b="1" kern="0" dirty="0" smtClean="0">
                <a:solidFill>
                  <a:srgbClr val="000000">
                    <a:lumMod val="50000"/>
                  </a:srgbClr>
                </a:solidFill>
                <a:latin typeface="Arial"/>
              </a:rPr>
              <a:t> Data Management tool.</a:t>
            </a:r>
          </a:p>
          <a:p>
            <a:pPr marL="668327" lvl="2" indent="-285750" defTabSz="171446">
              <a:lnSpc>
                <a:spcPct val="150000"/>
              </a:lnSpc>
              <a:buClr>
                <a:srgbClr val="EE3134"/>
              </a:buClr>
              <a:buFont typeface="Wingdings" panose="05000000000000000000" pitchFamily="2" charset="2"/>
              <a:buChar char="Ø"/>
              <a:defRPr/>
            </a:pPr>
            <a:r>
              <a:rPr lang="en-US" b="1" kern="0" dirty="0" smtClean="0">
                <a:solidFill>
                  <a:srgbClr val="000000">
                    <a:lumMod val="50000"/>
                  </a:srgbClr>
                </a:solidFill>
                <a:latin typeface="Arial"/>
              </a:rPr>
              <a:t>Also to </a:t>
            </a:r>
            <a:r>
              <a:rPr lang="en-US" b="1" kern="0" dirty="0">
                <a:solidFill>
                  <a:srgbClr val="000000">
                    <a:lumMod val="50000"/>
                  </a:srgbClr>
                </a:solidFill>
                <a:latin typeface="Arial"/>
              </a:rPr>
              <a:t>determine the volume of </a:t>
            </a:r>
            <a:r>
              <a:rPr lang="en-US" b="1" kern="0" dirty="0" smtClean="0">
                <a:solidFill>
                  <a:srgbClr val="000000">
                    <a:lumMod val="50000"/>
                  </a:srgbClr>
                </a:solidFill>
                <a:latin typeface="Arial"/>
              </a:rPr>
              <a:t>MPN’s (Manufacturer Part Number) to be considered for extraction.</a:t>
            </a:r>
          </a:p>
          <a:p>
            <a:pPr marL="439733" lvl="1" indent="-285750" defTabSz="171446">
              <a:lnSpc>
                <a:spcPct val="150000"/>
              </a:lnSpc>
              <a:buClr>
                <a:srgbClr val="EE3134"/>
              </a:buClr>
              <a:buFont typeface="Wingdings" panose="05000000000000000000" pitchFamily="2" charset="2"/>
              <a:buChar char="q"/>
              <a:defRPr/>
            </a:pPr>
            <a:r>
              <a:rPr lang="en-US" b="1" kern="0" dirty="0" smtClean="0">
                <a:solidFill>
                  <a:srgbClr val="000000">
                    <a:lumMod val="50000"/>
                  </a:srgbClr>
                </a:solidFill>
                <a:latin typeface="Arial"/>
              </a:rPr>
              <a:t>Cavium BOM structure import in to the GDM tool</a:t>
            </a:r>
          </a:p>
          <a:p>
            <a:pPr marL="668327" lvl="2" indent="-285750" defTabSz="171446">
              <a:lnSpc>
                <a:spcPct val="150000"/>
              </a:lnSpc>
              <a:buClr>
                <a:srgbClr val="EE3134"/>
              </a:buClr>
              <a:buFont typeface="Wingdings" panose="05000000000000000000" pitchFamily="2" charset="2"/>
              <a:buChar char="Ø"/>
              <a:defRPr/>
            </a:pPr>
            <a:r>
              <a:rPr lang="en-US" b="1" kern="0" dirty="0" smtClean="0">
                <a:solidFill>
                  <a:srgbClr val="000000">
                    <a:lumMod val="50000"/>
                  </a:srgbClr>
                </a:solidFill>
                <a:latin typeface="Arial"/>
              </a:rPr>
              <a:t>This activity is evaluate the BOM extraction process and the structure from Agile so that it is can be imported into GDM tool by users with minimum modification.</a:t>
            </a:r>
          </a:p>
          <a:p>
            <a:pPr marL="285750" indent="-285750">
              <a:lnSpc>
                <a:spcPct val="150000"/>
              </a:lnSpc>
              <a:buClr>
                <a:srgbClr val="EE3134"/>
              </a:buClr>
              <a:defRPr/>
            </a:pPr>
            <a:r>
              <a:rPr lang="en-US" sz="1800" kern="0" dirty="0" smtClean="0">
                <a:solidFill>
                  <a:srgbClr val="000000">
                    <a:lumMod val="50000"/>
                  </a:srgbClr>
                </a:solidFill>
                <a:latin typeface="Arial"/>
                <a:ea typeface="ＭＳ Ｐゴシック" pitchFamily="124" charset="-128"/>
              </a:rPr>
              <a:t>Details of the activities and next steps are listed in subsequent slides</a:t>
            </a:r>
          </a:p>
        </p:txBody>
      </p:sp>
    </p:spTree>
    <p:extLst>
      <p:ext uri="{BB962C8B-B14F-4D97-AF65-F5344CB8AC3E}">
        <p14:creationId xmlns:p14="http://schemas.microsoft.com/office/powerpoint/2010/main" val="176035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gray">
          <a:xfrm>
            <a:off x="418687" y="133607"/>
            <a:ext cx="11579517" cy="708469"/>
          </a:xfrm>
          <a:prstGeom prst="rect">
            <a:avLst/>
          </a:prstGeom>
        </p:spPr>
        <p:txBody>
          <a:bodyPr vert="horz" lIns="91440" tIns="45720" rIns="91440" bIns="45720" rtlCol="0" anchor="b">
            <a:normAutofit/>
          </a:bodyPr>
          <a:lstStyle>
            <a:lvl1pPr defTabSz="1219170">
              <a:lnSpc>
                <a:spcPct val="90000"/>
              </a:lnSpc>
              <a:spcBef>
                <a:spcPct val="0"/>
              </a:spcBef>
              <a:buNone/>
              <a:defRPr lang="en-US" sz="2667" b="1" dirty="0">
                <a:solidFill>
                  <a:schemeClr val="accent1"/>
                </a:solidFill>
                <a:ea typeface="+mj-ea"/>
                <a:cs typeface="Arial" pitchFamily="34" charset="0"/>
              </a:defRPr>
            </a:lvl1pPr>
          </a:lstStyle>
          <a:p>
            <a:r>
              <a:rPr lang="en-US" dirty="0"/>
              <a:t>Extraction of IPC data from </a:t>
            </a:r>
            <a:r>
              <a:rPr lang="en-US" dirty="0" smtClean="0"/>
              <a:t>Agile</a:t>
            </a:r>
            <a:endParaRPr lang="en-US" dirty="0"/>
          </a:p>
        </p:txBody>
      </p:sp>
      <p:sp>
        <p:nvSpPr>
          <p:cNvPr id="7" name="Content Placeholder 2"/>
          <p:cNvSpPr txBox="1">
            <a:spLocks/>
          </p:cNvSpPr>
          <p:nvPr/>
        </p:nvSpPr>
        <p:spPr bwMode="auto">
          <a:xfrm>
            <a:off x="428504" y="1065218"/>
            <a:ext cx="11569700" cy="4833937"/>
          </a:xfrm>
          <a:prstGeom prst="rect">
            <a:avLst/>
          </a:prstGeom>
          <a:noFill/>
          <a:ln w="9525">
            <a:noFill/>
            <a:miter lim="800000"/>
            <a:headEnd/>
            <a:tailEnd/>
          </a:ln>
        </p:spPr>
        <p:txBody>
          <a:bodyPr vert="horz" wrap="square" lIns="91430" tIns="45716" rIns="91430" bIns="45716" numCol="1" anchor="t" anchorCtr="0" compatLnSpc="1">
            <a:prstTxWarp prst="textNoShape">
              <a:avLst/>
            </a:prstTxWarp>
            <a:normAutofit/>
          </a:bodyPr>
          <a:lstStyle>
            <a:lvl1pPr marL="188909" indent="-188909" algn="l" defTabSz="171446" rtl="0" eaLnBrk="1" fontAlgn="base" hangingPunct="1">
              <a:spcBef>
                <a:spcPct val="0"/>
              </a:spcBef>
              <a:spcAft>
                <a:spcPts val="600"/>
              </a:spcAft>
              <a:buClr>
                <a:schemeClr val="accent4"/>
              </a:buClr>
              <a:buChar char="•"/>
              <a:defRPr sz="2000" b="0">
                <a:solidFill>
                  <a:schemeClr val="tx1"/>
                </a:solidFill>
                <a:latin typeface="+mn-lt"/>
                <a:ea typeface="ＭＳ Ｐゴシック" pitchFamily="-60" charset="-128"/>
                <a:cs typeface="ＭＳ Ｐゴシック" pitchFamily="-60" charset="-128"/>
              </a:defRPr>
            </a:lvl1pPr>
            <a:lvl2pPr marL="342892" indent="-171446" algn="l" defTabSz="342892" rtl="0" eaLnBrk="1" fontAlgn="base" hangingPunct="1">
              <a:spcBef>
                <a:spcPct val="0"/>
              </a:spcBef>
              <a:spcAft>
                <a:spcPts val="600"/>
              </a:spcAft>
              <a:buClr>
                <a:schemeClr val="accent5">
                  <a:lumMod val="75000"/>
                </a:schemeClr>
              </a:buClr>
              <a:buFont typeface="Arial" pitchFamily="34" charset="0"/>
              <a:buChar char="•"/>
              <a:defRPr sz="1800" baseline="0">
                <a:solidFill>
                  <a:schemeClr val="tx1"/>
                </a:solidFill>
                <a:latin typeface="+mn-lt"/>
                <a:ea typeface="ＭＳ Ｐゴシック" pitchFamily="124" charset="-128"/>
              </a:defRPr>
            </a:lvl2pPr>
            <a:lvl3pPr marL="571486" indent="-171446" algn="l" defTabSz="571486" rtl="0" eaLnBrk="1" fontAlgn="base" hangingPunct="1">
              <a:spcBef>
                <a:spcPct val="0"/>
              </a:spcBef>
              <a:spcAft>
                <a:spcPts val="600"/>
              </a:spcAft>
              <a:buClr>
                <a:schemeClr val="accent5">
                  <a:lumMod val="75000"/>
                </a:schemeClr>
              </a:buClr>
              <a:buFont typeface="Arial" pitchFamily="34" charset="0"/>
              <a:buChar char="•"/>
              <a:defRPr sz="1600">
                <a:solidFill>
                  <a:schemeClr val="tx1"/>
                </a:solidFill>
                <a:latin typeface="+mn-lt"/>
                <a:ea typeface="ＭＳ Ｐゴシック" pitchFamily="124" charset="-128"/>
              </a:defRPr>
            </a:lvl3pPr>
            <a:lvl4pPr marL="1317592" indent="-203195" algn="l" rtl="0" eaLnBrk="1" fontAlgn="base" hangingPunct="1">
              <a:spcBef>
                <a:spcPct val="0"/>
              </a:spcBef>
              <a:spcAft>
                <a:spcPct val="20000"/>
              </a:spcAft>
              <a:buFont typeface="Symbol" pitchFamily="18" charset="2"/>
              <a:buChar char="-"/>
              <a:defRPr sz="1600">
                <a:solidFill>
                  <a:schemeClr val="tx1"/>
                </a:solidFill>
                <a:latin typeface="+mn-lt"/>
                <a:ea typeface="ＭＳ Ｐゴシック" pitchFamily="124" charset="-128"/>
              </a:defRPr>
            </a:lvl4pPr>
            <a:lvl5pPr marL="1716045"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5pPr>
            <a:lvl6pPr marL="2173234"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6pPr>
            <a:lvl7pPr marL="2630423"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7pPr>
            <a:lvl8pPr marL="3087611"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8pPr>
            <a:lvl9pPr marL="3544799"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9pPr>
          </a:lstStyle>
          <a:p>
            <a:pPr marL="0" marR="0" lvl="0" indent="0" algn="l" defTabSz="171446" rtl="0" eaLnBrk="1" fontAlgn="base" latinLnBrk="0" hangingPunct="1">
              <a:lnSpc>
                <a:spcPct val="100000"/>
              </a:lnSpc>
              <a:spcBef>
                <a:spcPct val="0"/>
              </a:spcBef>
              <a:spcAft>
                <a:spcPts val="600"/>
              </a:spcAft>
              <a:buClr>
                <a:srgbClr val="EE3134"/>
              </a:buClr>
              <a:buSzTx/>
              <a:buNone/>
              <a:tabLst/>
              <a:defRPr/>
            </a:pPr>
            <a:endParaRPr lang="en-US" sz="1800" kern="0" dirty="0" smtClean="0">
              <a:solidFill>
                <a:srgbClr val="000000">
                  <a:lumMod val="50000"/>
                </a:srgbClr>
              </a:solidFill>
              <a:latin typeface="Arial"/>
              <a:ea typeface="ＭＳ Ｐゴシック" pitchFamily="124" charset="-128"/>
            </a:endParaRPr>
          </a:p>
          <a:p>
            <a:pPr marR="0" lvl="0" algn="l" defTabSz="171446" rtl="0" eaLnBrk="1" fontAlgn="base" latinLnBrk="0" hangingPunct="1">
              <a:lnSpc>
                <a:spcPct val="100000"/>
              </a:lnSpc>
              <a:spcBef>
                <a:spcPct val="0"/>
              </a:spcBef>
              <a:spcAft>
                <a:spcPts val="600"/>
              </a:spcAft>
              <a:buClr>
                <a:srgbClr val="EE3134"/>
              </a:buClr>
              <a:buSzTx/>
              <a:buFont typeface="Wingdings" panose="05000000000000000000" pitchFamily="2" charset="2"/>
              <a:buChar char="Ø"/>
              <a:tabLst/>
              <a:defRPr/>
            </a:pPr>
            <a:r>
              <a:rPr kumimoji="0" lang="en-US" sz="1800" b="1"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rPr>
              <a:t>Approach</a:t>
            </a:r>
          </a:p>
          <a:p>
            <a:pPr lvl="1" indent="-188909" defTabSz="171446">
              <a:buClr>
                <a:srgbClr val="EE3134"/>
              </a:buClr>
              <a:buFontTx/>
              <a:buChar char="•"/>
              <a:defRPr/>
            </a:pPr>
            <a:r>
              <a:rPr lang="en-US" sz="1600" b="1" kern="0" dirty="0" smtClean="0">
                <a:solidFill>
                  <a:srgbClr val="000000">
                    <a:lumMod val="50000"/>
                  </a:srgbClr>
                </a:solidFill>
                <a:latin typeface="Arial"/>
              </a:rPr>
              <a:t>Extraction</a:t>
            </a:r>
          </a:p>
          <a:p>
            <a:pPr lvl="2" indent="-188909" defTabSz="171446">
              <a:buClr>
                <a:srgbClr val="EE3134"/>
              </a:buClr>
              <a:buFontTx/>
              <a:buChar char="•"/>
              <a:defRPr/>
            </a:pPr>
            <a:r>
              <a:rPr lang="en-US" kern="0" dirty="0" smtClean="0">
                <a:solidFill>
                  <a:srgbClr val="000000">
                    <a:lumMod val="50000"/>
                  </a:srgbClr>
                </a:solidFill>
                <a:latin typeface="Arial"/>
              </a:rPr>
              <a:t>The initial understanding and scope was to develop a Agile program to extract the IPC data which was imported in Agile. </a:t>
            </a:r>
          </a:p>
          <a:p>
            <a:pPr lvl="2" indent="-188909" defTabSz="171446">
              <a:buClr>
                <a:srgbClr val="EE3134"/>
              </a:buClr>
              <a:buFontTx/>
              <a:buChar char="•"/>
              <a:defRPr/>
            </a:pPr>
            <a:r>
              <a:rPr lang="en-US" kern="0" dirty="0" smtClean="0">
                <a:solidFill>
                  <a:srgbClr val="000000">
                    <a:lumMod val="50000"/>
                  </a:srgbClr>
                </a:solidFill>
                <a:latin typeface="Arial"/>
              </a:rPr>
              <a:t>The program was developed and sample xml’s were shared with </a:t>
            </a:r>
            <a:r>
              <a:rPr lang="en-US" kern="0" dirty="0" err="1" smtClean="0">
                <a:solidFill>
                  <a:srgbClr val="000000">
                    <a:lumMod val="50000"/>
                  </a:srgbClr>
                </a:solidFill>
                <a:latin typeface="Arial"/>
              </a:rPr>
              <a:t>Greensoft</a:t>
            </a:r>
            <a:r>
              <a:rPr lang="en-US" kern="0" dirty="0" smtClean="0">
                <a:solidFill>
                  <a:srgbClr val="000000">
                    <a:lumMod val="50000"/>
                  </a:srgbClr>
                </a:solidFill>
                <a:latin typeface="Arial"/>
              </a:rPr>
              <a:t>. On analysis it was determined that while importing the data some information is not available and </a:t>
            </a:r>
            <a:r>
              <a:rPr lang="en-US" kern="0" dirty="0" err="1" smtClean="0">
                <a:solidFill>
                  <a:srgbClr val="000000">
                    <a:lumMod val="50000"/>
                  </a:srgbClr>
                </a:solidFill>
                <a:latin typeface="Arial"/>
              </a:rPr>
              <a:t>Greensoft</a:t>
            </a:r>
            <a:r>
              <a:rPr lang="en-US" kern="0" dirty="0" smtClean="0">
                <a:solidFill>
                  <a:srgbClr val="000000">
                    <a:lumMod val="50000"/>
                  </a:srgbClr>
                </a:solidFill>
                <a:latin typeface="Arial"/>
              </a:rPr>
              <a:t> will require the actual </a:t>
            </a:r>
            <a:r>
              <a:rPr lang="en-US" kern="0" dirty="0" err="1" smtClean="0">
                <a:solidFill>
                  <a:srgbClr val="000000">
                    <a:lumMod val="50000"/>
                  </a:srgbClr>
                </a:solidFill>
                <a:latin typeface="Arial"/>
              </a:rPr>
              <a:t>xmls</a:t>
            </a:r>
            <a:r>
              <a:rPr lang="en-US" kern="0" dirty="0" smtClean="0">
                <a:solidFill>
                  <a:srgbClr val="000000">
                    <a:lumMod val="50000"/>
                  </a:srgbClr>
                </a:solidFill>
                <a:latin typeface="Arial"/>
              </a:rPr>
              <a:t> generated from the IPC pdf</a:t>
            </a:r>
          </a:p>
          <a:p>
            <a:pPr lvl="2" indent="-188909" defTabSz="171446">
              <a:buClr>
                <a:srgbClr val="EE3134"/>
              </a:buClr>
              <a:buFontTx/>
              <a:buChar char="•"/>
              <a:defRPr/>
            </a:pPr>
            <a:r>
              <a:rPr lang="en-US" kern="0" dirty="0" smtClean="0">
                <a:solidFill>
                  <a:srgbClr val="000000">
                    <a:lumMod val="50000"/>
                  </a:srgbClr>
                </a:solidFill>
                <a:latin typeface="Arial"/>
              </a:rPr>
              <a:t>Also to calculate the Reach and the RoHS compliance they would require the Class 6 IPC data.</a:t>
            </a:r>
          </a:p>
          <a:p>
            <a:pPr lvl="2" indent="-188909" defTabSz="171446">
              <a:buClr>
                <a:srgbClr val="EE3134"/>
              </a:buClr>
              <a:buFontTx/>
              <a:buChar char="•"/>
              <a:defRPr/>
            </a:pPr>
            <a:r>
              <a:rPr lang="en-US" kern="0" dirty="0" smtClean="0">
                <a:solidFill>
                  <a:srgbClr val="000000">
                    <a:lumMod val="50000"/>
                  </a:srgbClr>
                </a:solidFill>
                <a:latin typeface="Arial"/>
              </a:rPr>
              <a:t>To account for this the approach was changed to extract the physical pdf’s and try to match the data and share it with </a:t>
            </a:r>
            <a:r>
              <a:rPr lang="en-US" kern="0" dirty="0" err="1" smtClean="0">
                <a:solidFill>
                  <a:srgbClr val="000000">
                    <a:lumMod val="50000"/>
                  </a:srgbClr>
                </a:solidFill>
                <a:latin typeface="Arial"/>
              </a:rPr>
              <a:t>Greensoft</a:t>
            </a:r>
            <a:r>
              <a:rPr lang="en-US" kern="0" dirty="0" smtClean="0">
                <a:solidFill>
                  <a:srgbClr val="000000">
                    <a:lumMod val="50000"/>
                  </a:srgbClr>
                </a:solidFill>
                <a:latin typeface="Arial"/>
              </a:rPr>
              <a:t>.</a:t>
            </a:r>
          </a:p>
          <a:p>
            <a:pPr lvl="2" indent="-188909" defTabSz="171446">
              <a:buClr>
                <a:srgbClr val="EE3134"/>
              </a:buClr>
              <a:buFontTx/>
              <a:buChar char="•"/>
              <a:defRPr/>
            </a:pPr>
            <a:r>
              <a:rPr lang="en-US" kern="0" dirty="0" smtClean="0">
                <a:solidFill>
                  <a:srgbClr val="000000">
                    <a:lumMod val="50000"/>
                  </a:srgbClr>
                </a:solidFill>
                <a:latin typeface="Arial"/>
              </a:rPr>
              <a:t>The exercise is still going on and Infosys team is sharing sample xml data with </a:t>
            </a:r>
            <a:r>
              <a:rPr lang="en-US" kern="0" dirty="0" err="1" smtClean="0">
                <a:solidFill>
                  <a:srgbClr val="000000">
                    <a:lumMod val="50000"/>
                  </a:srgbClr>
                </a:solidFill>
                <a:latin typeface="Arial"/>
              </a:rPr>
              <a:t>Greensoft</a:t>
            </a:r>
            <a:r>
              <a:rPr lang="en-US" kern="0" dirty="0" smtClean="0">
                <a:solidFill>
                  <a:srgbClr val="000000">
                    <a:lumMod val="50000"/>
                  </a:srgbClr>
                </a:solidFill>
                <a:latin typeface="Arial"/>
              </a:rPr>
              <a:t>.</a:t>
            </a:r>
          </a:p>
          <a:p>
            <a:pPr lvl="1" indent="-188909" defTabSz="171446">
              <a:buClr>
                <a:srgbClr val="EE3134"/>
              </a:buClr>
              <a:buFontTx/>
              <a:buChar char="•"/>
              <a:defRPr/>
            </a:pPr>
            <a:endParaRPr lang="en-US" sz="1600" kern="0" dirty="0">
              <a:solidFill>
                <a:srgbClr val="000000">
                  <a:lumMod val="50000"/>
                </a:srgbClr>
              </a:solidFill>
              <a:latin typeface="Arial"/>
            </a:endParaRPr>
          </a:p>
          <a:p>
            <a:pPr lvl="1" indent="-188909" defTabSz="171446">
              <a:buClr>
                <a:srgbClr val="EE3134"/>
              </a:buClr>
              <a:buFontTx/>
              <a:buChar char="•"/>
              <a:defRPr/>
            </a:pPr>
            <a:endParaRPr lang="en-US" sz="1600" kern="0" dirty="0">
              <a:solidFill>
                <a:srgbClr val="000000">
                  <a:lumMod val="50000"/>
                </a:srgbClr>
              </a:solidFill>
              <a:latin typeface="Arial"/>
            </a:endParaRPr>
          </a:p>
          <a:p>
            <a:pPr lvl="1" indent="-188909" defTabSz="171446">
              <a:buClr>
                <a:srgbClr val="EE3134"/>
              </a:buClr>
              <a:buFontTx/>
              <a:buChar char="•"/>
              <a:defRPr/>
            </a:pPr>
            <a:endParaRPr lang="en-US" sz="1600" kern="0" dirty="0" smtClean="0">
              <a:solidFill>
                <a:srgbClr val="000000">
                  <a:lumMod val="50000"/>
                </a:srgbClr>
              </a:solidFill>
              <a:latin typeface="Arial"/>
            </a:endParaRPr>
          </a:p>
          <a:p>
            <a:pPr lvl="1" indent="-188909" defTabSz="171446">
              <a:buClr>
                <a:srgbClr val="EE3134"/>
              </a:buClr>
              <a:buFontTx/>
              <a:buChar char="•"/>
              <a:defRPr/>
            </a:pPr>
            <a:endParaRPr kumimoji="0" lang="en-US" sz="1600" b="0"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endParaRPr>
          </a:p>
          <a:p>
            <a:pPr marL="188909" marR="0" lvl="0" indent="-188909" algn="l" defTabSz="171446" rtl="0" eaLnBrk="1" fontAlgn="base" latinLnBrk="0" hangingPunct="1">
              <a:lnSpc>
                <a:spcPct val="100000"/>
              </a:lnSpc>
              <a:spcBef>
                <a:spcPct val="0"/>
              </a:spcBef>
              <a:spcAft>
                <a:spcPts val="600"/>
              </a:spcAft>
              <a:buClr>
                <a:srgbClr val="EE3134"/>
              </a:buClr>
              <a:buSzTx/>
              <a:buFontTx/>
              <a:buChar char="•"/>
              <a:tabLst/>
              <a:defRPr/>
            </a:pPr>
            <a:endParaRPr lang="en-US" sz="1800" kern="0" dirty="0">
              <a:solidFill>
                <a:srgbClr val="000000">
                  <a:lumMod val="50000"/>
                </a:srgbClr>
              </a:solidFill>
              <a:latin typeface="Arial"/>
              <a:ea typeface="ＭＳ Ｐゴシック" pitchFamily="124" charset="-128"/>
            </a:endParaRPr>
          </a:p>
          <a:p>
            <a:pPr marL="188909" marR="0" lvl="0" indent="-188909" algn="l" defTabSz="171446" rtl="0" eaLnBrk="1" fontAlgn="base" latinLnBrk="0" hangingPunct="1">
              <a:lnSpc>
                <a:spcPct val="100000"/>
              </a:lnSpc>
              <a:spcBef>
                <a:spcPct val="0"/>
              </a:spcBef>
              <a:spcAft>
                <a:spcPts val="600"/>
              </a:spcAft>
              <a:buClr>
                <a:srgbClr val="EE3134"/>
              </a:buClr>
              <a:buSzTx/>
              <a:buFontTx/>
              <a:buChar char="•"/>
              <a:tabLst/>
              <a:defRPr/>
            </a:pPr>
            <a:endParaRPr kumimoji="0" lang="en-US" sz="1800" b="0"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endParaRPr>
          </a:p>
          <a:p>
            <a:pPr marL="0" marR="0" lvl="0" indent="0" algn="l" defTabSz="171446" rtl="0" eaLnBrk="1" fontAlgn="base" latinLnBrk="0" hangingPunct="1">
              <a:lnSpc>
                <a:spcPct val="100000"/>
              </a:lnSpc>
              <a:spcBef>
                <a:spcPct val="0"/>
              </a:spcBef>
              <a:spcAft>
                <a:spcPts val="600"/>
              </a:spcAft>
              <a:buClr>
                <a:srgbClr val="EE3134"/>
              </a:buClr>
              <a:buSzTx/>
              <a:buNone/>
              <a:tabLst/>
              <a:defRPr/>
            </a:pPr>
            <a:endParaRPr kumimoji="0" lang="en-US" sz="1800" b="0"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endParaRPr>
          </a:p>
        </p:txBody>
      </p:sp>
    </p:spTree>
    <p:extLst>
      <p:ext uri="{BB962C8B-B14F-4D97-AF65-F5344CB8AC3E}">
        <p14:creationId xmlns:p14="http://schemas.microsoft.com/office/powerpoint/2010/main" val="3248021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gray">
          <a:xfrm>
            <a:off x="418687" y="133607"/>
            <a:ext cx="11579517" cy="708469"/>
          </a:xfrm>
          <a:prstGeom prst="rect">
            <a:avLst/>
          </a:prstGeom>
        </p:spPr>
        <p:txBody>
          <a:bodyPr vert="horz" lIns="91440" tIns="45720" rIns="91440" bIns="45720" rtlCol="0" anchor="b">
            <a:normAutofit/>
          </a:bodyPr>
          <a:lstStyle>
            <a:lvl1pPr defTabSz="1219170">
              <a:lnSpc>
                <a:spcPct val="90000"/>
              </a:lnSpc>
              <a:spcBef>
                <a:spcPct val="0"/>
              </a:spcBef>
              <a:buNone/>
              <a:defRPr lang="en-US" sz="2667" b="1" dirty="0">
                <a:solidFill>
                  <a:schemeClr val="accent1"/>
                </a:solidFill>
                <a:ea typeface="+mj-ea"/>
                <a:cs typeface="Arial" pitchFamily="34" charset="0"/>
              </a:defRPr>
            </a:lvl1pPr>
          </a:lstStyle>
          <a:p>
            <a:r>
              <a:rPr lang="en-US" dirty="0"/>
              <a:t>Extraction of IPC data from </a:t>
            </a:r>
            <a:r>
              <a:rPr lang="en-US" dirty="0" smtClean="0"/>
              <a:t>Agile</a:t>
            </a:r>
            <a:endParaRPr lang="en-US" dirty="0"/>
          </a:p>
        </p:txBody>
      </p:sp>
      <p:sp>
        <p:nvSpPr>
          <p:cNvPr id="7" name="Content Placeholder 2"/>
          <p:cNvSpPr txBox="1">
            <a:spLocks/>
          </p:cNvSpPr>
          <p:nvPr/>
        </p:nvSpPr>
        <p:spPr bwMode="auto">
          <a:xfrm>
            <a:off x="428504" y="842076"/>
            <a:ext cx="11569700" cy="5336655"/>
          </a:xfrm>
          <a:prstGeom prst="rect">
            <a:avLst/>
          </a:prstGeom>
          <a:noFill/>
          <a:ln w="9525">
            <a:noFill/>
            <a:miter lim="800000"/>
            <a:headEnd/>
            <a:tailEnd/>
          </a:ln>
        </p:spPr>
        <p:txBody>
          <a:bodyPr vert="horz" wrap="square" lIns="91430" tIns="45716" rIns="91430" bIns="45716" numCol="1" anchor="t" anchorCtr="0" compatLnSpc="1">
            <a:prstTxWarp prst="textNoShape">
              <a:avLst/>
            </a:prstTxWarp>
            <a:normAutofit/>
          </a:bodyPr>
          <a:lstStyle>
            <a:lvl1pPr marL="188909" indent="-188909" algn="l" defTabSz="171446" rtl="0" eaLnBrk="1" fontAlgn="base" hangingPunct="1">
              <a:spcBef>
                <a:spcPct val="0"/>
              </a:spcBef>
              <a:spcAft>
                <a:spcPts val="600"/>
              </a:spcAft>
              <a:buClr>
                <a:schemeClr val="accent4"/>
              </a:buClr>
              <a:buChar char="•"/>
              <a:defRPr sz="2000" b="0">
                <a:solidFill>
                  <a:schemeClr val="tx1"/>
                </a:solidFill>
                <a:latin typeface="+mn-lt"/>
                <a:ea typeface="ＭＳ Ｐゴシック" pitchFamily="-60" charset="-128"/>
                <a:cs typeface="ＭＳ Ｐゴシック" pitchFamily="-60" charset="-128"/>
              </a:defRPr>
            </a:lvl1pPr>
            <a:lvl2pPr marL="342892" indent="-171446" algn="l" defTabSz="342892" rtl="0" eaLnBrk="1" fontAlgn="base" hangingPunct="1">
              <a:spcBef>
                <a:spcPct val="0"/>
              </a:spcBef>
              <a:spcAft>
                <a:spcPts val="600"/>
              </a:spcAft>
              <a:buClr>
                <a:schemeClr val="accent5">
                  <a:lumMod val="75000"/>
                </a:schemeClr>
              </a:buClr>
              <a:buFont typeface="Arial" pitchFamily="34" charset="0"/>
              <a:buChar char="•"/>
              <a:defRPr sz="1800" baseline="0">
                <a:solidFill>
                  <a:schemeClr val="tx1"/>
                </a:solidFill>
                <a:latin typeface="+mn-lt"/>
                <a:ea typeface="ＭＳ Ｐゴシック" pitchFamily="124" charset="-128"/>
              </a:defRPr>
            </a:lvl2pPr>
            <a:lvl3pPr marL="571486" indent="-171446" algn="l" defTabSz="571486" rtl="0" eaLnBrk="1" fontAlgn="base" hangingPunct="1">
              <a:spcBef>
                <a:spcPct val="0"/>
              </a:spcBef>
              <a:spcAft>
                <a:spcPts val="600"/>
              </a:spcAft>
              <a:buClr>
                <a:schemeClr val="accent5">
                  <a:lumMod val="75000"/>
                </a:schemeClr>
              </a:buClr>
              <a:buFont typeface="Arial" pitchFamily="34" charset="0"/>
              <a:buChar char="•"/>
              <a:defRPr sz="1600">
                <a:solidFill>
                  <a:schemeClr val="tx1"/>
                </a:solidFill>
                <a:latin typeface="+mn-lt"/>
                <a:ea typeface="ＭＳ Ｐゴシック" pitchFamily="124" charset="-128"/>
              </a:defRPr>
            </a:lvl3pPr>
            <a:lvl4pPr marL="1317592" indent="-203195" algn="l" rtl="0" eaLnBrk="1" fontAlgn="base" hangingPunct="1">
              <a:spcBef>
                <a:spcPct val="0"/>
              </a:spcBef>
              <a:spcAft>
                <a:spcPct val="20000"/>
              </a:spcAft>
              <a:buFont typeface="Symbol" pitchFamily="18" charset="2"/>
              <a:buChar char="-"/>
              <a:defRPr sz="1600">
                <a:solidFill>
                  <a:schemeClr val="tx1"/>
                </a:solidFill>
                <a:latin typeface="+mn-lt"/>
                <a:ea typeface="ＭＳ Ｐゴシック" pitchFamily="124" charset="-128"/>
              </a:defRPr>
            </a:lvl4pPr>
            <a:lvl5pPr marL="1716045"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5pPr>
            <a:lvl6pPr marL="2173234"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6pPr>
            <a:lvl7pPr marL="2630423"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7pPr>
            <a:lvl8pPr marL="3087611"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8pPr>
            <a:lvl9pPr marL="3544799"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9pPr>
          </a:lstStyle>
          <a:p>
            <a:pPr marR="0" lvl="0" algn="l" defTabSz="171446" rtl="0" eaLnBrk="1" fontAlgn="base" latinLnBrk="0" hangingPunct="1">
              <a:lnSpc>
                <a:spcPct val="100000"/>
              </a:lnSpc>
              <a:spcBef>
                <a:spcPct val="0"/>
              </a:spcBef>
              <a:spcAft>
                <a:spcPts val="600"/>
              </a:spcAft>
              <a:buClr>
                <a:srgbClr val="EE3134"/>
              </a:buClr>
              <a:buSzTx/>
              <a:buFont typeface="Wingdings" panose="05000000000000000000" pitchFamily="2" charset="2"/>
              <a:buChar char="Ø"/>
              <a:tabLst/>
              <a:defRPr/>
            </a:pPr>
            <a:r>
              <a:rPr kumimoji="0" lang="en-US" sz="1800" b="1"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rPr>
              <a:t>Volume</a:t>
            </a:r>
            <a:endParaRPr lang="en-US" sz="1600" b="1" kern="0" dirty="0" smtClean="0">
              <a:solidFill>
                <a:srgbClr val="000000">
                  <a:lumMod val="50000"/>
                </a:srgbClr>
              </a:solidFill>
              <a:latin typeface="Arial"/>
            </a:endParaRPr>
          </a:p>
          <a:p>
            <a:pPr lvl="2" indent="-188909" defTabSz="171446">
              <a:buClr>
                <a:srgbClr val="EE3134"/>
              </a:buClr>
              <a:buFontTx/>
              <a:buChar char="•"/>
              <a:defRPr/>
            </a:pPr>
            <a:r>
              <a:rPr lang="en-US" kern="0" dirty="0" smtClean="0">
                <a:solidFill>
                  <a:srgbClr val="000000">
                    <a:lumMod val="50000"/>
                  </a:srgbClr>
                </a:solidFill>
                <a:latin typeface="Arial"/>
              </a:rPr>
              <a:t>Based on the samples shared with </a:t>
            </a:r>
            <a:r>
              <a:rPr lang="en-US" kern="0" dirty="0" err="1" smtClean="0">
                <a:solidFill>
                  <a:srgbClr val="000000">
                    <a:lumMod val="50000"/>
                  </a:srgbClr>
                </a:solidFill>
                <a:latin typeface="Arial"/>
              </a:rPr>
              <a:t>Greensoft</a:t>
            </a:r>
            <a:r>
              <a:rPr lang="en-US" kern="0" dirty="0" smtClean="0">
                <a:solidFill>
                  <a:srgbClr val="000000">
                    <a:lumMod val="50000"/>
                  </a:srgbClr>
                </a:solidFill>
                <a:latin typeface="Arial"/>
              </a:rPr>
              <a:t> it was observed that some of the pdf’s for the older MPN’s are in Class 4 format which will not help in the REACH analysis.</a:t>
            </a:r>
          </a:p>
          <a:p>
            <a:pPr lvl="2" indent="-188909" defTabSz="171446">
              <a:buClr>
                <a:srgbClr val="EE3134"/>
              </a:buClr>
              <a:buFontTx/>
              <a:buChar char="•"/>
              <a:defRPr/>
            </a:pPr>
            <a:r>
              <a:rPr lang="en-US" kern="0" dirty="0" smtClean="0">
                <a:solidFill>
                  <a:srgbClr val="000000">
                    <a:lumMod val="50000"/>
                  </a:srgbClr>
                </a:solidFill>
                <a:latin typeface="Arial"/>
              </a:rPr>
              <a:t>To eliminate such data it was discussed with business to only extract the MPN’s which are used under the F.G’s with effectivity dates after </a:t>
            </a:r>
            <a:r>
              <a:rPr lang="en-US" b="1" kern="0" dirty="0" smtClean="0">
                <a:solidFill>
                  <a:srgbClr val="000000">
                    <a:lumMod val="50000"/>
                  </a:srgbClr>
                </a:solidFill>
                <a:latin typeface="Arial"/>
              </a:rPr>
              <a:t>Jan 1</a:t>
            </a:r>
            <a:r>
              <a:rPr lang="en-US" b="1" kern="0" baseline="30000" dirty="0" smtClean="0">
                <a:solidFill>
                  <a:srgbClr val="000000">
                    <a:lumMod val="50000"/>
                  </a:srgbClr>
                </a:solidFill>
                <a:latin typeface="Arial"/>
              </a:rPr>
              <a:t>st</a:t>
            </a:r>
            <a:r>
              <a:rPr lang="en-US" b="1" kern="0" dirty="0" smtClean="0">
                <a:solidFill>
                  <a:srgbClr val="000000">
                    <a:lumMod val="50000"/>
                  </a:srgbClr>
                </a:solidFill>
                <a:latin typeface="Arial"/>
              </a:rPr>
              <a:t> 2016</a:t>
            </a:r>
            <a:endParaRPr lang="en-US" kern="0" dirty="0" smtClean="0">
              <a:solidFill>
                <a:srgbClr val="000000">
                  <a:lumMod val="50000"/>
                </a:srgbClr>
              </a:solidFill>
              <a:latin typeface="Arial"/>
            </a:endParaRPr>
          </a:p>
          <a:p>
            <a:pPr lvl="2" indent="-188909" defTabSz="171446">
              <a:buClr>
                <a:srgbClr val="EE3134"/>
              </a:buClr>
              <a:buFontTx/>
              <a:buChar char="•"/>
              <a:defRPr/>
            </a:pPr>
            <a:r>
              <a:rPr lang="en-US" kern="0" dirty="0" smtClean="0">
                <a:solidFill>
                  <a:srgbClr val="000000">
                    <a:lumMod val="50000"/>
                  </a:srgbClr>
                </a:solidFill>
                <a:latin typeface="Arial"/>
              </a:rPr>
              <a:t> For some of the MPN’s already the data collection has been done by </a:t>
            </a:r>
            <a:r>
              <a:rPr lang="en-US" kern="0" dirty="0" err="1" smtClean="0">
                <a:solidFill>
                  <a:srgbClr val="000000">
                    <a:lumMod val="50000"/>
                  </a:srgbClr>
                </a:solidFill>
                <a:latin typeface="Arial"/>
              </a:rPr>
              <a:t>Greensoft</a:t>
            </a:r>
            <a:r>
              <a:rPr lang="en-US" kern="0" dirty="0" smtClean="0">
                <a:solidFill>
                  <a:srgbClr val="000000">
                    <a:lumMod val="50000"/>
                  </a:srgbClr>
                </a:solidFill>
                <a:latin typeface="Arial"/>
              </a:rPr>
              <a:t> and the extraction is required for the remaining data.</a:t>
            </a:r>
          </a:p>
          <a:p>
            <a:pPr lvl="1" indent="-188909" defTabSz="171446">
              <a:buClr>
                <a:srgbClr val="EE3134"/>
              </a:buClr>
              <a:buFontTx/>
              <a:buChar char="•"/>
              <a:defRPr/>
            </a:pPr>
            <a:endParaRPr lang="en-US" sz="1600" kern="0" dirty="0">
              <a:solidFill>
                <a:srgbClr val="000000">
                  <a:lumMod val="50000"/>
                </a:srgbClr>
              </a:solidFill>
              <a:latin typeface="Arial"/>
            </a:endParaRPr>
          </a:p>
          <a:p>
            <a:pPr lvl="1" indent="-188909" defTabSz="171446">
              <a:buClr>
                <a:srgbClr val="EE3134"/>
              </a:buClr>
              <a:buFontTx/>
              <a:buChar char="•"/>
              <a:defRPr/>
            </a:pPr>
            <a:endParaRPr lang="en-US" sz="1600" kern="0" dirty="0">
              <a:solidFill>
                <a:srgbClr val="000000">
                  <a:lumMod val="50000"/>
                </a:srgbClr>
              </a:solidFill>
              <a:latin typeface="Arial"/>
            </a:endParaRPr>
          </a:p>
          <a:p>
            <a:pPr lvl="1" indent="-188909" defTabSz="171446">
              <a:buClr>
                <a:srgbClr val="EE3134"/>
              </a:buClr>
              <a:buFontTx/>
              <a:buChar char="•"/>
              <a:defRPr/>
            </a:pPr>
            <a:endParaRPr lang="en-US" sz="1600" kern="0" dirty="0" smtClean="0">
              <a:solidFill>
                <a:srgbClr val="000000">
                  <a:lumMod val="50000"/>
                </a:srgbClr>
              </a:solidFill>
              <a:latin typeface="Arial"/>
            </a:endParaRPr>
          </a:p>
          <a:p>
            <a:pPr lvl="1" indent="-188909" defTabSz="171446">
              <a:buClr>
                <a:srgbClr val="EE3134"/>
              </a:buClr>
              <a:buFontTx/>
              <a:buChar char="•"/>
              <a:defRPr/>
            </a:pPr>
            <a:endParaRPr kumimoji="0" lang="en-US" sz="1600" b="0"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endParaRPr>
          </a:p>
          <a:p>
            <a:pPr marL="188909" marR="0" lvl="0" indent="-188909" algn="l" defTabSz="171446" rtl="0" eaLnBrk="1" fontAlgn="base" latinLnBrk="0" hangingPunct="1">
              <a:lnSpc>
                <a:spcPct val="100000"/>
              </a:lnSpc>
              <a:spcBef>
                <a:spcPct val="0"/>
              </a:spcBef>
              <a:spcAft>
                <a:spcPts val="600"/>
              </a:spcAft>
              <a:buClr>
                <a:srgbClr val="EE3134"/>
              </a:buClr>
              <a:buSzTx/>
              <a:buFontTx/>
              <a:buChar char="•"/>
              <a:tabLst/>
              <a:defRPr/>
            </a:pPr>
            <a:endParaRPr lang="en-US" sz="1800" kern="0" dirty="0">
              <a:solidFill>
                <a:srgbClr val="000000">
                  <a:lumMod val="50000"/>
                </a:srgbClr>
              </a:solidFill>
              <a:latin typeface="Arial"/>
              <a:ea typeface="ＭＳ Ｐゴシック" pitchFamily="124" charset="-128"/>
            </a:endParaRPr>
          </a:p>
          <a:p>
            <a:pPr marL="188909" marR="0" lvl="0" indent="-188909" algn="l" defTabSz="171446" rtl="0" eaLnBrk="1" fontAlgn="base" latinLnBrk="0" hangingPunct="1">
              <a:lnSpc>
                <a:spcPct val="100000"/>
              </a:lnSpc>
              <a:spcBef>
                <a:spcPct val="0"/>
              </a:spcBef>
              <a:spcAft>
                <a:spcPts val="600"/>
              </a:spcAft>
              <a:buClr>
                <a:srgbClr val="EE3134"/>
              </a:buClr>
              <a:buSzTx/>
              <a:buFontTx/>
              <a:buChar char="•"/>
              <a:tabLst/>
              <a:defRPr/>
            </a:pPr>
            <a:endParaRPr kumimoji="0" lang="en-US" sz="1800" b="0"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endParaRPr>
          </a:p>
          <a:p>
            <a:pPr marL="0" marR="0" lvl="0" indent="0" algn="l" defTabSz="171446" rtl="0" eaLnBrk="1" fontAlgn="base" latinLnBrk="0" hangingPunct="1">
              <a:lnSpc>
                <a:spcPct val="100000"/>
              </a:lnSpc>
              <a:spcBef>
                <a:spcPct val="0"/>
              </a:spcBef>
              <a:spcAft>
                <a:spcPts val="600"/>
              </a:spcAft>
              <a:buClr>
                <a:srgbClr val="EE3134"/>
              </a:buClr>
              <a:buSzTx/>
              <a:buNone/>
              <a:tabLst/>
              <a:defRPr/>
            </a:pPr>
            <a:endParaRPr kumimoji="0" lang="en-US" sz="1800" b="0"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endParaRPr>
          </a:p>
          <a:p>
            <a:pPr marL="0" marR="0" lvl="0" indent="0" algn="l" defTabSz="171446" rtl="0" eaLnBrk="1" fontAlgn="base" latinLnBrk="0" hangingPunct="1">
              <a:lnSpc>
                <a:spcPct val="100000"/>
              </a:lnSpc>
              <a:spcBef>
                <a:spcPct val="0"/>
              </a:spcBef>
              <a:spcAft>
                <a:spcPts val="600"/>
              </a:spcAft>
              <a:buClr>
                <a:srgbClr val="EE3134"/>
              </a:buClr>
              <a:buSzTx/>
              <a:buNone/>
              <a:tabLst/>
              <a:defRPr/>
            </a:pPr>
            <a:r>
              <a:rPr kumimoji="0" lang="en-US" sz="1800" b="0"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rPr>
              <a:t>                                                               </a:t>
            </a:r>
            <a:r>
              <a:rPr kumimoji="0" lang="en-US" sz="1400" b="0"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rPr>
              <a:t>**Analysis of</a:t>
            </a:r>
            <a:r>
              <a:rPr kumimoji="0" lang="en-US" sz="1400" b="0" i="0" u="none" strike="noStrike" kern="0" cap="none" spc="0" normalizeH="0" noProof="0" dirty="0" smtClean="0">
                <a:ln>
                  <a:noFill/>
                </a:ln>
                <a:solidFill>
                  <a:srgbClr val="000000">
                    <a:lumMod val="50000"/>
                  </a:srgbClr>
                </a:solidFill>
                <a:effectLst/>
                <a:uLnTx/>
                <a:uFillTx/>
                <a:latin typeface="Arial"/>
                <a:ea typeface="ＭＳ Ｐゴシック" pitchFamily="124" charset="-128"/>
              </a:rPr>
              <a:t> </a:t>
            </a:r>
            <a:r>
              <a:rPr kumimoji="0" lang="en-US" sz="1400" b="0"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rPr>
              <a:t>MPNs which don’t have IPC pdfs is in progress.</a:t>
            </a:r>
            <a:endParaRPr kumimoji="0" lang="en-US" sz="1400" b="0"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3253012740"/>
              </p:ext>
            </p:extLst>
          </p:nvPr>
        </p:nvGraphicFramePr>
        <p:xfrm>
          <a:off x="1120196" y="3061855"/>
          <a:ext cx="8744239" cy="1939636"/>
        </p:xfrm>
        <a:graphic>
          <a:graphicData uri="http://schemas.openxmlformats.org/drawingml/2006/table">
            <a:tbl>
              <a:tblPr/>
              <a:tblGrid>
                <a:gridCol w="6749185">
                  <a:extLst>
                    <a:ext uri="{9D8B030D-6E8A-4147-A177-3AD203B41FA5}">
                      <a16:colId xmlns:a16="http://schemas.microsoft.com/office/drawing/2014/main" val="3686064151"/>
                    </a:ext>
                  </a:extLst>
                </a:gridCol>
                <a:gridCol w="1995054">
                  <a:extLst>
                    <a:ext uri="{9D8B030D-6E8A-4147-A177-3AD203B41FA5}">
                      <a16:colId xmlns:a16="http://schemas.microsoft.com/office/drawing/2014/main" val="2610978287"/>
                    </a:ext>
                  </a:extLst>
                </a:gridCol>
              </a:tblGrid>
              <a:tr h="387112">
                <a:tc>
                  <a:txBody>
                    <a:bodyPr/>
                    <a:lstStyle/>
                    <a:p>
                      <a:pPr algn="l" fontAlgn="b"/>
                      <a:r>
                        <a:rPr lang="en-US" sz="1600" b="0" i="0" u="none" strike="noStrike" dirty="0">
                          <a:solidFill>
                            <a:srgbClr val="000000"/>
                          </a:solidFill>
                          <a:effectLst/>
                          <a:latin typeface="Calibri" panose="020F0502020204030204" pitchFamily="34" charset="0"/>
                        </a:rPr>
                        <a:t>Total MPNs from agile based on last 2 years data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600" b="0" i="0" u="none" strike="noStrike" dirty="0">
                          <a:solidFill>
                            <a:srgbClr val="000000"/>
                          </a:solidFill>
                          <a:effectLst/>
                          <a:latin typeface="Calibri" panose="020F0502020204030204" pitchFamily="34" charset="0"/>
                        </a:rPr>
                        <a:t>6848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357933807"/>
                  </a:ext>
                </a:extLst>
              </a:tr>
              <a:tr h="387112">
                <a:tc>
                  <a:txBody>
                    <a:bodyPr/>
                    <a:lstStyle/>
                    <a:p>
                      <a:pPr algn="l" fontAlgn="b"/>
                      <a:r>
                        <a:rPr lang="en-US" sz="1600" b="0" i="0" u="none" strike="noStrike" dirty="0">
                          <a:solidFill>
                            <a:srgbClr val="000000"/>
                          </a:solidFill>
                          <a:effectLst/>
                          <a:latin typeface="Calibri" panose="020F0502020204030204" pitchFamily="34" charset="0"/>
                        </a:rPr>
                        <a:t>MPN data which </a:t>
                      </a:r>
                      <a:r>
                        <a:rPr lang="en-US" sz="1600" b="0" i="0" u="none" strike="noStrike" dirty="0" err="1">
                          <a:solidFill>
                            <a:srgbClr val="000000"/>
                          </a:solidFill>
                          <a:effectLst/>
                          <a:latin typeface="Calibri" panose="020F0502020204030204" pitchFamily="34" charset="0"/>
                        </a:rPr>
                        <a:t>Greensoft</a:t>
                      </a:r>
                      <a:r>
                        <a:rPr lang="en-US" sz="1600" b="0" i="0" u="none" strike="noStrike" dirty="0">
                          <a:solidFill>
                            <a:srgbClr val="000000"/>
                          </a:solidFill>
                          <a:effectLst/>
                          <a:latin typeface="Calibri" panose="020F0502020204030204" pitchFamily="34" charset="0"/>
                        </a:rPr>
                        <a:t> already has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369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8033539"/>
                  </a:ext>
                </a:extLst>
              </a:tr>
              <a:tr h="387112">
                <a:tc>
                  <a:txBody>
                    <a:bodyPr/>
                    <a:lstStyle/>
                    <a:p>
                      <a:pPr algn="l" fontAlgn="b"/>
                      <a:r>
                        <a:rPr lang="en-US" sz="1600" b="0" i="0" u="none" strike="noStrike" dirty="0">
                          <a:solidFill>
                            <a:srgbClr val="000000"/>
                          </a:solidFill>
                          <a:effectLst/>
                          <a:latin typeface="Calibri" panose="020F0502020204030204" pitchFamily="34" charset="0"/>
                        </a:rPr>
                        <a:t>MPNs with missing info in </a:t>
                      </a:r>
                      <a:r>
                        <a:rPr lang="en-US" sz="1600" b="0" i="0" u="none" strike="noStrike" dirty="0" err="1">
                          <a:solidFill>
                            <a:srgbClr val="000000"/>
                          </a:solidFill>
                          <a:effectLst/>
                          <a:latin typeface="Calibri" panose="020F0502020204030204" pitchFamily="34" charset="0"/>
                        </a:rPr>
                        <a:t>Greensoft</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600" b="0" i="0" u="none" strike="noStrike" dirty="0">
                          <a:solidFill>
                            <a:srgbClr val="000000"/>
                          </a:solidFill>
                          <a:effectLst/>
                          <a:latin typeface="Calibri" panose="020F0502020204030204" pitchFamily="34" charset="0"/>
                        </a:rPr>
                        <a:t>6479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257367056"/>
                  </a:ext>
                </a:extLst>
              </a:tr>
              <a:tr h="391188">
                <a:tc>
                  <a:txBody>
                    <a:bodyPr/>
                    <a:lstStyle/>
                    <a:p>
                      <a:pPr algn="l" fontAlgn="b"/>
                      <a:r>
                        <a:rPr lang="en-US" sz="1600" b="0" i="0" u="none" strike="noStrike" dirty="0">
                          <a:solidFill>
                            <a:srgbClr val="000000"/>
                          </a:solidFill>
                          <a:effectLst/>
                          <a:latin typeface="Calibri" panose="020F0502020204030204" pitchFamily="34" charset="0"/>
                        </a:rPr>
                        <a:t>MPNs we are planning  to extract (Compliant and exempt in agile)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4500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7059084"/>
                  </a:ext>
                </a:extLst>
              </a:tr>
              <a:tr h="387112">
                <a:tc>
                  <a:txBody>
                    <a:bodyPr/>
                    <a:lstStyle/>
                    <a:p>
                      <a:pPr algn="l" fontAlgn="b"/>
                      <a:r>
                        <a:rPr lang="en-US" sz="1600" b="0" i="0" u="none" strike="noStrike" dirty="0">
                          <a:solidFill>
                            <a:srgbClr val="000000"/>
                          </a:solidFill>
                          <a:effectLst/>
                          <a:latin typeface="Calibri" panose="020F0502020204030204" pitchFamily="34" charset="0"/>
                        </a:rPr>
                        <a:t>MPNs with IPC PDFs in agile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600" b="0" i="0" u="none" strike="noStrike" dirty="0">
                          <a:solidFill>
                            <a:srgbClr val="000000"/>
                          </a:solidFill>
                          <a:effectLst/>
                          <a:latin typeface="Calibri" panose="020F0502020204030204" pitchFamily="34" charset="0"/>
                        </a:rPr>
                        <a:t>1675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179476660"/>
                  </a:ext>
                </a:extLst>
              </a:tr>
            </a:tbl>
          </a:graphicData>
        </a:graphic>
      </p:graphicFrame>
    </p:spTree>
    <p:extLst>
      <p:ext uri="{BB962C8B-B14F-4D97-AF65-F5344CB8AC3E}">
        <p14:creationId xmlns:p14="http://schemas.microsoft.com/office/powerpoint/2010/main" val="834181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gray">
          <a:xfrm>
            <a:off x="418687" y="133607"/>
            <a:ext cx="11579517" cy="708469"/>
          </a:xfrm>
          <a:prstGeom prst="rect">
            <a:avLst/>
          </a:prstGeom>
        </p:spPr>
        <p:txBody>
          <a:bodyPr vert="horz" lIns="91440" tIns="45720" rIns="91440" bIns="45720" rtlCol="0" anchor="b">
            <a:normAutofit/>
          </a:bodyPr>
          <a:lstStyle>
            <a:lvl1pPr defTabSz="1219170">
              <a:lnSpc>
                <a:spcPct val="90000"/>
              </a:lnSpc>
              <a:spcBef>
                <a:spcPct val="0"/>
              </a:spcBef>
              <a:buNone/>
              <a:defRPr lang="en-US" sz="2667" b="1" dirty="0">
                <a:solidFill>
                  <a:schemeClr val="accent1"/>
                </a:solidFill>
                <a:ea typeface="+mj-ea"/>
                <a:cs typeface="Arial" pitchFamily="34" charset="0"/>
              </a:defRPr>
            </a:lvl1pPr>
          </a:lstStyle>
          <a:p>
            <a:r>
              <a:rPr lang="en-US" dirty="0"/>
              <a:t>Extraction of IPC data from </a:t>
            </a:r>
            <a:r>
              <a:rPr lang="en-US" dirty="0" smtClean="0"/>
              <a:t>Agile</a:t>
            </a:r>
            <a:endParaRPr lang="en-US" dirty="0"/>
          </a:p>
        </p:txBody>
      </p:sp>
      <p:sp>
        <p:nvSpPr>
          <p:cNvPr id="7" name="Content Placeholder 2"/>
          <p:cNvSpPr txBox="1">
            <a:spLocks/>
          </p:cNvSpPr>
          <p:nvPr/>
        </p:nvSpPr>
        <p:spPr bwMode="auto">
          <a:xfrm>
            <a:off x="428504" y="1065218"/>
            <a:ext cx="11569700" cy="4833937"/>
          </a:xfrm>
          <a:prstGeom prst="rect">
            <a:avLst/>
          </a:prstGeom>
          <a:noFill/>
          <a:ln w="9525">
            <a:noFill/>
            <a:miter lim="800000"/>
            <a:headEnd/>
            <a:tailEnd/>
          </a:ln>
        </p:spPr>
        <p:txBody>
          <a:bodyPr vert="horz" wrap="square" lIns="91430" tIns="45716" rIns="91430" bIns="45716" numCol="1" anchor="t" anchorCtr="0" compatLnSpc="1">
            <a:prstTxWarp prst="textNoShape">
              <a:avLst/>
            </a:prstTxWarp>
            <a:normAutofit/>
          </a:bodyPr>
          <a:lstStyle>
            <a:lvl1pPr marL="188909" indent="-188909" algn="l" defTabSz="171446" rtl="0" eaLnBrk="1" fontAlgn="base" hangingPunct="1">
              <a:spcBef>
                <a:spcPct val="0"/>
              </a:spcBef>
              <a:spcAft>
                <a:spcPts val="600"/>
              </a:spcAft>
              <a:buClr>
                <a:schemeClr val="accent4"/>
              </a:buClr>
              <a:buChar char="•"/>
              <a:defRPr sz="2000" b="0">
                <a:solidFill>
                  <a:schemeClr val="tx1"/>
                </a:solidFill>
                <a:latin typeface="+mn-lt"/>
                <a:ea typeface="ＭＳ Ｐゴシック" pitchFamily="-60" charset="-128"/>
                <a:cs typeface="ＭＳ Ｐゴシック" pitchFamily="-60" charset="-128"/>
              </a:defRPr>
            </a:lvl1pPr>
            <a:lvl2pPr marL="342892" indent="-171446" algn="l" defTabSz="342892" rtl="0" eaLnBrk="1" fontAlgn="base" hangingPunct="1">
              <a:spcBef>
                <a:spcPct val="0"/>
              </a:spcBef>
              <a:spcAft>
                <a:spcPts val="600"/>
              </a:spcAft>
              <a:buClr>
                <a:schemeClr val="accent5">
                  <a:lumMod val="75000"/>
                </a:schemeClr>
              </a:buClr>
              <a:buFont typeface="Arial" pitchFamily="34" charset="0"/>
              <a:buChar char="•"/>
              <a:defRPr sz="1800" baseline="0">
                <a:solidFill>
                  <a:schemeClr val="tx1"/>
                </a:solidFill>
                <a:latin typeface="+mn-lt"/>
                <a:ea typeface="ＭＳ Ｐゴシック" pitchFamily="124" charset="-128"/>
              </a:defRPr>
            </a:lvl2pPr>
            <a:lvl3pPr marL="571486" indent="-171446" algn="l" defTabSz="571486" rtl="0" eaLnBrk="1" fontAlgn="base" hangingPunct="1">
              <a:spcBef>
                <a:spcPct val="0"/>
              </a:spcBef>
              <a:spcAft>
                <a:spcPts val="600"/>
              </a:spcAft>
              <a:buClr>
                <a:schemeClr val="accent5">
                  <a:lumMod val="75000"/>
                </a:schemeClr>
              </a:buClr>
              <a:buFont typeface="Arial" pitchFamily="34" charset="0"/>
              <a:buChar char="•"/>
              <a:defRPr sz="1600">
                <a:solidFill>
                  <a:schemeClr val="tx1"/>
                </a:solidFill>
                <a:latin typeface="+mn-lt"/>
                <a:ea typeface="ＭＳ Ｐゴシック" pitchFamily="124" charset="-128"/>
              </a:defRPr>
            </a:lvl3pPr>
            <a:lvl4pPr marL="1317592" indent="-203195" algn="l" rtl="0" eaLnBrk="1" fontAlgn="base" hangingPunct="1">
              <a:spcBef>
                <a:spcPct val="0"/>
              </a:spcBef>
              <a:spcAft>
                <a:spcPct val="20000"/>
              </a:spcAft>
              <a:buFont typeface="Symbol" pitchFamily="18" charset="2"/>
              <a:buChar char="-"/>
              <a:defRPr sz="1600">
                <a:solidFill>
                  <a:schemeClr val="tx1"/>
                </a:solidFill>
                <a:latin typeface="+mn-lt"/>
                <a:ea typeface="ＭＳ Ｐゴシック" pitchFamily="124" charset="-128"/>
              </a:defRPr>
            </a:lvl4pPr>
            <a:lvl5pPr marL="1716045"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5pPr>
            <a:lvl6pPr marL="2173234"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6pPr>
            <a:lvl7pPr marL="2630423"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7pPr>
            <a:lvl8pPr marL="3087611"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8pPr>
            <a:lvl9pPr marL="3544799"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9pPr>
          </a:lstStyle>
          <a:p>
            <a:pPr marL="0" marR="0" lvl="0" indent="0" algn="l" defTabSz="171446" rtl="0" eaLnBrk="1" fontAlgn="base" latinLnBrk="0" hangingPunct="1">
              <a:lnSpc>
                <a:spcPct val="100000"/>
              </a:lnSpc>
              <a:spcBef>
                <a:spcPct val="0"/>
              </a:spcBef>
              <a:spcAft>
                <a:spcPts val="600"/>
              </a:spcAft>
              <a:buClr>
                <a:srgbClr val="EE3134"/>
              </a:buClr>
              <a:buSzTx/>
              <a:buNone/>
              <a:tabLst/>
              <a:defRPr/>
            </a:pPr>
            <a:endParaRPr lang="en-US" sz="1800" kern="0" dirty="0" smtClean="0">
              <a:solidFill>
                <a:srgbClr val="000000">
                  <a:lumMod val="50000"/>
                </a:srgbClr>
              </a:solidFill>
              <a:latin typeface="Arial"/>
              <a:ea typeface="ＭＳ Ｐゴシック" pitchFamily="124" charset="-128"/>
            </a:endParaRPr>
          </a:p>
          <a:p>
            <a:pPr marR="0" lvl="0" algn="l" defTabSz="171446" rtl="0" eaLnBrk="1" fontAlgn="base" latinLnBrk="0" hangingPunct="1">
              <a:lnSpc>
                <a:spcPct val="100000"/>
              </a:lnSpc>
              <a:spcBef>
                <a:spcPct val="0"/>
              </a:spcBef>
              <a:spcAft>
                <a:spcPts val="600"/>
              </a:spcAft>
              <a:buClr>
                <a:srgbClr val="EE3134"/>
              </a:buClr>
              <a:buSzTx/>
              <a:buFont typeface="Wingdings" panose="05000000000000000000" pitchFamily="2" charset="2"/>
              <a:buChar char="Ø"/>
              <a:tabLst/>
              <a:defRPr/>
            </a:pPr>
            <a:r>
              <a:rPr kumimoji="0" lang="en-US" sz="1800" b="1"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rPr>
              <a:t>Challenges</a:t>
            </a:r>
            <a:endParaRPr lang="en-US" sz="1600" b="1" kern="0" dirty="0" smtClean="0">
              <a:solidFill>
                <a:srgbClr val="000000">
                  <a:lumMod val="50000"/>
                </a:srgbClr>
              </a:solidFill>
              <a:latin typeface="Arial"/>
            </a:endParaRPr>
          </a:p>
          <a:p>
            <a:pPr lvl="2" indent="-188909" defTabSz="171446">
              <a:buClr>
                <a:srgbClr val="EE3134"/>
              </a:buClr>
              <a:buFontTx/>
              <a:buChar char="•"/>
              <a:defRPr/>
            </a:pPr>
            <a:r>
              <a:rPr lang="en-US" kern="0" dirty="0" smtClean="0">
                <a:solidFill>
                  <a:srgbClr val="000000">
                    <a:lumMod val="50000"/>
                  </a:srgbClr>
                </a:solidFill>
                <a:latin typeface="Arial"/>
              </a:rPr>
              <a:t>The direct extract from Agile through the code is not sufficing the way data is required by </a:t>
            </a:r>
            <a:r>
              <a:rPr lang="en-US" kern="0" dirty="0" err="1" smtClean="0">
                <a:solidFill>
                  <a:srgbClr val="000000">
                    <a:lumMod val="50000"/>
                  </a:srgbClr>
                </a:solidFill>
                <a:latin typeface="Arial"/>
              </a:rPr>
              <a:t>Greensoft</a:t>
            </a:r>
            <a:endParaRPr lang="en-US" kern="0" dirty="0" smtClean="0">
              <a:solidFill>
                <a:srgbClr val="000000">
                  <a:lumMod val="50000"/>
                </a:srgbClr>
              </a:solidFill>
              <a:latin typeface="Arial"/>
            </a:endParaRPr>
          </a:p>
          <a:p>
            <a:pPr lvl="2" indent="-188909" defTabSz="171446">
              <a:buClr>
                <a:srgbClr val="EE3134"/>
              </a:buClr>
              <a:buFontTx/>
              <a:buChar char="•"/>
              <a:defRPr/>
            </a:pPr>
            <a:r>
              <a:rPr lang="en-US" kern="0" dirty="0" smtClean="0">
                <a:solidFill>
                  <a:srgbClr val="000000">
                    <a:lumMod val="50000"/>
                  </a:srgbClr>
                </a:solidFill>
                <a:latin typeface="Arial"/>
              </a:rPr>
              <a:t>Team has to mine individual attachment to identify the IPC xml</a:t>
            </a:r>
          </a:p>
          <a:p>
            <a:pPr lvl="2" indent="-188909" defTabSz="171446">
              <a:buClr>
                <a:srgbClr val="EE3134"/>
              </a:buClr>
              <a:buFontTx/>
              <a:buChar char="•"/>
              <a:defRPr/>
            </a:pPr>
            <a:endParaRPr lang="en-US" kern="0" dirty="0" smtClean="0">
              <a:solidFill>
                <a:srgbClr val="000000">
                  <a:lumMod val="50000"/>
                </a:srgbClr>
              </a:solidFill>
              <a:latin typeface="Arial"/>
            </a:endParaRPr>
          </a:p>
          <a:p>
            <a:pPr lvl="1" indent="-188909" defTabSz="171446">
              <a:buClr>
                <a:srgbClr val="EE3134"/>
              </a:buClr>
              <a:buFontTx/>
              <a:buChar char="•"/>
              <a:defRPr/>
            </a:pPr>
            <a:endParaRPr lang="en-US" sz="1600" kern="0" dirty="0">
              <a:solidFill>
                <a:srgbClr val="000000">
                  <a:lumMod val="50000"/>
                </a:srgbClr>
              </a:solidFill>
              <a:latin typeface="Arial"/>
            </a:endParaRPr>
          </a:p>
          <a:p>
            <a:pPr lvl="1" indent="-188909" defTabSz="171446">
              <a:buClr>
                <a:srgbClr val="EE3134"/>
              </a:buClr>
              <a:buFontTx/>
              <a:buChar char="•"/>
              <a:defRPr/>
            </a:pPr>
            <a:endParaRPr lang="en-US" sz="1600" kern="0" dirty="0">
              <a:solidFill>
                <a:srgbClr val="000000">
                  <a:lumMod val="50000"/>
                </a:srgbClr>
              </a:solidFill>
              <a:latin typeface="Arial"/>
            </a:endParaRPr>
          </a:p>
          <a:p>
            <a:pPr lvl="1" indent="-188909" defTabSz="171446">
              <a:buClr>
                <a:srgbClr val="EE3134"/>
              </a:buClr>
              <a:buFontTx/>
              <a:buChar char="•"/>
              <a:defRPr/>
            </a:pPr>
            <a:endParaRPr lang="en-US" sz="1600" kern="0" dirty="0" smtClean="0">
              <a:solidFill>
                <a:srgbClr val="000000">
                  <a:lumMod val="50000"/>
                </a:srgbClr>
              </a:solidFill>
              <a:latin typeface="Arial"/>
            </a:endParaRPr>
          </a:p>
          <a:p>
            <a:pPr lvl="1" indent="-188909" defTabSz="171446">
              <a:buClr>
                <a:srgbClr val="EE3134"/>
              </a:buClr>
              <a:buFontTx/>
              <a:buChar char="•"/>
              <a:defRPr/>
            </a:pPr>
            <a:endParaRPr kumimoji="0" lang="en-US" sz="1600" b="0"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endParaRPr>
          </a:p>
          <a:p>
            <a:pPr marL="188909" marR="0" lvl="0" indent="-188909" algn="l" defTabSz="171446" rtl="0" eaLnBrk="1" fontAlgn="base" latinLnBrk="0" hangingPunct="1">
              <a:lnSpc>
                <a:spcPct val="100000"/>
              </a:lnSpc>
              <a:spcBef>
                <a:spcPct val="0"/>
              </a:spcBef>
              <a:spcAft>
                <a:spcPts val="600"/>
              </a:spcAft>
              <a:buClr>
                <a:srgbClr val="EE3134"/>
              </a:buClr>
              <a:buSzTx/>
              <a:buFontTx/>
              <a:buChar char="•"/>
              <a:tabLst/>
              <a:defRPr/>
            </a:pPr>
            <a:endParaRPr lang="en-US" sz="1800" kern="0" dirty="0">
              <a:solidFill>
                <a:srgbClr val="000000">
                  <a:lumMod val="50000"/>
                </a:srgbClr>
              </a:solidFill>
              <a:latin typeface="Arial"/>
              <a:ea typeface="ＭＳ Ｐゴシック" pitchFamily="124" charset="-128"/>
            </a:endParaRPr>
          </a:p>
          <a:p>
            <a:pPr marL="188909" marR="0" lvl="0" indent="-188909" algn="l" defTabSz="171446" rtl="0" eaLnBrk="1" fontAlgn="base" latinLnBrk="0" hangingPunct="1">
              <a:lnSpc>
                <a:spcPct val="100000"/>
              </a:lnSpc>
              <a:spcBef>
                <a:spcPct val="0"/>
              </a:spcBef>
              <a:spcAft>
                <a:spcPts val="600"/>
              </a:spcAft>
              <a:buClr>
                <a:srgbClr val="EE3134"/>
              </a:buClr>
              <a:buSzTx/>
              <a:buFontTx/>
              <a:buChar char="•"/>
              <a:tabLst/>
              <a:defRPr/>
            </a:pPr>
            <a:endParaRPr kumimoji="0" lang="en-US" sz="1800" b="0"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endParaRPr>
          </a:p>
          <a:p>
            <a:pPr marL="0" marR="0" lvl="0" indent="0" algn="l" defTabSz="171446" rtl="0" eaLnBrk="1" fontAlgn="base" latinLnBrk="0" hangingPunct="1">
              <a:lnSpc>
                <a:spcPct val="100000"/>
              </a:lnSpc>
              <a:spcBef>
                <a:spcPct val="0"/>
              </a:spcBef>
              <a:spcAft>
                <a:spcPts val="600"/>
              </a:spcAft>
              <a:buClr>
                <a:srgbClr val="EE3134"/>
              </a:buClr>
              <a:buSzTx/>
              <a:buNone/>
              <a:tabLst/>
              <a:defRPr/>
            </a:pPr>
            <a:endParaRPr kumimoji="0" lang="en-US" sz="1800" b="0"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endParaRPr>
          </a:p>
        </p:txBody>
      </p:sp>
    </p:spTree>
    <p:extLst>
      <p:ext uri="{BB962C8B-B14F-4D97-AF65-F5344CB8AC3E}">
        <p14:creationId xmlns:p14="http://schemas.microsoft.com/office/powerpoint/2010/main" val="1404687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gray">
          <a:xfrm>
            <a:off x="418687" y="133607"/>
            <a:ext cx="11579517" cy="708469"/>
          </a:xfrm>
          <a:prstGeom prst="rect">
            <a:avLst/>
          </a:prstGeom>
        </p:spPr>
        <p:txBody>
          <a:bodyPr vert="horz" lIns="91440" tIns="45720" rIns="91440" bIns="45720" rtlCol="0" anchor="b">
            <a:normAutofit/>
          </a:bodyPr>
          <a:lstStyle>
            <a:lvl1pPr defTabSz="1219170">
              <a:lnSpc>
                <a:spcPct val="90000"/>
              </a:lnSpc>
              <a:spcBef>
                <a:spcPct val="0"/>
              </a:spcBef>
              <a:buNone/>
              <a:defRPr lang="en-US" sz="2667" b="1" dirty="0">
                <a:solidFill>
                  <a:schemeClr val="accent1"/>
                </a:solidFill>
                <a:ea typeface="+mj-ea"/>
                <a:cs typeface="Arial" pitchFamily="34" charset="0"/>
              </a:defRPr>
            </a:lvl1pPr>
          </a:lstStyle>
          <a:p>
            <a:r>
              <a:rPr lang="en-US" dirty="0"/>
              <a:t>Cavium BOM structure import in to the GDM tool</a:t>
            </a:r>
          </a:p>
        </p:txBody>
      </p:sp>
      <p:sp>
        <p:nvSpPr>
          <p:cNvPr id="7" name="Content Placeholder 2"/>
          <p:cNvSpPr txBox="1">
            <a:spLocks/>
          </p:cNvSpPr>
          <p:nvPr/>
        </p:nvSpPr>
        <p:spPr bwMode="auto">
          <a:xfrm>
            <a:off x="428504" y="1065218"/>
            <a:ext cx="11569700" cy="4833937"/>
          </a:xfrm>
          <a:prstGeom prst="rect">
            <a:avLst/>
          </a:prstGeom>
          <a:noFill/>
          <a:ln w="9525">
            <a:noFill/>
            <a:miter lim="800000"/>
            <a:headEnd/>
            <a:tailEnd/>
          </a:ln>
        </p:spPr>
        <p:txBody>
          <a:bodyPr vert="horz" wrap="square" lIns="91430" tIns="45716" rIns="91430" bIns="45716" numCol="1" anchor="t" anchorCtr="0" compatLnSpc="1">
            <a:prstTxWarp prst="textNoShape">
              <a:avLst/>
            </a:prstTxWarp>
            <a:normAutofit/>
          </a:bodyPr>
          <a:lstStyle>
            <a:lvl1pPr marL="188909" indent="-188909" algn="l" defTabSz="171446" rtl="0" eaLnBrk="1" fontAlgn="base" hangingPunct="1">
              <a:spcBef>
                <a:spcPct val="0"/>
              </a:spcBef>
              <a:spcAft>
                <a:spcPts val="600"/>
              </a:spcAft>
              <a:buClr>
                <a:schemeClr val="accent4"/>
              </a:buClr>
              <a:buChar char="•"/>
              <a:defRPr sz="2000" b="0">
                <a:solidFill>
                  <a:schemeClr val="tx1"/>
                </a:solidFill>
                <a:latin typeface="+mn-lt"/>
                <a:ea typeface="ＭＳ Ｐゴシック" pitchFamily="-60" charset="-128"/>
                <a:cs typeface="ＭＳ Ｐゴシック" pitchFamily="-60" charset="-128"/>
              </a:defRPr>
            </a:lvl1pPr>
            <a:lvl2pPr marL="342892" indent="-171446" algn="l" defTabSz="342892" rtl="0" eaLnBrk="1" fontAlgn="base" hangingPunct="1">
              <a:spcBef>
                <a:spcPct val="0"/>
              </a:spcBef>
              <a:spcAft>
                <a:spcPts val="600"/>
              </a:spcAft>
              <a:buClr>
                <a:schemeClr val="accent5">
                  <a:lumMod val="75000"/>
                </a:schemeClr>
              </a:buClr>
              <a:buFont typeface="Arial" pitchFamily="34" charset="0"/>
              <a:buChar char="•"/>
              <a:defRPr sz="1800" baseline="0">
                <a:solidFill>
                  <a:schemeClr val="tx1"/>
                </a:solidFill>
                <a:latin typeface="+mn-lt"/>
                <a:ea typeface="ＭＳ Ｐゴシック" pitchFamily="124" charset="-128"/>
              </a:defRPr>
            </a:lvl2pPr>
            <a:lvl3pPr marL="571486" indent="-171446" algn="l" defTabSz="571486" rtl="0" eaLnBrk="1" fontAlgn="base" hangingPunct="1">
              <a:spcBef>
                <a:spcPct val="0"/>
              </a:spcBef>
              <a:spcAft>
                <a:spcPts val="600"/>
              </a:spcAft>
              <a:buClr>
                <a:schemeClr val="accent5">
                  <a:lumMod val="75000"/>
                </a:schemeClr>
              </a:buClr>
              <a:buFont typeface="Arial" pitchFamily="34" charset="0"/>
              <a:buChar char="•"/>
              <a:defRPr sz="1600">
                <a:solidFill>
                  <a:schemeClr val="tx1"/>
                </a:solidFill>
                <a:latin typeface="+mn-lt"/>
                <a:ea typeface="ＭＳ Ｐゴシック" pitchFamily="124" charset="-128"/>
              </a:defRPr>
            </a:lvl3pPr>
            <a:lvl4pPr marL="1317592" indent="-203195" algn="l" rtl="0" eaLnBrk="1" fontAlgn="base" hangingPunct="1">
              <a:spcBef>
                <a:spcPct val="0"/>
              </a:spcBef>
              <a:spcAft>
                <a:spcPct val="20000"/>
              </a:spcAft>
              <a:buFont typeface="Symbol" pitchFamily="18" charset="2"/>
              <a:buChar char="-"/>
              <a:defRPr sz="1600">
                <a:solidFill>
                  <a:schemeClr val="tx1"/>
                </a:solidFill>
                <a:latin typeface="+mn-lt"/>
                <a:ea typeface="ＭＳ Ｐゴシック" pitchFamily="124" charset="-128"/>
              </a:defRPr>
            </a:lvl4pPr>
            <a:lvl5pPr marL="1716045"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5pPr>
            <a:lvl6pPr marL="2173234"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6pPr>
            <a:lvl7pPr marL="2630423"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7pPr>
            <a:lvl8pPr marL="3087611"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8pPr>
            <a:lvl9pPr marL="3544799" indent="-182558" algn="l" rtl="0" eaLnBrk="1" fontAlgn="base" hangingPunct="1">
              <a:spcBef>
                <a:spcPct val="0"/>
              </a:spcBef>
              <a:spcAft>
                <a:spcPct val="20000"/>
              </a:spcAft>
              <a:buChar char="•"/>
              <a:defRPr sz="1500">
                <a:solidFill>
                  <a:schemeClr val="tx1"/>
                </a:solidFill>
                <a:latin typeface="+mn-lt"/>
                <a:ea typeface="ＭＳ Ｐゴシック" pitchFamily="124" charset="-128"/>
              </a:defRPr>
            </a:lvl9pPr>
          </a:lstStyle>
          <a:p>
            <a:pPr marL="0" marR="0" lvl="0" indent="0" algn="l" defTabSz="171446" rtl="0" eaLnBrk="1" fontAlgn="base" latinLnBrk="0" hangingPunct="1">
              <a:lnSpc>
                <a:spcPct val="100000"/>
              </a:lnSpc>
              <a:spcBef>
                <a:spcPct val="0"/>
              </a:spcBef>
              <a:spcAft>
                <a:spcPts val="600"/>
              </a:spcAft>
              <a:buClr>
                <a:srgbClr val="EE3134"/>
              </a:buClr>
              <a:buSzTx/>
              <a:buNone/>
              <a:tabLst/>
              <a:defRPr/>
            </a:pPr>
            <a:endParaRPr lang="en-US" sz="1800" kern="0" dirty="0" smtClean="0">
              <a:solidFill>
                <a:srgbClr val="000000">
                  <a:lumMod val="50000"/>
                </a:srgbClr>
              </a:solidFill>
              <a:latin typeface="Arial"/>
              <a:ea typeface="ＭＳ Ｐゴシック" pitchFamily="124" charset="-128"/>
            </a:endParaRPr>
          </a:p>
          <a:p>
            <a:pPr marL="188909" marR="0" lvl="0" indent="-188909" algn="l" defTabSz="171446" rtl="0" eaLnBrk="1" fontAlgn="base" latinLnBrk="0" hangingPunct="1">
              <a:lnSpc>
                <a:spcPct val="100000"/>
              </a:lnSpc>
              <a:spcBef>
                <a:spcPct val="0"/>
              </a:spcBef>
              <a:spcAft>
                <a:spcPts val="600"/>
              </a:spcAft>
              <a:buClr>
                <a:srgbClr val="EE3134"/>
              </a:buClr>
              <a:buSzTx/>
              <a:buFontTx/>
              <a:buChar char="•"/>
              <a:tabLst/>
              <a:defRPr/>
            </a:pPr>
            <a:r>
              <a:rPr kumimoji="0" lang="en-US" sz="1800" b="1"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rPr>
              <a:t>Approach</a:t>
            </a:r>
          </a:p>
          <a:p>
            <a:pPr lvl="1" indent="-188909" defTabSz="171446">
              <a:buClr>
                <a:srgbClr val="EE3134"/>
              </a:buClr>
              <a:buFontTx/>
              <a:buChar char="•"/>
              <a:defRPr/>
            </a:pPr>
            <a:r>
              <a:rPr lang="en-US" sz="1600" kern="0" dirty="0" smtClean="0">
                <a:solidFill>
                  <a:srgbClr val="000000">
                    <a:lumMod val="50000"/>
                  </a:srgbClr>
                </a:solidFill>
                <a:latin typeface="Arial"/>
                <a:ea typeface="ＭＳ Ｐゴシック" pitchFamily="124" charset="-128"/>
              </a:rPr>
              <a:t>Trying to leverage the out of the box report to extract BOM from Agile to be directly imported in the GDM tool.</a:t>
            </a:r>
          </a:p>
          <a:p>
            <a:pPr lvl="1" indent="-188909" defTabSz="171446">
              <a:buClr>
                <a:srgbClr val="EE3134"/>
              </a:buClr>
              <a:buFontTx/>
              <a:buChar char="•"/>
              <a:defRPr/>
            </a:pPr>
            <a:r>
              <a:rPr lang="en-US" sz="1600" kern="0" dirty="0" smtClean="0">
                <a:solidFill>
                  <a:srgbClr val="000000">
                    <a:lumMod val="50000"/>
                  </a:srgbClr>
                </a:solidFill>
                <a:latin typeface="Arial"/>
              </a:rPr>
              <a:t>There </a:t>
            </a:r>
            <a:r>
              <a:rPr lang="en-US" sz="1600" kern="0" dirty="0" err="1" smtClean="0">
                <a:solidFill>
                  <a:srgbClr val="000000">
                    <a:lumMod val="50000"/>
                  </a:srgbClr>
                </a:solidFill>
                <a:latin typeface="Arial"/>
              </a:rPr>
              <a:t>mpn’s</a:t>
            </a:r>
            <a:r>
              <a:rPr lang="en-US" sz="1600" kern="0" dirty="0" smtClean="0">
                <a:solidFill>
                  <a:srgbClr val="000000">
                    <a:lumMod val="50000"/>
                  </a:srgbClr>
                </a:solidFill>
                <a:latin typeface="Arial"/>
              </a:rPr>
              <a:t> are associated until the level 6 of the BOM.</a:t>
            </a:r>
          </a:p>
          <a:p>
            <a:pPr lvl="1" indent="-188909" defTabSz="171446">
              <a:buClr>
                <a:srgbClr val="EE3134"/>
              </a:buClr>
              <a:buFontTx/>
              <a:buChar char="•"/>
              <a:defRPr/>
            </a:pPr>
            <a:endParaRPr lang="en-US" sz="1600" kern="0" dirty="0">
              <a:solidFill>
                <a:srgbClr val="000000">
                  <a:lumMod val="50000"/>
                </a:srgbClr>
              </a:solidFill>
              <a:latin typeface="Arial"/>
              <a:ea typeface="ＭＳ Ｐゴシック" pitchFamily="124" charset="-128"/>
            </a:endParaRPr>
          </a:p>
          <a:p>
            <a:pPr marL="188909" marR="0" lvl="0" indent="-188909" algn="l" defTabSz="171446" rtl="0" eaLnBrk="1" fontAlgn="base" latinLnBrk="0" hangingPunct="1">
              <a:lnSpc>
                <a:spcPct val="100000"/>
              </a:lnSpc>
              <a:spcBef>
                <a:spcPct val="0"/>
              </a:spcBef>
              <a:spcAft>
                <a:spcPts val="600"/>
              </a:spcAft>
              <a:buClr>
                <a:srgbClr val="EE3134"/>
              </a:buClr>
              <a:buSzTx/>
              <a:buFontTx/>
              <a:buChar char="•"/>
              <a:tabLst/>
              <a:defRPr/>
            </a:pPr>
            <a:endParaRPr kumimoji="0" lang="en-US" sz="1800" b="0"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endParaRPr>
          </a:p>
          <a:p>
            <a:pPr marL="188909" marR="0" lvl="0" indent="-188909" algn="l" defTabSz="171446" rtl="0" eaLnBrk="1" fontAlgn="base" latinLnBrk="0" hangingPunct="1">
              <a:lnSpc>
                <a:spcPct val="100000"/>
              </a:lnSpc>
              <a:spcBef>
                <a:spcPct val="0"/>
              </a:spcBef>
              <a:spcAft>
                <a:spcPts val="600"/>
              </a:spcAft>
              <a:buClr>
                <a:srgbClr val="EE3134"/>
              </a:buClr>
              <a:buSzTx/>
              <a:buFontTx/>
              <a:buChar char="•"/>
              <a:tabLst/>
              <a:defRPr/>
            </a:pPr>
            <a:r>
              <a:rPr lang="en-US" sz="1800" b="1" kern="0" dirty="0" smtClean="0">
                <a:solidFill>
                  <a:srgbClr val="000000">
                    <a:lumMod val="50000"/>
                  </a:srgbClr>
                </a:solidFill>
                <a:latin typeface="Arial"/>
                <a:ea typeface="ＭＳ Ｐゴシック" pitchFamily="124" charset="-128"/>
              </a:rPr>
              <a:t>Challenges</a:t>
            </a:r>
          </a:p>
          <a:p>
            <a:pPr marL="188909" marR="0" lvl="0" indent="-188909" algn="l" defTabSz="171446" rtl="0" eaLnBrk="1" fontAlgn="base" latinLnBrk="0" hangingPunct="1">
              <a:lnSpc>
                <a:spcPct val="100000"/>
              </a:lnSpc>
              <a:spcBef>
                <a:spcPct val="0"/>
              </a:spcBef>
              <a:spcAft>
                <a:spcPts val="600"/>
              </a:spcAft>
              <a:buClr>
                <a:srgbClr val="EE3134"/>
              </a:buClr>
              <a:buSzTx/>
              <a:buFontTx/>
              <a:buChar char="•"/>
              <a:tabLst/>
              <a:defRPr/>
            </a:pPr>
            <a:r>
              <a:rPr kumimoji="0" lang="en-US" sz="1800"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rPr>
              <a:t>The Cavium BOM</a:t>
            </a:r>
            <a:r>
              <a:rPr kumimoji="0" lang="en-US" sz="1800" i="0" u="none" strike="noStrike" kern="0" cap="none" spc="0" normalizeH="0" noProof="0" dirty="0" smtClean="0">
                <a:ln>
                  <a:noFill/>
                </a:ln>
                <a:solidFill>
                  <a:srgbClr val="000000">
                    <a:lumMod val="50000"/>
                  </a:srgbClr>
                </a:solidFill>
                <a:effectLst/>
                <a:uLnTx/>
                <a:uFillTx/>
                <a:latin typeface="Arial"/>
                <a:ea typeface="ＭＳ Ｐゴシック" pitchFamily="124" charset="-128"/>
              </a:rPr>
              <a:t> have provisions to manage substitutes where the quantity of</a:t>
            </a:r>
            <a:r>
              <a:rPr lang="en-US" sz="1800" kern="0" dirty="0" smtClean="0">
                <a:solidFill>
                  <a:srgbClr val="000000">
                    <a:lumMod val="50000"/>
                  </a:srgbClr>
                </a:solidFill>
                <a:latin typeface="Arial"/>
                <a:ea typeface="ＭＳ Ｐゴシック" pitchFamily="124" charset="-128"/>
              </a:rPr>
              <a:t> the substitutes are set as 0. GDM software is not capable of handling quantity 0 and hence not able to directly import the structure from Agile.</a:t>
            </a:r>
          </a:p>
          <a:p>
            <a:pPr marL="188909" marR="0" lvl="0" indent="-188909" algn="l" defTabSz="171446" rtl="0" eaLnBrk="1" fontAlgn="base" latinLnBrk="0" hangingPunct="1">
              <a:lnSpc>
                <a:spcPct val="100000"/>
              </a:lnSpc>
              <a:spcBef>
                <a:spcPct val="0"/>
              </a:spcBef>
              <a:spcAft>
                <a:spcPts val="600"/>
              </a:spcAft>
              <a:buClr>
                <a:srgbClr val="EE3134"/>
              </a:buClr>
              <a:buSzTx/>
              <a:buFontTx/>
              <a:buChar char="•"/>
              <a:tabLst/>
              <a:defRPr/>
            </a:pPr>
            <a:r>
              <a:rPr kumimoji="0" lang="en-US" sz="1800" i="0" u="none" strike="noStrike" kern="0" cap="none" spc="0" normalizeH="0" baseline="0" noProof="0" dirty="0" err="1" smtClean="0">
                <a:ln>
                  <a:noFill/>
                </a:ln>
                <a:solidFill>
                  <a:srgbClr val="000000">
                    <a:lumMod val="50000"/>
                  </a:srgbClr>
                </a:solidFill>
                <a:effectLst/>
                <a:uLnTx/>
                <a:uFillTx/>
                <a:latin typeface="Arial"/>
                <a:ea typeface="ＭＳ Ｐゴシック" pitchFamily="124" charset="-128"/>
              </a:rPr>
              <a:t>Greensoft</a:t>
            </a:r>
            <a:r>
              <a:rPr kumimoji="0" lang="en-US" sz="1800"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rPr>
              <a:t> team is checking with their tech team if there is any</a:t>
            </a:r>
            <a:r>
              <a:rPr kumimoji="0" lang="en-US" sz="1800" i="0" u="none" strike="noStrike" kern="0" cap="none" spc="0" normalizeH="0" noProof="0" dirty="0" smtClean="0">
                <a:ln>
                  <a:noFill/>
                </a:ln>
                <a:solidFill>
                  <a:srgbClr val="000000">
                    <a:lumMod val="50000"/>
                  </a:srgbClr>
                </a:solidFill>
                <a:effectLst/>
                <a:uLnTx/>
                <a:uFillTx/>
                <a:latin typeface="Arial"/>
                <a:ea typeface="ＭＳ Ｐゴシック" pitchFamily="124" charset="-128"/>
              </a:rPr>
              <a:t> alternate template to manage the substitutes and </a:t>
            </a:r>
            <a:r>
              <a:rPr kumimoji="0" lang="en-US" sz="1800" i="0" u="none" strike="noStrike" kern="0" cap="none" spc="0" normalizeH="0" noProof="0" dirty="0" err="1" smtClean="0">
                <a:ln>
                  <a:noFill/>
                </a:ln>
                <a:solidFill>
                  <a:srgbClr val="000000">
                    <a:lumMod val="50000"/>
                  </a:srgbClr>
                </a:solidFill>
                <a:effectLst/>
                <a:uLnTx/>
                <a:uFillTx/>
                <a:latin typeface="Arial"/>
                <a:ea typeface="ＭＳ Ｐゴシック" pitchFamily="124" charset="-128"/>
              </a:rPr>
              <a:t>wi</a:t>
            </a:r>
            <a:r>
              <a:rPr lang="en-US" sz="1800" kern="0" dirty="0" err="1" smtClean="0">
                <a:solidFill>
                  <a:srgbClr val="000000">
                    <a:lumMod val="50000"/>
                  </a:srgbClr>
                </a:solidFill>
                <a:latin typeface="Arial"/>
                <a:ea typeface="ＭＳ Ｐゴシック" pitchFamily="124" charset="-128"/>
              </a:rPr>
              <a:t>ll</a:t>
            </a:r>
            <a:r>
              <a:rPr lang="en-US" sz="1800" kern="0" dirty="0" smtClean="0">
                <a:solidFill>
                  <a:srgbClr val="000000">
                    <a:lumMod val="50000"/>
                  </a:srgbClr>
                </a:solidFill>
                <a:latin typeface="Arial"/>
                <a:ea typeface="ＭＳ Ｐゴシック" pitchFamily="124" charset="-128"/>
              </a:rPr>
              <a:t> share with the Agile team.</a:t>
            </a:r>
            <a:endParaRPr kumimoji="0" lang="en-US" sz="1800" i="0" u="none" strike="noStrike" kern="0" cap="none" spc="0" normalizeH="0" baseline="0" noProof="0" dirty="0" smtClean="0">
              <a:ln>
                <a:noFill/>
              </a:ln>
              <a:solidFill>
                <a:srgbClr val="000000">
                  <a:lumMod val="50000"/>
                </a:srgbClr>
              </a:solidFill>
              <a:effectLst/>
              <a:uLnTx/>
              <a:uFillTx/>
              <a:latin typeface="Arial"/>
              <a:ea typeface="ＭＳ Ｐゴシック" pitchFamily="124" charset="-128"/>
            </a:endParaRPr>
          </a:p>
        </p:txBody>
      </p:sp>
    </p:spTree>
    <p:extLst>
      <p:ext uri="{BB962C8B-B14F-4D97-AF65-F5344CB8AC3E}">
        <p14:creationId xmlns:p14="http://schemas.microsoft.com/office/powerpoint/2010/main" val="226456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gray">
          <a:xfrm>
            <a:off x="418687" y="133607"/>
            <a:ext cx="11579517" cy="708469"/>
          </a:xfrm>
          <a:prstGeom prst="rect">
            <a:avLst/>
          </a:prstGeom>
        </p:spPr>
        <p:txBody>
          <a:bodyPr vert="horz" lIns="91440" tIns="45720" rIns="91440" bIns="45720" rtlCol="0" anchor="b">
            <a:normAutofit/>
          </a:bodyPr>
          <a:lstStyle>
            <a:lvl1pPr defTabSz="1219170">
              <a:lnSpc>
                <a:spcPct val="90000"/>
              </a:lnSpc>
              <a:spcBef>
                <a:spcPct val="0"/>
              </a:spcBef>
              <a:buNone/>
              <a:defRPr lang="en-US" sz="2667" b="1" dirty="0">
                <a:solidFill>
                  <a:schemeClr val="accent1"/>
                </a:solidFill>
                <a:ea typeface="+mj-ea"/>
                <a:cs typeface="Arial" pitchFamily="34" charset="0"/>
              </a:defRPr>
            </a:lvl1pPr>
          </a:lstStyle>
          <a:p>
            <a:r>
              <a:rPr lang="en-US" dirty="0" smtClean="0"/>
              <a:t>Proposed Timelines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568936079"/>
              </p:ext>
            </p:extLst>
          </p:nvPr>
        </p:nvGraphicFramePr>
        <p:xfrm>
          <a:off x="1349612" y="1442997"/>
          <a:ext cx="7767092" cy="3232068"/>
        </p:xfrm>
        <a:graphic>
          <a:graphicData uri="http://schemas.openxmlformats.org/drawingml/2006/table">
            <a:tbl>
              <a:tblPr firstRow="1" bandRow="1">
                <a:tableStyleId>{5C22544A-7EE6-4342-B048-85BDC9FD1C3A}</a:tableStyleId>
              </a:tblPr>
              <a:tblGrid>
                <a:gridCol w="5198371">
                  <a:extLst>
                    <a:ext uri="{9D8B030D-6E8A-4147-A177-3AD203B41FA5}">
                      <a16:colId xmlns:a16="http://schemas.microsoft.com/office/drawing/2014/main" val="3895380120"/>
                    </a:ext>
                  </a:extLst>
                </a:gridCol>
                <a:gridCol w="2568721">
                  <a:extLst>
                    <a:ext uri="{9D8B030D-6E8A-4147-A177-3AD203B41FA5}">
                      <a16:colId xmlns:a16="http://schemas.microsoft.com/office/drawing/2014/main" val="3584487939"/>
                    </a:ext>
                  </a:extLst>
                </a:gridCol>
              </a:tblGrid>
              <a:tr h="331095">
                <a:tc>
                  <a:txBody>
                    <a:bodyPr/>
                    <a:lstStyle/>
                    <a:p>
                      <a:r>
                        <a:rPr lang="en-US" dirty="0" smtClean="0"/>
                        <a:t>Activities</a:t>
                      </a:r>
                      <a:endParaRPr lang="en-US" dirty="0"/>
                    </a:p>
                  </a:txBody>
                  <a:tcPr/>
                </a:tc>
                <a:tc>
                  <a:txBody>
                    <a:bodyPr/>
                    <a:lstStyle/>
                    <a:p>
                      <a:r>
                        <a:rPr lang="en-US" dirty="0" smtClean="0"/>
                        <a:t>ETA</a:t>
                      </a:r>
                      <a:endParaRPr lang="en-US" dirty="0"/>
                    </a:p>
                  </a:txBody>
                  <a:tcPr/>
                </a:tc>
                <a:extLst>
                  <a:ext uri="{0D108BD9-81ED-4DB2-BD59-A6C34878D82A}">
                    <a16:rowId xmlns:a16="http://schemas.microsoft.com/office/drawing/2014/main" val="1895631484"/>
                  </a:ext>
                </a:extLst>
              </a:tr>
              <a:tr h="595972">
                <a:tc>
                  <a:txBody>
                    <a:bodyPr/>
                    <a:lstStyle/>
                    <a:p>
                      <a:r>
                        <a:rPr lang="en-US" dirty="0" smtClean="0"/>
                        <a:t>BOM Template</a:t>
                      </a:r>
                      <a:r>
                        <a:rPr lang="en-US" baseline="0" dirty="0" smtClean="0"/>
                        <a:t> finalization </a:t>
                      </a:r>
                      <a:endParaRPr lang="en-US" dirty="0"/>
                    </a:p>
                  </a:txBody>
                  <a:tcPr/>
                </a:tc>
                <a:tc>
                  <a:txBody>
                    <a:bodyPr/>
                    <a:lstStyle/>
                    <a:p>
                      <a:r>
                        <a:rPr lang="en-US" dirty="0" smtClean="0"/>
                        <a:t>27</a:t>
                      </a:r>
                      <a:r>
                        <a:rPr lang="en-US" baseline="30000" dirty="0" smtClean="0"/>
                        <a:t>th</a:t>
                      </a:r>
                      <a:r>
                        <a:rPr lang="en-US" dirty="0" smtClean="0"/>
                        <a:t> Jan</a:t>
                      </a:r>
                      <a:endParaRPr lang="en-US" dirty="0"/>
                    </a:p>
                  </a:txBody>
                  <a:tcPr/>
                </a:tc>
                <a:extLst>
                  <a:ext uri="{0D108BD9-81ED-4DB2-BD59-A6C34878D82A}">
                    <a16:rowId xmlns:a16="http://schemas.microsoft.com/office/drawing/2014/main" val="406135395"/>
                  </a:ext>
                </a:extLst>
              </a:tr>
              <a:tr h="860848">
                <a:tc>
                  <a:txBody>
                    <a:bodyPr/>
                    <a:lstStyle/>
                    <a:p>
                      <a:r>
                        <a:rPr lang="en-US" dirty="0" smtClean="0"/>
                        <a:t>Extraction Samples</a:t>
                      </a:r>
                      <a:r>
                        <a:rPr lang="en-US" baseline="0" dirty="0" smtClean="0"/>
                        <a:t> confirmation</a:t>
                      </a:r>
                      <a:endParaRPr lang="en-US" dirty="0"/>
                    </a:p>
                  </a:txBody>
                  <a:tcPr/>
                </a:tc>
                <a:tc>
                  <a:txBody>
                    <a:bodyPr/>
                    <a:lstStyle/>
                    <a:p>
                      <a:r>
                        <a:rPr lang="en-US" dirty="0" smtClean="0"/>
                        <a:t>27</a:t>
                      </a:r>
                      <a:r>
                        <a:rPr lang="en-US" baseline="30000" dirty="0" smtClean="0"/>
                        <a:t>th</a:t>
                      </a:r>
                      <a:r>
                        <a:rPr lang="en-US" dirty="0" smtClean="0"/>
                        <a:t> Jan</a:t>
                      </a:r>
                      <a:endParaRPr lang="en-US" dirty="0"/>
                    </a:p>
                  </a:txBody>
                  <a:tcPr/>
                </a:tc>
                <a:extLst>
                  <a:ext uri="{0D108BD9-81ED-4DB2-BD59-A6C34878D82A}">
                    <a16:rowId xmlns:a16="http://schemas.microsoft.com/office/drawing/2014/main" val="2776256098"/>
                  </a:ext>
                </a:extLst>
              </a:tr>
              <a:tr h="136810">
                <a:tc>
                  <a:txBody>
                    <a:bodyPr/>
                    <a:lstStyle/>
                    <a:p>
                      <a:r>
                        <a:rPr lang="en-US" dirty="0" smtClean="0"/>
                        <a:t>All</a:t>
                      </a:r>
                      <a:r>
                        <a:rPr lang="en-US" baseline="0" dirty="0" smtClean="0"/>
                        <a:t> identified extraction completion</a:t>
                      </a:r>
                      <a:endParaRPr lang="en-US" dirty="0"/>
                    </a:p>
                  </a:txBody>
                  <a:tcPr/>
                </a:tc>
                <a:tc>
                  <a:txBody>
                    <a:bodyPr/>
                    <a:lstStyle/>
                    <a:p>
                      <a:r>
                        <a:rPr lang="en-US" dirty="0" smtClean="0"/>
                        <a:t>2</a:t>
                      </a:r>
                      <a:r>
                        <a:rPr lang="en-US" baseline="30000" dirty="0" smtClean="0"/>
                        <a:t>nd</a:t>
                      </a:r>
                      <a:r>
                        <a:rPr lang="en-US" baseline="0" dirty="0" smtClean="0"/>
                        <a:t> </a:t>
                      </a:r>
                      <a:r>
                        <a:rPr lang="en-US" dirty="0" smtClean="0"/>
                        <a:t> Mar</a:t>
                      </a:r>
                      <a:endParaRPr lang="en-US" dirty="0"/>
                    </a:p>
                  </a:txBody>
                  <a:tcPr/>
                </a:tc>
                <a:extLst>
                  <a:ext uri="{0D108BD9-81ED-4DB2-BD59-A6C34878D82A}">
                    <a16:rowId xmlns:a16="http://schemas.microsoft.com/office/drawing/2014/main" val="4059296672"/>
                  </a:ext>
                </a:extLst>
              </a:tr>
              <a:tr h="860848">
                <a:tc>
                  <a:txBody>
                    <a:bodyPr/>
                    <a:lstStyle/>
                    <a:p>
                      <a:r>
                        <a:rPr lang="en-US" dirty="0" smtClean="0"/>
                        <a:t>Compliance</a:t>
                      </a:r>
                      <a:r>
                        <a:rPr lang="en-US" baseline="0" dirty="0" smtClean="0"/>
                        <a:t> next steps recommendation</a:t>
                      </a:r>
                      <a:endParaRPr lang="en-US" dirty="0"/>
                    </a:p>
                  </a:txBody>
                  <a:tcPr/>
                </a:tc>
                <a:tc>
                  <a:txBody>
                    <a:bodyPr/>
                    <a:lstStyle/>
                    <a:p>
                      <a:r>
                        <a:rPr lang="en-US" dirty="0" smtClean="0"/>
                        <a:t>15</a:t>
                      </a:r>
                      <a:r>
                        <a:rPr lang="en-US" baseline="30000" dirty="0" smtClean="0"/>
                        <a:t>th</a:t>
                      </a:r>
                      <a:r>
                        <a:rPr lang="en-US" dirty="0" smtClean="0"/>
                        <a:t> Mar</a:t>
                      </a:r>
                      <a:endParaRPr lang="en-US" dirty="0"/>
                    </a:p>
                  </a:txBody>
                  <a:tcPr/>
                </a:tc>
                <a:extLst>
                  <a:ext uri="{0D108BD9-81ED-4DB2-BD59-A6C34878D82A}">
                    <a16:rowId xmlns:a16="http://schemas.microsoft.com/office/drawing/2014/main" val="1300723846"/>
                  </a:ext>
                </a:extLst>
              </a:tr>
            </a:tbl>
          </a:graphicData>
        </a:graphic>
      </p:graphicFrame>
    </p:spTree>
    <p:extLst>
      <p:ext uri="{BB962C8B-B14F-4D97-AF65-F5344CB8AC3E}">
        <p14:creationId xmlns:p14="http://schemas.microsoft.com/office/powerpoint/2010/main" val="1118678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Infosys-CAvium_Theme1">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Infosys-CAvium_Theme1" id="{FA4526BD-A8B4-4CCA-9693-9E689954F7BD}" vid="{E69685EC-88B9-4B8B-9E37-C2FFA5F6BB0F}"/>
    </a:ext>
  </a:extLst>
</a:theme>
</file>

<file path=docProps/app.xml><?xml version="1.0" encoding="utf-8"?>
<Properties xmlns="http://schemas.openxmlformats.org/officeDocument/2006/extended-properties" xmlns:vt="http://schemas.openxmlformats.org/officeDocument/2006/docPropsVTypes">
  <Template/>
  <TotalTime>13219</TotalTime>
  <Words>585</Words>
  <Application>Microsoft Office PowerPoint</Application>
  <PresentationFormat>Widescreen</PresentationFormat>
  <Paragraphs>80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ＭＳ Ｐゴシック</vt:lpstr>
      <vt:lpstr>Arial</vt:lpstr>
      <vt:lpstr>Calibri</vt:lpstr>
      <vt:lpstr>Gill Sans MT</vt:lpstr>
      <vt:lpstr>Wingdings</vt:lpstr>
      <vt:lpstr>Infosys-CAvium_Theme1</vt:lpstr>
      <vt:lpstr>Cavium Greensoft – Status so far</vt:lpstr>
      <vt:lpstr>PowerPoint Presentation</vt:lpstr>
      <vt:lpstr>PowerPoint Presentation</vt:lpstr>
      <vt:lpstr>PowerPoint Presentation</vt:lpstr>
      <vt:lpstr>PowerPoint Presentation</vt:lpstr>
      <vt:lpstr>PowerPoint Presentation</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Manohar Anjanamurthy</dc:creator>
  <cp:lastModifiedBy>Akshata Kulkarni</cp:lastModifiedBy>
  <cp:revision>65</cp:revision>
  <dcterms:created xsi:type="dcterms:W3CDTF">2017-08-30T17:05:21Z</dcterms:created>
  <dcterms:modified xsi:type="dcterms:W3CDTF">2018-01-08T12:45:21Z</dcterms:modified>
</cp:coreProperties>
</file>