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7"/>
  </p:notesMasterIdLst>
  <p:sldIdLst>
    <p:sldId id="256" r:id="rId4"/>
    <p:sldId id="346" r:id="rId5"/>
    <p:sldId id="274" r:id="rId6"/>
    <p:sldId id="364" r:id="rId8"/>
    <p:sldId id="367" r:id="rId9"/>
    <p:sldId id="389" r:id="rId10"/>
    <p:sldId id="366" r:id="rId11"/>
    <p:sldId id="371" r:id="rId12"/>
    <p:sldId id="390" r:id="rId13"/>
    <p:sldId id="368" r:id="rId14"/>
    <p:sldId id="391" r:id="rId15"/>
    <p:sldId id="27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7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4"/>
  </p:normalViewPr>
  <p:slideViewPr>
    <p:cSldViewPr snapToGrid="0" snapToObjects="1">
      <p:cViewPr>
        <p:scale>
          <a:sx n="109" d="100"/>
          <a:sy n="109" d="100"/>
        </p:scale>
        <p:origin x="68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68979-C9E3-9141-9D1F-7887BAD6226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62AA5-7C04-A441-B9D2-F8005FE2F5B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7B99-D680-114A-B06F-1C94AFA64F0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362B-6FDF-374C-A5E0-6469DC0675C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7B99-D680-114A-B06F-1C94AFA64F0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362B-6FDF-374C-A5E0-6469DC0675C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7B99-D680-114A-B06F-1C94AFA64F0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362B-6FDF-374C-A5E0-6469DC0675C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7B99-D680-114A-B06F-1C94AFA64F0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362B-6FDF-374C-A5E0-6469DC0675C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7B99-D680-114A-B06F-1C94AFA64F0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362B-6FDF-374C-A5E0-6469DC0675C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7B99-D680-114A-B06F-1C94AFA64F0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362B-6FDF-374C-A5E0-6469DC0675C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7B99-D680-114A-B06F-1C94AFA64F0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362B-6FDF-374C-A5E0-6469DC0675C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7B99-D680-114A-B06F-1C94AFA64F0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362B-6FDF-374C-A5E0-6469DC0675C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7B99-D680-114A-B06F-1C94AFA64F0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362B-6FDF-374C-A5E0-6469DC0675C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7B99-D680-114A-B06F-1C94AFA64F0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362B-6FDF-374C-A5E0-6469DC0675C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7B99-D680-114A-B06F-1C94AFA64F0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362B-6FDF-374C-A5E0-6469DC0675C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7B99-D680-114A-B06F-1C94AFA64F0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362B-6FDF-374C-A5E0-6469DC0675C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7B99-D680-114A-B06F-1C94AFA64F0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362B-6FDF-374C-A5E0-6469DC0675C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7B99-D680-114A-B06F-1C94AFA64F0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362B-6FDF-374C-A5E0-6469DC0675C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7B99-D680-114A-B06F-1C94AFA64F0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362B-6FDF-374C-A5E0-6469DC0675C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7B99-D680-114A-B06F-1C94AFA64F0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362B-6FDF-374C-A5E0-6469DC0675C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7B99-D680-114A-B06F-1C94AFA64F0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362B-6FDF-374C-A5E0-6469DC0675C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7B99-D680-114A-B06F-1C94AFA64F0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362B-6FDF-374C-A5E0-6469DC0675C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7B99-D680-114A-B06F-1C94AFA64F0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362B-6FDF-374C-A5E0-6469DC0675C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7B99-D680-114A-B06F-1C94AFA64F0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362B-6FDF-374C-A5E0-6469DC0675C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7B99-D680-114A-B06F-1C94AFA64F0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362B-6FDF-374C-A5E0-6469DC0675C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7B99-D680-114A-B06F-1C94AFA64F0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362B-6FDF-374C-A5E0-6469DC0675C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E7B99-D680-114A-B06F-1C94AFA64F0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E362B-6FDF-374C-A5E0-6469DC0675C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E7B99-D680-114A-B06F-1C94AFA64F0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E362B-6FDF-374C-A5E0-6469DC0675C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280229" y="3973162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280229" y="4826248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图: 终止 17"/>
          <p:cNvSpPr/>
          <p:nvPr/>
        </p:nvSpPr>
        <p:spPr>
          <a:xfrm>
            <a:off x="4909756" y="5374158"/>
            <a:ext cx="2111232" cy="812329"/>
          </a:xfrm>
          <a:prstGeom prst="flowChartTerminator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Group 4</a:t>
            </a:r>
            <a:endParaRPr lang="en-US" altLang="zh-CN" sz="2400" dirty="0"/>
          </a:p>
          <a:p>
            <a:pPr algn="ctr"/>
            <a:r>
              <a:rPr lang="en-US" altLang="zh-CN" sz="2400" dirty="0"/>
              <a:t>2019.6.4</a:t>
            </a:r>
            <a:endParaRPr lang="zh-CN" altLang="en-US" sz="2400" dirty="0"/>
          </a:p>
        </p:txBody>
      </p:sp>
      <p:sp>
        <p:nvSpPr>
          <p:cNvPr id="2" name="六边形 1"/>
          <p:cNvSpPr/>
          <p:nvPr/>
        </p:nvSpPr>
        <p:spPr>
          <a:xfrm rot="5400000">
            <a:off x="4450715" y="1189990"/>
            <a:ext cx="2671445" cy="2448560"/>
          </a:xfrm>
          <a:prstGeom prst="hexagon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六边形 15"/>
          <p:cNvSpPr/>
          <p:nvPr/>
        </p:nvSpPr>
        <p:spPr>
          <a:xfrm rot="3044592">
            <a:off x="4901565" y="1654091"/>
            <a:ext cx="1909371" cy="1749816"/>
          </a:xfrm>
          <a:prstGeom prst="hexagon">
            <a:avLst/>
          </a:prstGeom>
          <a:noFill/>
          <a:ln>
            <a:solidFill>
              <a:srgbClr val="1BA0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7010251" y="1446256"/>
            <a:ext cx="1148998" cy="743434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3487656" y="2514486"/>
            <a:ext cx="1148998" cy="743434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948081" y="4077433"/>
            <a:ext cx="3678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 dirty="0">
                <a:sym typeface="+mn-ea"/>
              </a:rPr>
              <a:t>Machine Learning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4" r="5844"/>
          <a:stretch>
            <a:fillRect/>
          </a:stretch>
        </p:blipFill>
        <p:spPr>
          <a:xfrm>
            <a:off x="5035248" y="1712119"/>
            <a:ext cx="1502377" cy="1502377"/>
          </a:xfrm>
          <a:prstGeom prst="ellipse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30170" y="786765"/>
            <a:ext cx="69316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Predict the </a:t>
            </a:r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possibility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of an accident</a:t>
            </a:r>
            <a:endParaRPr lang="en-US" altLang="zh-CN" sz="28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83565" y="1576705"/>
            <a:ext cx="110248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16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 the </a:t>
            </a:r>
            <a:r>
              <a:rPr sz="16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possibility</a:t>
            </a:r>
            <a:r>
              <a:rPr lang="zh-CN" altLang="en-US" sz="1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16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 an accident under certain conditions </a:t>
            </a:r>
            <a:r>
              <a:rPr lang="en-US" sz="16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 SVR</a:t>
            </a:r>
            <a:endParaRPr lang="en-US" sz="16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8775" y="2459355"/>
            <a:ext cx="1447800" cy="29432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09565" y="3790315"/>
            <a:ext cx="3100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MSE Error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525" y="3705860"/>
            <a:ext cx="4378325" cy="449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30170" y="786765"/>
            <a:ext cx="69316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Predict the probability of an accident</a:t>
            </a:r>
            <a:endParaRPr lang="en-US" altLang="zh-CN" sz="28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2160" y="1828800"/>
            <a:ext cx="8108315" cy="4533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6200000">
            <a:off x="-409575" y="409575"/>
            <a:ext cx="6858000" cy="6038850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064668" y="1723029"/>
            <a:ext cx="6819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</a:rPr>
              <a:t>THAN</a:t>
            </a:r>
            <a:r>
              <a:rPr lang="en-US" altLang="zh-CN" sz="8800" dirty="0">
                <a:solidFill>
                  <a:srgbClr val="157E9F"/>
                </a:solidFill>
              </a:rPr>
              <a:t>K YOU</a:t>
            </a:r>
            <a:endParaRPr lang="zh-CN" altLang="en-US" sz="8800" dirty="0">
              <a:solidFill>
                <a:srgbClr val="157E9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09756" y="7125950"/>
            <a:ext cx="29908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</a:rPr>
              <a:t>20</a:t>
            </a:r>
            <a:r>
              <a:rPr lang="en-US" altLang="zh-CN" sz="8800" dirty="0">
                <a:solidFill>
                  <a:srgbClr val="157E9F"/>
                </a:solidFill>
              </a:rPr>
              <a:t>19</a:t>
            </a:r>
            <a:endParaRPr lang="zh-CN" altLang="en-US" sz="8800" dirty="0">
              <a:solidFill>
                <a:srgbClr val="157E9F"/>
              </a:solidFill>
            </a:endParaRPr>
          </a:p>
        </p:txBody>
      </p:sp>
      <p:sp>
        <p:nvSpPr>
          <p:cNvPr id="9" name="流程图: 终止 17"/>
          <p:cNvSpPr/>
          <p:nvPr/>
        </p:nvSpPr>
        <p:spPr>
          <a:xfrm>
            <a:off x="4983234" y="5073907"/>
            <a:ext cx="2111232" cy="812329"/>
          </a:xfrm>
          <a:prstGeom prst="flowChartTerminator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Group 4</a:t>
            </a:r>
            <a:endParaRPr lang="en-US" altLang="zh-CN" sz="2400" dirty="0"/>
          </a:p>
          <a:p>
            <a:pPr algn="ctr"/>
            <a:r>
              <a:rPr lang="en-US" altLang="zh-CN" sz="2400" dirty="0"/>
              <a:t>2019.5.14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614037" y="1943551"/>
            <a:ext cx="1653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6,000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775962" y="2575237"/>
            <a:ext cx="9578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775962" y="4660934"/>
            <a:ext cx="9578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95512" y="4775663"/>
            <a:ext cx="2195513" cy="87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5535212" y="4660934"/>
            <a:ext cx="9578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 rot="16200000">
            <a:off x="-409575" y="409575"/>
            <a:ext cx="6858000" cy="6038850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666490" y="2011045"/>
            <a:ext cx="59734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Machine </a:t>
            </a:r>
            <a:r>
              <a:rPr lang="en-US" altLang="zh-CN" sz="4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Learning</a:t>
            </a:r>
            <a:endParaRPr lang="en-US" altLang="zh-CN" sz="40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96400" y="4660900"/>
            <a:ext cx="23641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Liu Yang</a:t>
            </a:r>
            <a:endParaRPr lang="en-US" altLang="zh-CN" sz="40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77360" y="777240"/>
            <a:ext cx="3801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Machine Learning</a:t>
            </a:r>
            <a:endParaRPr lang="en-US" altLang="zh-CN" sz="28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94"/>
          <p:cNvSpPr>
            <a:spLocks noEditPoints="1"/>
          </p:cNvSpPr>
          <p:nvPr/>
        </p:nvSpPr>
        <p:spPr bwMode="auto">
          <a:xfrm>
            <a:off x="4867371" y="2524755"/>
            <a:ext cx="873469" cy="873469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rgbClr val="157E9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u="sng"/>
          </a:p>
        </p:txBody>
      </p:sp>
      <p:sp>
        <p:nvSpPr>
          <p:cNvPr id="6" name="Freeform 94"/>
          <p:cNvSpPr>
            <a:spLocks noEditPoints="1"/>
          </p:cNvSpPr>
          <p:nvPr/>
        </p:nvSpPr>
        <p:spPr bwMode="auto">
          <a:xfrm>
            <a:off x="6200871" y="2524755"/>
            <a:ext cx="873469" cy="873469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rgbClr val="1BA0C9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u="sng"/>
          </a:p>
        </p:txBody>
      </p:sp>
      <p:sp>
        <p:nvSpPr>
          <p:cNvPr id="7" name="Freeform 94"/>
          <p:cNvSpPr>
            <a:spLocks noEditPoints="1"/>
          </p:cNvSpPr>
          <p:nvPr/>
        </p:nvSpPr>
        <p:spPr bwMode="auto">
          <a:xfrm>
            <a:off x="6200871" y="3915405"/>
            <a:ext cx="873469" cy="873469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rgbClr val="00B0F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u="sng"/>
          </a:p>
        </p:txBody>
      </p:sp>
      <p:sp>
        <p:nvSpPr>
          <p:cNvPr id="8" name="Freeform 94"/>
          <p:cNvSpPr>
            <a:spLocks noEditPoints="1"/>
          </p:cNvSpPr>
          <p:nvPr/>
        </p:nvSpPr>
        <p:spPr bwMode="auto">
          <a:xfrm>
            <a:off x="4859165" y="3915405"/>
            <a:ext cx="873469" cy="873469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u="sng"/>
          </a:p>
        </p:txBody>
      </p:sp>
      <p:sp>
        <p:nvSpPr>
          <p:cNvPr id="9" name="TextBox 18"/>
          <p:cNvSpPr txBox="1"/>
          <p:nvPr/>
        </p:nvSpPr>
        <p:spPr>
          <a:xfrm>
            <a:off x="7261524" y="2524755"/>
            <a:ext cx="415700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sklearn,tenserflow,knn(predicting deaths)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neural network(predict the probability of an accident)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61524" y="2027064"/>
            <a:ext cx="314159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1BA0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Prediction</a:t>
            </a:r>
            <a:r>
              <a:rPr lang="zh-CN" altLang="en-US" sz="1600" b="1" dirty="0">
                <a:solidFill>
                  <a:srgbClr val="1BA0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1BA0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(5-6</a:t>
            </a:r>
            <a:r>
              <a:rPr lang="zh-CN" altLang="en-US" sz="1600" b="1" dirty="0">
                <a:solidFill>
                  <a:srgbClr val="1BA0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1BA0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Days)</a:t>
            </a:r>
            <a:endParaRPr lang="en-US" sz="1600" b="1" dirty="0">
              <a:solidFill>
                <a:srgbClr val="1BA0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8"/>
          <p:cNvSpPr txBox="1"/>
          <p:nvPr/>
        </p:nvSpPr>
        <p:spPr>
          <a:xfrm>
            <a:off x="7261524" y="4280345"/>
            <a:ext cx="4157005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python,pandas,csv to json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261524" y="3782654"/>
            <a:ext cx="3699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Provide data interface(2-3</a:t>
            </a:r>
            <a:r>
              <a:rPr lang="zh-CN" altLang="en-US" sz="1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Days)</a:t>
            </a:r>
            <a:endParaRPr lang="en-US" altLang="zh-CN" sz="16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8"/>
          <p:cNvSpPr txBox="1"/>
          <p:nvPr/>
        </p:nvSpPr>
        <p:spPr>
          <a:xfrm>
            <a:off x="606127" y="4280345"/>
            <a:ext cx="415700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pandas,matplotlib,provide data needed for front-end visualization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78937" y="3782654"/>
            <a:ext cx="314159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Analyze data</a:t>
            </a:r>
            <a:r>
              <a:rPr lang="zh-CN" altLang="en-US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(3-4</a:t>
            </a:r>
            <a:r>
              <a:rPr lang="zh-CN" altLang="en-US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Days)</a:t>
            </a:r>
            <a:endParaRPr 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8"/>
          <p:cNvSpPr txBox="1"/>
          <p:nvPr/>
        </p:nvSpPr>
        <p:spPr>
          <a:xfrm>
            <a:off x="606127" y="2548209"/>
            <a:ext cx="4157005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Data cleaning(pandas),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Dimensionality reduction(PCA)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54710" y="2050415"/>
            <a:ext cx="38658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preprocessing</a:t>
            </a:r>
            <a:r>
              <a:rPr lang="zh-CN" altLang="en-US" sz="16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(2-3</a:t>
            </a:r>
            <a:r>
              <a:rPr lang="zh-CN" altLang="en-US" sz="16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Days)</a:t>
            </a:r>
            <a:endParaRPr lang="en-US" altLang="zh-CN" sz="16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53230" y="777240"/>
            <a:ext cx="3685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Data preprocessing</a:t>
            </a:r>
            <a:endParaRPr lang="en-US" altLang="zh-CN" sz="28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8"/>
          <p:cNvSpPr txBox="1"/>
          <p:nvPr/>
        </p:nvSpPr>
        <p:spPr>
          <a:xfrm>
            <a:off x="4645660" y="1571625"/>
            <a:ext cx="290068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Use Pandas and PCA to process data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9650" y="2174875"/>
            <a:ext cx="10172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r>
              <a:rPr lang="zh-CN" altLang="en-US"/>
              <a:t>elete items with invalid data </a:t>
            </a:r>
            <a:r>
              <a:rPr lang="en-US" altLang="zh-CN"/>
              <a:t>and delete the lowest importance features</a:t>
            </a:r>
            <a:endParaRPr lang="en-US" altLang="zh-CN"/>
          </a:p>
          <a:p>
            <a:r>
              <a:rPr lang="en-US" altLang="zh-CN"/>
              <a:t>The data used in machine learning predictions is listed:</a:t>
            </a:r>
            <a:endParaRPr lang="en-US" altLang="zh-CN"/>
          </a:p>
        </p:txBody>
      </p:sp>
      <p:pic>
        <p:nvPicPr>
          <p:cNvPr id="3" name="图片 10" descr="ScatterPlotUsingTheFirstAndSecondEigenvect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835" y="3131820"/>
            <a:ext cx="4513580" cy="338518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221095" y="2891155"/>
            <a:ext cx="195135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[3.11120375e+03 2.36503033e+03 4.04432189e+02 4.25192094e+00</a:t>
            </a:r>
            <a:endParaRPr lang="zh-CN" altLang="en-US" sz="1400"/>
          </a:p>
          <a:p>
            <a:r>
              <a:rPr lang="zh-CN" altLang="en-US" sz="1400"/>
              <a:t> 2.80610463e+00 2.68095011e+00 1.98375673e+00 1.71485234e+00</a:t>
            </a:r>
            <a:endParaRPr lang="zh-CN" altLang="en-US" sz="1400"/>
          </a:p>
          <a:p>
            <a:r>
              <a:rPr lang="zh-CN" altLang="en-US" sz="1400"/>
              <a:t> 1.43409583e+00 1.03324731e+00 8.79413888e-01 6.33758201e-01</a:t>
            </a:r>
            <a:endParaRPr lang="zh-CN" altLang="en-US" sz="1400"/>
          </a:p>
          <a:p>
            <a:r>
              <a:rPr lang="zh-CN" altLang="en-US" sz="1400"/>
              <a:t> 5.03127567e-01 3.79278372e-01 3.67916953e-01 2.53786654e-01]</a:t>
            </a:r>
            <a:endParaRPr lang="zh-CN" altLang="en-US" sz="1400"/>
          </a:p>
        </p:txBody>
      </p:sp>
      <p:sp>
        <p:nvSpPr>
          <p:cNvPr id="19" name="矩形 18"/>
          <p:cNvSpPr/>
          <p:nvPr/>
        </p:nvSpPr>
        <p:spPr>
          <a:xfrm>
            <a:off x="1009650" y="3780155"/>
            <a:ext cx="4264660" cy="9220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09650" y="3780155"/>
            <a:ext cx="44729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'lum', 'int', 'atm','col', 'catr', 'circ', 'nbv', 'vosp','prof', 'plan', 'lartpc', 'larrout', 'surf', 'infra', 'situ', 'env1'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21580" y="806450"/>
            <a:ext cx="21488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BA0C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Prediction</a:t>
            </a:r>
            <a:endParaRPr lang="en-US" altLang="zh-CN" sz="28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94"/>
          <p:cNvSpPr>
            <a:spLocks noEditPoints="1"/>
          </p:cNvSpPr>
          <p:nvPr/>
        </p:nvSpPr>
        <p:spPr bwMode="auto">
          <a:xfrm>
            <a:off x="819881" y="2573015"/>
            <a:ext cx="873469" cy="873469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rgbClr val="1BA0C9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u="sng"/>
          </a:p>
        </p:txBody>
      </p:sp>
      <p:sp>
        <p:nvSpPr>
          <p:cNvPr id="7" name="Freeform 94"/>
          <p:cNvSpPr>
            <a:spLocks noEditPoints="1"/>
          </p:cNvSpPr>
          <p:nvPr/>
        </p:nvSpPr>
        <p:spPr bwMode="auto">
          <a:xfrm>
            <a:off x="819881" y="3963665"/>
            <a:ext cx="873469" cy="873469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rgbClr val="00B0F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u="sng"/>
          </a:p>
        </p:txBody>
      </p:sp>
      <p:sp>
        <p:nvSpPr>
          <p:cNvPr id="9" name="TextBox 18"/>
          <p:cNvSpPr txBox="1"/>
          <p:nvPr/>
        </p:nvSpPr>
        <p:spPr>
          <a:xfrm>
            <a:off x="1880534" y="2875910"/>
            <a:ext cx="415700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Classification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DecisionTreeClassifier()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80235" y="2538730"/>
            <a:ext cx="33839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1BA0C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Predicting deaths</a:t>
            </a:r>
            <a:r>
              <a:rPr lang="zh-CN" altLang="en-US" sz="1600" b="1" dirty="0">
                <a:solidFill>
                  <a:srgbClr val="1BA0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1BA0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(20/5 - 22/5)</a:t>
            </a:r>
            <a:endParaRPr lang="en-US" sz="1600" b="1" dirty="0">
              <a:solidFill>
                <a:srgbClr val="1BA0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8"/>
          <p:cNvSpPr txBox="1"/>
          <p:nvPr/>
        </p:nvSpPr>
        <p:spPr>
          <a:xfrm>
            <a:off x="1880534" y="4266375"/>
            <a:ext cx="415700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Regression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svm.SVR()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80235" y="3963670"/>
            <a:ext cx="52158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Predict the p</a:t>
            </a:r>
            <a:r>
              <a:rPr lang="en-US" altLang="zh-CN" sz="1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ossibility</a:t>
            </a:r>
            <a:r>
              <a:rPr lang="zh-CN" altLang="en-US" sz="1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of an accident</a:t>
            </a:r>
            <a:r>
              <a:rPr lang="zh-CN" altLang="en-US" sz="1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sz="1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23/5 - 24/5</a:t>
            </a:r>
            <a:r>
              <a:rPr lang="en-US" altLang="zh-CN" sz="1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01820" y="786765"/>
            <a:ext cx="3387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BA0C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Predicting deaths</a:t>
            </a:r>
            <a:endParaRPr lang="en-US" altLang="zh-CN" sz="28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83565" y="1576705"/>
            <a:ext cx="110248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Predicting</a:t>
            </a:r>
            <a:r>
              <a:rPr sz="16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the number of </a:t>
            </a:r>
            <a:r>
              <a:rPr lang="en-US" sz="16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sz="16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nscathed, </a:t>
            </a:r>
            <a:r>
              <a:rPr lang="en-US" sz="16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killed</a:t>
            </a:r>
            <a:r>
              <a:rPr sz="16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sz="16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sz="16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ospitalized wounded and </a:t>
            </a:r>
            <a:r>
              <a:rPr lang="en-US" sz="16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sz="16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ight injury in an accident by decision tree classification</a:t>
            </a:r>
            <a:endParaRPr sz="16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5380" y="2839085"/>
            <a:ext cx="9921240" cy="26619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72970" y="6041390"/>
            <a:ext cx="8376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Train:200,000 datas                        Test:40,000 datas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01820" y="786765"/>
            <a:ext cx="3387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BA0C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Predicting deaths</a:t>
            </a:r>
            <a:endParaRPr lang="en-US" altLang="zh-CN" sz="28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83565" y="1576705"/>
            <a:ext cx="110248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Predicting</a:t>
            </a:r>
            <a:r>
              <a:rPr sz="16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the number of </a:t>
            </a:r>
            <a:r>
              <a:rPr lang="en-US" sz="16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sz="16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nscathed, </a:t>
            </a:r>
            <a:r>
              <a:rPr lang="en-US" sz="16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killed</a:t>
            </a:r>
            <a:r>
              <a:rPr sz="16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sz="16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sz="16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ospitalized wounded and </a:t>
            </a:r>
            <a:r>
              <a:rPr lang="en-US" sz="16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sz="16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ight injury in an accident by decision tree classification</a:t>
            </a:r>
            <a:endParaRPr sz="16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620" y="2240280"/>
            <a:ext cx="3970020" cy="23774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945" y="2747645"/>
            <a:ext cx="4133850" cy="26193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816090" y="5549900"/>
            <a:ext cx="28295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Model prediction accuracy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73930" y="815340"/>
            <a:ext cx="2644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BA0C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Decision Tree</a:t>
            </a:r>
            <a:endParaRPr lang="en-US" sz="28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330" b="2071"/>
          <a:stretch>
            <a:fillRect/>
          </a:stretch>
        </p:blipFill>
        <p:spPr>
          <a:xfrm>
            <a:off x="826770" y="1877060"/>
            <a:ext cx="10538460" cy="1141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5" y="3314700"/>
            <a:ext cx="6077585" cy="3201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30170" y="786765"/>
            <a:ext cx="69316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Predict the </a:t>
            </a:r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possibility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of an accident</a:t>
            </a:r>
            <a:endParaRPr lang="en-US" altLang="zh-CN" sz="28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83565" y="1576705"/>
            <a:ext cx="110248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16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 the </a:t>
            </a:r>
            <a:r>
              <a:rPr sz="16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possibility </a:t>
            </a:r>
            <a:r>
              <a:rPr sz="16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 an accident under certain conditions </a:t>
            </a:r>
            <a:r>
              <a:rPr lang="en-US" sz="16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 SVR</a:t>
            </a:r>
            <a:endParaRPr lang="en-US" sz="16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840" y="2288540"/>
            <a:ext cx="10434320" cy="27317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81405" y="5161915"/>
            <a:ext cx="9709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Mark </a:t>
            </a:r>
            <a:r>
              <a:rPr lang="en-US" altLang="zh-CN"/>
              <a:t>the present</a:t>
            </a:r>
            <a:r>
              <a:rPr lang="zh-CN" altLang="en-US"/>
              <a:t> data</a:t>
            </a:r>
            <a:r>
              <a:rPr lang="en-US" altLang="zh-CN"/>
              <a:t>s</a:t>
            </a:r>
            <a:r>
              <a:rPr lang="zh-CN" altLang="en-US"/>
              <a:t> as having an occurrence probability of 1</a:t>
            </a:r>
            <a:endParaRPr lang="zh-CN" altLang="en-US"/>
          </a:p>
          <a:p>
            <a:r>
              <a:rPr lang="en-US" altLang="zh-CN"/>
              <a:t>And r</a:t>
            </a:r>
            <a:r>
              <a:rPr lang="zh-CN" altLang="en-US"/>
              <a:t>andomly generate new data marked </a:t>
            </a:r>
            <a:r>
              <a:rPr lang="en-US" altLang="zh-CN"/>
              <a:t>the </a:t>
            </a:r>
            <a:r>
              <a:rPr lang="zh-CN" altLang="en-US">
                <a:sym typeface="+mn-ea"/>
              </a:rPr>
              <a:t>probability </a:t>
            </a:r>
            <a:r>
              <a:rPr lang="en-US" altLang="zh-CN"/>
              <a:t>in 0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1966</Words>
  <Application>WPS 演示</Application>
  <PresentationFormat>宽屏</PresentationFormat>
  <Paragraphs>94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Levenim MT</vt:lpstr>
      <vt:lpstr>Segoe Print</vt:lpstr>
      <vt:lpstr>等线</vt:lpstr>
      <vt:lpstr>Arial Unicode MS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Shuhao He</dc:title>
  <dc:creator>何 书豪</dc:creator>
  <cp:lastModifiedBy>♢</cp:lastModifiedBy>
  <cp:revision>20</cp:revision>
  <dcterms:created xsi:type="dcterms:W3CDTF">2019-05-14T09:12:00Z</dcterms:created>
  <dcterms:modified xsi:type="dcterms:W3CDTF">2019-06-04T12:43:49Z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