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0" r:id="rId7"/>
    <p:sldId id="258" r:id="rId8"/>
    <p:sldId id="266" r:id="rId9"/>
    <p:sldId id="264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7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4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8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4F48-1A0E-1840-BE9C-E5834D1B8BE6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35C8-2B09-8943-9143-266174FB9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5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ran.r-project.org/" TargetMode="External"/><Relationship Id="rId3" Type="http://schemas.openxmlformats.org/officeDocument/2006/relationships/hyperlink" Target="https://www.rstudio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hyperlink" Target="http://guides.hshsl.umaryland.edu/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cran.r-proje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rstudio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80" y="1519343"/>
            <a:ext cx="7772400" cy="1470025"/>
          </a:xfrm>
        </p:spPr>
        <p:txBody>
          <a:bodyPr/>
          <a:lstStyle/>
          <a:p>
            <a:r>
              <a:rPr lang="en-US" dirty="0"/>
              <a:t>Introduction to Data Analysis &amp; Visualization with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580" y="3826290"/>
            <a:ext cx="6400800" cy="1752600"/>
          </a:xfrm>
        </p:spPr>
        <p:txBody>
          <a:bodyPr/>
          <a:lstStyle/>
          <a:p>
            <a:r>
              <a:rPr lang="en-US" dirty="0"/>
              <a:t>Brian </a:t>
            </a:r>
            <a:r>
              <a:rPr lang="en-US" dirty="0" err="1"/>
              <a:t>Zelip</a:t>
            </a:r>
            <a:endParaRPr lang="en-US" dirty="0"/>
          </a:p>
          <a:p>
            <a:r>
              <a:rPr lang="en-US" dirty="0"/>
              <a:t>Emerging Technologies </a:t>
            </a:r>
            <a:r>
              <a:rPr lang="en-US" dirty="0" smtClean="0"/>
              <a:t>Librarian</a:t>
            </a:r>
          </a:p>
          <a:p>
            <a:r>
              <a:rPr lang="en-US" dirty="0" err="1" smtClean="0"/>
              <a:t>bzelip@hshsl.umaryland.edu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5970817"/>
            <a:ext cx="2771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924" y="43134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Brief Look at More Useful R Syntax</a:t>
            </a:r>
            <a:endParaRPr lang="en-US" sz="3500" dirty="0"/>
          </a:p>
        </p:txBody>
      </p:sp>
      <p:pic>
        <p:nvPicPr>
          <p:cNvPr id="4" name="Picture 3" descr="more_useful_synta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5" y="1094824"/>
            <a:ext cx="8621610" cy="4668352"/>
          </a:xfrm>
          <a:prstGeom prst="rect">
            <a:avLst/>
          </a:prstGeom>
        </p:spPr>
      </p:pic>
      <p:pic>
        <p:nvPicPr>
          <p:cNvPr id="3" name="Picture 2" descr="working_with_varialb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5" y="1094824"/>
            <a:ext cx="7594600" cy="19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0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7780" y="1519343"/>
            <a:ext cx="7772400" cy="9249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8894" y="2892005"/>
            <a:ext cx="5966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R, </a:t>
            </a:r>
            <a:r>
              <a:rPr lang="en-US" sz="2800" dirty="0">
                <a:hlinkClick r:id="rId2"/>
              </a:rPr>
              <a:t>https://cran.r-project.org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RStudio</a:t>
            </a:r>
            <a:r>
              <a:rPr lang="en-US" sz="2800" dirty="0"/>
              <a:t>, </a:t>
            </a:r>
            <a:r>
              <a:rPr lang="en-US" sz="2800" dirty="0">
                <a:hlinkClick r:id="rId3"/>
              </a:rPr>
              <a:t>https://www.rstudio.com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3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7780" y="1519343"/>
            <a:ext cx="7772400" cy="9249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HANDS-ON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3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176" y="79407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Library Guide on R</a:t>
            </a:r>
            <a:endParaRPr lang="en-US" sz="3500" dirty="0"/>
          </a:p>
        </p:txBody>
      </p:sp>
      <p:pic>
        <p:nvPicPr>
          <p:cNvPr id="4" name="Picture 3" descr="R libguide 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915"/>
            <a:ext cx="9144000" cy="60359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0460" y="570165"/>
            <a:ext cx="5743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hlinkClick r:id="rId3"/>
              </a:rPr>
              <a:t>http://guides.hshsl.umaryland.edu/</a:t>
            </a:r>
            <a:r>
              <a:rPr lang="en-US" sz="2500" dirty="0" smtClean="0">
                <a:hlinkClick r:id="rId3"/>
              </a:rPr>
              <a:t>R</a:t>
            </a:r>
            <a:r>
              <a:rPr lang="en-US" sz="2500" dirty="0" smtClean="0"/>
              <a:t>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571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0416" y="3969533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Scope of Workshop</a:t>
            </a:r>
            <a:endParaRPr 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00" y="4682213"/>
            <a:ext cx="5743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500" dirty="0" smtClean="0"/>
              <a:t>Demonstration over explanation of statistical concepts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660416" y="535289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Agenda of Workshop</a:t>
            </a:r>
            <a:endParaRPr lang="en-US" sz="3500" dirty="0"/>
          </a:p>
        </p:txBody>
      </p:sp>
      <p:sp>
        <p:nvSpPr>
          <p:cNvPr id="6" name="TextBox 5"/>
          <p:cNvSpPr txBox="1"/>
          <p:nvPr/>
        </p:nvSpPr>
        <p:spPr>
          <a:xfrm>
            <a:off x="1708700" y="1247969"/>
            <a:ext cx="57430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R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Practice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 smtClean="0"/>
              <a:t>Plotting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 smtClean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119060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444"/>
            <a:ext cx="9144000" cy="5161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416" y="25790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Examples of Workshop Output</a:t>
            </a:r>
          </a:p>
        </p:txBody>
      </p:sp>
    </p:spTree>
    <p:extLst>
      <p:ext uri="{BB962C8B-B14F-4D97-AF65-F5344CB8AC3E}">
        <p14:creationId xmlns:p14="http://schemas.microsoft.com/office/powerpoint/2010/main" val="61326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41444"/>
            <a:ext cx="9143998" cy="5161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416" y="25790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Examples of Workshop Output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7915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2"/>
          <a:stretch/>
        </p:blipFill>
        <p:spPr>
          <a:xfrm>
            <a:off x="647740" y="1517673"/>
            <a:ext cx="7870269" cy="480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416" y="25790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Examples of Workshop Output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01861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924" y="43134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About R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299507" y="1258148"/>
            <a:ext cx="86498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>
                <a:hlinkClick r:id="rId2"/>
              </a:rPr>
              <a:t>https://www.r-project.org</a:t>
            </a:r>
            <a:r>
              <a:rPr lang="en-US" sz="2500" dirty="0" smtClean="0">
                <a:hlinkClick r:id="rId2"/>
              </a:rPr>
              <a:t>/</a:t>
            </a:r>
            <a:endParaRPr lang="en-US" sz="2500" dirty="0" smtClean="0"/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Free and open source software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Runs on Windows, OSX, GNU/Linux, FreeBSD, and more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R is a programming language and environment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Default install provides “base R” suite of packages, or tools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Install more packages via CRAN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/>
              <a:t>CRAN = Comprehensive R Archive Network</a:t>
            </a:r>
            <a:endParaRPr lang="en-US" sz="2500" dirty="0"/>
          </a:p>
          <a:p>
            <a:pPr marL="800100" lvl="1" indent="-342900">
              <a:buFont typeface="Arial"/>
              <a:buChar char="•"/>
            </a:pPr>
            <a:r>
              <a:rPr lang="en-US" sz="2500" dirty="0">
                <a:hlinkClick r:id="rId3"/>
              </a:rPr>
              <a:t>https://cran.r-project.org</a:t>
            </a:r>
            <a:r>
              <a:rPr lang="en-US" sz="2500" dirty="0" smtClean="0">
                <a:hlinkClick r:id="rId3"/>
              </a:rPr>
              <a:t>/</a:t>
            </a:r>
            <a:endParaRPr lang="en-US" sz="2500" dirty="0"/>
          </a:p>
          <a:p>
            <a:pPr marL="800100" lvl="1" indent="-342900">
              <a:buFont typeface="Arial"/>
              <a:buChar char="•"/>
            </a:pPr>
            <a:r>
              <a:rPr lang="en-US" sz="2500" dirty="0" smtClean="0"/>
              <a:t>The main source for downloading for </a:t>
            </a:r>
            <a:r>
              <a:rPr lang="en-US" sz="2500" dirty="0" smtClean="0"/>
              <a:t>R and most packages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/>
              <a:t>Each package comes with documentation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 smtClean="0"/>
              <a:t>Very </a:t>
            </a:r>
            <a:r>
              <a:rPr lang="en-US" sz="2500" dirty="0" smtClean="0"/>
              <a:t>active global community of users and </a:t>
            </a:r>
            <a:r>
              <a:rPr lang="en-US" sz="2500" dirty="0" smtClean="0"/>
              <a:t>developers (so help and guidance can usually be found quickly online)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7580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276266" y="1363179"/>
            <a:ext cx="4591468" cy="4591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79932" y="1566845"/>
            <a:ext cx="4184136" cy="41841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16831" y="2701489"/>
            <a:ext cx="1910338" cy="19103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01721" y="3395048"/>
            <a:ext cx="1140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ase 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8337" y="4587863"/>
            <a:ext cx="21873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/>
              <a:t>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party </a:t>
            </a:r>
          </a:p>
          <a:p>
            <a:pPr algn="ctr"/>
            <a:r>
              <a:rPr lang="en-US" sz="2500" dirty="0" smtClean="0"/>
              <a:t>CRAN packages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97559" y="5794554"/>
            <a:ext cx="27491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party packages not yet in CRAN</a:t>
            </a:r>
            <a:endParaRPr lang="en-US" sz="25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000718" y="5080228"/>
            <a:ext cx="862585" cy="81475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8924" y="43134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R’s Package Ecosystem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19773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924" y="431340"/>
            <a:ext cx="78471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 smtClean="0"/>
              <a:t>RStudio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467234" y="1258148"/>
            <a:ext cx="821851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>
                <a:hlinkClick r:id="rId2"/>
              </a:rPr>
              <a:t>https://www.rstudio.com</a:t>
            </a:r>
            <a:r>
              <a:rPr lang="en-US" sz="2500" dirty="0" smtClean="0">
                <a:hlinkClick r:id="rId2"/>
              </a:rPr>
              <a:t>/</a:t>
            </a:r>
            <a:endParaRPr lang="en-US" sz="2500" dirty="0" smtClean="0"/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Free and open source software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Combines the power of the command line with the usability of a graphical user interface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Provides the same experience across operating systems (which the R application and other GUIs do not)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/>
              <a:t>Requires prior R installation</a:t>
            </a:r>
          </a:p>
        </p:txBody>
      </p:sp>
    </p:spTree>
    <p:extLst>
      <p:ext uri="{BB962C8B-B14F-4D97-AF65-F5344CB8AC3E}">
        <p14:creationId xmlns:p14="http://schemas.microsoft.com/office/powerpoint/2010/main" val="372912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67" y="263592"/>
            <a:ext cx="82784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Brief Look at R Syntax for Basic Calculation</a:t>
            </a:r>
            <a:endParaRPr lang="en-US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956426"/>
            <a:ext cx="8407400" cy="58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4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265</Words>
  <Application>Microsoft Macintosh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Data Analysis &amp; Visualization with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Analysis &amp; Visualization with R</dc:title>
  <dc:creator>q p</dc:creator>
  <cp:lastModifiedBy>q p</cp:lastModifiedBy>
  <cp:revision>45</cp:revision>
  <cp:lastPrinted>2016-02-13T00:13:51Z</cp:lastPrinted>
  <dcterms:created xsi:type="dcterms:W3CDTF">2016-01-20T00:13:34Z</dcterms:created>
  <dcterms:modified xsi:type="dcterms:W3CDTF">2016-02-13T00:15:05Z</dcterms:modified>
</cp:coreProperties>
</file>