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257" r:id="rId3"/>
    <p:sldId id="265" r:id="rId4"/>
    <p:sldId id="296" r:id="rId5"/>
    <p:sldId id="297" r:id="rId6"/>
    <p:sldId id="298" r:id="rId7"/>
    <p:sldId id="283" r:id="rId8"/>
    <p:sldId id="307" r:id="rId9"/>
    <p:sldId id="300" r:id="rId10"/>
    <p:sldId id="299" r:id="rId11"/>
    <p:sldId id="301" r:id="rId12"/>
    <p:sldId id="302" r:id="rId13"/>
    <p:sldId id="306" r:id="rId14"/>
    <p:sldId id="295" r:id="rId15"/>
    <p:sldId id="278" r:id="rId16"/>
    <p:sldId id="30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E71F3853-F395-4D73-A1A0-4A9404D01A92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78B9B1EA-6C82-4CA4-BF0D-E2569723B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89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7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3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4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7847-DFA4-43F9-8C4F-6247C0D4A024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8086-FDFB-42A3-8F6C-50D5B7603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1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it-scm.com/doc" TargetMode="External"/><Relationship Id="rId5" Type="http://schemas.openxmlformats.org/officeDocument/2006/relationships/hyperlink" Target="https://pages.github.com/" TargetMode="External"/><Relationship Id="rId4" Type="http://schemas.openxmlformats.org/officeDocument/2006/relationships/hyperlink" Target="https://www.youtube.com/user/GitHubGuid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95400"/>
            <a:ext cx="4724400" cy="472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99216"/>
            <a:ext cx="7772400" cy="1905000"/>
          </a:xfrm>
        </p:spPr>
        <p:txBody>
          <a:bodyPr>
            <a:noAutofit/>
          </a:bodyPr>
          <a:lstStyle/>
          <a:p>
            <a:r>
              <a:rPr lang="en-US" sz="5500" dirty="0" smtClean="0">
                <a:solidFill>
                  <a:srgbClr val="FF0000"/>
                </a:solidFill>
              </a:rPr>
              <a:t>Using GitHub.com to Manage Your Scholarly Work</a:t>
            </a:r>
            <a:endParaRPr lang="en-US" sz="5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91200"/>
            <a:ext cx="54864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Brian Zelip, bzelip@hshsl.umaryland.edu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Emerging Technologies Librarian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40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Fork </a:t>
            </a:r>
            <a:r>
              <a:rPr lang="en-US" sz="2600" dirty="0"/>
              <a:t>or </a:t>
            </a:r>
            <a:r>
              <a:rPr lang="en-US" sz="2600" dirty="0" smtClean="0"/>
              <a:t>Clone </a:t>
            </a:r>
            <a:r>
              <a:rPr lang="en-US" sz="2600" dirty="0"/>
              <a:t>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 message</a:t>
            </a:r>
            <a:r>
              <a:rPr lang="en-US" sz="2600" i="1" dirty="0" smtClean="0"/>
              <a:t> </a:t>
            </a:r>
            <a:r>
              <a:rPr lang="en-US" sz="2600" i="1" dirty="0"/>
              <a:t>= description of the </a:t>
            </a:r>
            <a:r>
              <a:rPr lang="en-US" sz="2600" i="1" dirty="0" smtClean="0"/>
              <a:t>commit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7575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769441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Fork </a:t>
            </a:r>
            <a:r>
              <a:rPr lang="en-US" sz="2600" dirty="0"/>
              <a:t>or </a:t>
            </a:r>
            <a:r>
              <a:rPr lang="en-US" sz="2600" dirty="0" smtClean="0"/>
              <a:t>Clone </a:t>
            </a:r>
            <a:r>
              <a:rPr lang="en-US" sz="2600" dirty="0"/>
              <a:t>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Issues</a:t>
            </a:r>
            <a:r>
              <a:rPr lang="en-US" sz="2600" i="1" dirty="0" smtClean="0"/>
              <a:t> </a:t>
            </a:r>
            <a:r>
              <a:rPr lang="en-US" sz="2600" i="1" dirty="0"/>
              <a:t>= discussion space for a repository </a:t>
            </a:r>
          </a:p>
        </p:txBody>
      </p:sp>
    </p:spTree>
    <p:extLst>
      <p:ext uri="{BB962C8B-B14F-4D97-AF65-F5344CB8AC3E}">
        <p14:creationId xmlns:p14="http://schemas.microsoft.com/office/powerpoint/2010/main" val="5905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" y="769441"/>
            <a:ext cx="8305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Fork </a:t>
            </a:r>
            <a:r>
              <a:rPr lang="en-US" sz="2600" dirty="0"/>
              <a:t>or </a:t>
            </a:r>
            <a:r>
              <a:rPr lang="en-US" sz="2600" dirty="0" smtClean="0"/>
              <a:t>Clone </a:t>
            </a:r>
            <a:r>
              <a:rPr lang="en-US" sz="2600" dirty="0"/>
              <a:t>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Pull request </a:t>
            </a:r>
            <a:r>
              <a:rPr lang="en-US" sz="2600" i="1" dirty="0"/>
              <a:t>= a change to a repository offered from an outside </a:t>
            </a:r>
            <a:r>
              <a:rPr lang="en-US" sz="2600" i="1" dirty="0" smtClean="0"/>
              <a:t>author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79180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100" y="769441"/>
            <a:ext cx="8305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Fork </a:t>
            </a:r>
            <a:r>
              <a:rPr lang="en-US" sz="2600" dirty="0"/>
              <a:t>or </a:t>
            </a:r>
            <a:r>
              <a:rPr lang="en-US" sz="2600" dirty="0" smtClean="0"/>
              <a:t>Clone </a:t>
            </a:r>
            <a:r>
              <a:rPr lang="en-US" sz="2600" dirty="0"/>
              <a:t>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</a:t>
            </a:r>
            <a:r>
              <a:rPr lang="en-US" sz="2600" dirty="0"/>
              <a:t>= save a version of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Commit message </a:t>
            </a:r>
            <a:r>
              <a:rPr lang="en-US" sz="2600" dirty="0"/>
              <a:t>= description of the </a:t>
            </a:r>
            <a:r>
              <a:rPr lang="en-US" sz="2600" dirty="0" smtClean="0"/>
              <a:t>commit</a:t>
            </a: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Issues </a:t>
            </a:r>
            <a:r>
              <a:rPr lang="en-US" sz="2600" dirty="0"/>
              <a:t>= discussion space for a repository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Pull request </a:t>
            </a:r>
            <a:r>
              <a:rPr lang="en-US" sz="2600" dirty="0"/>
              <a:t>= a change to a repository offered from an outside author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Branch</a:t>
            </a:r>
            <a:r>
              <a:rPr lang="en-US" sz="2600" i="1" dirty="0" smtClean="0"/>
              <a:t> </a:t>
            </a:r>
            <a:r>
              <a:rPr lang="en-US" sz="2600" i="1" dirty="0"/>
              <a:t>= </a:t>
            </a:r>
            <a:r>
              <a:rPr lang="en-US" sz="2600" i="1" dirty="0" smtClean="0"/>
              <a:t>a sandbox version </a:t>
            </a:r>
            <a:r>
              <a:rPr lang="en-US" sz="2600" i="1" dirty="0"/>
              <a:t>of a repository for </a:t>
            </a:r>
            <a:r>
              <a:rPr lang="en-US" sz="2600" i="1" dirty="0" smtClean="0"/>
              <a:t>experimentation</a:t>
            </a:r>
            <a:endParaRPr lang="en-US" sz="2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There are 3 ways to </a:t>
            </a:r>
            <a:r>
              <a:rPr lang="en-US" sz="4400" dirty="0" smtClean="0">
                <a:solidFill>
                  <a:srgbClr val="FF0000"/>
                </a:solidFill>
              </a:rPr>
              <a:t>access </a:t>
            </a:r>
            <a:r>
              <a:rPr lang="en-US" sz="4400" dirty="0">
                <a:solidFill>
                  <a:srgbClr val="FF0000"/>
                </a:solidFill>
              </a:rPr>
              <a:t>GitHub?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447800"/>
            <a:ext cx="82288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</a:t>
            </a:r>
            <a:r>
              <a:rPr lang="en-US" sz="3200" dirty="0" smtClean="0">
                <a:hlinkClick r:id="rId2"/>
              </a:rPr>
              <a:t>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Via GitHub </a:t>
            </a:r>
            <a:r>
              <a:rPr lang="en-US" sz="3200" dirty="0"/>
              <a:t>Desktop </a:t>
            </a:r>
            <a:r>
              <a:rPr lang="en-US" sz="3200" dirty="0" smtClean="0"/>
              <a:t>App, </a:t>
            </a:r>
            <a:r>
              <a:rPr lang="en-US" sz="3200" dirty="0" smtClean="0">
                <a:hlinkClick r:id="rId3"/>
              </a:rPr>
              <a:t>desktop.github.com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Via </a:t>
            </a:r>
            <a:r>
              <a:rPr lang="en-US" sz="3200" dirty="0" smtClean="0"/>
              <a:t>the command line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85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9906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Resources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905000"/>
            <a:ext cx="8001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desktop application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desktop.github.com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help FAQ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help.github.com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GitHub </a:t>
            </a:r>
            <a:r>
              <a:rPr lang="en-US" sz="2400" dirty="0"/>
              <a:t>video tutorials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www.youtube.com/user/GitHubGuides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GitHub </a:t>
            </a:r>
            <a:r>
              <a:rPr lang="en-US" sz="2400" dirty="0" smtClean="0"/>
              <a:t>Pages (the free web hosting part of GitHub)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pages.github.com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Git</a:t>
            </a:r>
            <a:r>
              <a:rPr lang="en-US" sz="2400" dirty="0"/>
              <a:t> </a:t>
            </a:r>
            <a:r>
              <a:rPr lang="en-US" sz="2400" dirty="0" smtClean="0"/>
              <a:t>documentation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www.git-scm.com/doc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559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</a:t>
            </a:r>
            <a:r>
              <a:rPr lang="en-US" sz="4400" dirty="0" smtClean="0">
                <a:solidFill>
                  <a:srgbClr val="FF0000"/>
                </a:solidFill>
              </a:rPr>
              <a:t>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712" y="3048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This workshop’s agenda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19200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 Brief tour of GitHub and create free account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Learn </a:t>
            </a:r>
            <a:r>
              <a:rPr lang="en-US" sz="3200" dirty="0" smtClean="0"/>
              <a:t>the core </a:t>
            </a:r>
            <a:r>
              <a:rPr lang="en-US" sz="3200" dirty="0" smtClean="0"/>
              <a:t>concepts of GitHub</a:t>
            </a:r>
            <a:br>
              <a:rPr lang="en-US" sz="3200" dirty="0" smtClean="0"/>
            </a:br>
            <a:endParaRPr lang="en-US" sz="3200" dirty="0" smtClean="0"/>
          </a:p>
          <a:p>
            <a:pPr marL="342900" indent="-342900">
              <a:buAutoNum type="arabicPeriod"/>
            </a:pPr>
            <a:r>
              <a:rPr lang="en-US" sz="3200" dirty="0" smtClean="0"/>
              <a:t> Practice </a:t>
            </a:r>
            <a:r>
              <a:rPr lang="en-US" sz="3200" dirty="0" smtClean="0"/>
              <a:t>using GitHub</a:t>
            </a:r>
          </a:p>
        </p:txBody>
      </p:sp>
    </p:spTree>
    <p:extLst>
      <p:ext uri="{BB962C8B-B14F-4D97-AF65-F5344CB8AC3E}">
        <p14:creationId xmlns:p14="http://schemas.microsoft.com/office/powerpoint/2010/main" val="258717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135559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Open </a:t>
            </a:r>
            <a:r>
              <a:rPr lang="en-US" sz="4400" dirty="0" smtClean="0">
                <a:solidFill>
                  <a:srgbClr val="FF0000"/>
                </a:solidFill>
              </a:rPr>
              <a:t>GitHub.com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27" b="23863"/>
          <a:stretch/>
        </p:blipFill>
        <p:spPr>
          <a:xfrm>
            <a:off x="1143000" y="2362200"/>
            <a:ext cx="6858000" cy="36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609600"/>
            <a:ext cx="7315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“Nature </a:t>
            </a:r>
            <a:r>
              <a:rPr lang="en-US" sz="3200" dirty="0"/>
              <a:t>journals have required that authors declare the location </a:t>
            </a:r>
            <a:r>
              <a:rPr lang="en-US" sz="3200" dirty="0" smtClean="0"/>
              <a:t>of </a:t>
            </a:r>
            <a:r>
              <a:rPr lang="en-US" sz="3200" dirty="0"/>
              <a:t>any custom code and software central to the main claims in a paper</a:t>
            </a:r>
            <a:r>
              <a:rPr lang="en-US" sz="3200" dirty="0" smtClean="0"/>
              <a:t>. [...]</a:t>
            </a:r>
            <a:br>
              <a:rPr lang="en-US" sz="3200" dirty="0" smtClean="0"/>
            </a:br>
            <a:r>
              <a:rPr lang="en-US" sz="3200" b="1" i="1" dirty="0" smtClean="0"/>
              <a:t>We recommend hosting source code on GitHub</a:t>
            </a:r>
            <a:r>
              <a:rPr lang="en-US" sz="3200" dirty="0" smtClean="0"/>
              <a:t>.”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3340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“Rebooting review”. </a:t>
            </a:r>
            <a:r>
              <a:rPr lang="en-US" i="1" dirty="0"/>
              <a:t>Nature </a:t>
            </a:r>
            <a:r>
              <a:rPr lang="en-US" i="1" dirty="0" smtClean="0"/>
              <a:t>Biotechnology</a:t>
            </a:r>
            <a:r>
              <a:rPr lang="en-US" dirty="0" smtClean="0"/>
              <a:t> 33, 319 (2015). doi:10.1038/nbt.3202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5990"/>
            <a:ext cx="6553200" cy="5575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295400" y="5754469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Source: “Democratic </a:t>
            </a:r>
            <a:r>
              <a:rPr lang="en-US" sz="2000" dirty="0"/>
              <a:t>databases: science on GitHub”. </a:t>
            </a:r>
            <a:r>
              <a:rPr lang="en-US" sz="2000" i="1" dirty="0" smtClean="0"/>
              <a:t>Nature </a:t>
            </a:r>
            <a:r>
              <a:rPr lang="en-US" sz="2000" dirty="0" smtClean="0"/>
              <a:t>538, 127-128 (06 October 2016</a:t>
            </a:r>
            <a:r>
              <a:rPr lang="en-US" sz="2000" dirty="0"/>
              <a:t>). doi:10.1038/538127a </a:t>
            </a:r>
          </a:p>
        </p:txBody>
      </p:sp>
    </p:spTree>
    <p:extLst>
      <p:ext uri="{BB962C8B-B14F-4D97-AF65-F5344CB8AC3E}">
        <p14:creationId xmlns:p14="http://schemas.microsoft.com/office/powerpoint/2010/main" val="109672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712" y="15240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GitHub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is: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24384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Version </a:t>
            </a:r>
            <a:r>
              <a:rPr lang="en-US" sz="3200" dirty="0"/>
              <a:t>control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sharing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Collaboration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Discovery tool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Free web hosting service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130492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Repository</a:t>
            </a:r>
            <a:r>
              <a:rPr lang="en-US" sz="2600" i="1" dirty="0" smtClean="0"/>
              <a:t> </a:t>
            </a:r>
            <a:r>
              <a:rPr lang="en-US" sz="2600" i="1" dirty="0"/>
              <a:t>= individual project </a:t>
            </a:r>
            <a:r>
              <a:rPr lang="en-US" sz="2600" i="1" dirty="0" smtClean="0"/>
              <a:t>workspace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9682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" y="769441"/>
            <a:ext cx="8305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Fork</a:t>
            </a:r>
            <a:r>
              <a:rPr lang="en-US" sz="2600" i="1" dirty="0" smtClean="0"/>
              <a:t> </a:t>
            </a:r>
            <a:r>
              <a:rPr lang="en-US" sz="2600" dirty="0"/>
              <a:t>or</a:t>
            </a:r>
            <a:r>
              <a:rPr lang="en-US" sz="2600" i="1" dirty="0"/>
              <a:t> </a:t>
            </a:r>
            <a:r>
              <a:rPr lang="en-US" sz="2600" b="1" i="1" dirty="0" smtClean="0"/>
              <a:t>Clone</a:t>
            </a:r>
            <a:r>
              <a:rPr lang="en-US" sz="2600" i="1" dirty="0" smtClean="0"/>
              <a:t> </a:t>
            </a:r>
            <a:r>
              <a:rPr lang="en-US" sz="2600" i="1" dirty="0"/>
              <a:t>= copy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52375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Key GitHub concepts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" y="769441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Repository </a:t>
            </a:r>
            <a:r>
              <a:rPr lang="en-US" sz="2600" dirty="0"/>
              <a:t>= individual project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Fork </a:t>
            </a:r>
            <a:r>
              <a:rPr lang="en-US" sz="2600" dirty="0"/>
              <a:t>or </a:t>
            </a:r>
            <a:r>
              <a:rPr lang="en-US" sz="2600" dirty="0" smtClean="0"/>
              <a:t>Clone </a:t>
            </a:r>
            <a:r>
              <a:rPr lang="en-US" sz="2600" dirty="0"/>
              <a:t>= copy a repository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dirty="0" smtClean="0"/>
              <a:t>Commit</a:t>
            </a:r>
            <a:r>
              <a:rPr lang="en-US" sz="2600" i="1" dirty="0" smtClean="0"/>
              <a:t> </a:t>
            </a:r>
            <a:r>
              <a:rPr lang="en-US" sz="2600" i="1" dirty="0"/>
              <a:t>= save a version of a </a:t>
            </a:r>
            <a:r>
              <a:rPr lang="en-US" sz="2600" i="1" dirty="0" smtClean="0"/>
              <a:t>repository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102465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341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Using GitHub.com to Manage Your Scholarly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Hshsl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git &amp; GitHub for professional development and scholarly publishing</dc:title>
  <dc:creator>Zelip, Brian</dc:creator>
  <cp:lastModifiedBy>Zelip, Brian</cp:lastModifiedBy>
  <cp:revision>56</cp:revision>
  <cp:lastPrinted>2016-10-25T15:57:54Z</cp:lastPrinted>
  <dcterms:created xsi:type="dcterms:W3CDTF">2015-06-22T18:49:15Z</dcterms:created>
  <dcterms:modified xsi:type="dcterms:W3CDTF">2017-02-21T16:51:34Z</dcterms:modified>
</cp:coreProperties>
</file>