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65" r:id="rId4"/>
    <p:sldId id="296" r:id="rId5"/>
    <p:sldId id="297" r:id="rId6"/>
    <p:sldId id="298" r:id="rId7"/>
    <p:sldId id="283" r:id="rId8"/>
    <p:sldId id="309" r:id="rId9"/>
    <p:sldId id="307" r:id="rId10"/>
    <p:sldId id="310" r:id="rId11"/>
    <p:sldId id="300" r:id="rId12"/>
    <p:sldId id="311" r:id="rId13"/>
    <p:sldId id="299" r:id="rId14"/>
    <p:sldId id="312" r:id="rId15"/>
    <p:sldId id="301" r:id="rId16"/>
    <p:sldId id="313" r:id="rId17"/>
    <p:sldId id="302" r:id="rId18"/>
    <p:sldId id="314" r:id="rId19"/>
    <p:sldId id="306" r:id="rId20"/>
    <p:sldId id="315" r:id="rId21"/>
    <p:sldId id="295" r:id="rId22"/>
    <p:sldId id="278" r:id="rId23"/>
    <p:sldId id="30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>
      <p:cViewPr varScale="1">
        <p:scale>
          <a:sx n="115" d="100"/>
          <a:sy n="115" d="100"/>
        </p:scale>
        <p:origin x="12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E71F3853-F395-4D73-A1A0-4A9404D01A92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8B9B1EA-6C82-4CA4-BF0D-E2569723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9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7847-DFA4-43F9-8C4F-6247C0D4A024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desktop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4" Type="http://schemas.openxmlformats.org/officeDocument/2006/relationships/hyperlink" Target="https://www.youtube.com/user/GitHubGuides" TargetMode="External"/><Relationship Id="rId5" Type="http://schemas.openxmlformats.org/officeDocument/2006/relationships/hyperlink" Target="https://pages.github.com/" TargetMode="External"/><Relationship Id="rId6" Type="http://schemas.openxmlformats.org/officeDocument/2006/relationships/hyperlink" Target="http://www.git-scm.com/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72440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9216"/>
            <a:ext cx="7772400" cy="1905000"/>
          </a:xfrm>
        </p:spPr>
        <p:txBody>
          <a:bodyPr>
            <a:noAutofit/>
          </a:bodyPr>
          <a:lstStyle/>
          <a:p>
            <a:r>
              <a:rPr lang="en-US" sz="5500" dirty="0" smtClean="0">
                <a:solidFill>
                  <a:srgbClr val="FF0000"/>
                </a:solidFill>
              </a:rPr>
              <a:t>Using GitHub.com to Manage Your Scholarly Work</a:t>
            </a:r>
            <a:endParaRPr lang="en-US" sz="5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91200"/>
            <a:ext cx="54864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Brian Zelip, bzelip@hshsl.umaryland.edu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Emerging Technologies Librarian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1738"/>
            <a:ext cx="8382000" cy="612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 “Clone” and “Fork” buttons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2895600"/>
            <a:ext cx="13716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7434" y="1222036"/>
            <a:ext cx="983166" cy="454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00800" y="1676399"/>
            <a:ext cx="1143000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14740" y="2133600"/>
            <a:ext cx="97666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" y="769441"/>
            <a:ext cx="8572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Clone or </a:t>
            </a:r>
            <a:r>
              <a:rPr lang="en-US" sz="2600" dirty="0" smtClean="0"/>
              <a:t>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</a:t>
            </a:r>
            <a:r>
              <a:rPr lang="en-US" sz="2600" i="1" dirty="0" smtClean="0"/>
              <a:t> </a:t>
            </a:r>
            <a:r>
              <a:rPr lang="en-US" sz="2600" i="1" dirty="0"/>
              <a:t>= save a version of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024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“commit” section when updating a file from the GitHub website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1" y="838200"/>
            <a:ext cx="8419578" cy="53137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457200" y="2362200"/>
            <a:ext cx="8229600" cy="2895600"/>
          </a:xfrm>
          <a:prstGeom prst="roundRect">
            <a:avLst>
              <a:gd name="adj" fmla="val 705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0" y="1304955"/>
            <a:ext cx="8382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572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Clone or Fork = </a:t>
            </a:r>
            <a:r>
              <a:rPr lang="en-US" sz="2600" dirty="0"/>
              <a:t>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 message</a:t>
            </a:r>
            <a:r>
              <a:rPr lang="en-US" sz="2600" i="1" dirty="0" smtClean="0"/>
              <a:t> </a:t>
            </a:r>
            <a:r>
              <a:rPr lang="en-US" sz="2600" i="1" dirty="0"/>
              <a:t>= description of the </a:t>
            </a:r>
            <a:r>
              <a:rPr lang="en-US" sz="2600" i="1" dirty="0" smtClean="0"/>
              <a:t>commit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757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short and long “commit message” fields from the GitHub website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1" y="838200"/>
            <a:ext cx="8419578" cy="53137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1066800" y="2819400"/>
            <a:ext cx="7467600" cy="1447800"/>
          </a:xfrm>
          <a:prstGeom prst="roundRect">
            <a:avLst>
              <a:gd name="adj" fmla="val 705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05200" y="3097131"/>
            <a:ext cx="1143000" cy="44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35433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7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769441"/>
            <a:ext cx="8572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Issues</a:t>
            </a:r>
            <a:r>
              <a:rPr lang="en-US" sz="2600" i="1" dirty="0" smtClean="0"/>
              <a:t> </a:t>
            </a:r>
            <a:r>
              <a:rPr lang="en-US" sz="2600" i="1" dirty="0"/>
              <a:t>= discussion space for a repository </a:t>
            </a:r>
          </a:p>
        </p:txBody>
      </p:sp>
    </p:spTree>
    <p:extLst>
      <p:ext uri="{BB962C8B-B14F-4D97-AF65-F5344CB8AC3E}">
        <p14:creationId xmlns:p14="http://schemas.microsoft.com/office/powerpoint/2010/main" val="590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“Issues” tab inside a repository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382000" cy="58270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1143000" y="1016618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71132" y="1702418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9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572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Pull request </a:t>
            </a:r>
            <a:r>
              <a:rPr lang="en-US" sz="2600" i="1" dirty="0"/>
              <a:t>= a change to a repository offered from an outside </a:t>
            </a:r>
            <a:r>
              <a:rPr lang="en-US" sz="2600" i="1" dirty="0" smtClean="0"/>
              <a:t>author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91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72512"/>
            <a:ext cx="8382000" cy="57806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“Pull requests” tab inside a repository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066800"/>
            <a:ext cx="1143000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37932" y="1752600"/>
            <a:ext cx="685800" cy="1091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6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769441"/>
            <a:ext cx="85725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Repository 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Clone or Fork 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Pull request </a:t>
            </a:r>
            <a:r>
              <a:rPr lang="en-US" sz="2600" dirty="0"/>
              <a:t>= a change to a repository offered from an outside 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Branch</a:t>
            </a:r>
            <a:r>
              <a:rPr lang="en-US" sz="2600" i="1" dirty="0" smtClean="0"/>
              <a:t> </a:t>
            </a:r>
            <a:r>
              <a:rPr lang="en-US" sz="2600" i="1" dirty="0"/>
              <a:t>= </a:t>
            </a:r>
            <a:r>
              <a:rPr lang="en-US" sz="2600" i="1" dirty="0" smtClean="0"/>
              <a:t>a sandbox version </a:t>
            </a:r>
            <a:r>
              <a:rPr lang="en-US" sz="2600" i="1" dirty="0"/>
              <a:t>of a repository for </a:t>
            </a:r>
            <a:r>
              <a:rPr lang="en-US" sz="2600" i="1" dirty="0" smtClean="0"/>
              <a:t>experimentation</a:t>
            </a:r>
            <a:endParaRPr lang="en-US" sz="2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12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This workshop’s agenda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19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 Brief tour of GitHub and create free account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Learn the core concepts of GitHub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Practice using GitHub</a:t>
            </a:r>
          </a:p>
        </p:txBody>
      </p:sp>
    </p:spTree>
    <p:extLst>
      <p:ext uri="{BB962C8B-B14F-4D97-AF65-F5344CB8AC3E}">
        <p14:creationId xmlns:p14="http://schemas.microsoft.com/office/powerpoint/2010/main" val="25871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31218"/>
            <a:ext cx="8382000" cy="58219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 smtClean="0"/>
              <a:t>“Branch” menu inside </a:t>
            </a:r>
            <a:r>
              <a:rPr lang="en-US" sz="2000" dirty="0" smtClean="0"/>
              <a:t>a </a:t>
            </a:r>
            <a:r>
              <a:rPr lang="en-US" sz="2000" dirty="0" smtClean="0"/>
              <a:t>repository; “master” branch is currently checked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97726" y="2590800"/>
            <a:ext cx="2650273" cy="1981200"/>
          </a:xfrm>
          <a:prstGeom prst="roundRect">
            <a:avLst>
              <a:gd name="adj" fmla="val 569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03761" y="1600200"/>
            <a:ext cx="838201" cy="1122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9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There are 3 ways to access </a:t>
            </a:r>
            <a:r>
              <a:rPr lang="en-US" sz="4400" dirty="0">
                <a:solidFill>
                  <a:srgbClr val="FF0000"/>
                </a:solidFill>
              </a:rPr>
              <a:t>GitHub?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22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</a:t>
            </a:r>
            <a:r>
              <a:rPr lang="en-US" sz="3200" dirty="0" smtClean="0">
                <a:hlinkClick r:id="rId2"/>
              </a:rPr>
              <a:t>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GitHub </a:t>
            </a:r>
            <a:r>
              <a:rPr lang="en-US" sz="3200" dirty="0"/>
              <a:t>Desktop </a:t>
            </a:r>
            <a:r>
              <a:rPr lang="en-US" sz="3200" dirty="0" smtClean="0"/>
              <a:t>App, </a:t>
            </a:r>
            <a:r>
              <a:rPr lang="en-US" sz="3200" dirty="0" smtClean="0">
                <a:hlinkClick r:id="rId3"/>
              </a:rPr>
              <a:t>desktop.github.com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Via </a:t>
            </a:r>
            <a:r>
              <a:rPr lang="en-US" sz="3200" dirty="0" smtClean="0"/>
              <a:t>your computer’s command line interface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228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Resources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1430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 smtClean="0"/>
              <a:t>FAQ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help</a:t>
            </a:r>
            <a:r>
              <a:rPr lang="en-US" sz="2400" dirty="0" smtClean="0">
                <a:hlinkClick r:id="rId2"/>
              </a:rPr>
              <a:t>.github.com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G</a:t>
            </a:r>
            <a:r>
              <a:rPr lang="en-US" sz="2400" dirty="0" smtClean="0"/>
              <a:t>uides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guides.github.com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video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www.youtube.com/user/GitHubGuides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</a:t>
            </a:r>
            <a:r>
              <a:rPr lang="en-US" sz="2400" dirty="0" smtClean="0"/>
              <a:t>Pages (the free web hosting part of GitHub)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pages.github.com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smtClean="0"/>
              <a:t>documentation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www.git-scm.com/doc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59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“Nature </a:t>
            </a:r>
            <a:r>
              <a:rPr lang="en-US" sz="3200" dirty="0"/>
              <a:t>journals have required that authors declare the location </a:t>
            </a:r>
            <a:r>
              <a:rPr lang="en-US" sz="3200" dirty="0" smtClean="0"/>
              <a:t>of </a:t>
            </a:r>
            <a:r>
              <a:rPr lang="en-US" sz="3200" dirty="0"/>
              <a:t>any custom code and software central to the main claims in a paper</a:t>
            </a:r>
            <a:r>
              <a:rPr lang="en-US" sz="3200" dirty="0" smtClean="0"/>
              <a:t>. [...]</a:t>
            </a:r>
            <a:br>
              <a:rPr lang="en-US" sz="3200" dirty="0" smtClean="0"/>
            </a:br>
            <a:r>
              <a:rPr lang="en-US" sz="3200" b="1" i="1" dirty="0" smtClean="0"/>
              <a:t>We recommend hosting source code on GitHub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“Rebooting review”. </a:t>
            </a:r>
            <a:r>
              <a:rPr lang="en-US" i="1" dirty="0"/>
              <a:t>Nature </a:t>
            </a:r>
            <a:r>
              <a:rPr lang="en-US" i="1" dirty="0" smtClean="0"/>
              <a:t>Biotechnology</a:t>
            </a:r>
            <a:r>
              <a:rPr lang="en-US" dirty="0" smtClean="0"/>
              <a:t> 33, 319 (2015). doi:10.1038/nbt.3202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5990"/>
            <a:ext cx="6553200" cy="5575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95400" y="5754469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“Democratic </a:t>
            </a:r>
            <a:r>
              <a:rPr lang="en-US" sz="2000" dirty="0"/>
              <a:t>databases: science on GitHub”. </a:t>
            </a:r>
            <a:r>
              <a:rPr lang="en-US" sz="2000" i="1" dirty="0" smtClean="0"/>
              <a:t>Nature </a:t>
            </a:r>
            <a:r>
              <a:rPr lang="en-US" sz="2000" dirty="0" smtClean="0"/>
              <a:t>538, 127-128 (06 October 2016</a:t>
            </a:r>
            <a:r>
              <a:rPr lang="en-US" sz="2000" dirty="0"/>
              <a:t>). doi:10.1038/538127a </a:t>
            </a:r>
          </a:p>
        </p:txBody>
      </p:sp>
    </p:spTree>
    <p:extLst>
      <p:ext uri="{BB962C8B-B14F-4D97-AF65-F5344CB8AC3E}">
        <p14:creationId xmlns:p14="http://schemas.microsoft.com/office/powerpoint/2010/main" val="1096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524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GitHub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is: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4384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Version </a:t>
            </a:r>
            <a:r>
              <a:rPr lang="en-US" sz="3200" dirty="0"/>
              <a:t>control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sharing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Collaboration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Discovery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Free web hosting service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04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72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Repository</a:t>
            </a:r>
            <a:r>
              <a:rPr lang="en-US" sz="2600" i="1" dirty="0" smtClean="0"/>
              <a:t> </a:t>
            </a:r>
            <a:r>
              <a:rPr lang="en-US" sz="2600" i="1" dirty="0"/>
              <a:t>= individual project </a:t>
            </a:r>
            <a:r>
              <a:rPr lang="en-US" sz="2600" i="1" dirty="0" smtClean="0"/>
              <a:t>workspace/directory/folder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9682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1738"/>
            <a:ext cx="8382000" cy="6120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09550" y="152400"/>
            <a:ext cx="872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“</a:t>
            </a:r>
            <a:r>
              <a:rPr lang="en-US" sz="2000" dirty="0" err="1" smtClean="0"/>
              <a:t>github</a:t>
            </a:r>
            <a:r>
              <a:rPr lang="en-US" sz="2000" dirty="0" smtClean="0"/>
              <a:t>-workshop” repository owned by the user “</a:t>
            </a:r>
            <a:r>
              <a:rPr lang="en-US" sz="2000" dirty="0" err="1" smtClean="0"/>
              <a:t>hshsl</a:t>
            </a:r>
            <a:r>
              <a:rPr lang="en-US" sz="2000" dirty="0" smtClean="0"/>
              <a:t>-training”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32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572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workspace/directory/folder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Clone</a:t>
            </a:r>
            <a:r>
              <a:rPr lang="en-US" sz="2600" i="1" dirty="0" smtClean="0"/>
              <a:t> or </a:t>
            </a:r>
            <a:r>
              <a:rPr lang="en-US" sz="2600" b="1" i="1" dirty="0" smtClean="0"/>
              <a:t>Fork</a:t>
            </a:r>
            <a:r>
              <a:rPr lang="en-US" sz="2600" i="1" dirty="0" smtClean="0"/>
              <a:t> </a:t>
            </a:r>
            <a:r>
              <a:rPr lang="en-US" sz="2600" i="1" dirty="0"/>
              <a:t>= copy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523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420</Words>
  <Application>Microsoft Macintosh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Using GitHub.com to Manage Your Scholarly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Hshsl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git &amp; GitHub for professional development and scholarly publishing</dc:title>
  <dc:creator>Zelip, Brian</dc:creator>
  <cp:lastModifiedBy>Brian Zelip</cp:lastModifiedBy>
  <cp:revision>73</cp:revision>
  <cp:lastPrinted>2016-10-25T15:57:54Z</cp:lastPrinted>
  <dcterms:created xsi:type="dcterms:W3CDTF">2015-06-22T18:49:15Z</dcterms:created>
  <dcterms:modified xsi:type="dcterms:W3CDTF">2017-03-08T16:19:19Z</dcterms:modified>
</cp:coreProperties>
</file>