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9" r:id="rId5"/>
    <p:sldId id="260" r:id="rId6"/>
    <p:sldId id="261" r:id="rId7"/>
    <p:sldId id="258" r:id="rId8"/>
    <p:sldId id="263" r:id="rId9"/>
    <p:sldId id="264" r:id="rId10"/>
    <p:sldId id="265" r:id="rId11"/>
    <p:sldId id="25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22D47-C9E7-44EF-A59A-B5CF5376C4A6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6D42-FB34-4CC2-8C70-3A01868A9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= requirements</a:t>
            </a:r>
          </a:p>
          <a:p>
            <a:r>
              <a:rPr lang="en-US" dirty="0" smtClean="0"/>
              <a:t>Track= sprint helps us in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6D42-FB34-4CC2-8C70-3A01868A93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</a:t>
            </a:r>
            <a:r>
              <a:rPr lang="en-US" b="1" dirty="0" err="1" smtClean="0"/>
              <a:t>Jira</a:t>
            </a:r>
            <a:r>
              <a:rPr lang="en-US" b="1" dirty="0" smtClean="0"/>
              <a:t> + version control</a:t>
            </a:r>
            <a:r>
              <a:rPr lang="en-US" dirty="0" smtClean="0"/>
              <a:t> means less jumping in and out of different interfaces, which can impact development productivity.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6D42-FB34-4CC2-8C70-3A01868A93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ops-specialists-work-collaboration-programmers-businesspeople-huge-laptop-cartoon-flat-illustration_87771-81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28600"/>
            <a:ext cx="5962650" cy="42957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0"/>
            <a:ext cx="8229600" cy="1143000"/>
          </a:xfrm>
        </p:spPr>
        <p:txBody>
          <a:bodyPr>
            <a:noAutofit/>
          </a:bodyPr>
          <a:lstStyle/>
          <a:p>
            <a:r>
              <a:rPr lang="en-US" b="1" i="1" dirty="0" smtClean="0"/>
              <a:t>INTRODUCTION TO DEVOPS</a:t>
            </a:r>
            <a:br>
              <a:rPr lang="en-US" b="1" i="1" dirty="0" smtClean="0"/>
            </a:br>
            <a:r>
              <a:rPr lang="en-US" b="1" i="1" dirty="0" smtClean="0"/>
              <a:t>&amp; HANDS-ON STARTUP</a:t>
            </a:r>
            <a:endParaRPr lang="en-US" b="1" i="1" dirty="0"/>
          </a:p>
        </p:txBody>
      </p:sp>
      <p:pic>
        <p:nvPicPr>
          <p:cNvPr id="4" name="Picture 3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vc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6362" y="2133600"/>
            <a:ext cx="3576638" cy="2311433"/>
          </a:xfrm>
          <a:prstGeom prst="rect">
            <a:avLst/>
          </a:prstGeom>
        </p:spPr>
      </p:pic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76200" y="304800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Types of VCS</a:t>
            </a:r>
            <a:endParaRPr lang="en-US" b="1" i="1" dirty="0" smtClean="0"/>
          </a:p>
          <a:p>
            <a:pPr lvl="1"/>
            <a:r>
              <a:rPr lang="en-US" b="1" i="1" dirty="0" smtClean="0"/>
              <a:t>Local Version Control Systems</a:t>
            </a:r>
            <a:r>
              <a:rPr lang="en-US" i="1" dirty="0" smtClean="0"/>
              <a:t>: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/>
              <a:t>It is one of the simplest forms and has a database that kept all the changes to files under revision control. RCS is an example, by updating directory(patch).</a:t>
            </a:r>
          </a:p>
          <a:p>
            <a:pPr lvl="1">
              <a:lnSpc>
                <a:spcPct val="150000"/>
              </a:lnSpc>
            </a:pPr>
            <a:r>
              <a:rPr lang="en-US" i="1" dirty="0" smtClean="0"/>
              <a:t> </a:t>
            </a:r>
            <a:r>
              <a:rPr lang="en-US" b="1" i="1" dirty="0" smtClean="0"/>
              <a:t>Centralized Version Control Systems: (CVCS)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/>
              <a:t>Two things are required to make your changes: </a:t>
            </a:r>
          </a:p>
          <a:p>
            <a:pPr lvl="2" fontAlgn="base">
              <a:lnSpc>
                <a:spcPct val="150000"/>
              </a:lnSpc>
            </a:pPr>
            <a:r>
              <a:rPr lang="en-US" i="1" dirty="0" smtClean="0">
                <a:solidFill>
                  <a:srgbClr val="0070C0"/>
                </a:solidFill>
              </a:rPr>
              <a:t>You commit </a:t>
            </a:r>
          </a:p>
          <a:p>
            <a:pPr lvl="2" fontAlgn="base">
              <a:lnSpc>
                <a:spcPct val="150000"/>
              </a:lnSpc>
            </a:pPr>
            <a:r>
              <a:rPr lang="en-US" i="1" dirty="0" smtClean="0">
                <a:solidFill>
                  <a:srgbClr val="0070C0"/>
                </a:solidFill>
              </a:rPr>
              <a:t>They update </a:t>
            </a:r>
          </a:p>
          <a:p>
            <a:pPr lvl="2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/>
              <a:t> It allows administrators to control over </a:t>
            </a:r>
          </a:p>
          <a:p>
            <a:pPr lvl="2" fontAlgn="base">
              <a:lnSpc>
                <a:spcPct val="150000"/>
              </a:lnSpc>
            </a:pPr>
            <a:r>
              <a:rPr lang="en-US" i="1" dirty="0" smtClean="0"/>
              <a:t>  who can do what. </a:t>
            </a:r>
            <a:endParaRPr lang="en-US" b="1" i="1" dirty="0" smtClean="0"/>
          </a:p>
          <a:p>
            <a:pPr lvl="1"/>
            <a:r>
              <a:rPr lang="en-US" b="1" i="1" dirty="0" smtClean="0"/>
              <a:t>Distributed Version Control Systems: (DVCS)</a:t>
            </a:r>
          </a:p>
          <a:p>
            <a:pPr lvl="2">
              <a:buFont typeface="Arial" pitchFamily="34" charset="0"/>
              <a:buChar char="•"/>
            </a:pPr>
            <a:r>
              <a:rPr lang="en-US" i="1" dirty="0" smtClean="0"/>
              <a:t>Created to overcome single point of failure.</a:t>
            </a:r>
          </a:p>
          <a:p>
            <a:pPr lvl="2">
              <a:buFont typeface="Arial" pitchFamily="34" charset="0"/>
              <a:buChar char="•"/>
            </a:pPr>
            <a:r>
              <a:rPr lang="en-US" i="1" dirty="0" smtClean="0"/>
              <a:t>Each user has their own repository and working copy. 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i="1" dirty="0" smtClean="0"/>
              <a:t>To make your changes visible to others, 4 things are required: </a:t>
            </a:r>
            <a:br>
              <a:rPr lang="en-US" i="1" dirty="0" smtClean="0"/>
            </a:br>
            <a:r>
              <a:rPr lang="en-US" i="1" dirty="0" smtClean="0"/>
              <a:t> </a:t>
            </a:r>
          </a:p>
          <a:p>
            <a:pPr lvl="2" fontAlgn="base"/>
            <a:r>
              <a:rPr lang="en-US" i="1" dirty="0" smtClean="0">
                <a:solidFill>
                  <a:srgbClr val="0070C0"/>
                </a:solidFill>
              </a:rPr>
              <a:t>You commit</a:t>
            </a:r>
          </a:p>
          <a:p>
            <a:pPr lvl="2" fontAlgn="base"/>
            <a:r>
              <a:rPr lang="en-US" i="1" dirty="0" smtClean="0">
                <a:solidFill>
                  <a:srgbClr val="0070C0"/>
                </a:solidFill>
              </a:rPr>
              <a:t>You push</a:t>
            </a:r>
          </a:p>
          <a:p>
            <a:pPr lvl="2" fontAlgn="base"/>
            <a:r>
              <a:rPr lang="en-US" i="1" dirty="0" smtClean="0">
                <a:solidFill>
                  <a:srgbClr val="0070C0"/>
                </a:solidFill>
              </a:rPr>
              <a:t>They pull</a:t>
            </a:r>
          </a:p>
          <a:p>
            <a:pPr lvl="2" fontAlgn="base"/>
            <a:r>
              <a:rPr lang="en-US" i="1" dirty="0" smtClean="0">
                <a:solidFill>
                  <a:srgbClr val="0070C0"/>
                </a:solidFill>
              </a:rPr>
              <a:t>They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GIT &amp; GITHUB &amp; </a:t>
            </a:r>
            <a:r>
              <a:rPr lang="en-US" b="1" dirty="0" smtClean="0"/>
              <a:t>GITLAB &amp; BITBUCKET</a:t>
            </a:r>
            <a:endParaRPr lang="en-US" b="1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017687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As discussed before it is a </a:t>
            </a:r>
            <a:r>
              <a:rPr lang="en-US" b="1" i="1" dirty="0" smtClean="0"/>
              <a:t>DVCS</a:t>
            </a:r>
            <a:r>
              <a:rPr lang="en-US" i="1" dirty="0" smtClean="0"/>
              <a:t>, but all 3 of these have different roles in doing so.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Simply </a:t>
            </a:r>
            <a:r>
              <a:rPr lang="en-US" i="1" dirty="0" smtClean="0"/>
              <a:t>put, </a:t>
            </a:r>
            <a:r>
              <a:rPr lang="en-US" b="1" i="1" dirty="0" smtClean="0"/>
              <a:t>Git </a:t>
            </a:r>
            <a:r>
              <a:rPr lang="en-US" i="1" dirty="0" smtClean="0"/>
              <a:t>is a</a:t>
            </a:r>
            <a:r>
              <a:rPr lang="en-US" b="1" i="1" dirty="0" smtClean="0"/>
              <a:t> </a:t>
            </a:r>
            <a:r>
              <a:rPr lang="en-US" i="1" dirty="0" smtClean="0"/>
              <a:t>version control system that </a:t>
            </a:r>
            <a:r>
              <a:rPr lang="en-US" b="1" i="1" dirty="0" smtClean="0"/>
              <a:t>lets you manage and keep track of your source code history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GitHub</a:t>
            </a:r>
            <a:r>
              <a:rPr lang="en-US" i="1" dirty="0" smtClean="0"/>
              <a:t> </a:t>
            </a:r>
            <a:r>
              <a:rPr lang="en-US" i="1" dirty="0" smtClean="0"/>
              <a:t>is a cloud-based hosting service that lets you manage Git repositories. If you have open-source projects that use Git, then GitHub is designed to help you better manage them</a:t>
            </a:r>
            <a:r>
              <a:rPr lang="en-US" i="1" dirty="0" smtClean="0"/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GitLab </a:t>
            </a:r>
            <a:r>
              <a:rPr lang="en-US" i="1" dirty="0" smtClean="0"/>
              <a:t>is more focused on offering a features-based system with a centralized, integrated platform for </a:t>
            </a:r>
            <a:r>
              <a:rPr lang="en-US" i="1" u="sng" dirty="0" smtClean="0"/>
              <a:t>web </a:t>
            </a:r>
            <a:r>
              <a:rPr lang="en-US" i="1" u="sng" dirty="0" smtClean="0"/>
              <a:t>developers.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 Git is a distributed version control system while </a:t>
            </a:r>
            <a:r>
              <a:rPr lang="en-US" b="1" i="1" dirty="0" smtClean="0"/>
              <a:t>Bitbucket</a:t>
            </a:r>
            <a:r>
              <a:rPr lang="en-US" i="1" dirty="0" smtClean="0"/>
              <a:t> is a </a:t>
            </a:r>
            <a:r>
              <a:rPr lang="en-US" i="1" u="sng" dirty="0" smtClean="0"/>
              <a:t>web-based version control repository hosting service </a:t>
            </a:r>
            <a:r>
              <a:rPr lang="en-US" i="1" dirty="0" smtClean="0"/>
              <a:t>for development projects that use Git or Mercurial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LECTURE</a:t>
            </a:r>
            <a:endParaRPr lang="en-US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Introduction to DevOps.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err="1" smtClean="0"/>
              <a:t>Jira</a:t>
            </a:r>
            <a:r>
              <a:rPr lang="en-US" b="1" i="1" dirty="0" smtClean="0"/>
              <a:t> &amp; Git</a:t>
            </a:r>
            <a:endParaRPr lang="en-US" i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Agile Methodology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Scrum</a:t>
            </a:r>
            <a:endParaRPr lang="en-US" i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Sprint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Scrum roles in detail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 smtClean="0"/>
              <a:t>Jira</a:t>
            </a:r>
            <a:r>
              <a:rPr lang="en-US" i="1" dirty="0" smtClean="0"/>
              <a:t> tool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Version control system (CVCS/DVCS)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(GIT </a:t>
            </a:r>
            <a:r>
              <a:rPr lang="en-US" i="1" dirty="0" err="1" smtClean="0"/>
              <a:t>Github</a:t>
            </a:r>
            <a:r>
              <a:rPr lang="en-US" i="1" dirty="0" smtClean="0"/>
              <a:t>  </a:t>
            </a:r>
            <a:r>
              <a:rPr lang="en-US" i="1" dirty="0" err="1" smtClean="0"/>
              <a:t>GitLAB</a:t>
            </a:r>
            <a:r>
              <a:rPr lang="en-US" i="1" dirty="0" smtClean="0"/>
              <a:t> Bitbucket)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DevOps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800359"/>
            <a:ext cx="3213891" cy="3219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838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i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Why do we need to have a single unified pipeline architecture?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i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A simple representation of the word </a:t>
            </a:r>
            <a:r>
              <a:rPr lang="en-US" b="1" i="1" dirty="0" smtClean="0"/>
              <a:t>DevOps: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_57__j14aNQfmPZyFoS1yR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90125"/>
            <a:ext cx="8229600" cy="354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DevOps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55255"/>
            <a:ext cx="86868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complete representation of the word </a:t>
            </a:r>
            <a:r>
              <a:rPr lang="en-US" b="1" dirty="0" smtClean="0"/>
              <a:t>DevOps: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AGILE METHODOLOGY</a:t>
            </a:r>
            <a:endParaRPr lang="en-US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865287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Why do we need project management and what impact will it have on our project?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Agile methodology </a:t>
            </a:r>
            <a:r>
              <a:rPr lang="en-US" i="1" dirty="0" smtClean="0"/>
              <a:t>is a type of project management process, which was first described in 2001.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Agile is a </a:t>
            </a:r>
            <a:r>
              <a:rPr lang="en-US" b="1" i="1" dirty="0" smtClean="0"/>
              <a:t>response to a sequential style</a:t>
            </a:r>
            <a:r>
              <a:rPr lang="en-US" i="1" dirty="0" smtClean="0"/>
              <a:t> of software development where the business states its requirements, and IT delivers software to meet them.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Here </a:t>
            </a:r>
            <a:r>
              <a:rPr lang="en-US" b="1" i="1" dirty="0" smtClean="0"/>
              <a:t>collaborative effort</a:t>
            </a:r>
            <a:r>
              <a:rPr lang="en-US" i="1" dirty="0" smtClean="0"/>
              <a:t> of </a:t>
            </a:r>
            <a:r>
              <a:rPr lang="en-US" i="1" u="sng" dirty="0" smtClean="0"/>
              <a:t>developer and customer </a:t>
            </a:r>
            <a:r>
              <a:rPr lang="en-US" i="1" dirty="0" smtClean="0"/>
              <a:t>will enable a service to fulfill its demands and provide solutions to any shortcomings.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It encourages frequent</a:t>
            </a:r>
            <a:r>
              <a:rPr lang="en-US" b="1" i="1" dirty="0" smtClean="0"/>
              <a:t> inspection </a:t>
            </a:r>
            <a:r>
              <a:rPr lang="en-US" i="1" dirty="0" smtClean="0"/>
              <a:t>and</a:t>
            </a:r>
            <a:r>
              <a:rPr lang="en-US" b="1" i="1" dirty="0" smtClean="0"/>
              <a:t> adaptation.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In short, agile favors speed of </a:t>
            </a:r>
            <a:r>
              <a:rPr lang="en-US" b="1" i="1" dirty="0" smtClean="0"/>
              <a:t>delivery, testing, and continuous feedback.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um-development-1024x9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3" y="3048000"/>
            <a:ext cx="6939458" cy="328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SCRUM</a:t>
            </a:r>
            <a:endParaRPr lang="en-US" b="1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858457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 Scrum is an agile project management framework. It describes a set of meetings, tools, and roles that work in concert to help teams structure and manage their work.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The term is borrowed from rugby, where a scrum is a formation of players. The term scrum was chosen </a:t>
            </a:r>
            <a:r>
              <a:rPr lang="en-US" b="1" i="1" dirty="0" smtClean="0"/>
              <a:t>because it emphasizes teamwork</a:t>
            </a:r>
            <a:r>
              <a:rPr lang="en-US" i="1" dirty="0" smtClean="0"/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JIRA</a:t>
            </a:r>
            <a:endParaRPr lang="en-US" b="1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6858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/>
              <a:t> WHAT IS JIRA AND WHY DO WE NEED IT?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It is a PLAN and TRACK tool used for management and road map of a team or an organization.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smtClean="0"/>
              <a:t> Easy integration helps improved workflow.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i="1" dirty="0"/>
          </a:p>
        </p:txBody>
      </p:sp>
      <p:pic>
        <p:nvPicPr>
          <p:cNvPr id="5" name="Picture 4" descr="JSW-tour-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6376" y="2743200"/>
            <a:ext cx="6567424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81000"/>
            <a:ext cx="8686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Important aspects: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i="1" dirty="0" smtClean="0"/>
              <a:t>Collect requirements by RE team.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i="1" dirty="0" smtClean="0"/>
              <a:t>Setup Requirements/Issues.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i="1" dirty="0" smtClean="0"/>
              <a:t>Prioritizing the requirements.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b="1" i="1" dirty="0" smtClean="0"/>
              <a:t>Roles :</a:t>
            </a:r>
          </a:p>
          <a:p>
            <a:pPr marL="1257300" lvl="2" indent="-342900" algn="just"/>
            <a:r>
              <a:rPr lang="en-US" i="1" dirty="0" smtClean="0"/>
              <a:t>Product Owner</a:t>
            </a:r>
          </a:p>
          <a:p>
            <a:pPr marL="1257300" lvl="2" indent="-342900" algn="just"/>
            <a:r>
              <a:rPr lang="en-US" i="1" dirty="0" smtClean="0"/>
              <a:t>Project Manager</a:t>
            </a:r>
          </a:p>
          <a:p>
            <a:pPr marL="1257300" lvl="2" indent="-342900" algn="just"/>
            <a:r>
              <a:rPr lang="en-US" i="1" dirty="0" smtClean="0"/>
              <a:t>Team lead</a:t>
            </a:r>
          </a:p>
          <a:p>
            <a:pPr marL="1257300" lvl="2" indent="-342900" algn="just"/>
            <a:r>
              <a:rPr lang="en-US" i="1" dirty="0" smtClean="0"/>
              <a:t>Scrum Master</a:t>
            </a:r>
          </a:p>
          <a:p>
            <a:pPr marL="1257300" lvl="2" indent="-342900" algn="just"/>
            <a:r>
              <a:rPr lang="en-US" i="1" dirty="0" smtClean="0"/>
              <a:t>Developers</a:t>
            </a:r>
            <a:endParaRPr lang="en-US" b="1" i="1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b="1" i="1" dirty="0" smtClean="0"/>
              <a:t>Sprint- </a:t>
            </a:r>
            <a:r>
              <a:rPr lang="en-US" i="1" dirty="0" smtClean="0"/>
              <a:t>creating a timeline for each requirement and the whole project.</a:t>
            </a:r>
            <a:endParaRPr lang="en-US" b="1" i="1" dirty="0" smtClean="0"/>
          </a:p>
          <a:p>
            <a:pPr marL="1257300" lvl="2" indent="-342900" algn="just"/>
            <a:endParaRPr lang="en-US" i="1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3657600" y="1600200"/>
            <a:ext cx="152400" cy="762000"/>
          </a:xfrm>
          <a:prstGeom prst="rightBrace">
            <a:avLst>
              <a:gd name="adj1" fmla="val 8333"/>
              <a:gd name="adj2" fmla="val 50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75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BACKLOG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VERSION CONTROL SYSTEM</a:t>
            </a:r>
            <a:br>
              <a:rPr lang="en-US" dirty="0" smtClean="0"/>
            </a:br>
            <a:r>
              <a:rPr lang="en-US" dirty="0" smtClean="0"/>
              <a:t>(VCS)</a:t>
            </a:r>
            <a:endParaRPr lang="en-US" dirty="0"/>
          </a:p>
        </p:txBody>
      </p:sp>
      <p:pic>
        <p:nvPicPr>
          <p:cNvPr id="3" name="Picture 2" descr="CU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867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156186"/>
            <a:ext cx="8915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A version control system helps the developer team to </a:t>
            </a:r>
            <a:r>
              <a:rPr lang="en-US" b="1" i="1" dirty="0" smtClean="0"/>
              <a:t>efficiently communicate and manage(track) all the changes</a:t>
            </a:r>
            <a:r>
              <a:rPr lang="en-US" i="1" dirty="0" smtClean="0"/>
              <a:t>  made to the source code by telling </a:t>
            </a:r>
            <a:r>
              <a:rPr lang="en-US" b="1" i="1" dirty="0" smtClean="0">
                <a:solidFill>
                  <a:srgbClr val="FF0000"/>
                </a:solidFill>
              </a:rPr>
              <a:t>who</a:t>
            </a:r>
            <a:r>
              <a:rPr lang="en-US" b="1" i="1" dirty="0" smtClean="0"/>
              <a:t> </a:t>
            </a:r>
            <a:r>
              <a:rPr lang="en-US" i="1" dirty="0" smtClean="0"/>
              <a:t>made changes and </a:t>
            </a:r>
            <a:r>
              <a:rPr lang="en-US" b="1" i="1" dirty="0" smtClean="0">
                <a:solidFill>
                  <a:srgbClr val="FF0000"/>
                </a:solidFill>
              </a:rPr>
              <a:t>what</a:t>
            </a:r>
            <a:r>
              <a:rPr lang="en-US" i="1" dirty="0" smtClean="0"/>
              <a:t> change have been made.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Benefits include:</a:t>
            </a:r>
          </a:p>
          <a:p>
            <a:pPr lvl="1" algn="just"/>
            <a:r>
              <a:rPr lang="en-US" i="1" dirty="0" smtClean="0"/>
              <a:t>Traceability. </a:t>
            </a:r>
          </a:p>
          <a:p>
            <a:pPr lvl="1" algn="just"/>
            <a:r>
              <a:rPr lang="en-US" i="1" dirty="0" smtClean="0"/>
              <a:t>Document History. </a:t>
            </a:r>
          </a:p>
          <a:p>
            <a:pPr lvl="1" algn="just"/>
            <a:r>
              <a:rPr lang="en-US" i="1" dirty="0" smtClean="0"/>
              <a:t>Branching And Merging. </a:t>
            </a:r>
          </a:p>
          <a:p>
            <a:pPr lvl="1" algn="just"/>
            <a:r>
              <a:rPr lang="en-US" i="1" dirty="0" smtClean="0"/>
              <a:t>Identity. </a:t>
            </a:r>
          </a:p>
          <a:p>
            <a:pPr lvl="1" algn="just"/>
            <a:r>
              <a:rPr lang="en-US" i="1" dirty="0" smtClean="0"/>
              <a:t>Reduction Of Duplication And Errors. </a:t>
            </a:r>
          </a:p>
          <a:p>
            <a:pPr lvl="1" algn="just"/>
            <a:r>
              <a:rPr lang="en-US" i="1" dirty="0" smtClean="0"/>
              <a:t>Management Overview. </a:t>
            </a:r>
          </a:p>
          <a:p>
            <a:pPr lvl="1" algn="just"/>
            <a:r>
              <a:rPr lang="en-US" i="1" dirty="0" smtClean="0"/>
              <a:t>Open Channels Of Communication.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Famous examples include: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GitHub , Beanstalk, AWS Code Commit , SVN</a:t>
            </a:r>
            <a:r>
              <a:rPr lang="en-US" i="1" dirty="0" smtClean="0"/>
              <a:t>- (subversion)- needs separate server 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and client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430</Words>
  <Application>Microsoft Office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DEVOPS &amp; HANDS-ON STARTUP</vt:lpstr>
      <vt:lpstr>CONTENTS OF THIS LECTURE</vt:lpstr>
      <vt:lpstr>DevOps Architecture</vt:lpstr>
      <vt:lpstr>DevOps Architecture</vt:lpstr>
      <vt:lpstr>AGILE METHODOLOGY</vt:lpstr>
      <vt:lpstr>SCRUM</vt:lpstr>
      <vt:lpstr>JIRA</vt:lpstr>
      <vt:lpstr>Slide 8</vt:lpstr>
      <vt:lpstr>VERSION CONTROL SYSTEM (VCS)</vt:lpstr>
      <vt:lpstr>Slide 10</vt:lpstr>
      <vt:lpstr>GIT &amp; GITHUB &amp; GITLAB &amp; BITBUCKET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DEVOPS &amp; HANDS-ON STARTUP</dc:title>
  <dc:creator>shujaat hussain</dc:creator>
  <cp:lastModifiedBy>shujaat hussain</cp:lastModifiedBy>
  <cp:revision>91</cp:revision>
  <dcterms:created xsi:type="dcterms:W3CDTF">2006-08-16T00:00:00Z</dcterms:created>
  <dcterms:modified xsi:type="dcterms:W3CDTF">2021-09-17T07:42:57Z</dcterms:modified>
</cp:coreProperties>
</file>