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94" r:id="rId2"/>
    <p:sldId id="650" r:id="rId3"/>
    <p:sldId id="625" r:id="rId4"/>
    <p:sldId id="628" r:id="rId5"/>
    <p:sldId id="629" r:id="rId6"/>
    <p:sldId id="630" r:id="rId7"/>
    <p:sldId id="631" r:id="rId8"/>
    <p:sldId id="632" r:id="rId9"/>
    <p:sldId id="633" r:id="rId10"/>
    <p:sldId id="651" r:id="rId11"/>
    <p:sldId id="652" r:id="rId12"/>
    <p:sldId id="634" r:id="rId13"/>
    <p:sldId id="635" r:id="rId14"/>
    <p:sldId id="653" r:id="rId15"/>
    <p:sldId id="654" r:id="rId16"/>
    <p:sldId id="636" r:id="rId17"/>
    <p:sldId id="655" r:id="rId18"/>
    <p:sldId id="656" r:id="rId19"/>
    <p:sldId id="657" r:id="rId20"/>
    <p:sldId id="684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82" r:id="rId36"/>
    <p:sldId id="674" r:id="rId37"/>
    <p:sldId id="675" r:id="rId38"/>
    <p:sldId id="676" r:id="rId39"/>
    <p:sldId id="677" r:id="rId40"/>
    <p:sldId id="678" r:id="rId41"/>
    <p:sldId id="681" r:id="rId42"/>
    <p:sldId id="68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6FC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 autoAdjust="0"/>
    <p:restoredTop sz="99811" autoAdjust="0"/>
  </p:normalViewPr>
  <p:slideViewPr>
    <p:cSldViewPr>
      <p:cViewPr varScale="1">
        <p:scale>
          <a:sx n="90" d="100"/>
          <a:sy n="90" d="100"/>
        </p:scale>
        <p:origin x="-96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80"/>
    </p:cViewPr>
  </p:sorterViewPr>
  <p:notesViewPr>
    <p:cSldViewPr snapToGrid="0" snapToObjects="1">
      <p:cViewPr varScale="1">
        <p:scale>
          <a:sx n="85" d="100"/>
          <a:sy n="85" d="100"/>
        </p:scale>
        <p:origin x="-31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341813"/>
            <a:ext cx="5910262" cy="4116387"/>
          </a:xfrm>
          <a:noFill/>
        </p:spPr>
        <p:txBody>
          <a:bodyPr wrap="square" lIns="90475" tIns="44444" rIns="90475" bIns="4444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5788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4537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346577"/>
            <a:ext cx="5908675" cy="4111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2050" y="698500"/>
            <a:ext cx="4535488" cy="34036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27" tIns="45713" rIns="91427" bIns="45713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9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6113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847013" cy="173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33713"/>
            <a:ext cx="7847013" cy="1738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93DDC3-FD7F-1F45-89D7-5881D11171A2}" type="datetime1">
              <a:rPr lang="en-US" smtClean="0"/>
              <a:pPr/>
              <a:t>2/19/15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Fall 2013 -- Lecture #17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4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574801"/>
            <a:ext cx="8051800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Finite State Machines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69596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/>
              <a:t>Krste Asanovic &amp; Vladimir </a:t>
            </a:r>
            <a:r>
              <a:rPr lang="en-US" dirty="0" err="1"/>
              <a:t>Stojanovic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 smtClean="0"/>
              <a:t>inst.eecs.berkeley.edu</a:t>
            </a:r>
            <a:r>
              <a:rPr lang="en-US" dirty="0"/>
              <a:t>/~cs61c/sp15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7261225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Flip-</a:t>
            </a:r>
            <a:r>
              <a:rPr lang="en-GB" dirty="0"/>
              <a:t>F</a:t>
            </a:r>
            <a:r>
              <a:rPr lang="en-GB" dirty="0" smtClean="0"/>
              <a:t>lop Operation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603500"/>
          </a:xfrm>
          <a:ln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Edge-triggered d-type flip-flop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This one is “positive edge-triggered”</a:t>
            </a:r>
          </a:p>
          <a:p>
            <a:pPr>
              <a:lnSpc>
                <a:spcPct val="75000"/>
              </a:lnSpc>
              <a:spcBef>
                <a:spcPts val="2275"/>
              </a:spcBef>
              <a:buClr>
                <a:srgbClr val="063DE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063DE8"/>
                </a:solidFill>
              </a:rPr>
              <a:t>“On the rising edge of the clock, the input d is sampled and transferred to the output.  At all other times, the input d is ignored.”</a:t>
            </a:r>
          </a:p>
          <a:p>
            <a:pPr>
              <a:lnSpc>
                <a:spcPct val="75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Example waveforms: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l="2629" t="4941" r="7019" b="3650"/>
          <a:stretch>
            <a:fillRect/>
          </a:stretch>
        </p:blipFill>
        <p:spPr bwMode="auto">
          <a:xfrm>
            <a:off x="152400" y="3352800"/>
            <a:ext cx="8763000" cy="314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066800"/>
            <a:ext cx="871538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Footer Placeholder 7"/>
          <p:cNvSpPr txBox="1">
            <a:spLocks/>
          </p:cNvSpPr>
          <p:nvPr/>
        </p:nvSpPr>
        <p:spPr>
          <a:xfrm>
            <a:off x="2997200" y="60086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Fall 2010 -- Lecture #23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81000" y="5037137"/>
            <a:ext cx="2776538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633538" y="5070475"/>
            <a:ext cx="2776537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36863" y="5087937"/>
            <a:ext cx="2776538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89400" y="5087937"/>
            <a:ext cx="2776538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1473201" y="5451474"/>
            <a:ext cx="931862" cy="37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743994" y="5028406"/>
            <a:ext cx="930275" cy="37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944937" y="5468938"/>
            <a:ext cx="931863" cy="373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5199063" y="5486400"/>
            <a:ext cx="930275" cy="371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49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7261225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Flip-Flop Timing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603500"/>
          </a:xfrm>
          <a:ln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Edge-triggered d-type flip-flop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This one is “positive edge-triggered”</a:t>
            </a:r>
          </a:p>
          <a:p>
            <a:pPr>
              <a:lnSpc>
                <a:spcPct val="75000"/>
              </a:lnSpc>
              <a:spcBef>
                <a:spcPts val="2275"/>
              </a:spcBef>
              <a:buClr>
                <a:srgbClr val="063DE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063DE8"/>
                </a:solidFill>
              </a:rPr>
              <a:t>“On the rising edge of the clock, the input d is sampled and transferred to the output.  At all other times, the input d is ignored.”</a:t>
            </a:r>
          </a:p>
          <a:p>
            <a:pPr>
              <a:lnSpc>
                <a:spcPct val="75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Example waveforms (more detail):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066800"/>
            <a:ext cx="871538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 l="5159" t="4839" r="5054" b="754"/>
          <a:stretch>
            <a:fillRect/>
          </a:stretch>
        </p:blipFill>
        <p:spPr bwMode="auto">
          <a:xfrm>
            <a:off x="304800" y="3657600"/>
            <a:ext cx="6248400" cy="2801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 l="72557" t="20433" r="7019" b="39752"/>
          <a:stretch>
            <a:fillRect/>
          </a:stretch>
        </p:blipFill>
        <p:spPr bwMode="auto">
          <a:xfrm>
            <a:off x="6934200" y="3886200"/>
            <a:ext cx="19812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1100138" y="5046663"/>
            <a:ext cx="2776537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583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Analogy Timing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take a portrait – timing right before and after taking picture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Set up time </a:t>
            </a:r>
            <a:r>
              <a:rPr lang="en-US" dirty="0" smtClean="0"/>
              <a:t>– don’t move since about to take picture (open camera shutter)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Hold time </a:t>
            </a:r>
            <a:r>
              <a:rPr lang="en-US" dirty="0" smtClean="0"/>
              <a:t>– need to hold still after shutter opens until camera shutter closes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Time click to data </a:t>
            </a:r>
            <a:r>
              <a:rPr lang="en-US" dirty="0" smtClean="0"/>
              <a:t>– time from open shutter until can see image on output (</a:t>
            </a:r>
            <a:r>
              <a:rPr lang="en-US" dirty="0" err="1" smtClean="0"/>
              <a:t>viewscreen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Timing Terms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Setup </a:t>
            </a:r>
            <a:r>
              <a:rPr lang="en-US" dirty="0">
                <a:solidFill>
                  <a:srgbClr val="0000FF"/>
                </a:solidFill>
              </a:rPr>
              <a:t>Time: </a:t>
            </a:r>
            <a:r>
              <a:rPr lang="en-US" dirty="0"/>
              <a:t>when the input must be stable </a:t>
            </a:r>
            <a:r>
              <a:rPr lang="en-US" i="1" dirty="0">
                <a:solidFill>
                  <a:srgbClr val="0000FF"/>
                </a:solidFill>
              </a:rPr>
              <a:t>before </a:t>
            </a:r>
            <a:r>
              <a:rPr lang="en-US" dirty="0"/>
              <a:t>the</a:t>
            </a:r>
            <a:r>
              <a:rPr lang="en-US" dirty="0" smtClean="0"/>
              <a:t> edge </a:t>
            </a:r>
            <a:r>
              <a:rPr lang="en-US" dirty="0"/>
              <a:t>of the CLK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Hold Time: </a:t>
            </a:r>
            <a:r>
              <a:rPr lang="en-US" dirty="0"/>
              <a:t>when the input must be stable </a:t>
            </a:r>
            <a:r>
              <a:rPr lang="en-US" i="1" dirty="0">
                <a:solidFill>
                  <a:srgbClr val="0000FF"/>
                </a:solidFill>
              </a:rPr>
              <a:t>after </a:t>
            </a:r>
            <a:r>
              <a:rPr lang="en-US" dirty="0"/>
              <a:t>the</a:t>
            </a:r>
            <a:r>
              <a:rPr lang="en-US" dirty="0" smtClean="0"/>
              <a:t> edge </a:t>
            </a:r>
            <a:r>
              <a:rPr lang="en-US" dirty="0"/>
              <a:t>of the CLK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“CLK-to-Q” Delay</a:t>
            </a:r>
            <a:r>
              <a:rPr lang="en-US" dirty="0"/>
              <a:t>: how long it takes the output to change, measured from the</a:t>
            </a:r>
            <a:r>
              <a:rPr lang="en-US" dirty="0" smtClean="0"/>
              <a:t> edge </a:t>
            </a:r>
            <a:r>
              <a:rPr lang="en-US" dirty="0"/>
              <a:t>of the </a:t>
            </a:r>
            <a:r>
              <a:rPr lang="en-US" dirty="0" smtClean="0"/>
              <a:t>CLK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06F8-CDD1-E542-8AB6-801A2FCA93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12138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Accumulator Timing 1/2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3709" t="2322" r="8333" b="12802"/>
          <a:stretch>
            <a:fillRect/>
          </a:stretch>
        </p:blipFill>
        <p:spPr bwMode="auto">
          <a:xfrm>
            <a:off x="990600" y="838200"/>
            <a:ext cx="4021138" cy="277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 l="1680" t="3607" r="3093" b="9798"/>
          <a:stretch>
            <a:fillRect/>
          </a:stretch>
        </p:blipFill>
        <p:spPr bwMode="auto">
          <a:xfrm>
            <a:off x="228600" y="3933825"/>
            <a:ext cx="8763000" cy="216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914400"/>
            <a:ext cx="3429000" cy="3263900"/>
          </a:xfrm>
          <a:ln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Reset input to register is used to force it to all zeros (takes priority over D input).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S</a:t>
            </a:r>
            <a:r>
              <a:rPr lang="en-GB" sz="2000" baseline="-25000"/>
              <a:t>i-1</a:t>
            </a:r>
            <a:r>
              <a:rPr lang="en-GB" sz="2000"/>
              <a:t> holds the result of the i</a:t>
            </a:r>
            <a:r>
              <a:rPr lang="en-GB" sz="2000" baseline="30000"/>
              <a:t>th</a:t>
            </a:r>
            <a:r>
              <a:rPr lang="en-GB" sz="2000"/>
              <a:t>-1 iteration.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Analyze circuit timing starting at the output of the register.</a:t>
            </a:r>
          </a:p>
          <a:p>
            <a:pPr>
              <a:lnSpc>
                <a:spcPct val="75000"/>
              </a:lnSpc>
              <a:spcBef>
                <a:spcPts val="1625"/>
              </a:spcBef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93937" y="5062538"/>
            <a:ext cx="2049463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56569" y="50800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36663" y="50800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47450" y="5062538"/>
            <a:ext cx="2049463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781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12138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Accumulator Timing 2/2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l="3709" t="2322" r="8333" b="12802"/>
          <a:stretch>
            <a:fillRect/>
          </a:stretch>
        </p:blipFill>
        <p:spPr bwMode="auto">
          <a:xfrm>
            <a:off x="990600" y="838200"/>
            <a:ext cx="4021138" cy="277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 l="1416" t="6276" r="9512" b="8902"/>
          <a:stretch>
            <a:fillRect/>
          </a:stretch>
        </p:blipFill>
        <p:spPr bwMode="auto">
          <a:xfrm>
            <a:off x="609600" y="3810000"/>
            <a:ext cx="6400800" cy="2741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 l="75175" t="10463" r="3093" b="27344"/>
          <a:stretch>
            <a:fillRect/>
          </a:stretch>
        </p:blipFill>
        <p:spPr bwMode="auto">
          <a:xfrm>
            <a:off x="6991350" y="4105275"/>
            <a:ext cx="200025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81600" y="838200"/>
            <a:ext cx="3429000" cy="3765550"/>
          </a:xfrm>
          <a:ln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reset signal shown.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Also, in practice X might not arrive to the adder at the same time as S</a:t>
            </a:r>
            <a:r>
              <a:rPr lang="en-GB" sz="2000" baseline="-25000"/>
              <a:t>i-1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S</a:t>
            </a:r>
            <a:r>
              <a:rPr lang="en-GB" sz="2000" baseline="-25000"/>
              <a:t>i</a:t>
            </a:r>
            <a:r>
              <a:rPr lang="en-GB" sz="2000"/>
              <a:t> temporarily is wrong, but register always captures correct value.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In good circuits, instability never happens around rising edge of clk.</a:t>
            </a:r>
          </a:p>
          <a:p>
            <a:pPr>
              <a:lnSpc>
                <a:spcPct val="75000"/>
              </a:lnSpc>
              <a:spcBef>
                <a:spcPts val="1625"/>
              </a:spcBef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840176" y="5520134"/>
            <a:ext cx="221853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10347" y="5528469"/>
            <a:ext cx="22018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590441" y="5528469"/>
            <a:ext cx="22018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48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Clock Frequency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83600" cy="4525963"/>
          </a:xfrm>
        </p:spPr>
        <p:txBody>
          <a:bodyPr/>
          <a:lstStyle/>
          <a:p>
            <a:pPr eaLnBrk="1" hangingPunct="1"/>
            <a:r>
              <a:rPr lang="en-US" smtClean="0"/>
              <a:t>What is the maximum frequency of this circuit?</a:t>
            </a:r>
          </a:p>
          <a:p>
            <a:pPr lvl="1" eaLnBrk="1" hangingPunct="1"/>
            <a:endParaRPr lang="en-US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EB19D-A831-4B48-866A-FD72DEF19FD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7111" name="Picture 4" descr="fi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9" y="2684463"/>
            <a:ext cx="3886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8997" name="Rectangle 5"/>
          <p:cNvSpPr>
            <a:spLocks noChangeArrowheads="1"/>
          </p:cNvSpPr>
          <p:nvPr/>
        </p:nvSpPr>
        <p:spPr bwMode="auto">
          <a:xfrm>
            <a:off x="381000" y="5892801"/>
            <a:ext cx="8763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Max Delay = </a:t>
            </a:r>
            <a:r>
              <a:rPr lang="en-US" sz="2800" dirty="0">
                <a:solidFill>
                  <a:srgbClr val="660066"/>
                </a:solidFill>
                <a:latin typeface="Calibri" charset="0"/>
              </a:rPr>
              <a:t>CLK-to-Q </a:t>
            </a:r>
            <a:r>
              <a:rPr lang="en-US" sz="2800" dirty="0" smtClean="0">
                <a:solidFill>
                  <a:srgbClr val="660066"/>
                </a:solidFill>
                <a:latin typeface="Calibri" charset="0"/>
              </a:rPr>
              <a:t>Delay + 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</a:rPr>
              <a:t>CL Delay +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</a:rPr>
              <a:t>Setup Time</a:t>
            </a:r>
            <a:endParaRPr lang="en-US" sz="28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88998" name="Line 6"/>
          <p:cNvSpPr>
            <a:spLocks noChangeShapeType="1"/>
          </p:cNvSpPr>
          <p:nvPr/>
        </p:nvSpPr>
        <p:spPr bwMode="auto">
          <a:xfrm>
            <a:off x="1836739" y="3657600"/>
            <a:ext cx="1676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8999" name="Line 7"/>
          <p:cNvSpPr>
            <a:spLocks noChangeShapeType="1"/>
          </p:cNvSpPr>
          <p:nvPr/>
        </p:nvSpPr>
        <p:spPr bwMode="auto">
          <a:xfrm flipH="1">
            <a:off x="2674939" y="4233863"/>
            <a:ext cx="0" cy="457200"/>
          </a:xfrm>
          <a:prstGeom prst="line">
            <a:avLst/>
          </a:prstGeom>
          <a:noFill/>
          <a:ln w="38100">
            <a:solidFill>
              <a:srgbClr val="22A70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9000" name="Line 8"/>
          <p:cNvSpPr>
            <a:spLocks noChangeShapeType="1"/>
          </p:cNvSpPr>
          <p:nvPr/>
        </p:nvSpPr>
        <p:spPr bwMode="auto">
          <a:xfrm flipH="1">
            <a:off x="2674939" y="5181600"/>
            <a:ext cx="0" cy="533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9001" name="Rectangle 9"/>
          <p:cNvSpPr>
            <a:spLocks noChangeArrowheads="1"/>
          </p:cNvSpPr>
          <p:nvPr/>
        </p:nvSpPr>
        <p:spPr bwMode="auto">
          <a:xfrm>
            <a:off x="5519739" y="2819401"/>
            <a:ext cx="286538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Hint: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Frequency = 1/Period</a:t>
            </a:r>
          </a:p>
        </p:txBody>
      </p:sp>
    </p:spTree>
    <p:extLst>
      <p:ext uri="{BB962C8B-B14F-4D97-AF65-F5344CB8AC3E}">
        <p14:creationId xmlns:p14="http://schemas.microsoft.com/office/powerpoint/2010/main" val="2138990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8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997" grpId="0"/>
      <p:bldP spid="2388998" grpId="0" animBg="1"/>
      <p:bldP spid="2388999" grpId="0" animBg="1"/>
      <p:bldP spid="2389000" grpId="0" animBg="1"/>
      <p:bldP spid="23890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29600" cy="696088"/>
          </a:xfrm>
          <a:ln/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Paths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l="10162" t="2397" r="12123"/>
          <a:stretch>
            <a:fillRect/>
          </a:stretch>
        </p:blipFill>
        <p:spPr bwMode="auto">
          <a:xfrm>
            <a:off x="381000" y="1219200"/>
            <a:ext cx="3675063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 l="3038" t="7455" r="8771" b="8426"/>
          <a:stretch>
            <a:fillRect/>
          </a:stretch>
        </p:blipFill>
        <p:spPr bwMode="auto">
          <a:xfrm>
            <a:off x="3505200" y="2438400"/>
            <a:ext cx="5410200" cy="3397250"/>
          </a:xfrm>
          <a:prstGeom prst="rect">
            <a:avLst/>
          </a:prstGeom>
          <a:noFill/>
          <a:ln w="9360">
            <a:solidFill>
              <a:srgbClr val="800080"/>
            </a:solidFill>
            <a:miter lim="800000"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0" y="1905000"/>
            <a:ext cx="16986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Timing…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8200" y="6019800"/>
            <a:ext cx="416877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43000" y="5943600"/>
            <a:ext cx="6675438" cy="70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Note: delay of 1 clock cycle from input to output.</a:t>
            </a:r>
          </a:p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Clock period limited by propagation delay of adder/shifter.</a:t>
            </a:r>
          </a:p>
        </p:txBody>
      </p:sp>
    </p:spTree>
    <p:extLst>
      <p:ext uri="{BB962C8B-B14F-4D97-AF65-F5344CB8AC3E}">
        <p14:creationId xmlns:p14="http://schemas.microsoft.com/office/powerpoint/2010/main" val="3663688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Pipelining to improve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70725" y="515938"/>
            <a:ext cx="191928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Timing…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1772" t="3319" r="9547" b="1395"/>
          <a:stretch>
            <a:fillRect/>
          </a:stretch>
        </p:blipFill>
        <p:spPr bwMode="auto">
          <a:xfrm>
            <a:off x="152400" y="914400"/>
            <a:ext cx="3502025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 l="3751" t="8507" r="8150" b="4488"/>
          <a:stretch>
            <a:fillRect/>
          </a:stretch>
        </p:blipFill>
        <p:spPr bwMode="auto">
          <a:xfrm>
            <a:off x="3581400" y="1066800"/>
            <a:ext cx="5410200" cy="4464050"/>
          </a:xfrm>
          <a:prstGeom prst="rect">
            <a:avLst/>
          </a:prstGeom>
          <a:noFill/>
          <a:ln w="9360">
            <a:solidFill>
              <a:srgbClr val="800080"/>
            </a:solidFill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" y="5638800"/>
            <a:ext cx="8686800" cy="1157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Insertion of register allows higher clock frequency.</a:t>
            </a:r>
          </a:p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More outputs per </a:t>
            </a:r>
            <a:r>
              <a:rPr lang="en-GB" sz="24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second (higher bandwidth)</a:t>
            </a:r>
          </a:p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But each individual result takes longer (greater latency)</a:t>
            </a:r>
            <a:endParaRPr lang="en-GB" sz="2400" dirty="0">
              <a:solidFill>
                <a:srgbClr val="000000"/>
              </a:solidFill>
              <a:latin typeface="Helvetic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504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5438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</a:t>
            </a:r>
            <a:r>
              <a:rPr lang="en-US" dirty="0" smtClean="0"/>
              <a:t>Timing Terms</a:t>
            </a:r>
            <a:endParaRPr lang="en-US" dirty="0"/>
          </a:p>
        </p:txBody>
      </p:sp>
      <p:sp>
        <p:nvSpPr>
          <p:cNvPr id="2336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14400"/>
            <a:ext cx="7848600" cy="560863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Clock (CLK) </a:t>
            </a:r>
            <a:r>
              <a:rPr lang="en-US" sz="2400" dirty="0"/>
              <a:t>- steady square wave that synchronizes system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Setup Time</a:t>
            </a:r>
            <a:r>
              <a:rPr lang="en-US" sz="2400" dirty="0"/>
              <a:t> - when the input must be stable </a:t>
            </a:r>
            <a:r>
              <a:rPr lang="en-US" sz="2400" u="sng" dirty="0"/>
              <a:t>before</a:t>
            </a:r>
            <a:r>
              <a:rPr lang="en-US" sz="2400" dirty="0"/>
              <a:t> the rising edge of the CLK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Hold Time</a:t>
            </a:r>
            <a:r>
              <a:rPr lang="en-US" sz="2400" dirty="0"/>
              <a:t> - when the input must be stable </a:t>
            </a:r>
            <a:r>
              <a:rPr lang="en-US" sz="2400" u="sng" dirty="0"/>
              <a:t>after</a:t>
            </a:r>
            <a:r>
              <a:rPr lang="en-US" sz="2400" dirty="0"/>
              <a:t> the rising edge of the CLK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“CLK-to-Q”</a:t>
            </a:r>
            <a:r>
              <a:rPr lang="en-US" sz="2400" dirty="0"/>
              <a:t> Delay - how long it takes the output to change, measured from the rising edge of the CLK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Flip-flop</a:t>
            </a:r>
            <a:r>
              <a:rPr lang="en-US" sz="2400" dirty="0"/>
              <a:t> - one bit of state that samples every rising edge of the CLK (positive edge-triggered)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Register</a:t>
            </a:r>
            <a:r>
              <a:rPr lang="en-US" sz="2400" dirty="0"/>
              <a:t> - several bits of state that samples on rising edge of CLK or on LOAD (positive edge-triggered)</a:t>
            </a:r>
          </a:p>
        </p:txBody>
      </p:sp>
    </p:spTree>
    <p:extLst>
      <p:ext uri="{BB962C8B-B14F-4D97-AF65-F5344CB8AC3E}">
        <p14:creationId xmlns:p14="http://schemas.microsoft.com/office/powerpoint/2010/main" val="3650769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smtClean="0"/>
              <a:t>Levels of Representation/Interpretation</a:t>
            </a: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389" y="2201864"/>
            <a:ext cx="3848100" cy="8969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lw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$t0, 0($2)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lw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$t1, 4($2)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sw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$t1, 0($2)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sw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$t0, 4($2)</a:t>
            </a: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388" y="554990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1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54990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57251" y="143510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latin typeface="Calibri" charset="0"/>
              </a:rPr>
              <a:t>High Level Language</a:t>
            </a:r>
            <a:br>
              <a:rPr lang="en-US" b="1">
                <a:latin typeface="Calibri" charset="0"/>
              </a:rPr>
            </a:br>
            <a:r>
              <a:rPr lang="en-US" b="1">
                <a:latin typeface="Calibri" charset="0"/>
              </a:rPr>
              <a:t>Program (e.g., C)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857250" y="2381251"/>
            <a:ext cx="2800351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solidFill>
                  <a:srgbClr val="FF0000"/>
                </a:solidFill>
                <a:latin typeface="Calibri" charset="0"/>
              </a:rPr>
              <a:t>Assembly  Language Program (e.g., MIPS)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908051" y="329565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latin typeface="Calibri" charset="0"/>
              </a:rPr>
              <a:t>Machine  Language Program (MIPS)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304800" y="4667251"/>
            <a:ext cx="40386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>
                <a:solidFill>
                  <a:srgbClr val="3366FF"/>
                </a:solidFill>
                <a:latin typeface="Calibri" charset="0"/>
              </a:rPr>
              <a:t>Hardware Architecture Description</a:t>
            </a:r>
            <a:br>
              <a:rPr lang="en-US" b="1">
                <a:solidFill>
                  <a:srgbClr val="3366FF"/>
                </a:solidFill>
                <a:latin typeface="Calibri" charset="0"/>
              </a:rPr>
            </a:br>
            <a:r>
              <a:rPr lang="en-US" b="1">
                <a:solidFill>
                  <a:srgbClr val="3366FF"/>
                </a:solidFill>
                <a:latin typeface="Calibri" charset="0"/>
              </a:rPr>
              <a:t>(e.g., block diagrams)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 </a:t>
            </a:r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2057400" y="198120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2197101" y="2076451"/>
            <a:ext cx="1308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Compiler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2222501" y="2990851"/>
            <a:ext cx="1435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Assembler</a:t>
            </a:r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2108200" y="3816351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381000" y="4057651"/>
            <a:ext cx="16764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Machine Interpretation</a:t>
            </a:r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4624389" y="1336675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temp = v[k];</a:t>
            </a:r>
          </a:p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v[k] = v[k+1];</a:t>
            </a:r>
          </a:p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v[k+1] = temp;</a:t>
            </a:r>
            <a:endParaRPr lang="en-US" sz="1200">
              <a:latin typeface="Calibri" charset="0"/>
            </a:endParaRPr>
          </a:p>
        </p:txBody>
      </p:sp>
      <p:sp>
        <p:nvSpPr>
          <p:cNvPr id="21519" name="Rectangle 19"/>
          <p:cNvSpPr>
            <a:spLocks noChangeArrowheads="1"/>
          </p:cNvSpPr>
          <p:nvPr/>
        </p:nvSpPr>
        <p:spPr bwMode="auto">
          <a:xfrm>
            <a:off x="4624389" y="429895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0" name="Rectangle 20"/>
          <p:cNvSpPr>
            <a:spLocks noChangeArrowheads="1"/>
          </p:cNvSpPr>
          <p:nvPr/>
        </p:nvSpPr>
        <p:spPr bwMode="auto">
          <a:xfrm>
            <a:off x="4624390" y="3125788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 charset="0"/>
              </a:rPr>
              <a:t>0000 1001 1100 0110 1010 1111 0101 1000</a:t>
            </a:r>
          </a:p>
          <a:p>
            <a:r>
              <a:rPr lang="en-US" sz="1400">
                <a:latin typeface="Courier New" charset="0"/>
              </a:rPr>
              <a:t>1010 1111 0101 1000 0000 1001 1100 0110 </a:t>
            </a:r>
          </a:p>
          <a:p>
            <a:r>
              <a:rPr lang="en-US" sz="1400">
                <a:latin typeface="Courier New" charset="0"/>
              </a:rPr>
              <a:t>1100 0110 1010 1111 0101 1000 0000 1001 </a:t>
            </a:r>
          </a:p>
          <a:p>
            <a:r>
              <a:rPr lang="en-US" sz="1400">
                <a:latin typeface="Courier New" charset="0"/>
              </a:rPr>
              <a:t>0101 1000 0000 1001 1100 0110 1010 1111</a:t>
            </a:r>
            <a:r>
              <a:rPr lang="en-US" sz="1400">
                <a:latin typeface="Courier" charset="0"/>
              </a:rPr>
              <a:t> </a:t>
            </a:r>
          </a:p>
        </p:txBody>
      </p:sp>
      <p:sp>
        <p:nvSpPr>
          <p:cNvPr id="21521" name="Rectangle 22"/>
          <p:cNvSpPr>
            <a:spLocks noChangeArrowheads="1"/>
          </p:cNvSpPr>
          <p:nvPr/>
        </p:nvSpPr>
        <p:spPr bwMode="auto">
          <a:xfrm>
            <a:off x="844551" y="3816351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2" name="Line 23"/>
          <p:cNvSpPr>
            <a:spLocks noChangeShapeType="1"/>
          </p:cNvSpPr>
          <p:nvPr/>
        </p:nvSpPr>
        <p:spPr bwMode="auto">
          <a:xfrm>
            <a:off x="2085975" y="292258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Rectangle 24"/>
          <p:cNvSpPr>
            <a:spLocks noChangeArrowheads="1"/>
          </p:cNvSpPr>
          <p:nvPr/>
        </p:nvSpPr>
        <p:spPr bwMode="auto">
          <a:xfrm>
            <a:off x="609600" y="6070601"/>
            <a:ext cx="37084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>
                <a:solidFill>
                  <a:srgbClr val="005400"/>
                </a:solidFill>
                <a:latin typeface="Calibri" charset="0"/>
              </a:rPr>
              <a:t>Logic Circuit Description</a:t>
            </a:r>
            <a:br>
              <a:rPr lang="en-US" b="1">
                <a:solidFill>
                  <a:srgbClr val="005400"/>
                </a:solidFill>
                <a:latin typeface="Calibri" charset="0"/>
              </a:rPr>
            </a:br>
            <a:r>
              <a:rPr lang="en-US" b="1">
                <a:solidFill>
                  <a:srgbClr val="005400"/>
                </a:solidFill>
                <a:latin typeface="Calibri" charset="0"/>
              </a:rPr>
              <a:t>(Circuit Schematic Diagrams)</a:t>
            </a:r>
          </a:p>
        </p:txBody>
      </p:sp>
      <p:sp>
        <p:nvSpPr>
          <p:cNvPr id="21524" name="Line 26"/>
          <p:cNvSpPr>
            <a:spLocks noChangeShapeType="1"/>
          </p:cNvSpPr>
          <p:nvPr/>
        </p:nvSpPr>
        <p:spPr bwMode="auto">
          <a:xfrm>
            <a:off x="2286000" y="5224464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Rectangle 27"/>
          <p:cNvSpPr>
            <a:spLocks noChangeArrowheads="1"/>
          </p:cNvSpPr>
          <p:nvPr/>
        </p:nvSpPr>
        <p:spPr bwMode="auto">
          <a:xfrm>
            <a:off x="381000" y="5368926"/>
            <a:ext cx="19812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Architecture Implementation</a:t>
            </a:r>
          </a:p>
        </p:txBody>
      </p:sp>
      <p:pic>
        <p:nvPicPr>
          <p:cNvPr id="21526" name="Picture 35" descr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89" y="4178301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7" name="Rectangle 36"/>
          <p:cNvSpPr>
            <a:spLocks noChangeArrowheads="1"/>
          </p:cNvSpPr>
          <p:nvPr/>
        </p:nvSpPr>
        <p:spPr bwMode="auto">
          <a:xfrm>
            <a:off x="6008688" y="5291139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8" name="TextBox 24"/>
          <p:cNvSpPr txBox="1">
            <a:spLocks noChangeArrowheads="1"/>
          </p:cNvSpPr>
          <p:nvPr/>
        </p:nvSpPr>
        <p:spPr bwMode="auto">
          <a:xfrm>
            <a:off x="6359853" y="2184401"/>
            <a:ext cx="2590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latin typeface="Calibri" charset="0"/>
              </a:rPr>
              <a:t>Anything can be represented</a:t>
            </a:r>
            <a:br>
              <a:rPr lang="en-US" sz="1600">
                <a:latin typeface="Calibri" charset="0"/>
              </a:rPr>
            </a:br>
            <a:r>
              <a:rPr lang="en-US" sz="1600">
                <a:latin typeface="Calibri" charset="0"/>
              </a:rPr>
              <a:t>as a </a:t>
            </a:r>
            <a:r>
              <a:rPr lang="en-US" sz="1600" i="1">
                <a:latin typeface="Calibri" charset="0"/>
              </a:rPr>
              <a:t>number</a:t>
            </a:r>
            <a:r>
              <a:rPr lang="en-US" sz="1600">
                <a:latin typeface="Calibri" charset="0"/>
              </a:rPr>
              <a:t>, </a:t>
            </a:r>
            <a:br>
              <a:rPr lang="en-US" sz="1600">
                <a:latin typeface="Calibri" charset="0"/>
              </a:rPr>
            </a:br>
            <a:r>
              <a:rPr lang="en-US" sz="1600">
                <a:latin typeface="Calibri" charset="0"/>
              </a:rPr>
              <a:t>i.e., data or instructions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513E0-2E5C-2743-9841-8E41BC710CE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3200" y="4046538"/>
            <a:ext cx="6637339" cy="281146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1953"/>
            <a:ext cx="8229600" cy="1143000"/>
          </a:xfrm>
        </p:spPr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4267200"/>
            <a:ext cx="5715000" cy="259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maximum clock frequency?</a:t>
            </a:r>
          </a:p>
          <a:p>
            <a:r>
              <a:rPr lang="en-US" dirty="0" smtClean="0"/>
              <a:t>A: 5 GHz </a:t>
            </a:r>
          </a:p>
          <a:p>
            <a:r>
              <a:rPr lang="en-US" dirty="0" smtClean="0"/>
              <a:t>B: </a:t>
            </a:r>
            <a:r>
              <a:rPr lang="en-US" dirty="0"/>
              <a:t>200 MHz</a:t>
            </a:r>
          </a:p>
          <a:p>
            <a:r>
              <a:rPr lang="en-US" dirty="0" smtClean="0"/>
              <a:t>C: </a:t>
            </a:r>
            <a:r>
              <a:rPr lang="en-US" dirty="0"/>
              <a:t>500 MHz</a:t>
            </a:r>
          </a:p>
          <a:p>
            <a:r>
              <a:rPr lang="en-US" dirty="0" smtClean="0"/>
              <a:t>D: 1/7 GHz</a:t>
            </a:r>
          </a:p>
          <a:p>
            <a:r>
              <a:rPr lang="en-US" dirty="0" smtClean="0"/>
              <a:t>E: 1/6 GHz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1000" y="1219201"/>
            <a:ext cx="5248861" cy="2895599"/>
            <a:chOff x="381000" y="1219200"/>
            <a:chExt cx="5969469" cy="3293131"/>
          </a:xfrm>
        </p:grpSpPr>
        <p:sp>
          <p:nvSpPr>
            <p:cNvPr id="7" name="Delay 6"/>
            <p:cNvSpPr/>
            <p:nvPr/>
          </p:nvSpPr>
          <p:spPr>
            <a:xfrm>
              <a:off x="1219200" y="1676400"/>
              <a:ext cx="838200" cy="6858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>
              <a:off x="3124200" y="1219200"/>
              <a:ext cx="838200" cy="6858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elay 8"/>
            <p:cNvSpPr/>
            <p:nvPr/>
          </p:nvSpPr>
          <p:spPr>
            <a:xfrm>
              <a:off x="2057400" y="3048000"/>
              <a:ext cx="838200" cy="6858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elay 9"/>
            <p:cNvSpPr/>
            <p:nvPr/>
          </p:nvSpPr>
          <p:spPr>
            <a:xfrm>
              <a:off x="3733800" y="2971800"/>
              <a:ext cx="838200" cy="6858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88955" y="1600200"/>
              <a:ext cx="1035245" cy="405205"/>
            </a:xfrm>
            <a:custGeom>
              <a:avLst/>
              <a:gdLst>
                <a:gd name="connsiteX0" fmla="*/ 0 w 999861"/>
                <a:gd name="connsiteY0" fmla="*/ 499869 h 499869"/>
                <a:gd name="connsiteX1" fmla="*/ 567489 w 999861"/>
                <a:gd name="connsiteY1" fmla="*/ 499869 h 499869"/>
                <a:gd name="connsiteX2" fmla="*/ 540466 w 999861"/>
                <a:gd name="connsiteY2" fmla="*/ 13510 h 499869"/>
                <a:gd name="connsiteX3" fmla="*/ 999861 w 999861"/>
                <a:gd name="connsiteY3" fmla="*/ 0 h 4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861" h="499869">
                  <a:moveTo>
                    <a:pt x="0" y="499869"/>
                  </a:moveTo>
                  <a:lnTo>
                    <a:pt x="567489" y="499869"/>
                  </a:lnTo>
                  <a:lnTo>
                    <a:pt x="540466" y="13510"/>
                  </a:lnTo>
                  <a:lnTo>
                    <a:pt x="999861" y="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1371600"/>
              <a:ext cx="533400" cy="190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029200" y="3048000"/>
              <a:ext cx="499930" cy="243179"/>
            </a:xfrm>
            <a:custGeom>
              <a:avLst/>
              <a:gdLst>
                <a:gd name="connsiteX0" fmla="*/ 0 w 499930"/>
                <a:gd name="connsiteY0" fmla="*/ 229669 h 243179"/>
                <a:gd name="connsiteX1" fmla="*/ 189163 w 499930"/>
                <a:gd name="connsiteY1" fmla="*/ 0 h 243179"/>
                <a:gd name="connsiteX2" fmla="*/ 499930 w 499930"/>
                <a:gd name="connsiteY2" fmla="*/ 243179 h 24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930" h="243179">
                  <a:moveTo>
                    <a:pt x="0" y="229669"/>
                  </a:moveTo>
                  <a:lnTo>
                    <a:pt x="189163" y="0"/>
                  </a:lnTo>
                  <a:lnTo>
                    <a:pt x="499930" y="243179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257800" y="3276600"/>
              <a:ext cx="38100" cy="3810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3581400"/>
              <a:ext cx="1185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Clock</a:t>
              </a:r>
              <a:endParaRPr lang="en-US" sz="36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83675" y="2161596"/>
              <a:ext cx="5566794" cy="2350735"/>
            </a:xfrm>
            <a:custGeom>
              <a:avLst/>
              <a:gdLst>
                <a:gd name="connsiteX0" fmla="*/ 4823654 w 5566794"/>
                <a:gd name="connsiteY0" fmla="*/ 81060 h 2350735"/>
                <a:gd name="connsiteX1" fmla="*/ 5566794 w 5566794"/>
                <a:gd name="connsiteY1" fmla="*/ 54040 h 2350735"/>
                <a:gd name="connsiteX2" fmla="*/ 5539771 w 5566794"/>
                <a:gd name="connsiteY2" fmla="*/ 2310205 h 2350735"/>
                <a:gd name="connsiteX3" fmla="*/ 40535 w 5566794"/>
                <a:gd name="connsiteY3" fmla="*/ 2350735 h 2350735"/>
                <a:gd name="connsiteX4" fmla="*/ 0 w 5566794"/>
                <a:gd name="connsiteY4" fmla="*/ 13510 h 2350735"/>
                <a:gd name="connsiteX5" fmla="*/ 445884 w 5566794"/>
                <a:gd name="connsiteY5" fmla="*/ 0 h 235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6794" h="2350735">
                  <a:moveTo>
                    <a:pt x="4823654" y="81060"/>
                  </a:moveTo>
                  <a:lnTo>
                    <a:pt x="5566794" y="54040"/>
                  </a:lnTo>
                  <a:lnTo>
                    <a:pt x="5539771" y="2310205"/>
                  </a:lnTo>
                  <a:lnTo>
                    <a:pt x="40535" y="2350735"/>
                  </a:lnTo>
                  <a:lnTo>
                    <a:pt x="0" y="13510"/>
                  </a:lnTo>
                  <a:lnTo>
                    <a:pt x="445884" y="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13025" y="1553647"/>
              <a:ext cx="959327" cy="1715766"/>
            </a:xfrm>
            <a:custGeom>
              <a:avLst/>
              <a:gdLst>
                <a:gd name="connsiteX0" fmla="*/ 472908 w 959327"/>
                <a:gd name="connsiteY0" fmla="*/ 27020 h 1715766"/>
                <a:gd name="connsiteX1" fmla="*/ 932303 w 959327"/>
                <a:gd name="connsiteY1" fmla="*/ 0 h 1715766"/>
                <a:gd name="connsiteX2" fmla="*/ 959327 w 959327"/>
                <a:gd name="connsiteY2" fmla="*/ 540399 h 1715766"/>
                <a:gd name="connsiteX3" fmla="*/ 27024 w 959327"/>
                <a:gd name="connsiteY3" fmla="*/ 1418547 h 1715766"/>
                <a:gd name="connsiteX4" fmla="*/ 0 w 959327"/>
                <a:gd name="connsiteY4" fmla="*/ 1715766 h 1715766"/>
                <a:gd name="connsiteX5" fmla="*/ 202675 w 959327"/>
                <a:gd name="connsiteY5" fmla="*/ 1688746 h 171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9327" h="1715766">
                  <a:moveTo>
                    <a:pt x="472908" y="27020"/>
                  </a:moveTo>
                  <a:lnTo>
                    <a:pt x="932303" y="0"/>
                  </a:lnTo>
                  <a:lnTo>
                    <a:pt x="959327" y="540399"/>
                  </a:lnTo>
                  <a:lnTo>
                    <a:pt x="27024" y="1418547"/>
                  </a:lnTo>
                  <a:lnTo>
                    <a:pt x="0" y="1715766"/>
                  </a:lnTo>
                  <a:lnTo>
                    <a:pt x="202675" y="168874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32372" y="1364507"/>
              <a:ext cx="2688816" cy="40530"/>
            </a:xfrm>
            <a:custGeom>
              <a:avLst/>
              <a:gdLst>
                <a:gd name="connsiteX0" fmla="*/ 2688816 w 2688816"/>
                <a:gd name="connsiteY0" fmla="*/ 0 h 40530"/>
                <a:gd name="connsiteX1" fmla="*/ 0 w 2688816"/>
                <a:gd name="connsiteY1" fmla="*/ 40530 h 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816" h="40530">
                  <a:moveTo>
                    <a:pt x="2688816" y="0"/>
                  </a:moveTo>
                  <a:lnTo>
                    <a:pt x="0" y="4053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1000" y="1828800"/>
              <a:ext cx="838200" cy="45719"/>
            </a:xfrm>
            <a:custGeom>
              <a:avLst/>
              <a:gdLst>
                <a:gd name="connsiteX0" fmla="*/ 2688816 w 2688816"/>
                <a:gd name="connsiteY0" fmla="*/ 0 h 40530"/>
                <a:gd name="connsiteX1" fmla="*/ 0 w 2688816"/>
                <a:gd name="connsiteY1" fmla="*/ 40530 h 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816" h="40530">
                  <a:moveTo>
                    <a:pt x="2688816" y="0"/>
                  </a:moveTo>
                  <a:lnTo>
                    <a:pt x="0" y="4053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219200" y="3200400"/>
              <a:ext cx="838200" cy="45719"/>
            </a:xfrm>
            <a:custGeom>
              <a:avLst/>
              <a:gdLst>
                <a:gd name="connsiteX0" fmla="*/ 2688816 w 2688816"/>
                <a:gd name="connsiteY0" fmla="*/ 0 h 40530"/>
                <a:gd name="connsiteX1" fmla="*/ 0 w 2688816"/>
                <a:gd name="connsiteY1" fmla="*/ 40530 h 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816" h="40530">
                  <a:moveTo>
                    <a:pt x="2688816" y="0"/>
                  </a:moveTo>
                  <a:lnTo>
                    <a:pt x="0" y="4053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19200" y="3581400"/>
              <a:ext cx="838200" cy="45719"/>
            </a:xfrm>
            <a:custGeom>
              <a:avLst/>
              <a:gdLst>
                <a:gd name="connsiteX0" fmla="*/ 2688816 w 2688816"/>
                <a:gd name="connsiteY0" fmla="*/ 0 h 40530"/>
                <a:gd name="connsiteX1" fmla="*/ 0 w 2688816"/>
                <a:gd name="connsiteY1" fmla="*/ 40530 h 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816" h="40530">
                  <a:moveTo>
                    <a:pt x="2688816" y="0"/>
                  </a:moveTo>
                  <a:lnTo>
                    <a:pt x="0" y="4053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2819400" y="3429000"/>
              <a:ext cx="914400" cy="76200"/>
            </a:xfrm>
            <a:custGeom>
              <a:avLst/>
              <a:gdLst>
                <a:gd name="connsiteX0" fmla="*/ 2688816 w 2688816"/>
                <a:gd name="connsiteY0" fmla="*/ 0 h 40530"/>
                <a:gd name="connsiteX1" fmla="*/ 0 w 2688816"/>
                <a:gd name="connsiteY1" fmla="*/ 40530 h 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816" h="40530">
                  <a:moveTo>
                    <a:pt x="2688816" y="0"/>
                  </a:moveTo>
                  <a:lnTo>
                    <a:pt x="0" y="4053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593956" y="2337225"/>
              <a:ext cx="418861" cy="1026758"/>
            </a:xfrm>
            <a:custGeom>
              <a:avLst/>
              <a:gdLst>
                <a:gd name="connsiteX0" fmla="*/ 0 w 418861"/>
                <a:gd name="connsiteY0" fmla="*/ 1026758 h 1026758"/>
                <a:gd name="connsiteX1" fmla="*/ 0 w 418861"/>
                <a:gd name="connsiteY1" fmla="*/ 1026758 h 1026758"/>
                <a:gd name="connsiteX2" fmla="*/ 216187 w 418861"/>
                <a:gd name="connsiteY2" fmla="*/ 999738 h 1026758"/>
                <a:gd name="connsiteX3" fmla="*/ 202675 w 418861"/>
                <a:gd name="connsiteY3" fmla="*/ 13510 h 1026758"/>
                <a:gd name="connsiteX4" fmla="*/ 418861 w 418861"/>
                <a:gd name="connsiteY4" fmla="*/ 0 h 102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61" h="1026758">
                  <a:moveTo>
                    <a:pt x="0" y="1026758"/>
                  </a:moveTo>
                  <a:lnTo>
                    <a:pt x="0" y="1026758"/>
                  </a:lnTo>
                  <a:lnTo>
                    <a:pt x="216187" y="999738"/>
                  </a:lnTo>
                  <a:lnTo>
                    <a:pt x="202675" y="13510"/>
                  </a:lnTo>
                  <a:lnTo>
                    <a:pt x="418861" y="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77000" y="12192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Clock-&gt;Q  1ns</a:t>
            </a:r>
          </a:p>
          <a:p>
            <a:r>
              <a:rPr lang="en-US" sz="2800" dirty="0" smtClean="0"/>
              <a:t>Setup 1ns</a:t>
            </a:r>
          </a:p>
          <a:p>
            <a:r>
              <a:rPr lang="en-US" sz="2800" dirty="0" smtClean="0"/>
              <a:t>Hold 1ns</a:t>
            </a:r>
          </a:p>
          <a:p>
            <a:r>
              <a:rPr lang="en-US" sz="2800" dirty="0" smtClean="0"/>
              <a:t>AND delay 1ns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37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1-1  due 3/01</a:t>
            </a:r>
          </a:p>
          <a:p>
            <a:r>
              <a:rPr lang="en-US" dirty="0" smtClean="0"/>
              <a:t>Midterm is next Thursday 2/26, in class</a:t>
            </a:r>
          </a:p>
          <a:p>
            <a:pPr lvl="1"/>
            <a:r>
              <a:rPr lang="en-US" dirty="0" smtClean="0"/>
              <a:t>Covers up to and including the previous lecture</a:t>
            </a:r>
          </a:p>
          <a:p>
            <a:pPr lvl="1"/>
            <a:r>
              <a:rPr lang="en-US" dirty="0" smtClean="0"/>
              <a:t>1 handwritten, double sided, 8.5”x11” cheat sheet</a:t>
            </a:r>
          </a:p>
          <a:p>
            <a:pPr lvl="1"/>
            <a:r>
              <a:rPr lang="en-US" dirty="0" smtClean="0"/>
              <a:t>We’ll give you MIPS green sheet</a:t>
            </a:r>
          </a:p>
          <a:p>
            <a:r>
              <a:rPr lang="en-US" dirty="0"/>
              <a:t>Review Sessions:</a:t>
            </a:r>
          </a:p>
          <a:p>
            <a:pPr lvl="1"/>
            <a:r>
              <a:rPr lang="en-US" dirty="0"/>
              <a:t>TA: </a:t>
            </a:r>
            <a:r>
              <a:rPr lang="en-US" dirty="0" smtClean="0"/>
              <a:t>Monday 2</a:t>
            </a:r>
            <a:r>
              <a:rPr lang="en-US" dirty="0"/>
              <a:t>/23, </a:t>
            </a:r>
            <a:r>
              <a:rPr lang="en-US" dirty="0" smtClean="0"/>
              <a:t>7-9pm</a:t>
            </a:r>
            <a:r>
              <a:rPr lang="en-US" dirty="0"/>
              <a:t>, </a:t>
            </a:r>
            <a:r>
              <a:rPr lang="en-US" dirty="0" smtClean="0"/>
              <a:t>10 Evans</a:t>
            </a:r>
            <a:endParaRPr lang="en-US" dirty="0"/>
          </a:p>
          <a:p>
            <a:pPr lvl="1"/>
            <a:r>
              <a:rPr lang="en-US" dirty="0"/>
              <a:t>HKN: Saturday 2/21, 1-4pm, 100 </a:t>
            </a:r>
            <a:r>
              <a:rPr lang="en-US" dirty="0" smtClean="0"/>
              <a:t>Genetics Plant Biology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1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00735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Finite State Machines (FSM) </a:t>
            </a:r>
            <a:r>
              <a:rPr lang="en-GB" dirty="0" smtClean="0"/>
              <a:t>Intro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 l="5203" t="5785" r="18512" b="8987"/>
          <a:stretch>
            <a:fillRect/>
          </a:stretch>
        </p:blipFill>
        <p:spPr bwMode="auto">
          <a:xfrm>
            <a:off x="4495800" y="2362200"/>
            <a:ext cx="4191000" cy="250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1143000"/>
            <a:ext cx="3848100" cy="48324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You have seen FSMs in other classes.</a:t>
            </a: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Same basic idea.</a:t>
            </a: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The function can be represented with a “state transition diagram”.</a:t>
            </a: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With combinational logic and registers, any FSM can be implemented in hardware.</a:t>
            </a:r>
          </a:p>
        </p:txBody>
      </p:sp>
    </p:spTree>
    <p:extLst>
      <p:ext uri="{BB962C8B-B14F-4D97-AF65-F5344CB8AC3E}">
        <p14:creationId xmlns:p14="http://schemas.microsoft.com/office/powerpoint/2010/main" val="16917152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FSM </a:t>
            </a:r>
            <a:r>
              <a:rPr lang="en-GB" dirty="0"/>
              <a:t>Example: 3 ones…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t="15739" r="2910" b="12958"/>
          <a:stretch>
            <a:fillRect/>
          </a:stretch>
        </p:blipFill>
        <p:spPr bwMode="auto">
          <a:xfrm>
            <a:off x="152400" y="1347788"/>
            <a:ext cx="8763000" cy="1166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2667000"/>
            <a:ext cx="3276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Draw the FSM…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667000"/>
            <a:ext cx="5029200" cy="2801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604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C0128"/>
                </a:solidFill>
                <a:latin typeface="Helvetica" charset="0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66800" y="5638800"/>
            <a:ext cx="7331075" cy="100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C0128"/>
                </a:solidFill>
                <a:latin typeface="Helvetica" charset="0"/>
                <a:ea typeface="DejaVu Sans" charset="0"/>
                <a:cs typeface="DejaVu Sans" charset="0"/>
              </a:rPr>
              <a:t>Assume state transitions are controlled by the clock:</a:t>
            </a:r>
          </a:p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C0128"/>
                </a:solidFill>
                <a:latin typeface="Helvetica" charset="0"/>
                <a:ea typeface="DejaVu Sans" charset="0"/>
                <a:cs typeface="DejaVu Sans" charset="0"/>
              </a:rPr>
              <a:t>on each clock cycle the machine checks the inputs and moves to a new state and produces a new output…</a:t>
            </a:r>
          </a:p>
        </p:txBody>
      </p:sp>
    </p:spTree>
    <p:extLst>
      <p:ext uri="{BB962C8B-B14F-4D97-AF65-F5344CB8AC3E}">
        <p14:creationId xmlns:p14="http://schemas.microsoft.com/office/powerpoint/2010/main" val="1320010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476250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Hardware Implementation of FSM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13991" t="11948" r="14673" b="13966"/>
          <a:stretch>
            <a:fillRect/>
          </a:stretch>
        </p:blipFill>
        <p:spPr bwMode="auto">
          <a:xfrm>
            <a:off x="1600200" y="1524000"/>
            <a:ext cx="2362200" cy="206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 r="11658" b="6317"/>
          <a:stretch>
            <a:fillRect/>
          </a:stretch>
        </p:blipFill>
        <p:spPr bwMode="auto">
          <a:xfrm>
            <a:off x="5181600" y="1295400"/>
            <a:ext cx="2514600" cy="2166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19600" y="1981200"/>
            <a:ext cx="62547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+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400550" y="4468813"/>
            <a:ext cx="625475" cy="1008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=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86400" y="4343400"/>
            <a:ext cx="739775" cy="1192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7200" b="1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?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/>
          <a:srcRect t="5823" r="9393" b="3827"/>
          <a:stretch>
            <a:fillRect/>
          </a:stretch>
        </p:blipFill>
        <p:spPr bwMode="auto">
          <a:xfrm>
            <a:off x="5257800" y="3489325"/>
            <a:ext cx="3657600" cy="306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57200" y="762000"/>
            <a:ext cx="8229600" cy="70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… Therefore a register is needed to hold the a representation of which state the machine is in.  Use a unique bit pattern for each state.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" y="5314950"/>
            <a:ext cx="4876800" cy="1571842"/>
          </a:xfrm>
          <a:prstGeom prst="rect">
            <a:avLst/>
          </a:prstGeom>
          <a:noFill/>
          <a:ln w="126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Combinational logic circuit is used to implement a function maps from </a:t>
            </a:r>
            <a:r>
              <a:rPr lang="en-GB" sz="2400" i="1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present state and input</a:t>
            </a: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 to </a:t>
            </a:r>
            <a:r>
              <a:rPr lang="en-GB" sz="2400" i="1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next state and output.</a:t>
            </a:r>
          </a:p>
        </p:txBody>
      </p:sp>
    </p:spTree>
    <p:extLst>
      <p:ext uri="{BB962C8B-B14F-4D97-AF65-F5344CB8AC3E}">
        <p14:creationId xmlns:p14="http://schemas.microsoft.com/office/powerpoint/2010/main" val="9708908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FSM Combinational </a:t>
            </a:r>
            <a:r>
              <a:rPr lang="en-GB" dirty="0"/>
              <a:t>Logic</a:t>
            </a: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5181600" y="2865438"/>
            <a:ext cx="3046413" cy="2463800"/>
            <a:chOff x="3264" y="2093"/>
            <a:chExt cx="1919" cy="155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4512" y="3445"/>
              <a:ext cx="67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4128" y="3445"/>
              <a:ext cx="384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600" y="3445"/>
              <a:ext cx="52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264" y="3445"/>
              <a:ext cx="336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4512" y="3221"/>
              <a:ext cx="672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128" y="3221"/>
              <a:ext cx="384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600" y="3221"/>
              <a:ext cx="528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264" y="3221"/>
              <a:ext cx="336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4512" y="2995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4128" y="2995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600" y="2995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264" y="2995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4512" y="2769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4128" y="2769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3600" y="2769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3264" y="2769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4512" y="2543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4128" y="2543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3600" y="2543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3264" y="2543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4512" y="2319"/>
              <a:ext cx="672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4128" y="2319"/>
              <a:ext cx="384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600" y="2319"/>
              <a:ext cx="528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264" y="2319"/>
              <a:ext cx="336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4512" y="2093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Output</a:t>
              </a: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4128" y="2093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NS</a:t>
              </a: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3600" y="2093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Input</a:t>
              </a:r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3264" y="2093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PS</a:t>
              </a:r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264" y="2093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264" y="2319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3264" y="2543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3264" y="2769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3264" y="2995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3264" y="3221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>
              <a:off x="3264" y="3445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64" y="3646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264" y="2093"/>
              <a:ext cx="1" cy="15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3600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4128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4512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5184" y="2093"/>
              <a:ext cx="1" cy="15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105400" y="2209800"/>
            <a:ext cx="26876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Truth table…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33400" y="869950"/>
            <a:ext cx="80010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Specify CL using a truth table.</a:t>
            </a:r>
          </a:p>
        </p:txBody>
      </p:sp>
      <p:pic>
        <p:nvPicPr>
          <p:cNvPr id="20526" name="Picture 46"/>
          <p:cNvPicPr>
            <a:picLocks noChangeAspect="1" noChangeArrowheads="1"/>
          </p:cNvPicPr>
          <p:nvPr/>
        </p:nvPicPr>
        <p:blipFill>
          <a:blip r:embed="rId3"/>
          <a:srcRect r="11658" b="6317"/>
          <a:stretch>
            <a:fillRect/>
          </a:stretch>
        </p:blipFill>
        <p:spPr bwMode="auto">
          <a:xfrm>
            <a:off x="371501" y="2209800"/>
            <a:ext cx="4048099" cy="348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6553200" y="2895600"/>
            <a:ext cx="1588" cy="24384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79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4"/>
          <a:stretch>
            <a:fillRect/>
          </a:stretch>
        </p:blipFill>
        <p:spPr bwMode="auto">
          <a:xfrm>
            <a:off x="533400" y="2238375"/>
            <a:ext cx="8153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between Representations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this table and techniques we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learned last time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transform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between alternative views of same logic function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03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Building Standard Functional Units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81175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Arithmetic and Logic Unit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06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838200"/>
            <a:ext cx="8382000" cy="5464175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381000"/>
            <a:ext cx="10287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 (“Mux”)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here 2-to-1, n-bit-wide)</a:t>
            </a:r>
          </a:p>
        </p:txBody>
      </p:sp>
    </p:spTree>
    <p:extLst>
      <p:ext uri="{BB962C8B-B14F-4D97-AF65-F5344CB8AC3E}">
        <p14:creationId xmlns:p14="http://schemas.microsoft.com/office/powerpoint/2010/main" val="808399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1534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 instances of 1-bit-wide mux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008063"/>
            <a:ext cx="7391400" cy="5510212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3657600"/>
            <a:ext cx="6324600" cy="2819400"/>
            <a:chOff x="96" y="2304"/>
            <a:chExt cx="3984" cy="1776"/>
          </a:xfrm>
        </p:grpSpPr>
        <p:pic>
          <p:nvPicPr>
            <p:cNvPr id="2355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1E1E1"/>
                </a:clrFrom>
                <a:clrTo>
                  <a:srgbClr val="E1E1E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81"/>
              <a:ext cx="3408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 flipH="1">
              <a:off x="3552" y="2304"/>
              <a:ext cx="528" cy="1680"/>
            </a:xfrm>
            <a:prstGeom prst="rightArrow">
              <a:avLst>
                <a:gd name="adj1" fmla="val 45120"/>
                <a:gd name="adj2" fmla="val 56111"/>
              </a:avLst>
            </a:prstGeom>
            <a:solidFill>
              <a:srgbClr val="800080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36103" name="Rectangle 7"/>
          <p:cNvSpPr>
            <a:spLocks noChangeArrowheads="1"/>
          </p:cNvSpPr>
          <p:nvPr/>
        </p:nvSpPr>
        <p:spPr bwMode="auto">
          <a:xfrm>
            <a:off x="4343400" y="715963"/>
            <a:ext cx="461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How many rows in TT?</a:t>
            </a:r>
          </a:p>
        </p:txBody>
      </p:sp>
      <p:sp>
        <p:nvSpPr>
          <p:cNvPr id="2436104" name="Rectangle 8"/>
          <p:cNvSpPr>
            <a:spLocks noChangeArrowheads="1"/>
          </p:cNvSpPr>
          <p:nvPr/>
        </p:nvSpPr>
        <p:spPr bwMode="auto">
          <a:xfrm>
            <a:off x="6400800" y="1295400"/>
            <a:ext cx="25908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88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6103" grpId="0" build="p" autoUpdateAnimBg="0"/>
      <p:bldP spid="2436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of Circuits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4670" y="1353671"/>
            <a:ext cx="8229600" cy="488526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smtClean="0">
                <a:solidFill>
                  <a:srgbClr val="000000"/>
                </a:solidFill>
                <a:ea typeface="+mn-ea"/>
                <a:cs typeface="+mn-cs"/>
              </a:rPr>
              <a:t>Synchronous Digital Systems 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consist of two basic types of circuits: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Combinational Logic (CL) circuits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Output is a function of the inputs only, not the history of its execution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E.g., circuits to add A, B (ALUs)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Sequential Logic (SL)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Circuits that “remember” or store information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aka “State Elements”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E.g., memories and registers (Registers)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8D7DF-525F-7D46-885E-65CB5685D7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build a 1-bit-wide mux?</a:t>
            </a: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4" t="82986" r="55753"/>
          <a:stretch>
            <a:fillRect/>
          </a:stretch>
        </p:blipFill>
        <p:spPr>
          <a:xfrm>
            <a:off x="3505200" y="1217613"/>
            <a:ext cx="2362200" cy="687387"/>
          </a:xfrm>
        </p:spPr>
      </p:pic>
      <p:pic>
        <p:nvPicPr>
          <p:cNvPr id="2438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4811"/>
          <a:stretch>
            <a:fillRect/>
          </a:stretch>
        </p:blipFill>
        <p:spPr bwMode="auto">
          <a:xfrm>
            <a:off x="381000" y="2171700"/>
            <a:ext cx="8458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42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58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4-to-1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7127" r="5435"/>
          <a:stretch>
            <a:fillRect/>
          </a:stretch>
        </p:blipFill>
        <p:spPr>
          <a:xfrm>
            <a:off x="381000" y="990600"/>
            <a:ext cx="7315200" cy="4767263"/>
          </a:xfrm>
        </p:spPr>
      </p:pic>
      <p:sp>
        <p:nvSpPr>
          <p:cNvPr id="2440196" name="Rectangle 4"/>
          <p:cNvSpPr>
            <a:spLocks noChangeArrowheads="1"/>
          </p:cNvSpPr>
          <p:nvPr/>
        </p:nvSpPr>
        <p:spPr bwMode="auto">
          <a:xfrm>
            <a:off x="4343400" y="715963"/>
            <a:ext cx="461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How many rows in TT?</a:t>
            </a:r>
          </a:p>
        </p:txBody>
      </p:sp>
      <p:pic>
        <p:nvPicPr>
          <p:cNvPr id="2440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91200"/>
            <a:ext cx="7688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590800" y="5791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19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2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7181" r="8456" b="3676"/>
          <a:stretch>
            <a:fillRect/>
          </a:stretch>
        </p:blipFill>
        <p:spPr>
          <a:xfrm>
            <a:off x="304800" y="873125"/>
            <a:ext cx="6019800" cy="5680075"/>
          </a:xfrm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Another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way to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 4-1 mux?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10113" y="884238"/>
            <a:ext cx="4135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3200" b="1">
                <a:solidFill>
                  <a:schemeClr val="accent2"/>
                </a:solidFill>
              </a:rPr>
              <a:t>Hint: NCAA tourney!</a:t>
            </a:r>
          </a:p>
        </p:txBody>
      </p:sp>
      <p:sp>
        <p:nvSpPr>
          <p:cNvPr id="2442245" name="Rectangle 5"/>
          <p:cNvSpPr>
            <a:spLocks noChangeArrowheads="1"/>
          </p:cNvSpPr>
          <p:nvPr/>
        </p:nvSpPr>
        <p:spPr bwMode="auto">
          <a:xfrm>
            <a:off x="4724400" y="5867400"/>
            <a:ext cx="4002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Ans: Hierarchically!</a:t>
            </a:r>
          </a:p>
        </p:txBody>
      </p:sp>
    </p:spTree>
    <p:extLst>
      <p:ext uri="{BB962C8B-B14F-4D97-AF65-F5344CB8AC3E}">
        <p14:creationId xmlns:p14="http://schemas.microsoft.com/office/powerpoint/2010/main" val="473003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224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Arithmetic and Logic Unit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1939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Most processors contain a special logic block called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Arithmetic and Logic Unit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(ALU)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ll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show you an easy one that does ADD, SUB, bitwise AND, bitwise OR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338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43434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593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Our simple ALU</a:t>
            </a: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" r="7370"/>
          <a:stretch>
            <a:fillRect/>
          </a:stretch>
        </p:blipFill>
        <p:spPr>
          <a:xfrm>
            <a:off x="990600" y="838200"/>
            <a:ext cx="7239000" cy="5741988"/>
          </a:xfrm>
        </p:spPr>
      </p:pic>
    </p:spTree>
    <p:extLst>
      <p:ext uri="{BB962C8B-B14F-4D97-AF65-F5344CB8AC3E}">
        <p14:creationId xmlns:p14="http://schemas.microsoft.com/office/powerpoint/2010/main" val="10827754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495800" cy="2620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News:</a:t>
            </a:r>
            <a:br>
              <a:rPr lang="en-US" dirty="0" smtClean="0"/>
            </a:br>
            <a:r>
              <a:rPr lang="en-US" dirty="0" smtClean="0"/>
              <a:t>Microsoft, Google beat Humans at Image Recognition (EE Times)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5037"/>
            <a:ext cx="8382000" cy="3382963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ImageNet</a:t>
            </a:r>
            <a:r>
              <a:rPr lang="en-US" dirty="0" smtClean="0"/>
              <a:t> benchmark image database, systems from Microsoft and Google performed better than humans at recognizing images</a:t>
            </a:r>
          </a:p>
          <a:p>
            <a:r>
              <a:rPr lang="en-US" dirty="0" smtClean="0"/>
              <a:t>Both companies used deep artificial neural networks to train on image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86" y="0"/>
            <a:ext cx="474688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5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to design Adder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38481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Truth-table, then determine canonical form, then minimize and implement as we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ve seen before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143000"/>
            <a:ext cx="38481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Look at breaking the problem down into smaller pieces that we can cascade or hierarchically layer</a:t>
            </a:r>
          </a:p>
        </p:txBody>
      </p:sp>
    </p:spTree>
    <p:extLst>
      <p:ext uri="{BB962C8B-B14F-4D97-AF65-F5344CB8AC3E}">
        <p14:creationId xmlns:p14="http://schemas.microsoft.com/office/powerpoint/2010/main" val="1026101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72413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LSB…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305800" cy="3906838"/>
          </a:xfrm>
        </p:spPr>
      </p:pic>
      <p:sp>
        <p:nvSpPr>
          <p:cNvPr id="2452484" name="Rectangle 4"/>
          <p:cNvSpPr>
            <a:spLocks noChangeArrowheads="1"/>
          </p:cNvSpPr>
          <p:nvPr/>
        </p:nvSpPr>
        <p:spPr bwMode="auto">
          <a:xfrm>
            <a:off x="4038600" y="4419600"/>
            <a:ext cx="1828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1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24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(1/2)…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14400"/>
            <a:ext cx="8229600" cy="5248275"/>
          </a:xfrm>
        </p:spPr>
      </p:pic>
      <p:sp>
        <p:nvSpPr>
          <p:cNvPr id="2454532" name="Rectangle 4"/>
          <p:cNvSpPr>
            <a:spLocks noChangeArrowheads="1"/>
          </p:cNvSpPr>
          <p:nvPr/>
        </p:nvSpPr>
        <p:spPr bwMode="auto">
          <a:xfrm>
            <a:off x="2667000" y="5257800"/>
            <a:ext cx="5105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0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5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 b="2614"/>
          <a:stretch>
            <a:fillRect/>
          </a:stretch>
        </p:blipFill>
        <p:spPr bwMode="auto">
          <a:xfrm>
            <a:off x="2522538" y="1066800"/>
            <a:ext cx="42592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(2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/2)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69"/>
          <a:stretch>
            <a:fillRect/>
          </a:stretch>
        </p:blipFill>
        <p:spPr>
          <a:xfrm>
            <a:off x="533400" y="5483225"/>
            <a:ext cx="8229600" cy="841375"/>
          </a:xfrm>
        </p:spPr>
      </p:pic>
    </p:spTree>
    <p:extLst>
      <p:ext uri="{BB962C8B-B14F-4D97-AF65-F5344CB8AC3E}">
        <p14:creationId xmlns:p14="http://schemas.microsoft.com/office/powerpoint/2010/main" val="1858450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Uses for State Elements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Place to store values for later re-use:</a:t>
            </a:r>
          </a:p>
          <a:p>
            <a:pPr lvl="1" eaLnBrk="1" hangingPunct="1"/>
            <a:r>
              <a:rPr lang="en-GB" dirty="0" smtClean="0"/>
              <a:t>Register files (like $1-$31 in MIPS)</a:t>
            </a:r>
          </a:p>
          <a:p>
            <a:pPr lvl="1" eaLnBrk="1" hangingPunct="1"/>
            <a:r>
              <a:rPr lang="en-GB" dirty="0" smtClean="0"/>
              <a:t>Memory (caches and main memory)</a:t>
            </a:r>
          </a:p>
          <a:p>
            <a:pPr eaLnBrk="1" hangingPunct="1">
              <a:buClr>
                <a:schemeClr val="tx1"/>
              </a:buClr>
            </a:pPr>
            <a:r>
              <a:rPr lang="en-GB" i="1" dirty="0" smtClean="0">
                <a:solidFill>
                  <a:srgbClr val="0000FF"/>
                </a:solidFill>
              </a:rPr>
              <a:t>Help control flow of information between combinational logic blocks</a:t>
            </a:r>
          </a:p>
          <a:p>
            <a:pPr lvl="1" eaLnBrk="1" hangingPunct="1"/>
            <a:r>
              <a:rPr lang="en-GB" dirty="0" smtClean="0"/>
              <a:t>State elements hold up the movement of information at input to combinational logic blocks to allow for orderly passage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092EC-4C6B-A745-BA8E-07B4FE9C6A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47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 1-bit adders 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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1 N-bit adder</a:t>
            </a:r>
          </a:p>
        </p:txBody>
      </p:sp>
      <p:pic>
        <p:nvPicPr>
          <p:cNvPr id="2458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6818" r="7500" b="14511"/>
          <a:stretch>
            <a:fillRect/>
          </a:stretch>
        </p:blipFill>
        <p:spPr>
          <a:xfrm>
            <a:off x="152400" y="1371600"/>
            <a:ext cx="8839200" cy="3290888"/>
          </a:xfrm>
        </p:spPr>
      </p:pic>
      <p:sp>
        <p:nvSpPr>
          <p:cNvPr id="2458628" name="Rectangle 4"/>
          <p:cNvSpPr>
            <a:spLocks noChangeArrowheads="1"/>
          </p:cNvSpPr>
          <p:nvPr/>
        </p:nvSpPr>
        <p:spPr bwMode="auto">
          <a:xfrm>
            <a:off x="2282825" y="4953000"/>
            <a:ext cx="4429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What about overflow?</a:t>
            </a:r>
          </a:p>
          <a:p>
            <a:pPr algn="ctr"/>
            <a:r>
              <a:rPr lang="en-US" sz="3200" b="1">
                <a:solidFill>
                  <a:schemeClr val="accent2"/>
                </a:solidFill>
              </a:rPr>
              <a:t>Overflow = c</a:t>
            </a:r>
            <a:r>
              <a:rPr lang="en-US" sz="3200" b="1" baseline="-25000">
                <a:solidFill>
                  <a:schemeClr val="accent2"/>
                </a:solidFill>
              </a:rPr>
              <a:t>n</a:t>
            </a:r>
            <a:r>
              <a:rPr lang="en-US" sz="3200" b="1">
                <a:solidFill>
                  <a:schemeClr val="accent2"/>
                </a:solidFill>
              </a:rPr>
              <a:t>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209800"/>
            <a:ext cx="6018213" cy="1433513"/>
            <a:chOff x="1056" y="1392"/>
            <a:chExt cx="3791" cy="903"/>
          </a:xfrm>
        </p:grpSpPr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1056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3042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4320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58633" name="Text Box 9"/>
          <p:cNvSpPr txBox="1">
            <a:spLocks noChangeArrowheads="1"/>
          </p:cNvSpPr>
          <p:nvPr/>
        </p:nvSpPr>
        <p:spPr bwMode="auto">
          <a:xfrm>
            <a:off x="6629400" y="13081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2pPr>
            <a:lvl3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3pPr>
            <a:lvl4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4pPr>
            <a:lvl5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b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0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9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28" grpId="0" build="p" autoUpdateAnimBg="0"/>
      <p:bldP spid="245863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1628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Extremely Clever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"/>
          <a:stretch>
            <a:fillRect/>
          </a:stretch>
        </p:blipFill>
        <p:spPr>
          <a:xfrm>
            <a:off x="457200" y="914400"/>
            <a:ext cx="8305800" cy="5030788"/>
          </a:xfrm>
        </p:spPr>
      </p:pic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7315200" y="4953000"/>
          <a:ext cx="1752600" cy="1676401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1143000"/>
              </a:tblGrid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XOR(x,y)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1975" y="2930525"/>
            <a:ext cx="5129213" cy="1108075"/>
            <a:chOff x="1106" y="1392"/>
            <a:chExt cx="3231" cy="698"/>
          </a:xfrm>
        </p:grpSpPr>
        <p:sp>
          <p:nvSpPr>
            <p:cNvPr id="51224" name="Rectangle 6"/>
            <p:cNvSpPr>
              <a:spLocks noChangeArrowheads="1"/>
            </p:cNvSpPr>
            <p:nvPr/>
          </p:nvSpPr>
          <p:spPr bwMode="auto">
            <a:xfrm>
              <a:off x="1106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225" name="Rectangle 7"/>
            <p:cNvSpPr>
              <a:spLocks noChangeArrowheads="1"/>
            </p:cNvSpPr>
            <p:nvPr/>
          </p:nvSpPr>
          <p:spPr bwMode="auto">
            <a:xfrm>
              <a:off x="2996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226" name="Rectangle 8"/>
            <p:cNvSpPr>
              <a:spLocks noChangeArrowheads="1"/>
            </p:cNvSpPr>
            <p:nvPr/>
          </p:nvSpPr>
          <p:spPr bwMode="auto">
            <a:xfrm>
              <a:off x="3909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87625" y="5486400"/>
            <a:ext cx="41306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XOR serves as</a:t>
            </a:r>
            <a:br>
              <a:rPr lang="en-US" sz="3200" b="1">
                <a:solidFill>
                  <a:schemeClr val="accent2"/>
                </a:solidFill>
              </a:rPr>
            </a:br>
            <a:r>
              <a:rPr lang="en-US" sz="3200" b="1">
                <a:solidFill>
                  <a:schemeClr val="accent2"/>
                </a:solidFill>
              </a:rPr>
              <a:t>conditional inverter!</a:t>
            </a:r>
          </a:p>
        </p:txBody>
      </p:sp>
    </p:spTree>
    <p:extLst>
      <p:ext uri="{BB962C8B-B14F-4D97-AF65-F5344CB8AC3E}">
        <p14:creationId xmlns:p14="http://schemas.microsoft.com/office/powerpoint/2010/main" val="2696267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Machines have clocked state elements plus combinational logic to describe transition between states</a:t>
            </a:r>
          </a:p>
          <a:p>
            <a:r>
              <a:rPr lang="en-US" dirty="0" smtClean="0"/>
              <a:t>Standard combinational functional unit blocks built hierarchically from subcomponents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6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Accumulator Example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3863" y="3614738"/>
            <a:ext cx="6091237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latin typeface="+mn-lt"/>
                <a:ea typeface="DejaVu Sans" charset="0"/>
                <a:cs typeface="DejaVu Sans" charset="0"/>
              </a:rPr>
              <a:t>Want:</a:t>
            </a:r>
            <a:r>
              <a:rPr lang="en-GB" sz="3200" dirty="0">
                <a:latin typeface="Courier"/>
                <a:ea typeface="DejaVu Sans" charset="0"/>
                <a:cs typeface="Courier"/>
              </a:rPr>
              <a:t> </a:t>
            </a:r>
            <a:r>
              <a:rPr lang="en-GB" sz="3200" b="1" dirty="0">
                <a:latin typeface="Courier"/>
                <a:ea typeface="DejaVu Sans" charset="0"/>
                <a:cs typeface="Courier"/>
              </a:rPr>
              <a:t>  </a:t>
            </a:r>
            <a:r>
              <a:rPr lang="en-GB" sz="3200" dirty="0">
                <a:latin typeface="Courier New" charset="0"/>
                <a:ea typeface="DejaVu Sans" charset="0"/>
                <a:cs typeface="DejaVu Sans" charset="0"/>
              </a:rPr>
              <a:t>S=0; </a:t>
            </a:r>
          </a:p>
          <a:p>
            <a:pP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      for (</a:t>
            </a:r>
            <a:r>
              <a:rPr lang="en-GB" sz="3200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=0;i&lt;</a:t>
            </a:r>
            <a:r>
              <a:rPr lang="en-GB" sz="3200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n;i</a:t>
            </a: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++)</a:t>
            </a:r>
          </a:p>
          <a:p>
            <a:pP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		  S = S + X</a:t>
            </a:r>
            <a:r>
              <a:rPr lang="en-GB" sz="3200" baseline="-250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i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3063" y="1430338"/>
            <a:ext cx="7767637" cy="52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>
                <a:solidFill>
                  <a:srgbClr val="0000FF"/>
                </a:solidFill>
                <a:latin typeface="+mn-lt"/>
                <a:ea typeface="DejaVu Sans" charset="0"/>
                <a:cs typeface="DejaVu Sans" charset="0"/>
              </a:rPr>
              <a:t>Why do we need to control the flow of information?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23863" y="4902200"/>
            <a:ext cx="8364537" cy="1449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Assume:</a:t>
            </a:r>
          </a:p>
          <a:p>
            <a:pPr lvl="1">
              <a:buFont typeface="Helvetica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Each X value is applied in succession, one per cycle</a:t>
            </a:r>
          </a:p>
          <a:p>
            <a:pPr lvl="1">
              <a:buFont typeface="Helvetica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After n cycles the sum is present on 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CD460-6FDA-3147-B836-35C786A286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6938" y="2065338"/>
            <a:ext cx="2133600" cy="1608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</a:rPr>
              <a:t>SUM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17738" y="2870200"/>
            <a:ext cx="1219200" cy="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54663" y="2886075"/>
            <a:ext cx="121920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90006" y="2675732"/>
            <a:ext cx="423863" cy="355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910262" y="2692401"/>
            <a:ext cx="422275" cy="355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641600"/>
            <a:ext cx="392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X</a:t>
            </a:r>
            <a:r>
              <a:rPr lang="en-US" sz="2400" baseline="-25000" dirty="0">
                <a:latin typeface="+mn-lt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3863" y="2624138"/>
            <a:ext cx="3254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S</a:t>
            </a:r>
            <a:endParaRPr lang="en-US" sz="24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8140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695325"/>
          </a:xfrm>
        </p:spPr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First Try: Does this work?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1011F-DD40-4E42-A272-3842F5CD23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/>
          <a:srcRect l="2142" t="7140" r="18484" b="10910"/>
          <a:stretch>
            <a:fillRect/>
          </a:stretch>
        </p:blipFill>
        <p:spPr bwMode="auto">
          <a:xfrm>
            <a:off x="2176463" y="1709738"/>
            <a:ext cx="3276600" cy="221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58800" y="4191000"/>
            <a:ext cx="8008938" cy="206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FC0128"/>
                </a:solidFill>
                <a:latin typeface="Calibri" charset="0"/>
                <a:ea typeface="DejaVu Sans" charset="0"/>
                <a:cs typeface="DejaVu Sans" charset="0"/>
              </a:rPr>
              <a:t>No!</a:t>
            </a:r>
            <a:r>
              <a:rPr lang="en-GB" sz="3200" dirty="0">
                <a:solidFill>
                  <a:srgbClr val="063DE8"/>
                </a:solidFill>
                <a:latin typeface="Calibri" charset="0"/>
                <a:ea typeface="DejaVu Sans" charset="0"/>
                <a:cs typeface="DejaVu Sans" charset="0"/>
              </a:rPr>
              <a:t> </a:t>
            </a:r>
          </a:p>
          <a:p>
            <a:pP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Reason #1: How to control the next iteration of the ‘for’ loop?</a:t>
            </a:r>
          </a:p>
          <a:p>
            <a:pP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Reason #2: How do we say: ‘S=0’?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38663" y="3357563"/>
            <a:ext cx="1981200" cy="796925"/>
          </a:xfrm>
          <a:prstGeom prst="leftArrow">
            <a:avLst>
              <a:gd name="adj1" fmla="val 50000"/>
              <a:gd name="adj2" fmla="val 62151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buClr>
                <a:srgbClr val="800080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FF0000"/>
                </a:solidFill>
                <a:latin typeface="+mn-lt"/>
                <a:ea typeface="DejaVu Sans" charset="0"/>
                <a:cs typeface="DejaVu Sans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5938650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695325"/>
          </a:xfrm>
        </p:spPr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Second Try: How About This?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F8648-9865-F84F-B642-51C5051446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/>
          <a:srcRect l="1273" t="8598" r="5956" b="10965"/>
          <a:stretch>
            <a:fillRect/>
          </a:stretch>
        </p:blipFill>
        <p:spPr bwMode="auto">
          <a:xfrm>
            <a:off x="2379663" y="4148138"/>
            <a:ext cx="6629400" cy="1998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304800" y="4635500"/>
            <a:ext cx="1438275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Rough</a:t>
            </a:r>
            <a:b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</a:b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timing …</a:t>
            </a:r>
          </a:p>
        </p:txBody>
      </p:sp>
      <p:sp>
        <p:nvSpPr>
          <p:cNvPr id="31753" name="Text Box 5"/>
          <p:cNvSpPr txBox="1">
            <a:spLocks noChangeArrowheads="1"/>
          </p:cNvSpPr>
          <p:nvPr/>
        </p:nvSpPr>
        <p:spPr bwMode="auto">
          <a:xfrm>
            <a:off x="6248400" y="1338263"/>
            <a:ext cx="2665413" cy="1201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800080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Register is used to </a:t>
            </a:r>
            <a:br>
              <a:rPr lang="en-GB" sz="24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</a:br>
            <a:r>
              <a:rPr lang="en-GB" sz="24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hold up the transfer </a:t>
            </a:r>
            <a:br>
              <a:rPr lang="en-GB" sz="24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</a:br>
            <a:r>
              <a:rPr lang="en-GB" sz="24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of data to adder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9338" y="6129338"/>
            <a:ext cx="6492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Time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68625" y="6281738"/>
            <a:ext cx="6056313" cy="33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02001" y="5621866"/>
            <a:ext cx="5842000" cy="6265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5600" y="4927600"/>
            <a:ext cx="4978401" cy="71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563937" y="5189538"/>
            <a:ext cx="2049463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564063" y="5172075"/>
            <a:ext cx="2047875" cy="31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613401" y="5156200"/>
            <a:ext cx="2049462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662738" y="51562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729538" y="51562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319888" y="4775197"/>
            <a:ext cx="931328" cy="707999"/>
            <a:chOff x="3454399" y="3996267"/>
            <a:chExt cx="931328" cy="707999"/>
          </a:xfrm>
        </p:grpSpPr>
        <p:sp>
          <p:nvSpPr>
            <p:cNvPr id="29" name="TextBox 28"/>
            <p:cNvSpPr txBox="1"/>
            <p:nvPr/>
          </p:nvSpPr>
          <p:spPr>
            <a:xfrm>
              <a:off x="3454400" y="3996267"/>
              <a:ext cx="92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(1)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4399" y="4334934"/>
              <a:ext cx="931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(0)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19888" y="5537199"/>
            <a:ext cx="1032927" cy="724932"/>
            <a:chOff x="3454399" y="3996267"/>
            <a:chExt cx="1032927" cy="724932"/>
          </a:xfrm>
        </p:grpSpPr>
        <p:sp>
          <p:nvSpPr>
            <p:cNvPr id="32" name="TextBox 31"/>
            <p:cNvSpPr txBox="1"/>
            <p:nvPr/>
          </p:nvSpPr>
          <p:spPr>
            <a:xfrm>
              <a:off x="3454400" y="3996267"/>
              <a:ext cx="92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(1)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4399" y="4351867"/>
              <a:ext cx="103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(0)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67747" y="4605868"/>
            <a:ext cx="5011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Rounded Rectangle per clock means could be 1 or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98405" y="5384800"/>
            <a:ext cx="52775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Xi must be ready </a:t>
            </a:r>
            <a:r>
              <a:rPr lang="en-US" b="1" dirty="0" smtClean="0"/>
              <a:t>before </a:t>
            </a:r>
            <a:r>
              <a:rPr lang="en-US" dirty="0" smtClean="0"/>
              <a:t>clock edge due to adder delay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17334" y="3945467"/>
            <a:ext cx="5638802" cy="795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286023" y="4030133"/>
            <a:ext cx="920557" cy="707999"/>
            <a:chOff x="3437467" y="3996267"/>
            <a:chExt cx="920557" cy="707999"/>
          </a:xfrm>
        </p:grpSpPr>
        <p:sp>
          <p:nvSpPr>
            <p:cNvPr id="25" name="TextBox 24"/>
            <p:cNvSpPr txBox="1"/>
            <p:nvPr/>
          </p:nvSpPr>
          <p:spPr>
            <a:xfrm>
              <a:off x="3437467" y="3996267"/>
              <a:ext cx="92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(1)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4400" y="4334934"/>
              <a:ext cx="89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(0)</a:t>
              </a:r>
              <a:endParaRPr lang="en-US" dirty="0"/>
            </a:p>
          </p:txBody>
        </p:sp>
      </p:grp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4"/>
          <a:srcRect l="1266" t="8461" r="5836" b="8012"/>
          <a:stretch>
            <a:fillRect/>
          </a:stretch>
        </p:blipFill>
        <p:spPr bwMode="auto">
          <a:xfrm>
            <a:off x="93663" y="1203325"/>
            <a:ext cx="6096000" cy="283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4675739" y="3606795"/>
            <a:ext cx="424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wave clock sets when things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5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34" grpId="0" animBg="1"/>
      <p:bldP spid="35" grpId="0" animBg="1"/>
      <p:bldP spid="36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Model for Synchronous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B1DB3-5FF6-AE42-AEB7-86E14ECCC17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733" y="1023938"/>
            <a:ext cx="7696200" cy="3278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2471" name="Rectangle 3"/>
          <p:cNvSpPr>
            <a:spLocks noChangeArrowheads="1"/>
          </p:cNvSpPr>
          <p:nvPr/>
        </p:nvSpPr>
        <p:spPr bwMode="auto">
          <a:xfrm>
            <a:off x="7467600" y="2438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388938" y="4267729"/>
            <a:ext cx="8755063" cy="22676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Collection of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Combinational Logic 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blocks separated by registers</a:t>
            </a:r>
            <a:endParaRPr lang="en-GB" sz="2400" dirty="0" smtClean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Feedback 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is optional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Clock </a:t>
            </a:r>
            <a:r>
              <a:rPr lang="en-GB" sz="2400" dirty="0" err="1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signal(s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) connects only to clock input of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registers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US" sz="2400" dirty="0" smtClean="0"/>
              <a:t>Clock (CLK): steady square wave that synchronizes the system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Register: several bits of state that samples on rising edge of CLK (positive edge-triggered) or falling edge (negative edge-triggered)</a:t>
            </a:r>
            <a:endParaRPr lang="en-GB" sz="24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87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695325"/>
          </a:xfrm>
        </p:spPr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Register Internals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3868738"/>
            <a:ext cx="8077200" cy="2611437"/>
          </a:xfrm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n</a:t>
            </a:r>
            <a:r>
              <a:rPr lang="en-GB" sz="2800" dirty="0"/>
              <a:t> instances of a </a:t>
            </a:r>
            <a:r>
              <a:rPr lang="en-GB" sz="2800" dirty="0">
                <a:solidFill>
                  <a:srgbClr val="0000FF"/>
                </a:solidFill>
              </a:rPr>
              <a:t>“Flip-Flop”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Flip-flop </a:t>
            </a:r>
            <a:r>
              <a:rPr lang="en-GB" sz="2800" dirty="0"/>
              <a:t>name because the output flips and flops between 0 and 1 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 is “</a:t>
            </a:r>
            <a:r>
              <a:rPr lang="en-GB" sz="2800" dirty="0" smtClean="0"/>
              <a:t>data input”</a:t>
            </a:r>
            <a:r>
              <a:rPr lang="en-GB" sz="2800" dirty="0"/>
              <a:t>, Q is </a:t>
            </a:r>
            <a:r>
              <a:rPr lang="en-GB" sz="2800" dirty="0" smtClean="0"/>
              <a:t>“data output</a:t>
            </a:r>
            <a:r>
              <a:rPr lang="en-GB" sz="2800" dirty="0"/>
              <a:t>”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Also called </a:t>
            </a:r>
            <a:r>
              <a:rPr lang="en-GB" sz="2800" dirty="0" smtClean="0"/>
              <a:t>“D-</a:t>
            </a:r>
            <a:r>
              <a:rPr lang="en-GB" sz="2800" dirty="0"/>
              <a:t>type Flip-Flop”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 l="1825" r="1825"/>
          <a:stretch>
            <a:fillRect/>
          </a:stretch>
        </p:blipFill>
        <p:spPr bwMode="auto">
          <a:xfrm>
            <a:off x="685800" y="1346200"/>
            <a:ext cx="78486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45862-AEC5-7C47-856E-7FCCFE484B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6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30982</TotalTime>
  <Words>1764</Words>
  <Application>Microsoft Macintosh PowerPoint</Application>
  <PresentationFormat>On-screen Show (4:3)</PresentationFormat>
  <Paragraphs>272</Paragraphs>
  <Slides>42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Image</vt:lpstr>
      <vt:lpstr>CS 61C:  Great Ideas in Computer Architecture  Finite State Machines</vt:lpstr>
      <vt:lpstr>Levels of Representation/Interpretation</vt:lpstr>
      <vt:lpstr>Type of Circuits</vt:lpstr>
      <vt:lpstr>Uses for State Elements</vt:lpstr>
      <vt:lpstr>Accumulator Example</vt:lpstr>
      <vt:lpstr>First Try: Does this work?</vt:lpstr>
      <vt:lpstr>Second Try: How About This?</vt:lpstr>
      <vt:lpstr>Model for Synchronous Systems</vt:lpstr>
      <vt:lpstr>Register Internals</vt:lpstr>
      <vt:lpstr>Flip-Flop Operation</vt:lpstr>
      <vt:lpstr>Flip-Flop Timing</vt:lpstr>
      <vt:lpstr>Camera Analogy Timing Terms</vt:lpstr>
      <vt:lpstr>Hardware Timing Terms</vt:lpstr>
      <vt:lpstr>Accumulator Timing 1/2</vt:lpstr>
      <vt:lpstr>Accumulator Timing 2/2</vt:lpstr>
      <vt:lpstr>Maximum Clock Frequency</vt:lpstr>
      <vt:lpstr>Critical Paths</vt:lpstr>
      <vt:lpstr>Pipelining to improve performance</vt:lpstr>
      <vt:lpstr>Recap of Timing Terms</vt:lpstr>
      <vt:lpstr>Clickers/Peer Instruction</vt:lpstr>
      <vt:lpstr>Administrivia</vt:lpstr>
      <vt:lpstr>Finite State Machines (FSM) Intro</vt:lpstr>
      <vt:lpstr>FSM Example: 3 ones…</vt:lpstr>
      <vt:lpstr>Hardware Implementation of FSM</vt:lpstr>
      <vt:lpstr>FSM Combinational Logic</vt:lpstr>
      <vt:lpstr>Moving between Representations</vt:lpstr>
      <vt:lpstr>Building Standard Functional Units</vt:lpstr>
      <vt:lpstr>Data Multiplexer (“Mux”) (here 2-to-1, n-bit-wide)</vt:lpstr>
      <vt:lpstr>N instances of 1-bit-wide mux</vt:lpstr>
      <vt:lpstr>How do we build a 1-bit-wide mux?</vt:lpstr>
      <vt:lpstr>4-to-1 multiplexer?</vt:lpstr>
      <vt:lpstr>Another way to build 4-1 mux?</vt:lpstr>
      <vt:lpstr>Arithmetic and Logic Unit</vt:lpstr>
      <vt:lpstr>Our simple ALU</vt:lpstr>
      <vt:lpstr>In the News: Microsoft, Google beat Humans at Image Recognition (EE Times)</vt:lpstr>
      <vt:lpstr>How to design Adder/Subtractor?</vt:lpstr>
      <vt:lpstr>Adder/Subtractor – One-bit adder LSB…</vt:lpstr>
      <vt:lpstr>Adder/Subtractor – One-bit adder (1/2)…</vt:lpstr>
      <vt:lpstr>Adder/Subtractor – One-bit adder (2/2)</vt:lpstr>
      <vt:lpstr>N 1-bit adders  1 N-bit adder</vt:lpstr>
      <vt:lpstr>Extremely Clever Subtractor </vt:lpstr>
      <vt:lpstr>In 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Sagar Karandikar</cp:lastModifiedBy>
  <cp:revision>448</cp:revision>
  <cp:lastPrinted>2013-10-27T18:57:03Z</cp:lastPrinted>
  <dcterms:created xsi:type="dcterms:W3CDTF">2012-03-14T13:28:34Z</dcterms:created>
  <dcterms:modified xsi:type="dcterms:W3CDTF">2015-02-19T14:34:13Z</dcterms:modified>
</cp:coreProperties>
</file>