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83" r:id="rId2"/>
    <p:sldMasterId id="2147483897" r:id="rId3"/>
  </p:sldMasterIdLst>
  <p:notesMasterIdLst>
    <p:notesMasterId r:id="rId52"/>
  </p:notesMasterIdLst>
  <p:handoutMasterIdLst>
    <p:handoutMasterId r:id="rId53"/>
  </p:handoutMasterIdLst>
  <p:sldIdLst>
    <p:sldId id="257" r:id="rId4"/>
    <p:sldId id="686" r:id="rId5"/>
    <p:sldId id="680" r:id="rId6"/>
    <p:sldId id="681" r:id="rId7"/>
    <p:sldId id="682" r:id="rId8"/>
    <p:sldId id="683" r:id="rId9"/>
    <p:sldId id="684" r:id="rId10"/>
    <p:sldId id="685" r:id="rId11"/>
    <p:sldId id="716" r:id="rId12"/>
    <p:sldId id="688" r:id="rId13"/>
    <p:sldId id="690" r:id="rId14"/>
    <p:sldId id="691" r:id="rId15"/>
    <p:sldId id="692" r:id="rId16"/>
    <p:sldId id="693" r:id="rId17"/>
    <p:sldId id="694" r:id="rId18"/>
    <p:sldId id="695" r:id="rId19"/>
    <p:sldId id="717" r:id="rId20"/>
    <p:sldId id="696" r:id="rId21"/>
    <p:sldId id="697" r:id="rId22"/>
    <p:sldId id="698" r:id="rId23"/>
    <p:sldId id="699" r:id="rId24"/>
    <p:sldId id="700" r:id="rId25"/>
    <p:sldId id="701" r:id="rId26"/>
    <p:sldId id="702" r:id="rId27"/>
    <p:sldId id="703" r:id="rId28"/>
    <p:sldId id="704" r:id="rId29"/>
    <p:sldId id="705" r:id="rId30"/>
    <p:sldId id="708" r:id="rId31"/>
    <p:sldId id="721" r:id="rId32"/>
    <p:sldId id="720" r:id="rId33"/>
    <p:sldId id="642" r:id="rId34"/>
    <p:sldId id="652" r:id="rId35"/>
    <p:sldId id="640" r:id="rId36"/>
    <p:sldId id="641" r:id="rId37"/>
    <p:sldId id="643" r:id="rId38"/>
    <p:sldId id="645" r:id="rId39"/>
    <p:sldId id="646" r:id="rId40"/>
    <p:sldId id="647" r:id="rId41"/>
    <p:sldId id="648" r:id="rId42"/>
    <p:sldId id="649" r:id="rId43"/>
    <p:sldId id="650" r:id="rId44"/>
    <p:sldId id="651" r:id="rId45"/>
    <p:sldId id="655" r:id="rId46"/>
    <p:sldId id="656" r:id="rId47"/>
    <p:sldId id="674" r:id="rId48"/>
    <p:sldId id="678" r:id="rId49"/>
    <p:sldId id="677" r:id="rId50"/>
    <p:sldId id="718"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44" autoAdjust="0"/>
  </p:normalViewPr>
  <p:slideViewPr>
    <p:cSldViewPr snapToGrid="0">
      <p:cViewPr varScale="1">
        <p:scale>
          <a:sx n="102" d="100"/>
          <a:sy n="102" d="100"/>
        </p:scale>
        <p:origin x="-104" y="-608"/>
      </p:cViewPr>
      <p:guideLst>
        <p:guide orient="horz" pos="2160"/>
        <p:guide pos="2880"/>
      </p:guideLst>
    </p:cSldViewPr>
  </p:slideViewPr>
  <p:notesTextViewPr>
    <p:cViewPr>
      <p:scale>
        <a:sx n="100" d="100"/>
        <a:sy n="100" d="100"/>
      </p:scale>
      <p:origin x="0" y="0"/>
    </p:cViewPr>
  </p:notesTextViewPr>
  <p:sorterViewPr>
    <p:cViewPr>
      <p:scale>
        <a:sx n="115" d="100"/>
        <a:sy n="115" d="100"/>
      </p:scale>
      <p:origin x="0" y="62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54809151-910F-0E40-94D4-6BB9B5A5FABA}" type="datetime1">
              <a:rPr lang="en-US"/>
              <a:pPr>
                <a:defRPr/>
              </a:pPr>
              <a:t>2/24/15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C7E9DCDF-8378-DE44-9EF6-D4439032CD7E}" type="slidenum">
              <a:rPr lang="en-US"/>
              <a:pPr>
                <a:defRPr/>
              </a:pPr>
              <a:t>‹#›</a:t>
            </a:fld>
            <a:endParaRPr lang="en-US"/>
          </a:p>
        </p:txBody>
      </p:sp>
    </p:spTree>
    <p:extLst>
      <p:ext uri="{BB962C8B-B14F-4D97-AF65-F5344CB8AC3E}">
        <p14:creationId xmlns:p14="http://schemas.microsoft.com/office/powerpoint/2010/main" val="3643573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6F13E43F-B10D-5647-99B4-431B1ECC3C9C}" type="datetime1">
              <a:rPr lang="en-US"/>
              <a:pPr>
                <a:defRPr/>
              </a:pPr>
              <a:t>2/24/15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9F8F5042-9C52-0449-B2EC-628456EB9E95}" type="slidenum">
              <a:rPr lang="en-US"/>
              <a:pPr>
                <a:defRPr/>
              </a:pPr>
              <a:t>‹#›</a:t>
            </a:fld>
            <a:endParaRPr lang="en-US"/>
          </a:p>
        </p:txBody>
      </p:sp>
    </p:spTree>
    <p:extLst>
      <p:ext uri="{BB962C8B-B14F-4D97-AF65-F5344CB8AC3E}">
        <p14:creationId xmlns:p14="http://schemas.microsoft.com/office/powerpoint/2010/main" val="10405993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67" name="Shape 167"/>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73" name="Shape 173"/>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79" name="Shape 179"/>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85" name="Shape 185"/>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91" name="Shape 191"/>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97" name="Shape 197"/>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254" name="Shape 25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missing: multiplexors or “data selectors” – where should they be in this picture and why?</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also missing – opcode  for control of what operations to perform</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state elements vs combinational ones – combinational given the same input will always produce the same output – out depends only on the current input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260" name="Shape 260"/>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326" name="Shape 326"/>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332" name="Shape 332"/>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62050" y="698500"/>
            <a:ext cx="4535488" cy="34036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12700" cap="flat">
            <a:solidFill>
              <a:srgbClr val="000000"/>
            </a:solidFill>
            <a:prstDash val="solid"/>
            <a:miter/>
            <a:headEnd type="none" w="med" len="med"/>
            <a:tailEnd type="none" w="med" len="med"/>
          </a:ln>
        </p:spPr>
      </p:sp>
      <p:sp>
        <p:nvSpPr>
          <p:cNvPr id="114" name="Shape 114"/>
          <p:cNvSpPr txBox="1">
            <a:spLocks noGrp="1"/>
          </p:cNvSpPr>
          <p:nvPr>
            <p:ph type="body" idx="1"/>
          </p:nvPr>
        </p:nvSpPr>
        <p:spPr>
          <a:xfrm>
            <a:off x="516210" y="4342776"/>
            <a:ext cx="5909289" cy="4115110"/>
          </a:xfrm>
          <a:prstGeom prst="rect">
            <a:avLst/>
          </a:prstGeom>
          <a:solidFill>
            <a:srgbClr val="FFFFFF"/>
          </a:solidFill>
          <a:ln w="9525" cap="flat">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396" name="Shape 396"/>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02" name="Shape 402"/>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68" name="Shape 468"/>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74" name="Shape 47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80" name="Shape 480"/>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546" name="Shape 546"/>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614" name="Shape 61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31</a:t>
            </a:fld>
            <a:endParaRPr lang="en-US"/>
          </a:p>
        </p:txBody>
      </p:sp>
    </p:spTree>
    <p:extLst>
      <p:ext uri="{BB962C8B-B14F-4D97-AF65-F5344CB8AC3E}">
        <p14:creationId xmlns:p14="http://schemas.microsoft.com/office/powerpoint/2010/main" val="3648245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7954" name="Rectangle 2"/>
          <p:cNvSpPr>
            <a:spLocks noGrp="1" noChangeArrowheads="1"/>
          </p:cNvSpPr>
          <p:nvPr>
            <p:ph type="body" idx="1"/>
          </p:nvPr>
        </p:nvSpPr>
        <p:spPr bwMode="auto">
          <a:xfrm>
            <a:off x="516211" y="4342777"/>
            <a:ext cx="5909289" cy="4116671"/>
          </a:xfrm>
          <a:prstGeom prst="rect">
            <a:avLst/>
          </a:prstGeom>
          <a:noFill/>
          <a:ln w="12700">
            <a:miter lim="800000"/>
            <a:headEnd/>
            <a:tailEnd/>
          </a:ln>
        </p:spPr>
        <p:txBody>
          <a:bodyPr lIns="91996" tIns="45192" rIns="91996" bIns="45192">
            <a:prstTxWarp prst="textNoShape">
              <a:avLst/>
            </a:prstTxWarp>
          </a:bodyPr>
          <a:lstStyle/>
          <a:p>
            <a:r>
              <a:rPr lang="en-US"/>
              <a:t>One of the most important thing you need to know before you start designing a processor is how the instructions look like.</a:t>
            </a:r>
          </a:p>
          <a:p>
            <a:r>
              <a:rPr lang="en-US"/>
              <a:t>Or in more technical term, you need to know the instruction format. One good thing about the MIPS instruction set is that it is very simple.</a:t>
            </a:r>
          </a:p>
          <a:p>
            <a:r>
              <a:rPr lang="en-US"/>
              <a:t>First of all, all MIPS instructions are 32 bits long and there are only three instruction formats: (a) R-type, (b) I-type, and (c) J-type.</a:t>
            </a:r>
          </a:p>
          <a:p>
            <a:r>
              <a:rPr lang="en-US"/>
              <a:t>The different fields of the R-type instructions are:</a:t>
            </a:r>
          </a:p>
          <a:p>
            <a:r>
              <a:rPr lang="en-US"/>
              <a:t>(a) OP specifies the operation of the instruction.</a:t>
            </a:r>
          </a:p>
          <a:p>
            <a:r>
              <a:rPr lang="en-US"/>
              <a:t>(b) Rs, Rt, and Rd are the source and destination register specifiers.</a:t>
            </a:r>
          </a:p>
          <a:p>
            <a:r>
              <a:rPr lang="en-US"/>
              <a:t>(c) Shamt specifies the amount you need to shift for the shift instructions.</a:t>
            </a:r>
          </a:p>
          <a:p>
            <a:r>
              <a:rPr lang="en-US"/>
              <a:t>(d) Funct selects the variant of the operation specified in the “op” field.</a:t>
            </a:r>
          </a:p>
          <a:p>
            <a:r>
              <a:rPr lang="en-US"/>
              <a:t>For the I-type instruction, bits 0 to 15 are used as an immediate field.  I will show you how this immediate field is used differently by different instructions.</a:t>
            </a:r>
          </a:p>
          <a:p>
            <a:r>
              <a:rPr lang="en-US"/>
              <a:t>Finally for the J-type instruction, bits 0 to 25 become the target address of the jump.</a:t>
            </a:r>
          </a:p>
          <a:p>
            <a:endParaRPr lang="en-US"/>
          </a:p>
          <a:p>
            <a:r>
              <a:rPr lang="en-US"/>
              <a:t>+3 = 10 min. (X:50)</a:t>
            </a:r>
          </a:p>
        </p:txBody>
      </p:sp>
      <p:sp>
        <p:nvSpPr>
          <p:cNvPr id="2557955" name="Rectangle 3"/>
          <p:cNvSpPr>
            <a:spLocks noGrp="1" noRot="1" noChangeAspect="1" noChangeArrowheads="1"/>
          </p:cNvSpPr>
          <p:nvPr>
            <p:ph type="sldImg"/>
          </p:nvPr>
        </p:nvSpPr>
        <p:spPr bwMode="auto">
          <a:xfrm>
            <a:off x="1163638" y="588963"/>
            <a:ext cx="4548187" cy="3413125"/>
          </a:xfrm>
          <a:prstGeom prst="rect">
            <a:avLst/>
          </a:prstGeom>
          <a:noFill/>
          <a:ln w="12700">
            <a:miter lim="800000"/>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normAutofit fontScale="92500" lnSpcReduction="10000"/>
          </a:bodyPr>
          <a:lstStyle/>
          <a:p>
            <a:r>
              <a:rPr lang="en-US" dirty="0">
                <a:latin typeface="Calibri" charset="0"/>
                <a:ea typeface="ＭＳ Ｐゴシック" charset="0"/>
                <a:cs typeface="ＭＳ Ｐゴシック" charset="0"/>
              </a:rPr>
              <a:t>In today</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lecture, I will show you how to implement the following subset of MIPS instructions: add, subtract, or immediate, load, store, branch, and the jump instruction.</a:t>
            </a:r>
          </a:p>
          <a:p>
            <a:r>
              <a:rPr lang="en-US" dirty="0">
                <a:latin typeface="Calibri" charset="0"/>
                <a:ea typeface="ＭＳ Ｐゴシック" charset="0"/>
                <a:cs typeface="ＭＳ Ｐゴシック" charset="0"/>
              </a:rPr>
              <a:t>The Add and Subtract instructions use the R format.  The Op together with the </a:t>
            </a:r>
            <a:r>
              <a:rPr lang="en-US" dirty="0" err="1">
                <a:latin typeface="Calibri" charset="0"/>
                <a:ea typeface="ＭＳ Ｐゴシック" charset="0"/>
                <a:cs typeface="ＭＳ Ｐゴシック" charset="0"/>
              </a:rPr>
              <a:t>Func</a:t>
            </a:r>
            <a:r>
              <a:rPr lang="en-US" dirty="0">
                <a:latin typeface="Calibri" charset="0"/>
                <a:ea typeface="ＭＳ Ｐゴシック" charset="0"/>
                <a:cs typeface="ＭＳ Ｐゴシック" charset="0"/>
              </a:rPr>
              <a:t> fields together specified all the different kinds of add and subtract instructions.</a:t>
            </a:r>
          </a:p>
          <a:p>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specifies the source registers.  And the Rd field specifies the destination register.</a:t>
            </a:r>
          </a:p>
          <a:p>
            <a:r>
              <a:rPr lang="en-US" dirty="0">
                <a:latin typeface="Calibri" charset="0"/>
                <a:ea typeface="ＭＳ Ｐゴシック" charset="0"/>
                <a:cs typeface="ＭＳ Ｐゴシック" charset="0"/>
              </a:rPr>
              <a:t>The Or immediate instruction uses the I format.  It only uses one source register,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The other operand comes from the immediate field.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 is used to specified the destination register. (Note that </a:t>
            </a:r>
            <a:r>
              <a:rPr lang="en-US" dirty="0" err="1">
                <a:latin typeface="Calibri" charset="0"/>
                <a:ea typeface="ＭＳ Ｐゴシック" charset="0"/>
                <a:cs typeface="ＭＳ Ｐゴシック" charset="0"/>
              </a:rPr>
              <a:t>dest</a:t>
            </a:r>
            <a:r>
              <a:rPr lang="en-US" dirty="0">
                <a:latin typeface="Calibri" charset="0"/>
                <a:ea typeface="ＭＳ Ｐゴシック" charset="0"/>
                <a:cs typeface="ＭＳ Ｐゴシック" charset="0"/>
              </a:rPr>
              <a:t> is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a:t>
            </a:r>
          </a:p>
          <a:p>
            <a:r>
              <a:rPr lang="en-US" dirty="0">
                <a:latin typeface="Calibri" charset="0"/>
                <a:ea typeface="ＭＳ Ｐゴシック" charset="0"/>
                <a:cs typeface="ＭＳ Ｐゴシック" charset="0"/>
              </a:rPr>
              <a:t>Both the load and store instructions use the I format and both add the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the immediate filed together to from the memory address.</a:t>
            </a:r>
          </a:p>
          <a:p>
            <a:r>
              <a:rPr lang="en-US" dirty="0">
                <a:latin typeface="Calibri" charset="0"/>
                <a:ea typeface="ＭＳ Ｐゴシック" charset="0"/>
                <a:cs typeface="ＭＳ Ｐゴシック" charset="0"/>
              </a:rPr>
              <a:t>The difference is that the load instruction will load the data from memory into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while the store instruction will store the data in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into the memory.</a:t>
            </a:r>
          </a:p>
          <a:p>
            <a:r>
              <a:rPr lang="en-US" dirty="0">
                <a:latin typeface="Calibri" charset="0"/>
                <a:ea typeface="ＭＳ Ｐゴシック" charset="0"/>
                <a:cs typeface="ＭＳ Ｐゴシック" charset="0"/>
              </a:rPr>
              <a:t>The branch on equal instruction also uses the I format.  Here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are used to specified the registers we need to compare.</a:t>
            </a:r>
          </a:p>
          <a:p>
            <a:r>
              <a:rPr lang="en-US" dirty="0">
                <a:latin typeface="Calibri" charset="0"/>
                <a:ea typeface="ＭＳ Ｐゴシック" charset="0"/>
                <a:cs typeface="ＭＳ Ｐゴシック" charset="0"/>
              </a:rPr>
              <a:t>If these two registers are equal, we will branch to a location offset by the immediate field.</a:t>
            </a:r>
          </a:p>
          <a:p>
            <a:r>
              <a:rPr lang="en-US" dirty="0">
                <a:latin typeface="Calibri" charset="0"/>
                <a:ea typeface="ＭＳ Ｐゴシック" charset="0"/>
                <a:cs typeface="ＭＳ Ｐゴシック" charset="0"/>
              </a:rPr>
              <a:t>Finally, the jump instruction uses the J format and always causes the program to jump to a memory location specified in the address field. </a:t>
            </a:r>
          </a:p>
          <a:p>
            <a:r>
              <a:rPr lang="en-US" dirty="0">
                <a:latin typeface="Calibri" charset="0"/>
                <a:ea typeface="ＭＳ Ｐゴシック" charset="0"/>
                <a:cs typeface="ＭＳ Ｐゴシック" charset="0"/>
              </a:rPr>
              <a:t>I know I went over this rather quickly and you may have missed something.  But don</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t worry, this is just an overview.  You will keep seeing these (point to the format) all day today.</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start at 7min</a:t>
            </a:r>
            <a:endParaRPr lang="en-US" dirty="0">
              <a:latin typeface="Calibri" charset="0"/>
              <a:ea typeface="ＭＳ Ｐゴシック" charset="0"/>
              <a:cs typeface="ＭＳ Ｐゴシック" charset="0"/>
            </a:endParaRPr>
          </a:p>
        </p:txBody>
      </p:sp>
      <p:sp>
        <p:nvSpPr>
          <p:cNvPr id="25603"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p:cNvSpPr>
          <p:nvPr>
            <p:ph type="sldImg"/>
          </p:nvPr>
        </p:nvSpPr>
        <p:spPr>
          <a:solidFill>
            <a:srgbClr val="FFFFFF"/>
          </a:solidFill>
          <a:ln w="12700">
            <a:solidFill>
              <a:srgbClr val="000000"/>
            </a:solidFill>
            <a:miter lim="800000"/>
            <a:headEnd/>
            <a:tailEnd/>
          </a:ln>
        </p:spPr>
      </p:sp>
      <p:sp>
        <p:nvSpPr>
          <p:cNvPr id="3789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89942" tIns="44971" rIns="89942" bIns="44971"/>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RTL – like</a:t>
            </a:r>
            <a:r>
              <a:rPr lang="en-US" baseline="0" dirty="0" smtClean="0">
                <a:latin typeface="Calibri" charset="0"/>
                <a:ea typeface="ＭＳ Ｐゴシック" charset="0"/>
                <a:cs typeface="ＭＳ Ｐゴシック" charset="0"/>
              </a:rPr>
              <a:t> most programming </a:t>
            </a:r>
            <a:r>
              <a:rPr lang="en-US" baseline="0" dirty="0" err="1" smtClean="0">
                <a:latin typeface="Calibri" charset="0"/>
                <a:ea typeface="ＭＳ Ｐゴシック" charset="0"/>
                <a:cs typeface="ＭＳ Ｐゴシック" charset="0"/>
              </a:rPr>
              <a:t>langs</a:t>
            </a:r>
            <a:r>
              <a:rPr lang="en-US" baseline="0" dirty="0" smtClean="0">
                <a:latin typeface="Calibri" charset="0"/>
                <a:ea typeface="ＭＳ Ｐゴシック" charset="0"/>
                <a:cs typeface="ＭＳ Ｐゴシック" charset="0"/>
              </a:rPr>
              <a:t>:</a:t>
            </a:r>
          </a:p>
          <a:p>
            <a:r>
              <a:rPr lang="en-US" baseline="0" dirty="0" smtClean="0">
                <a:latin typeface="Calibri" charset="0"/>
                <a:ea typeface="ＭＳ Ｐゴシック" charset="0"/>
                <a:cs typeface="ＭＳ Ｐゴシック" charset="0"/>
              </a:rPr>
              <a:t>	precise and unambiguous</a:t>
            </a:r>
          </a:p>
          <a:p>
            <a:r>
              <a:rPr lang="en-US" baseline="0" dirty="0" smtClean="0">
                <a:latin typeface="Calibri" charset="0"/>
                <a:ea typeface="ＭＳ Ｐゴシック" charset="0"/>
                <a:cs typeface="ＭＳ Ｐゴシック" charset="0"/>
              </a:rPr>
              <a:t>	must be debugged</a:t>
            </a:r>
          </a:p>
          <a:p>
            <a:r>
              <a:rPr lang="en-US" baseline="0" dirty="0" smtClean="0">
                <a:latin typeface="Calibri" charset="0"/>
                <a:ea typeface="ＭＳ Ｐゴシック" charset="0"/>
                <a:cs typeface="ＭＳ Ｐゴシック" charset="0"/>
              </a:rPr>
              <a:t>	code can be checked automatically for certain properties – type checking, check against abstract state machine, etc.</a:t>
            </a:r>
          </a:p>
          <a:p>
            <a:r>
              <a:rPr lang="en-US" baseline="0" dirty="0" smtClean="0">
                <a:latin typeface="Calibri" charset="0"/>
                <a:ea typeface="ＭＳ Ｐゴシック" charset="0"/>
                <a:cs typeface="ＭＳ Ｐゴシック" charset="0"/>
              </a:rPr>
              <a:t>	TOOLS – simulator, processor, tape out</a:t>
            </a:r>
          </a:p>
          <a:p>
            <a:r>
              <a:rPr lang="en-US" baseline="0" dirty="0" smtClean="0">
                <a:latin typeface="Calibri" charset="0"/>
                <a:ea typeface="ＭＳ Ｐゴシック" charset="0"/>
                <a:cs typeface="ＭＳ Ｐゴシック" charset="0"/>
              </a:rPr>
              <a:t>Verilog is a popular RTL (used in 150 for FPGA development)</a:t>
            </a:r>
          </a:p>
          <a:p>
            <a:endParaRPr lang="en-US" baseline="0" dirty="0" smtClean="0">
              <a:latin typeface="Calibri" charset="0"/>
              <a:ea typeface="ＭＳ Ｐゴシック" charset="0"/>
              <a:cs typeface="ＭＳ Ｐゴシック" charset="0"/>
            </a:endParaRPr>
          </a:p>
          <a:p>
            <a:r>
              <a:rPr lang="en-US" baseline="0" dirty="0" smtClean="0">
                <a:latin typeface="Calibri" charset="0"/>
                <a:ea typeface="ＭＳ Ｐゴシック" charset="0"/>
                <a:cs typeface="ＭＳ Ｐゴシック" charset="0"/>
              </a:rPr>
              <a:t>10 </a:t>
            </a:r>
            <a:r>
              <a:rPr lang="en-US" baseline="0"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15</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4819"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Adder</a:t>
            </a:r>
            <a:r>
              <a:rPr lang="en-US" baseline="0" dirty="0" smtClean="0">
                <a:latin typeface="Calibri" charset="0"/>
                <a:ea typeface="ＭＳ Ｐゴシック" charset="0"/>
                <a:cs typeface="ＭＳ Ｐゴシック" charset="0"/>
              </a:rPr>
              <a:t> – why no overflow detect?</a:t>
            </a:r>
          </a:p>
          <a:p>
            <a:r>
              <a:rPr lang="en-US" baseline="0" dirty="0" smtClean="0">
                <a:latin typeface="Calibri" charset="0"/>
                <a:ea typeface="ＭＳ Ｐゴシック" charset="0"/>
                <a:cs typeface="ＭＳ Ｐゴシック" charset="0"/>
              </a:rPr>
              <a:t>Multiplexer – talk about specs – width of data multiplexed, # of select bits</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6867"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lIns="91427" tIns="45713" rIns="91427" bIns="45713" numCol="1" anchor="t" anchorCtr="0" compatLnSpc="1">
            <a:prstTxWarp prst="textNoShape">
              <a:avLst/>
            </a:prstTxWarp>
          </a:bodyPr>
          <a:lstStyle/>
          <a:p>
            <a:r>
              <a:rPr lang="en-US" dirty="0" smtClean="0">
                <a:latin typeface="Calibri" charset="0"/>
                <a:ea typeface="ＭＳ Ｐゴシック" charset="0"/>
                <a:cs typeface="ＭＳ Ｐゴシック" charset="0"/>
              </a:rPr>
              <a:t>20 </a:t>
            </a:r>
            <a:r>
              <a:rPr lang="en-US"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The last storage element you will need for the datapath is the idealized memory to store your data and instructions.</a:t>
            </a:r>
          </a:p>
          <a:p>
            <a:r>
              <a:rPr lang="en-US">
                <a:latin typeface="Calibri" charset="0"/>
                <a:ea typeface="ＭＳ Ｐゴシック" charset="0"/>
                <a:cs typeface="ＭＳ Ｐゴシック" charset="0"/>
              </a:rPr>
              <a:t>This idealized memory block has just one input bus (DataIn) and one output bus (DataOut).</a:t>
            </a:r>
          </a:p>
          <a:p>
            <a:r>
              <a:rPr lang="en-US">
                <a:latin typeface="Calibri" charset="0"/>
                <a:ea typeface="ＭＳ Ｐゴシック" charset="0"/>
                <a:cs typeface="ＭＳ Ｐゴシック" charset="0"/>
              </a:rPr>
              <a:t>When Write Enable is 0, the address selects the memory word to put on the Data Out bus.</a:t>
            </a:r>
          </a:p>
          <a:p>
            <a:r>
              <a:rPr lang="en-US">
                <a:latin typeface="Calibri" charset="0"/>
                <a:ea typeface="ＭＳ Ｐゴシック" charset="0"/>
                <a:cs typeface="ＭＳ Ｐゴシック" charset="0"/>
              </a:rPr>
              <a:t>When Write Enable is 1, the address selects the memory word to be written via the DataIn bus at the next clock tick.</a:t>
            </a:r>
          </a:p>
          <a:p>
            <a:r>
              <a:rPr lang="en-US">
                <a:latin typeface="Calibri" charset="0"/>
                <a:ea typeface="ＭＳ Ｐゴシック" charset="0"/>
                <a:cs typeface="ＭＳ Ｐゴシック" charset="0"/>
              </a:rPr>
              <a:t>Once again, the clock input is a factor ONLY during the write operation.</a:t>
            </a:r>
          </a:p>
          <a:p>
            <a:r>
              <a:rPr lang="en-US">
                <a:latin typeface="Calibri" charset="0"/>
                <a:ea typeface="ＭＳ Ｐゴシック" charset="0"/>
                <a:cs typeface="ＭＳ Ｐゴシック" charset="0"/>
              </a:rPr>
              <a:t>During read operation, it behaves as a combinational logic block.</a:t>
            </a:r>
          </a:p>
          <a:p>
            <a:r>
              <a:rPr lang="en-US">
                <a:latin typeface="Calibri" charset="0"/>
                <a:ea typeface="ＭＳ Ｐゴシック" charset="0"/>
                <a:cs typeface="ＭＳ Ｐゴシック" charset="0"/>
              </a:rPr>
              <a:t>That is if you put a valid value on the address lines, the output bus DataOut will become valid after the access time of the memory.</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38915"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As far as storage elements are concerned, we will need a N-bit register that is similar to the D flip-flop I showed you in class.</a:t>
            </a:r>
          </a:p>
          <a:p>
            <a:r>
              <a:rPr lang="en-US" dirty="0">
                <a:latin typeface="Calibri" charset="0"/>
                <a:ea typeface="ＭＳ Ｐゴシック" charset="0"/>
                <a:cs typeface="ＭＳ Ｐゴシック" charset="0"/>
              </a:rPr>
              <a:t>The significant difference here is that the register will have a Write Enable input.</a:t>
            </a:r>
          </a:p>
          <a:p>
            <a:r>
              <a:rPr lang="en-US" dirty="0">
                <a:latin typeface="Calibri" charset="0"/>
                <a:ea typeface="ＭＳ Ｐゴシック" charset="0"/>
                <a:cs typeface="ＭＳ Ｐゴシック" charset="0"/>
              </a:rPr>
              <a:t>That is the content of the register will NOT  be updated if Write Enable is not asserted (0).</a:t>
            </a:r>
          </a:p>
          <a:p>
            <a:r>
              <a:rPr lang="en-US" dirty="0">
                <a:latin typeface="Calibri" charset="0"/>
                <a:ea typeface="ＭＳ Ｐゴシック" charset="0"/>
                <a:cs typeface="ＭＳ Ｐゴシック" charset="0"/>
              </a:rPr>
              <a:t>The content is updated at the clock tick ONLY if the Write Enable signal is asserted (1).</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Show how to build</a:t>
            </a:r>
            <a:r>
              <a:rPr lang="en-US" baseline="0" dirty="0" smtClean="0">
                <a:latin typeface="Calibri" charset="0"/>
                <a:ea typeface="ＭＳ Ｐゴシック" charset="0"/>
                <a:cs typeface="ＭＳ Ｐゴシック" charset="0"/>
              </a:rPr>
              <a:t> Register from FF</a:t>
            </a:r>
            <a:endParaRPr lang="en-US" dirty="0" smtClean="0">
              <a:latin typeface="Calibri" charset="0"/>
              <a:ea typeface="ＭＳ Ｐゴシック" charset="0"/>
              <a:cs typeface="ＭＳ Ｐゴシック" charset="0"/>
            </a:endParaRP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25 </a:t>
            </a:r>
            <a:r>
              <a:rPr lang="en-US"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
        <p:nvSpPr>
          <p:cNvPr id="40963"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We will also need a register file that consists of 32 32-bit registers with two output busses (busA and busB) and one input bus.</a:t>
            </a:r>
          </a:p>
          <a:p>
            <a:r>
              <a:rPr lang="en-US">
                <a:latin typeface="Calibri" charset="0"/>
                <a:ea typeface="ＭＳ Ｐゴシック" charset="0"/>
                <a:cs typeface="ＭＳ Ｐゴシック" charset="0"/>
              </a:rPr>
              <a:t>The register specifiers Ra and Rb select the registers to put on busA and busB  respectively.</a:t>
            </a:r>
          </a:p>
          <a:p>
            <a:r>
              <a:rPr lang="en-US">
                <a:latin typeface="Calibri" charset="0"/>
                <a:ea typeface="ＭＳ Ｐゴシック" charset="0"/>
                <a:cs typeface="ＭＳ Ｐゴシック" charset="0"/>
              </a:rPr>
              <a:t>When Write Enable is 1, the register specifier Rw selects the register to be written via busW.</a:t>
            </a:r>
          </a:p>
          <a:p>
            <a:r>
              <a:rPr lang="en-US">
                <a:latin typeface="Calibri" charset="0"/>
                <a:ea typeface="ＭＳ Ｐゴシック" charset="0"/>
                <a:cs typeface="ＭＳ Ｐゴシック" charset="0"/>
              </a:rPr>
              <a:t>In our simplified version of the register file, the write operation will occurs at the clock tick.</a:t>
            </a:r>
          </a:p>
          <a:p>
            <a:r>
              <a:rPr lang="en-US">
                <a:latin typeface="Calibri" charset="0"/>
                <a:ea typeface="ＭＳ Ｐゴシック" charset="0"/>
                <a:cs typeface="ＭＳ Ｐゴシック" charset="0"/>
              </a:rPr>
              <a:t>Keep in mind that the clock input is a factor ONLY during the write operation.</a:t>
            </a:r>
          </a:p>
          <a:p>
            <a:r>
              <a:rPr lang="en-US">
                <a:latin typeface="Calibri" charset="0"/>
                <a:ea typeface="ＭＳ Ｐゴシック" charset="0"/>
                <a:cs typeface="ＭＳ Ｐゴシック" charset="0"/>
              </a:rPr>
              <a:t>During read operation, the register file behaves as a combinational logic block.</a:t>
            </a:r>
          </a:p>
          <a:p>
            <a:r>
              <a:rPr lang="en-US">
                <a:latin typeface="Calibri" charset="0"/>
                <a:ea typeface="ＭＳ Ｐゴシック" charset="0"/>
                <a:cs typeface="ＭＳ Ｐゴシック" charset="0"/>
              </a:rPr>
              <a:t>That is if you put a valid value on Ra, then bus A will become valid after the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access time.</a:t>
            </a:r>
          </a:p>
          <a:p>
            <a:r>
              <a:rPr lang="en-US">
                <a:latin typeface="Calibri" charset="0"/>
                <a:ea typeface="ＭＳ Ｐゴシック" charset="0"/>
                <a:cs typeface="ＭＳ Ｐゴシック" charset="0"/>
              </a:rPr>
              <a:t>Similarly if you put a valid value on Rb, bus B will become valid after the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access time.   In both cases (Ra and Rb), the clock input is not a factor.</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33 min. (Y:13)</a:t>
            </a:r>
          </a:p>
        </p:txBody>
      </p:sp>
      <p:sp>
        <p:nvSpPr>
          <p:cNvPr id="43011"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996" tIns="45192" rIns="91996" bIns="45192"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45059"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And here is the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that can do the trick.</a:t>
            </a:r>
          </a:p>
          <a:p>
            <a:r>
              <a:rPr lang="en-US" dirty="0">
                <a:latin typeface="Calibri" charset="0"/>
                <a:ea typeface="ＭＳ Ｐゴシック" charset="0"/>
                <a:cs typeface="ＭＳ Ｐゴシック" charset="0"/>
              </a:rPr>
              <a:t>First of all, we connect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Ra, </a:t>
            </a:r>
            <a:r>
              <a:rPr lang="en-US" dirty="0" err="1">
                <a:latin typeface="Calibri" charset="0"/>
                <a:ea typeface="ＭＳ Ｐゴシック" charset="0"/>
                <a:cs typeface="ＭＳ Ｐゴシック" charset="0"/>
              </a:rPr>
              <a:t>Rb</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input to the Rd,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fields of the instruction bus (points to the format diagram).</a:t>
            </a:r>
          </a:p>
          <a:p>
            <a:r>
              <a:rPr lang="en-US" dirty="0">
                <a:latin typeface="Calibri" charset="0"/>
                <a:ea typeface="ＭＳ Ｐゴシック" charset="0"/>
                <a:cs typeface="ＭＳ Ｐゴシック" charset="0"/>
              </a:rPr>
              <a:t>Then we need to connect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busB</a:t>
            </a:r>
            <a:r>
              <a:rPr lang="en-US" dirty="0">
                <a:latin typeface="Calibri" charset="0"/>
                <a:ea typeface="ＭＳ Ｐゴシック" charset="0"/>
                <a:cs typeface="ＭＳ Ｐゴシック" charset="0"/>
              </a:rPr>
              <a:t> of the register file to the ALU.</a:t>
            </a:r>
          </a:p>
          <a:p>
            <a:r>
              <a:rPr lang="en-US" dirty="0">
                <a:latin typeface="Calibri" charset="0"/>
                <a:ea typeface="ＭＳ Ｐゴシック" charset="0"/>
                <a:cs typeface="ＭＳ Ｐゴシック" charset="0"/>
              </a:rPr>
              <a:t>Finally, we need to connect the output of the ALU to the input bus of the  register file.</a:t>
            </a:r>
          </a:p>
          <a:p>
            <a:r>
              <a:rPr lang="en-US" dirty="0">
                <a:latin typeface="Calibri" charset="0"/>
                <a:ea typeface="ＭＳ Ｐゴシック" charset="0"/>
                <a:cs typeface="ＭＳ Ｐゴシック" charset="0"/>
              </a:rPr>
              <a:t>Conceptually, this is how it works.</a:t>
            </a:r>
          </a:p>
          <a:p>
            <a:r>
              <a:rPr lang="en-US" dirty="0">
                <a:latin typeface="Calibri" charset="0"/>
                <a:ea typeface="ＭＳ Ｐゴシック" charset="0"/>
                <a:cs typeface="ＭＳ Ｐゴシック" charset="0"/>
              </a:rPr>
              <a:t>The instruction bus coming out of the Instruction memory will set the Ra and </a:t>
            </a:r>
            <a:r>
              <a:rPr lang="en-US" dirty="0" err="1">
                <a:latin typeface="Calibri" charset="0"/>
                <a:ea typeface="ＭＳ Ｐゴシック" charset="0"/>
                <a:cs typeface="ＭＳ Ｐゴシック" charset="0"/>
              </a:rPr>
              <a:t>Rb</a:t>
            </a:r>
            <a:r>
              <a:rPr lang="en-US" dirty="0">
                <a:latin typeface="Calibri" charset="0"/>
                <a:ea typeface="ＭＳ Ｐゴシック" charset="0"/>
                <a:cs typeface="ＭＳ Ｐゴシック" charset="0"/>
              </a:rPr>
              <a:t> to the register </a:t>
            </a:r>
            <a:r>
              <a:rPr lang="en-US" dirty="0" err="1">
                <a:latin typeface="Calibri" charset="0"/>
                <a:ea typeface="ＭＳ Ｐゴシック" charset="0"/>
                <a:cs typeface="ＭＳ Ｐゴシック" charset="0"/>
              </a:rPr>
              <a:t>specifiers</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Rt.</a:t>
            </a:r>
          </a:p>
          <a:p>
            <a:r>
              <a:rPr lang="en-US" dirty="0">
                <a:latin typeface="Calibri" charset="0"/>
                <a:ea typeface="ＭＳ Ｐゴシック" charset="0"/>
                <a:cs typeface="ＭＳ Ｐゴシック" charset="0"/>
              </a:rPr>
              <a:t>This causes the register file to put the value of register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onto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and the value of register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onto </a:t>
            </a:r>
            <a:r>
              <a:rPr lang="en-US" dirty="0" err="1">
                <a:latin typeface="Calibri" charset="0"/>
                <a:ea typeface="ＭＳ Ｐゴシック" charset="0"/>
                <a:cs typeface="ＭＳ Ｐゴシック" charset="0"/>
              </a:rPr>
              <a:t>busB</a:t>
            </a:r>
            <a:r>
              <a:rPr lang="en-US" dirty="0">
                <a:latin typeface="Calibri" charset="0"/>
                <a:ea typeface="ＭＳ Ｐゴシック" charset="0"/>
                <a:cs typeface="ＭＳ Ｐゴシック" charset="0"/>
              </a:rPr>
              <a:t>, respectively.</a:t>
            </a:r>
          </a:p>
          <a:p>
            <a:r>
              <a:rPr lang="en-US" dirty="0">
                <a:latin typeface="Calibri" charset="0"/>
                <a:ea typeface="ＭＳ Ｐゴシック" charset="0"/>
                <a:cs typeface="ＭＳ Ｐゴシック" charset="0"/>
              </a:rPr>
              <a:t>By setting the </a:t>
            </a:r>
            <a:r>
              <a:rPr lang="en-US" dirty="0" err="1">
                <a:latin typeface="Calibri" charset="0"/>
                <a:ea typeface="ＭＳ Ｐゴシック" charset="0"/>
                <a:cs typeface="ＭＳ Ｐゴシック" charset="0"/>
              </a:rPr>
              <a:t>ALUctr</a:t>
            </a:r>
            <a:r>
              <a:rPr lang="en-US" dirty="0">
                <a:latin typeface="Calibri" charset="0"/>
                <a:ea typeface="ＭＳ Ｐゴシック" charset="0"/>
                <a:cs typeface="ＭＳ Ｐゴシック" charset="0"/>
              </a:rPr>
              <a:t> appropriately, the ALU will perform either the Add and Subtract for us.</a:t>
            </a:r>
          </a:p>
          <a:p>
            <a:r>
              <a:rPr lang="en-US" dirty="0">
                <a:latin typeface="Calibri" charset="0"/>
                <a:ea typeface="ＭＳ Ｐゴシック" charset="0"/>
                <a:cs typeface="ＭＳ Ｐゴシック" charset="0"/>
              </a:rPr>
              <a:t>The result is then fed back to the register file where the register </a:t>
            </a:r>
            <a:r>
              <a:rPr lang="en-US" dirty="0" err="1">
                <a:latin typeface="Calibri" charset="0"/>
                <a:ea typeface="ＭＳ Ｐゴシック" charset="0"/>
                <a:cs typeface="ＭＳ Ｐゴシック" charset="0"/>
              </a:rPr>
              <a:t>specifier</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should already be set to the instruction bus</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Rd field.</a:t>
            </a:r>
          </a:p>
          <a:p>
            <a:r>
              <a:rPr lang="en-US" dirty="0">
                <a:latin typeface="Calibri" charset="0"/>
                <a:ea typeface="ＭＳ Ｐゴシック" charset="0"/>
                <a:cs typeface="ＭＳ Ｐゴシック" charset="0"/>
              </a:rPr>
              <a:t>Since the control, which we will design in our next lecture, should have already set the </a:t>
            </a:r>
            <a:r>
              <a:rPr lang="en-US" dirty="0" err="1">
                <a:latin typeface="Calibri" charset="0"/>
                <a:ea typeface="ＭＳ Ｐゴシック" charset="0"/>
                <a:cs typeface="ＭＳ Ｐゴシック" charset="0"/>
              </a:rPr>
              <a:t>RegWr</a:t>
            </a:r>
            <a:r>
              <a:rPr lang="en-US" dirty="0">
                <a:latin typeface="Calibri" charset="0"/>
                <a:ea typeface="ＭＳ Ｐゴシック" charset="0"/>
                <a:cs typeface="ＭＳ Ｐゴシック" charset="0"/>
              </a:rPr>
              <a:t> signal to 1, the result will be written back to the register file at the next clock tick (points to the </a:t>
            </a:r>
            <a:r>
              <a:rPr lang="en-US" dirty="0" err="1">
                <a:latin typeface="Calibri" charset="0"/>
                <a:ea typeface="ＭＳ Ｐゴシック" charset="0"/>
                <a:cs typeface="ＭＳ Ｐゴシック" charset="0"/>
              </a:rPr>
              <a:t>Clk</a:t>
            </a:r>
            <a:r>
              <a:rPr lang="en-US" dirty="0">
                <a:latin typeface="Calibri" charset="0"/>
                <a:ea typeface="ＭＳ Ｐゴシック" charset="0"/>
                <a:cs typeface="ＭＳ Ｐゴシック" charset="0"/>
              </a:rPr>
              <a:t> input)</a:t>
            </a:r>
            <a:r>
              <a:rPr lang="en-US" dirty="0" smtClean="0">
                <a:latin typeface="Calibri" charset="0"/>
                <a:ea typeface="ＭＳ Ｐゴシック" charset="0"/>
                <a:cs typeface="ＭＳ Ｐゴシック" charset="0"/>
              </a:rPr>
              <a:t>.</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30</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
        <p:nvSpPr>
          <p:cNvPr id="47107"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Remember, we will be using a clocking methodology where all storage elements are clocked by the same clock edge.</a:t>
            </a:r>
          </a:p>
          <a:p>
            <a:r>
              <a:rPr lang="en-US" dirty="0">
                <a:latin typeface="Calibri" charset="0"/>
                <a:ea typeface="ＭＳ Ｐゴシック" charset="0"/>
                <a:cs typeface="ＭＳ Ｐゴシック" charset="0"/>
              </a:rPr>
              <a:t>Consequently, our cycle time will be the sum of:</a:t>
            </a:r>
          </a:p>
          <a:p>
            <a:r>
              <a:rPr lang="en-US" dirty="0">
                <a:latin typeface="Calibri" charset="0"/>
                <a:ea typeface="ＭＳ Ｐゴシック" charset="0"/>
                <a:cs typeface="ＭＳ Ｐゴシック" charset="0"/>
              </a:rPr>
              <a:t>(a) The Clock-to-Q  time of the input registers.</a:t>
            </a:r>
          </a:p>
          <a:p>
            <a:r>
              <a:rPr lang="en-US" dirty="0">
                <a:latin typeface="Calibri" charset="0"/>
                <a:ea typeface="ＭＳ Ｐゴシック" charset="0"/>
                <a:cs typeface="ＭＳ Ｐゴシック" charset="0"/>
              </a:rPr>
              <a:t>(b) The longest delay path through the combinational logic block.</a:t>
            </a:r>
          </a:p>
          <a:p>
            <a:r>
              <a:rPr lang="en-US" dirty="0">
                <a:latin typeface="Calibri" charset="0"/>
                <a:ea typeface="ＭＳ Ｐゴシック" charset="0"/>
                <a:cs typeface="ＭＳ Ｐゴシック" charset="0"/>
              </a:rPr>
              <a:t>(c)  The set up time of the output register.</a:t>
            </a:r>
          </a:p>
          <a:p>
            <a:r>
              <a:rPr lang="en-US" dirty="0">
                <a:latin typeface="Calibri" charset="0"/>
                <a:ea typeface="ＭＳ Ｐゴシック" charset="0"/>
                <a:cs typeface="ＭＳ Ｐゴシック" charset="0"/>
              </a:rPr>
              <a:t>(d) And finally the clock skew.</a:t>
            </a:r>
          </a:p>
          <a:p>
            <a:r>
              <a:rPr lang="en-US" dirty="0">
                <a:latin typeface="Calibri" charset="0"/>
                <a:ea typeface="ＭＳ Ｐゴシック" charset="0"/>
                <a:cs typeface="ＭＳ Ｐゴシック" charset="0"/>
              </a:rPr>
              <a:t>In order to avoid hold time violation, you have to make sure this inequality is fulfilled.</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+2 = 18 min. (X:58)</a:t>
            </a:r>
          </a:p>
        </p:txBody>
      </p:sp>
      <p:sp>
        <p:nvSpPr>
          <p:cNvPr id="52227"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p:cNvSpPr>
          <p:nvPr>
            <p:ph type="sldImg"/>
          </p:nvPr>
        </p:nvSpPr>
        <p:spPr>
          <a:solidFill>
            <a:srgbClr val="FFFFFF"/>
          </a:solidFill>
          <a:ln w="12700">
            <a:solidFill>
              <a:srgbClr val="000000"/>
            </a:solidFill>
            <a:miter lim="800000"/>
            <a:headEnd/>
            <a:tailEnd/>
          </a:ln>
        </p:spPr>
      </p:sp>
      <p:sp>
        <p:nvSpPr>
          <p:cNvPr id="3993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89942" tIns="44971" rIns="89942" bIns="44971"/>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more quantitative picture of what is happening.</a:t>
            </a:r>
          </a:p>
          <a:p>
            <a:r>
              <a:rPr lang="en-US">
                <a:latin typeface="Calibri" charset="0"/>
                <a:ea typeface="ＭＳ Ｐゴシック" charset="0"/>
                <a:cs typeface="ＭＳ Ｐゴシック" charset="0"/>
              </a:rPr>
              <a:t>At each clock tick, the Program Counter will present its latest value to the Instruction memory after Clk-to-Q time.</a:t>
            </a:r>
          </a:p>
          <a:p>
            <a:r>
              <a:rPr lang="en-US">
                <a:latin typeface="Calibri" charset="0"/>
                <a:ea typeface="ＭＳ Ｐゴシック" charset="0"/>
                <a:cs typeface="ＭＳ Ｐゴシック" charset="0"/>
              </a:rPr>
              <a:t>After a delay of the Instruction Memory Access time, the Opcode, Rd, Rs, Rt, and Function fields will become valid on the instruction bus.</a:t>
            </a:r>
          </a:p>
          <a:p>
            <a:r>
              <a:rPr lang="en-US">
                <a:latin typeface="Calibri" charset="0"/>
                <a:ea typeface="ＭＳ Ｐゴシック" charset="0"/>
                <a:cs typeface="ＭＳ Ｐゴシック" charset="0"/>
              </a:rPr>
              <a:t>Once we have the new instruction, that is the Add or Subtract instruction, on the instruction bus, two things happen in parallel.</a:t>
            </a:r>
          </a:p>
          <a:p>
            <a:r>
              <a:rPr lang="en-US">
                <a:latin typeface="Calibri" charset="0"/>
                <a:ea typeface="ＭＳ Ｐゴシック" charset="0"/>
                <a:cs typeface="ＭＳ Ｐゴシック" charset="0"/>
              </a:rPr>
              <a:t>First of all, the control unit will decode the Opcode and Func field and set the control signals ALUctr and RegWr accordingly.  We will cover this in the next lecture.</a:t>
            </a:r>
          </a:p>
          <a:p>
            <a:r>
              <a:rPr lang="en-US">
                <a:latin typeface="Calibri" charset="0"/>
                <a:ea typeface="ＭＳ Ｐゴシック" charset="0"/>
                <a:cs typeface="ＭＳ Ｐゴシック" charset="0"/>
              </a:rPr>
              <a:t>While this is happening (points to Control Delay), we will also be reading the register file (Register File Access Time).</a:t>
            </a:r>
          </a:p>
          <a:p>
            <a:r>
              <a:rPr lang="en-US">
                <a:latin typeface="Calibri" charset="0"/>
                <a:ea typeface="ＭＳ Ｐゴシック" charset="0"/>
                <a:cs typeface="ＭＳ Ｐゴシック" charset="0"/>
              </a:rPr>
              <a:t>Once the data is valid on busA and busB, the ALU will perform the Add or Subtract operation based on the ALUctr signal.</a:t>
            </a:r>
          </a:p>
          <a:p>
            <a:r>
              <a:rPr lang="en-US">
                <a:latin typeface="Calibri" charset="0"/>
                <a:ea typeface="ＭＳ Ｐゴシック" charset="0"/>
                <a:cs typeface="ＭＳ Ｐゴシック" charset="0"/>
              </a:rPr>
              <a:t>Hopefully, the ALU is fast enough that it will finish the operation (ALU Delay) before the next clock tick.</a:t>
            </a:r>
          </a:p>
          <a:p>
            <a:r>
              <a:rPr lang="en-US">
                <a:latin typeface="Calibri" charset="0"/>
                <a:ea typeface="ＭＳ Ｐゴシック" charset="0"/>
                <a:cs typeface="ＭＳ Ｐゴシック" charset="0"/>
              </a:rPr>
              <a:t>At the next clock tick, the output of the ALU will be written into the register file because the RegWr signal will be equal to 1.</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45 min. (Y:25)</a:t>
            </a:r>
          </a:p>
        </p:txBody>
      </p:sp>
      <p:sp>
        <p:nvSpPr>
          <p:cNvPr id="54275"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So here is the single cycle datapath we just built.</a:t>
            </a:r>
          </a:p>
          <a:p>
            <a:r>
              <a:rPr lang="en-US"/>
              <a:t>If you push into the Instruction Fetch Unit, you will see the last slide showing the PC, the next address logic, and the Instruction Memory.</a:t>
            </a:r>
          </a:p>
          <a:p>
            <a:r>
              <a:rPr lang="en-US"/>
              <a:t>Here I have shown how we can get the Rt, Rs, Rd, and Imm16 fields out of the 32-bit instruction word.</a:t>
            </a:r>
          </a:p>
          <a:p>
            <a:r>
              <a:rPr lang="en-US"/>
              <a:t>The Rt, Rs, and Rd fields will go to the register file as register specifiers while the Imm16 field will go to the Extender where it is either Zero and Sign extended to 32 bits.</a:t>
            </a:r>
          </a:p>
          <a:p>
            <a:r>
              <a:rPr lang="en-US"/>
              <a:t>The signals ExtOp, ALUSrc, ALUctr, MemWr, MemtoReg, RegDst, RegWr, Branch, and Jump  are control signals.</a:t>
            </a:r>
          </a:p>
          <a:p>
            <a:r>
              <a:rPr lang="en-US"/>
              <a:t>And I will show you how to generate them on Friday.</a:t>
            </a:r>
          </a:p>
          <a:p>
            <a:endParaRPr lang="en-US"/>
          </a:p>
          <a:p>
            <a:r>
              <a:rPr lang="en-US"/>
              <a:t>+2 = 80 min. (Z:00)</a:t>
            </a:r>
          </a:p>
        </p:txBody>
      </p:sp>
      <p:sp>
        <p:nvSpPr>
          <p:cNvPr id="33795" name="Rectangle 3"/>
          <p:cNvSpPr>
            <a:spLocks noGrp="1" noRot="1" noChangeAspect="1" noChangeArrowheads="1" noTextEdit="1"/>
          </p:cNvSpPr>
          <p:nvPr>
            <p:ph type="sldImg"/>
          </p:nvPr>
        </p:nvSpPr>
        <p:spPr>
          <a:xfrm>
            <a:off x="1163638" y="588963"/>
            <a:ext cx="4548187" cy="3413125"/>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47</a:t>
            </a:fld>
            <a:endParaRPr lang="en-US"/>
          </a:p>
        </p:txBody>
      </p:sp>
    </p:spTree>
    <p:extLst>
      <p:ext uri="{BB962C8B-B14F-4D97-AF65-F5344CB8AC3E}">
        <p14:creationId xmlns:p14="http://schemas.microsoft.com/office/powerpoint/2010/main" val="1587429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p:cNvSpPr>
          <p:nvPr>
            <p:ph type="sldImg"/>
          </p:nvPr>
        </p:nvSpPr>
        <p:spPr>
          <a:solidFill>
            <a:srgbClr val="FFFFFF"/>
          </a:solidFill>
          <a:ln w="12700">
            <a:solidFill>
              <a:srgbClr val="000000"/>
            </a:solidFill>
            <a:miter lim="800000"/>
            <a:headEnd/>
            <a:tailEnd/>
          </a:ln>
        </p:spPr>
      </p:sp>
      <p:sp>
        <p:nvSpPr>
          <p:cNvPr id="419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89942" tIns="44971" rIns="89942" bIns="44971"/>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p:cNvSpPr>
          <p:nvPr>
            <p:ph type="sldImg"/>
          </p:nvPr>
        </p:nvSpPr>
        <p:spPr>
          <a:solidFill>
            <a:srgbClr val="FFFFFF"/>
          </a:solidFill>
          <a:ln w="12700">
            <a:solidFill>
              <a:srgbClr val="000000"/>
            </a:solidFill>
            <a:miter lim="800000"/>
            <a:headEnd/>
            <a:tailEnd/>
          </a:ln>
        </p:spPr>
      </p:sp>
      <p:sp>
        <p:nvSpPr>
          <p:cNvPr id="4403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89942" tIns="44971" rIns="89942" bIns="44971"/>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p:cNvSpPr>
          <p:nvPr>
            <p:ph type="sldImg"/>
          </p:nvPr>
        </p:nvSpPr>
        <p:spPr>
          <a:solidFill>
            <a:srgbClr val="FFFFFF"/>
          </a:solidFill>
          <a:ln w="12700">
            <a:solidFill>
              <a:srgbClr val="000000"/>
            </a:solidFill>
            <a:miter lim="800000"/>
            <a:headEnd/>
            <a:tailEnd/>
          </a:ln>
        </p:spPr>
      </p:sp>
      <p:sp>
        <p:nvSpPr>
          <p:cNvPr id="460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89942" tIns="44971" rIns="89942" bIns="44971"/>
          <a:lstStyle/>
          <a:p>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p:cNvSpPr>
          <p:nvPr>
            <p:ph type="sldImg"/>
          </p:nvPr>
        </p:nvSpPr>
        <p:spPr>
          <a:solidFill>
            <a:srgbClr val="FFFFFF"/>
          </a:solidFill>
          <a:ln w="12700">
            <a:solidFill>
              <a:srgbClr val="000000"/>
            </a:solidFill>
            <a:miter lim="800000"/>
            <a:headEnd/>
            <a:tailEnd/>
          </a:ln>
        </p:spPr>
      </p:sp>
      <p:sp>
        <p:nvSpPr>
          <p:cNvPr id="522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89942" tIns="44971" rIns="89942" bIns="44971"/>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55" name="Shape 155"/>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F665D2D-CC63-FD48-8D80-03AD0E1CBAE6}" type="datetime1">
              <a:rPr lang="en-US"/>
              <a:pPr>
                <a:defRPr/>
              </a:pPr>
              <a:t>2/24/15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63BC6D4-0602-6D41-B358-D07831F309A9}" type="slidenum">
              <a:rPr lang="en-US"/>
              <a:pPr>
                <a:defRPr/>
              </a:pPr>
              <a:t>‹#›</a:t>
            </a:fld>
            <a:endParaRPr lang="en-US"/>
          </a:p>
        </p:txBody>
      </p:sp>
    </p:spTree>
    <p:extLst>
      <p:ext uri="{BB962C8B-B14F-4D97-AF65-F5344CB8AC3E}">
        <p14:creationId xmlns:p14="http://schemas.microsoft.com/office/powerpoint/2010/main" val="116772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324776-66EA-2540-B062-E3424679C2F4}" type="datetime1">
              <a:rPr lang="en-US"/>
              <a:pPr>
                <a:defRPr/>
              </a:pPr>
              <a:t>2/24/15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51712-321D-BB45-85EA-D54078A81401}" type="slidenum">
              <a:rPr lang="en-US"/>
              <a:pPr>
                <a:defRPr/>
              </a:pPr>
              <a:t>‹#›</a:t>
            </a:fld>
            <a:endParaRPr lang="en-US"/>
          </a:p>
        </p:txBody>
      </p:sp>
    </p:spTree>
    <p:extLst>
      <p:ext uri="{BB962C8B-B14F-4D97-AF65-F5344CB8AC3E}">
        <p14:creationId xmlns:p14="http://schemas.microsoft.com/office/powerpoint/2010/main" val="345195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331CEE-B964-9E40-97CA-6AD07D4AF953}" type="datetime1">
              <a:rPr lang="en-US"/>
              <a:pPr>
                <a:defRPr/>
              </a:pPr>
              <a:t>2/24/15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3898229-29D4-7F41-89FC-142B7D846194}" type="slidenum">
              <a:rPr lang="en-US"/>
              <a:pPr>
                <a:defRPr/>
              </a:pPr>
              <a:t>‹#›</a:t>
            </a:fld>
            <a:endParaRPr lang="en-US"/>
          </a:p>
        </p:txBody>
      </p:sp>
    </p:spTree>
    <p:extLst>
      <p:ext uri="{BB962C8B-B14F-4D97-AF65-F5344CB8AC3E}">
        <p14:creationId xmlns:p14="http://schemas.microsoft.com/office/powerpoint/2010/main" val="186275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164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rtlCol="0">
            <a:normAutofit/>
          </a:bodyPr>
          <a:lstStyle/>
          <a:p>
            <a:pPr lvl="0"/>
            <a:endParaRPr lang="en-US" noProof="0" smtClean="0"/>
          </a:p>
        </p:txBody>
      </p:sp>
    </p:spTree>
    <p:extLst>
      <p:ext uri="{BB962C8B-B14F-4D97-AF65-F5344CB8AC3E}">
        <p14:creationId xmlns:p14="http://schemas.microsoft.com/office/powerpoint/2010/main" val="55638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6113" cy="8969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7847013" cy="173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033713"/>
            <a:ext cx="7847013" cy="173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3565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extLst>
      <p:ext uri="{BB962C8B-B14F-4D97-AF65-F5344CB8AC3E}">
        <p14:creationId xmlns:p14="http://schemas.microsoft.com/office/powerpoint/2010/main" val="2229316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20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8585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617608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126984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741F16-D1BB-EC4C-A681-D017D6DB40DC}" type="datetime1">
              <a:rPr lang="en-US"/>
              <a:pPr>
                <a:defRPr/>
              </a:pPr>
              <a:t>2/24/15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D227FE4-C4DE-B64E-BF78-4F634596A1E9}" type="slidenum">
              <a:rPr lang="en-US"/>
              <a:pPr>
                <a:defRPr/>
              </a:pPr>
              <a:t>‹#›</a:t>
            </a:fld>
            <a:endParaRPr lang="en-US"/>
          </a:p>
        </p:txBody>
      </p:sp>
    </p:spTree>
    <p:extLst>
      <p:ext uri="{BB962C8B-B14F-4D97-AF65-F5344CB8AC3E}">
        <p14:creationId xmlns:p14="http://schemas.microsoft.com/office/powerpoint/2010/main" val="588381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12759658"/>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41117744"/>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54692972"/>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41596065"/>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76723323"/>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09790365"/>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87715829"/>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DCBEA48C-7237-9844-B0C2-BC03B6040BEC}" type="datetime1">
              <a:rPr lang="en-US" smtClean="0">
                <a:solidFill>
                  <a:prstClr val="black"/>
                </a:solidFill>
                <a:latin typeface="Calibri"/>
                <a:ea typeface="+mn-ea"/>
                <a:cs typeface="+mn-cs"/>
              </a:rPr>
              <a:pPr fontAlgn="auto">
                <a:spcBef>
                  <a:spcPts val="0"/>
                </a:spcBef>
                <a:spcAft>
                  <a:spcPts val="0"/>
                </a:spcAft>
              </a:pPr>
              <a:t>2/24/15</a:t>
            </a:fld>
            <a:endParaRPr lang="en-US">
              <a:solidFill>
                <a:prstClr val="black"/>
              </a:solidFill>
              <a:latin typeface="Calibri"/>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r>
              <a:rPr lang="sv-SE" dirty="0" smtClean="0">
                <a:solidFill>
                  <a:prstClr val="black"/>
                </a:solidFill>
                <a:latin typeface="Calibri"/>
                <a:ea typeface="+mn-ea"/>
                <a:cs typeface="+mn-cs"/>
              </a:rPr>
              <a:t>Fall 2013</a:t>
            </a:r>
            <a:r>
              <a:rPr lang="en-US" dirty="0" smtClean="0">
                <a:solidFill>
                  <a:prstClr val="black"/>
                </a:solidFill>
                <a:latin typeface="Calibri"/>
                <a:ea typeface="+mn-ea"/>
                <a:cs typeface="+mn-cs"/>
              </a:rPr>
              <a:t> -- Lecture #3</a:t>
            </a:r>
            <a:endParaRPr lang="en-US" dirty="0">
              <a:solidFill>
                <a:prstClr val="black"/>
              </a:solidFill>
              <a:latin typeface="Calibri"/>
              <a:ea typeface="+mn-ea"/>
              <a:cs typeface="+mn-cs"/>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5155736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21986098"/>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093662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9862379-78DE-7344-B3AC-6D0C38CE1F98}" type="datetime1">
              <a:rPr lang="en-US"/>
              <a:pPr>
                <a:defRPr/>
              </a:pPr>
              <a:t>2/24/15</a:t>
            </a:fld>
            <a:endParaRPr lang="en-US"/>
          </a:p>
        </p:txBody>
      </p:sp>
      <p:sp>
        <p:nvSpPr>
          <p:cNvPr id="5"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147E916-9FC2-1545-B8FA-245D6E0A1C1C}" type="slidenum">
              <a:rPr lang="en-US"/>
              <a:pPr>
                <a:defRPr/>
              </a:pPr>
              <a:t>‹#›</a:t>
            </a:fld>
            <a:endParaRPr lang="en-US"/>
          </a:p>
        </p:txBody>
      </p:sp>
    </p:spTree>
    <p:extLst>
      <p:ext uri="{BB962C8B-B14F-4D97-AF65-F5344CB8AC3E}">
        <p14:creationId xmlns:p14="http://schemas.microsoft.com/office/powerpoint/2010/main" val="22346248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060"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 name="Picture 8"/>
          <p:cNvPicPr>
            <a:picLocks noChangeAspect="1"/>
          </p:cNvPicPr>
          <p:nvPr userDrawn="1"/>
        </p:nvPicPr>
        <p:blipFill>
          <a:blip r:embed="rId5"/>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latin typeface="Calibri"/>
              </a:rPr>
              <a:pPr>
                <a:def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496106366"/>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5" name="Slide Number Placeholder 5"/>
          <p:cNvSpPr>
            <a:spLocks noGrp="1"/>
          </p:cNvSpPr>
          <p:nvPr>
            <p:ph type="sldNum" sz="quarter" idx="11"/>
          </p:nvPr>
        </p:nvSpPr>
        <p:spPr>
          <a:xfrm>
            <a:off x="6477000" y="5410200"/>
            <a:ext cx="2133600" cy="365125"/>
          </a:xfrm>
          <a:prstGeom prst="rect">
            <a:avLst/>
          </a:prstGeom>
        </p:spPr>
        <p:txBody>
          <a:bodyPr/>
          <a:lstStyle>
            <a:lvl1pPr algn="r">
              <a:defRPr/>
            </a:lvl1pPr>
          </a:lstStyle>
          <a:p>
            <a:pPr defTabSz="914400">
              <a:defRPr/>
            </a:pPr>
            <a:fld id="{BC8056A8-A934-1D4B-B0C6-CDCFC564A3BA}" type="slidenum">
              <a:rPr lang="en-US">
                <a:solidFill>
                  <a:prstClr val="black"/>
                </a:solidFill>
                <a:latin typeface="Verdana" charset="0"/>
              </a:rPr>
              <a:pPr defTabSz="914400">
                <a:defRPr/>
              </a:pPr>
              <a:t>‹#›</a:t>
            </a:fld>
            <a:endParaRPr lang="en-US" dirty="0">
              <a:solidFill>
                <a:prstClr val="black"/>
              </a:solidFill>
              <a:latin typeface="Verdana" charset="0"/>
            </a:endParaRPr>
          </a:p>
        </p:txBody>
      </p:sp>
    </p:spTree>
    <p:extLst>
      <p:ext uri="{BB962C8B-B14F-4D97-AF65-F5344CB8AC3E}">
        <p14:creationId xmlns:p14="http://schemas.microsoft.com/office/powerpoint/2010/main" val="766406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5240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Tree>
    <p:extLst>
      <p:ext uri="{BB962C8B-B14F-4D97-AF65-F5344CB8AC3E}">
        <p14:creationId xmlns:p14="http://schemas.microsoft.com/office/powerpoint/2010/main" val="37095943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defTabSz="914400">
              <a:defRPr/>
            </a:pPr>
            <a:fld id="{B4F3C382-03A8-D548-946B-4FD88CDFAA3B}"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4112675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5"/>
          <p:cNvSpPr>
            <a:spLocks noGrp="1"/>
          </p:cNvSpPr>
          <p:nvPr>
            <p:ph type="ftr" sz="quarter" idx="10"/>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6" name="Slide Number Placeholder 6"/>
          <p:cNvSpPr>
            <a:spLocks noGrp="1"/>
          </p:cNvSpPr>
          <p:nvPr>
            <p:ph type="sldNum" sz="quarter" idx="11"/>
          </p:nvPr>
        </p:nvSpPr>
        <p:spPr>
          <a:xfrm>
            <a:off x="6553200" y="6356350"/>
            <a:ext cx="2133600" cy="365125"/>
          </a:xfrm>
          <a:prstGeom prst="rect">
            <a:avLst/>
          </a:prstGeom>
        </p:spPr>
        <p:txBody>
          <a:bodyPr/>
          <a:lstStyle>
            <a:lvl1pPr>
              <a:defRPr/>
            </a:lvl1pPr>
          </a:lstStyle>
          <a:p>
            <a:pPr defTabSz="914400">
              <a:defRPr/>
            </a:pPr>
            <a:fld id="{4794B618-2A3E-ED44-AB96-BA33CBA26B75}"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6478947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defTabSz="914400">
              <a:defRPr/>
            </a:pPr>
            <a:fld id="{012A1BB6-9BA2-FA4E-92FB-CF1E23AE7C57}"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399999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defTabSz="914400">
              <a:defRPr/>
            </a:pPr>
            <a:fld id="{06AAE108-7F92-8F42-BA84-61B8899D6C38}"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24473830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defTabSz="914400">
              <a:defRPr/>
            </a:pPr>
            <a:fld id="{11F535A3-91AC-BD40-ADD9-3F2B16892BB5}"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9437664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defTabSz="914400">
              <a:defRPr/>
            </a:pPr>
            <a:fld id="{513D72E2-9518-AB49-ABEE-DD30327B18EE}"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25516170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defTabSz="914400">
              <a:defRPr/>
            </a:pPr>
            <a:fld id="{DE6271AE-0DFB-EC4B-B2FB-376B71AF418F}"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1351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8FD9C0C-5580-DD4C-9F3F-512CDE39EFCD}" type="datetime1">
              <a:rPr lang="en-US"/>
              <a:pPr>
                <a:defRPr/>
              </a:pPr>
              <a:t>2/24/15</a:t>
            </a:fld>
            <a:endParaRPr lang="en-US"/>
          </a:p>
        </p:txBody>
      </p:sp>
      <p:sp>
        <p:nvSpPr>
          <p:cNvPr id="6"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101A961-FF3F-E941-A7ED-6A1CA3F6A6AD}" type="slidenum">
              <a:rPr lang="en-US"/>
              <a:pPr>
                <a:defRPr/>
              </a:pPr>
              <a:t>‹#›</a:t>
            </a:fld>
            <a:endParaRPr lang="en-US"/>
          </a:p>
        </p:txBody>
      </p:sp>
    </p:spTree>
    <p:extLst>
      <p:ext uri="{BB962C8B-B14F-4D97-AF65-F5344CB8AC3E}">
        <p14:creationId xmlns:p14="http://schemas.microsoft.com/office/powerpoint/2010/main" val="938906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defTabSz="914400">
              <a:defRPr/>
            </a:pPr>
            <a:fld id="{D332F89C-E94C-B842-9F56-3C8CE01F5D59}"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30604456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defTabSz="914400">
              <a:defRPr/>
            </a:pPr>
            <a:endParaRPr lang="en-US">
              <a:solidFill>
                <a:prstClr val="black"/>
              </a:solidFill>
              <a:latin typeface="Verdana"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defTabSz="914400">
              <a:defRPr/>
            </a:pPr>
            <a:fld id="{0E6C4ADA-021D-2C48-B91A-E6F2ED95A982}" type="slidenum">
              <a:rPr lang="en-US">
                <a:solidFill>
                  <a:prstClr val="black"/>
                </a:solidFill>
                <a:latin typeface="Verdana" charset="0"/>
              </a:rPr>
              <a:pPr defTabSz="914400">
                <a:defRPr/>
              </a:pPr>
              <a:t>‹#›</a:t>
            </a:fld>
            <a:endParaRPr lang="en-US">
              <a:solidFill>
                <a:prstClr val="black"/>
              </a:solidFill>
              <a:latin typeface="Verdana" charset="0"/>
            </a:endParaRPr>
          </a:p>
        </p:txBody>
      </p:sp>
    </p:spTree>
    <p:extLst>
      <p:ext uri="{BB962C8B-B14F-4D97-AF65-F5344CB8AC3E}">
        <p14:creationId xmlns:p14="http://schemas.microsoft.com/office/powerpoint/2010/main" val="408463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0CF1951-AD67-8745-B75B-66596D165126}" type="datetime1">
              <a:rPr lang="en-US"/>
              <a:pPr>
                <a:defRPr/>
              </a:pPr>
              <a:t>2/24/15</a:t>
            </a:fld>
            <a:endParaRPr lang="en-US"/>
          </a:p>
        </p:txBody>
      </p:sp>
      <p:sp>
        <p:nvSpPr>
          <p:cNvPr id="8"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6C885F-3D04-1B4F-A1B7-DD036EBC6CD9}" type="slidenum">
              <a:rPr lang="en-US"/>
              <a:pPr>
                <a:defRPr/>
              </a:pPr>
              <a:t>‹#›</a:t>
            </a:fld>
            <a:endParaRPr lang="en-US"/>
          </a:p>
        </p:txBody>
      </p:sp>
    </p:spTree>
    <p:extLst>
      <p:ext uri="{BB962C8B-B14F-4D97-AF65-F5344CB8AC3E}">
        <p14:creationId xmlns:p14="http://schemas.microsoft.com/office/powerpoint/2010/main" val="105505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76E87CA-8059-0445-A79A-B84E47EEFFBF}" type="datetime1">
              <a:rPr lang="en-US"/>
              <a:pPr>
                <a:defRPr/>
              </a:pPr>
              <a:t>2/24/15</a:t>
            </a:fld>
            <a:endParaRPr lang="en-US"/>
          </a:p>
        </p:txBody>
      </p:sp>
      <p:sp>
        <p:nvSpPr>
          <p:cNvPr id="4"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2B3FC65D-271A-A842-B579-8A644641AC8D}" type="slidenum">
              <a:rPr lang="en-US"/>
              <a:pPr>
                <a:defRPr/>
              </a:pPr>
              <a:t>‹#›</a:t>
            </a:fld>
            <a:endParaRPr lang="en-US"/>
          </a:p>
        </p:txBody>
      </p:sp>
    </p:spTree>
    <p:extLst>
      <p:ext uri="{BB962C8B-B14F-4D97-AF65-F5344CB8AC3E}">
        <p14:creationId xmlns:p14="http://schemas.microsoft.com/office/powerpoint/2010/main" val="156257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6CBC8B-C876-2C45-AED8-737A83512A02}" type="datetime1">
              <a:rPr lang="en-US"/>
              <a:pPr>
                <a:defRPr/>
              </a:pPr>
              <a:t>2/24/15</a:t>
            </a:fld>
            <a:endParaRPr lang="en-US"/>
          </a:p>
        </p:txBody>
      </p:sp>
      <p:sp>
        <p:nvSpPr>
          <p:cNvPr id="3"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3AB49D-307C-C14B-AF67-2B0E1CDF960F}" type="slidenum">
              <a:rPr lang="en-US"/>
              <a:pPr>
                <a:defRPr/>
              </a:pPr>
              <a:t>‹#›</a:t>
            </a:fld>
            <a:endParaRPr lang="en-US"/>
          </a:p>
        </p:txBody>
      </p:sp>
    </p:spTree>
    <p:extLst>
      <p:ext uri="{BB962C8B-B14F-4D97-AF65-F5344CB8AC3E}">
        <p14:creationId xmlns:p14="http://schemas.microsoft.com/office/powerpoint/2010/main" val="4498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ACA34C-B0C4-634D-8F84-38C2C2E995FF}" type="datetime1">
              <a:rPr lang="en-US"/>
              <a:pPr>
                <a:defRPr/>
              </a:pPr>
              <a:t>2/24/15</a:t>
            </a:fld>
            <a:endParaRPr lang="en-US"/>
          </a:p>
        </p:txBody>
      </p:sp>
      <p:sp>
        <p:nvSpPr>
          <p:cNvPr id="6"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09C674-9CE7-6443-B752-3A436051E61D}" type="slidenum">
              <a:rPr lang="en-US"/>
              <a:pPr>
                <a:defRPr/>
              </a:pPr>
              <a:t>‹#›</a:t>
            </a:fld>
            <a:endParaRPr lang="en-US"/>
          </a:p>
        </p:txBody>
      </p:sp>
    </p:spTree>
    <p:extLst>
      <p:ext uri="{BB962C8B-B14F-4D97-AF65-F5344CB8AC3E}">
        <p14:creationId xmlns:p14="http://schemas.microsoft.com/office/powerpoint/2010/main" val="325485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9F38B4E-A5DA-6640-9DAF-0587F67E32DE}" type="datetime1">
              <a:rPr lang="en-US"/>
              <a:pPr>
                <a:defRPr/>
              </a:pPr>
              <a:t>2/24/15</a:t>
            </a:fld>
            <a:endParaRPr lang="en-US"/>
          </a:p>
        </p:txBody>
      </p:sp>
      <p:sp>
        <p:nvSpPr>
          <p:cNvPr id="6" name="Footer Placeholder 4"/>
          <p:cNvSpPr>
            <a:spLocks noGrp="1"/>
          </p:cNvSpPr>
          <p:nvPr>
            <p:ph type="ftr" sz="quarter" idx="11"/>
          </p:nvPr>
        </p:nvSpPr>
        <p:spPr/>
        <p:txBody>
          <a:bodyPr/>
          <a:lstStyle>
            <a:lvl1pPr>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927A6E-1BD3-B74F-8324-AD282B83C227}" type="slidenum">
              <a:rPr lang="en-US"/>
              <a:pPr>
                <a:defRPr/>
              </a:pPr>
              <a:t>‹#›</a:t>
            </a:fld>
            <a:endParaRPr lang="en-US"/>
          </a:p>
        </p:txBody>
      </p:sp>
    </p:spTree>
    <p:extLst>
      <p:ext uri="{BB962C8B-B14F-4D97-AF65-F5344CB8AC3E}">
        <p14:creationId xmlns:p14="http://schemas.microsoft.com/office/powerpoint/2010/main" val="4859864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theme" Target="../theme/theme3.xml"/><Relationship Id="rId13" Type="http://schemas.openxmlformats.org/officeDocument/2006/relationships/image" Target="../media/image4.png"/><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defRPr>
            </a:lvl1pPr>
          </a:lstStyle>
          <a:p>
            <a:pPr>
              <a:defRPr/>
            </a:pPr>
            <a:fld id="{F421877F-6BB4-3F43-BE02-8FBFBEF39449}" type="datetime1">
              <a:rPr lang="en-US"/>
              <a:pPr>
                <a:defRPr/>
              </a:pPr>
              <a:t>2/24/15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da-DK" dirty="0" smtClean="0"/>
              <a:t>Fall 2011</a:t>
            </a:r>
            <a:r>
              <a:rPr lang="en-US" dirty="0" smtClean="0"/>
              <a:t> </a:t>
            </a:r>
            <a:r>
              <a:rPr lang="en-US" dirty="0"/>
              <a:t>-- Lecture </a:t>
            </a:r>
            <a:r>
              <a:rPr lang="en-US" dirty="0" smtClean="0"/>
              <a:t>#28</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A8160DCF-7C1B-0648-A5A9-2B01D79B84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iming>
    <p:tnLst>
      <p:par>
        <p:cTn xmlns:p14="http://schemas.microsoft.com/office/powerpoint/2010/main" id="1" dur="indefinite" restart="never" nodeType="tmRoot"/>
      </p:par>
    </p:tnLst>
  </p:timing>
  <p:hf hdr="0"/>
  <p:txStyles>
    <p:titleStyle>
      <a:lvl1pPr algn="ctr" defTabSz="457200" rtl="0" eaLnBrk="0" fontAlgn="base" hangingPunct="0">
        <a:spcBef>
          <a:spcPct val="0"/>
        </a:spcBef>
        <a:spcAft>
          <a:spcPct val="0"/>
        </a:spcAft>
        <a:defRPr sz="4400" kern="1200">
          <a:solidFill>
            <a:srgbClr val="FF0000"/>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CC63E4C-4642-794D-A2FD-70F6B81535F5}" type="slidenum">
              <a:rPr lang="en-US" smtClean="0">
                <a:solidFill>
                  <a:prstClr val="black">
                    <a:tint val="75000"/>
                  </a:prstClr>
                </a:solidFill>
                <a:latin typeface="Calibri"/>
                <a:ea typeface="+mn-ea"/>
                <a:cs typeface="+mn-cs"/>
              </a:rPr>
              <a:pPr fontAlgn="auto">
                <a:spcBef>
                  <a:spcPts val="0"/>
                </a:spcBef>
                <a:spcAft>
                  <a:spcPts val="0"/>
                </a:spcAft>
              </a:pPr>
              <a:t>‹#›</a:t>
            </a:fld>
            <a:endParaRPr lang="en-US">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11105737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6"/>
          <p:cNvSpPr>
            <a:spLocks noChangeArrowheads="1"/>
          </p:cNvSpPr>
          <p:nvPr userDrawn="1"/>
        </p:nvSpPr>
        <p:spPr bwMode="auto">
          <a:xfrm>
            <a:off x="228600" y="63246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4400"/>
            <a:r>
              <a:rPr lang="en-US" sz="1100" smtClean="0">
                <a:solidFill>
                  <a:srgbClr val="7F7F7F"/>
                </a:solidFill>
                <a:cs typeface="Arial" charset="0"/>
              </a:rPr>
              <a:t>Industry-Academia Partnership © 2015 All Rights Reserved</a:t>
            </a:r>
          </a:p>
          <a:p>
            <a:pPr algn="ctr" defTabSz="914400"/>
            <a:endParaRPr lang="en-US" sz="800" b="1" smtClean="0">
              <a:solidFill>
                <a:srgbClr val="006600"/>
              </a:solidFill>
              <a:latin typeface="Verdana" charset="0"/>
            </a:endParaRPr>
          </a:p>
        </p:txBody>
      </p:sp>
      <p:pic>
        <p:nvPicPr>
          <p:cNvPr id="1029" name="Picture 8" descr="IAP-Logo-White.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0" y="457200"/>
            <a:ext cx="2592388"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321993"/>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sldNum="0"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hyperlink" Target="http://www.industry-academia.org/event-carnegie-mellon-cloud-workshop.html" TargetMode="External"/><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 Type="http://schemas.openxmlformats.org/officeDocument/2006/relationships/slideLayout" Target="../slideLayouts/slideLayout32.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rmAutofit fontScale="90000"/>
          </a:bodyPr>
          <a:lstStyle/>
          <a:p>
            <a:pPr eaLnBrk="1" hangingPunct="1">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Single-Cycle CPU</a:t>
            </a:r>
            <a:br>
              <a:rPr lang="en-US" sz="4000" dirty="0" smtClean="0">
                <a:latin typeface="Calibri" charset="0"/>
                <a:ea typeface="ＭＳ Ｐゴシック" charset="0"/>
                <a:cs typeface="ＭＳ Ｐゴシック" charset="0"/>
              </a:rPr>
            </a:br>
            <a:r>
              <a:rPr lang="en-US" sz="4000" i="1" dirty="0" err="1" smtClean="0">
                <a:latin typeface="Calibri" charset="0"/>
                <a:ea typeface="ＭＳ Ｐゴシック" charset="0"/>
                <a:cs typeface="ＭＳ Ｐゴシック" charset="0"/>
              </a:rPr>
              <a:t>Datapath</a:t>
            </a:r>
            <a:r>
              <a:rPr lang="en-US" sz="4000" i="1" dirty="0" smtClean="0">
                <a:latin typeface="Calibri" charset="0"/>
                <a:ea typeface="ＭＳ Ｐゴシック" charset="0"/>
                <a:cs typeface="ＭＳ Ｐゴシック" charset="0"/>
              </a:rPr>
              <a:t> Control Part 1</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Krste </a:t>
            </a:r>
            <a:r>
              <a:rPr lang="en-US" dirty="0"/>
              <a:t>Asanovic &amp; 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p:txBody>
          <a:bodyPr/>
          <a:lstStyle/>
          <a:p>
            <a:pPr lvl="0"/>
            <a:r>
              <a:rPr lang="en-US" smtClean="0">
                <a:sym typeface="Calibri"/>
              </a:rPr>
              <a:t>The CPU</a:t>
            </a:r>
            <a:endParaRPr lang="en-US">
              <a:sym typeface="Calibri"/>
            </a:endParaRPr>
          </a:p>
        </p:txBody>
      </p:sp>
      <p:sp>
        <p:nvSpPr>
          <p:cNvPr id="152" name="Shape 152"/>
          <p:cNvSpPr txBox="1">
            <a:spLocks noGrp="1"/>
          </p:cNvSpPr>
          <p:nvPr>
            <p:ph type="body" idx="1"/>
          </p:nvPr>
        </p:nvSpPr>
        <p:spPr>
          <a:xfrm>
            <a:off x="457200" y="1219200"/>
            <a:ext cx="8229600" cy="4525963"/>
          </a:xfrm>
        </p:spPr>
        <p:txBody>
          <a:bodyPr/>
          <a:lstStyle/>
          <a:p>
            <a:pPr lvl="0"/>
            <a:r>
              <a:rPr lang="en-US" dirty="0" smtClean="0">
                <a:sym typeface="Calibri"/>
              </a:rPr>
              <a:t>Processor (CPU): the active part of the computer that does all the work (data manipulation and decision-making)</a:t>
            </a:r>
          </a:p>
          <a:p>
            <a:pPr lvl="0"/>
            <a:r>
              <a:rPr lang="en-US" dirty="0" err="1" smtClean="0">
                <a:sym typeface="Calibri"/>
              </a:rPr>
              <a:t>Datapath</a:t>
            </a:r>
            <a:r>
              <a:rPr lang="en-US" dirty="0" smtClean="0">
                <a:sym typeface="Calibri"/>
              </a:rPr>
              <a:t>: portion of the processor that contains hardware necessary to perform operations required by the processor (the brawn)</a:t>
            </a:r>
          </a:p>
          <a:p>
            <a:pPr lvl="0"/>
            <a:r>
              <a:rPr lang="en-US" dirty="0" smtClean="0">
                <a:sym typeface="Calibri"/>
              </a:rPr>
              <a:t>Control: portion of the processor (also in hardware) that tells the </a:t>
            </a:r>
            <a:r>
              <a:rPr lang="en-US" dirty="0" err="1" smtClean="0">
                <a:sym typeface="Calibri"/>
              </a:rPr>
              <a:t>datapath</a:t>
            </a:r>
            <a:r>
              <a:rPr lang="en-US" dirty="0" smtClean="0">
                <a:sym typeface="Calibri"/>
              </a:rPr>
              <a:t> what needs to be done (the brain)</a:t>
            </a:r>
            <a:endParaRPr lang="en-US" dirty="0">
              <a:sym typeface="Calibri"/>
            </a:endParaRPr>
          </a:p>
        </p:txBody>
      </p:sp>
    </p:spTree>
    <p:extLst>
      <p:ext uri="{BB962C8B-B14F-4D97-AF65-F5344CB8AC3E}">
        <p14:creationId xmlns:p14="http://schemas.microsoft.com/office/powerpoint/2010/main" val="324158934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fade">
                                      <p:cBhvr>
                                        <p:cTn id="17" dur="1"/>
                                        <p:tgtEl>
                                          <p:spTgt spid="1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p:txBody>
          <a:bodyPr/>
          <a:lstStyle/>
          <a:p>
            <a:pPr lvl="0"/>
            <a:r>
              <a:rPr lang="en-US" dirty="0" smtClean="0">
                <a:sym typeface="Calibri"/>
              </a:rPr>
              <a:t>Five Stages of Instruction Execution</a:t>
            </a:r>
            <a:endParaRPr lang="en-US" dirty="0">
              <a:sym typeface="Calibri"/>
            </a:endParaRPr>
          </a:p>
        </p:txBody>
      </p:sp>
      <p:sp>
        <p:nvSpPr>
          <p:cNvPr id="164" name="Shape 164"/>
          <p:cNvSpPr txBox="1">
            <a:spLocks noGrp="1"/>
          </p:cNvSpPr>
          <p:nvPr>
            <p:ph type="body" idx="1"/>
          </p:nvPr>
        </p:nvSpPr>
        <p:spPr>
          <a:xfrm>
            <a:off x="478366" y="1219200"/>
            <a:ext cx="8229600" cy="4525963"/>
          </a:xfrm>
        </p:spPr>
        <p:txBody>
          <a:bodyPr/>
          <a:lstStyle/>
          <a:p>
            <a:pPr lvl="0">
              <a:lnSpc>
                <a:spcPct val="130000"/>
              </a:lnSpc>
            </a:pPr>
            <a:r>
              <a:rPr lang="en-US" dirty="0" smtClean="0">
                <a:sym typeface="Calibri"/>
              </a:rPr>
              <a:t>Stage 1: Instruction Fetch</a:t>
            </a:r>
          </a:p>
          <a:p>
            <a:pPr lvl="0">
              <a:lnSpc>
                <a:spcPct val="130000"/>
              </a:lnSpc>
            </a:pPr>
            <a:r>
              <a:rPr lang="en-US" dirty="0" smtClean="0">
                <a:sym typeface="Calibri"/>
              </a:rPr>
              <a:t>Stage 2: Instruction Decode</a:t>
            </a:r>
          </a:p>
          <a:p>
            <a:pPr lvl="0">
              <a:lnSpc>
                <a:spcPct val="130000"/>
              </a:lnSpc>
            </a:pPr>
            <a:r>
              <a:rPr lang="en-US" dirty="0" smtClean="0">
                <a:sym typeface="Calibri"/>
              </a:rPr>
              <a:t>Stage 3: ALU (Arithmetic-Logic Unit)</a:t>
            </a:r>
          </a:p>
          <a:p>
            <a:pPr lvl="0">
              <a:lnSpc>
                <a:spcPct val="130000"/>
              </a:lnSpc>
            </a:pPr>
            <a:r>
              <a:rPr lang="en-US" dirty="0" smtClean="0">
                <a:sym typeface="Calibri"/>
              </a:rPr>
              <a:t>Stage 4: Memory Access</a:t>
            </a:r>
          </a:p>
          <a:p>
            <a:pPr lvl="0">
              <a:lnSpc>
                <a:spcPct val="130000"/>
              </a:lnSpc>
            </a:pPr>
            <a:r>
              <a:rPr lang="en-US" dirty="0" smtClean="0">
                <a:sym typeface="Calibri"/>
              </a:rPr>
              <a:t>Stage 5: Register Write</a:t>
            </a:r>
          </a:p>
          <a:p>
            <a:pPr lvl="0">
              <a:lnSpc>
                <a:spcPct val="130000"/>
              </a:lnSpc>
            </a:pPr>
            <a:endParaRPr lang="en-US" dirty="0" smtClean="0">
              <a:sym typeface="Calibri"/>
            </a:endParaRPr>
          </a:p>
          <a:p>
            <a:pPr lvl="0">
              <a:lnSpc>
                <a:spcPct val="130000"/>
              </a:lnSpc>
            </a:pPr>
            <a:endParaRPr lang="en-US" dirty="0" smtClean="0">
              <a:sym typeface="Calibri"/>
            </a:endParaRPr>
          </a:p>
          <a:p>
            <a:pPr lvl="0">
              <a:lnSpc>
                <a:spcPct val="130000"/>
              </a:lnSpc>
            </a:pPr>
            <a:endParaRPr lang="en-US" dirty="0" smtClean="0">
              <a:sym typeface="Calibri"/>
            </a:endParaRPr>
          </a:p>
          <a:p>
            <a:pPr lvl="0">
              <a:lnSpc>
                <a:spcPct val="130000"/>
              </a:lnSpc>
            </a:pPr>
            <a:endParaRPr lang="en-US" dirty="0">
              <a:sym typeface="Calibri"/>
            </a:endParaRPr>
          </a:p>
        </p:txBody>
      </p:sp>
    </p:spTree>
    <p:extLst>
      <p:ext uri="{BB962C8B-B14F-4D97-AF65-F5344CB8AC3E}">
        <p14:creationId xmlns:p14="http://schemas.microsoft.com/office/powerpoint/2010/main" val="345332634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p:txBody>
          <a:bodyPr/>
          <a:lstStyle/>
          <a:p>
            <a:pPr lvl="0"/>
            <a:r>
              <a:rPr lang="en-US" dirty="0" smtClean="0">
                <a:sym typeface="Calibri"/>
              </a:rPr>
              <a:t>Stages of Execution (1/5)</a:t>
            </a:r>
            <a:endParaRPr lang="en-US" dirty="0">
              <a:sym typeface="Calibri"/>
            </a:endParaRPr>
          </a:p>
        </p:txBody>
      </p:sp>
      <p:sp>
        <p:nvSpPr>
          <p:cNvPr id="170" name="Shape 170"/>
          <p:cNvSpPr txBox="1">
            <a:spLocks noGrp="1"/>
          </p:cNvSpPr>
          <p:nvPr>
            <p:ph type="body" idx="1"/>
          </p:nvPr>
        </p:nvSpPr>
        <p:spPr/>
        <p:txBody>
          <a:bodyPr/>
          <a:lstStyle/>
          <a:p>
            <a:pPr lvl="0"/>
            <a:r>
              <a:rPr lang="en-US" smtClean="0">
                <a:sym typeface="Calibri"/>
              </a:rPr>
              <a:t>There is a wide variety of MIPS instructions: so what general steps do they have in common?</a:t>
            </a:r>
          </a:p>
          <a:p>
            <a:pPr lvl="0"/>
            <a:r>
              <a:rPr lang="en-US" smtClean="0">
                <a:sym typeface="Calibri"/>
              </a:rPr>
              <a:t>Stage 1: Instruction Fetch</a:t>
            </a:r>
          </a:p>
          <a:p>
            <a:pPr lvl="1"/>
            <a:r>
              <a:rPr lang="en-US" smtClean="0">
                <a:sym typeface="Calibri"/>
              </a:rPr>
              <a:t>no matter what the instruction, the 32-bit instruction word must first be fetched from memory (the cache-memory hierarchy)</a:t>
            </a:r>
          </a:p>
          <a:p>
            <a:pPr lvl="1"/>
            <a:r>
              <a:rPr lang="en-US" smtClean="0">
                <a:sym typeface="Calibri"/>
              </a:rPr>
              <a:t>also, this is where we Increment PC </a:t>
            </a:r>
            <a:br>
              <a:rPr lang="en-US" smtClean="0">
                <a:sym typeface="Calibri"/>
              </a:rPr>
            </a:br>
            <a:r>
              <a:rPr lang="en-US" smtClean="0">
                <a:sym typeface="Calibri"/>
              </a:rPr>
              <a:t>(that is, PC = PC + 4, to point to the next instruction: byte addressing so + 4)</a:t>
            </a:r>
            <a:endParaRPr lang="en-US">
              <a:sym typeface="Calibri"/>
            </a:endParaRPr>
          </a:p>
        </p:txBody>
      </p:sp>
    </p:spTree>
    <p:extLst>
      <p:ext uri="{BB962C8B-B14F-4D97-AF65-F5344CB8AC3E}">
        <p14:creationId xmlns:p14="http://schemas.microsoft.com/office/powerpoint/2010/main" val="12642882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
                                        <p:tgtEl>
                                          <p:spTgt spid="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p:txBody>
          <a:bodyPr/>
          <a:lstStyle/>
          <a:p>
            <a:pPr lvl="0"/>
            <a:r>
              <a:rPr lang="en-US" dirty="0" smtClean="0">
                <a:sym typeface="Calibri"/>
              </a:rPr>
              <a:t>Stages of Execution (2/5)</a:t>
            </a:r>
            <a:endParaRPr lang="en-US" dirty="0">
              <a:sym typeface="Calibri"/>
            </a:endParaRPr>
          </a:p>
        </p:txBody>
      </p:sp>
      <p:sp>
        <p:nvSpPr>
          <p:cNvPr id="176" name="Shape 176"/>
          <p:cNvSpPr txBox="1">
            <a:spLocks noGrp="1"/>
          </p:cNvSpPr>
          <p:nvPr>
            <p:ph type="body" idx="1"/>
          </p:nvPr>
        </p:nvSpPr>
        <p:spPr/>
        <p:txBody>
          <a:bodyPr/>
          <a:lstStyle/>
          <a:p>
            <a:pPr lvl="0"/>
            <a:r>
              <a:rPr lang="en-US" smtClean="0">
                <a:sym typeface="Calibri"/>
              </a:rPr>
              <a:t>Stage 2: Instruction Decode</a:t>
            </a:r>
          </a:p>
          <a:p>
            <a:pPr lvl="1"/>
            <a:r>
              <a:rPr lang="en-US" smtClean="0">
                <a:sym typeface="Calibri"/>
              </a:rPr>
              <a:t>upon fetching the instruction, we next gather data from the fields (decode all necessary instruction data)</a:t>
            </a:r>
          </a:p>
          <a:p>
            <a:pPr lvl="1"/>
            <a:r>
              <a:rPr lang="en-US" smtClean="0">
                <a:sym typeface="Calibri"/>
              </a:rPr>
              <a:t>first, read the </a:t>
            </a:r>
            <a:r>
              <a:rPr lang="en-US" smtClean="0">
                <a:sym typeface="Courier New"/>
              </a:rPr>
              <a:t>opcode</a:t>
            </a:r>
            <a:r>
              <a:rPr lang="en-US" smtClean="0">
                <a:sym typeface="Calibri"/>
              </a:rPr>
              <a:t> to determine instruction type and field lengths</a:t>
            </a:r>
          </a:p>
          <a:p>
            <a:pPr lvl="1"/>
            <a:r>
              <a:rPr lang="en-US" smtClean="0">
                <a:sym typeface="Calibri"/>
              </a:rPr>
              <a:t>second, read in data from all necessary registers</a:t>
            </a:r>
          </a:p>
          <a:p>
            <a:pPr lvl="2"/>
            <a:r>
              <a:rPr lang="en-US" smtClean="0">
                <a:sym typeface="Calibri"/>
              </a:rPr>
              <a:t>for </a:t>
            </a:r>
            <a:r>
              <a:rPr lang="en-US" smtClean="0">
                <a:sym typeface="Courier New"/>
              </a:rPr>
              <a:t>add</a:t>
            </a:r>
            <a:r>
              <a:rPr lang="en-US" smtClean="0">
                <a:sym typeface="Calibri"/>
              </a:rPr>
              <a:t>, read two registers</a:t>
            </a:r>
          </a:p>
          <a:p>
            <a:pPr lvl="2"/>
            <a:r>
              <a:rPr lang="en-US" smtClean="0">
                <a:sym typeface="Calibri"/>
              </a:rPr>
              <a:t>for </a:t>
            </a:r>
            <a:r>
              <a:rPr lang="en-US" smtClean="0">
                <a:sym typeface="Courier New"/>
              </a:rPr>
              <a:t>addi</a:t>
            </a:r>
            <a:r>
              <a:rPr lang="en-US" smtClean="0">
                <a:sym typeface="Calibri"/>
              </a:rPr>
              <a:t>, read one register</a:t>
            </a:r>
          </a:p>
          <a:p>
            <a:pPr lvl="2"/>
            <a:r>
              <a:rPr lang="en-US" smtClean="0">
                <a:sym typeface="Calibri"/>
              </a:rPr>
              <a:t>for </a:t>
            </a:r>
            <a:r>
              <a:rPr lang="en-US" smtClean="0">
                <a:sym typeface="Courier New"/>
              </a:rPr>
              <a:t>jal</a:t>
            </a:r>
            <a:r>
              <a:rPr lang="en-US" smtClean="0">
                <a:sym typeface="Calibri"/>
              </a:rPr>
              <a:t>, no reads necessary</a:t>
            </a:r>
            <a:endParaRPr lang="en-US">
              <a:sym typeface="Calibri"/>
            </a:endParaRPr>
          </a:p>
        </p:txBody>
      </p:sp>
    </p:spTree>
    <p:extLst>
      <p:ext uri="{BB962C8B-B14F-4D97-AF65-F5344CB8AC3E}">
        <p14:creationId xmlns:p14="http://schemas.microsoft.com/office/powerpoint/2010/main" val="341969466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1"/>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1"/>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1"/>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1"/>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1"/>
                                        <p:tgtEl>
                                          <p:spTgt spid="1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6">
                                            <p:txEl>
                                              <p:pRg st="6" end="6"/>
                                            </p:txEl>
                                          </p:spTgt>
                                        </p:tgtEl>
                                        <p:attrNameLst>
                                          <p:attrName>style.visibility</p:attrName>
                                        </p:attrNameLst>
                                      </p:cBhvr>
                                      <p:to>
                                        <p:strVal val="visible"/>
                                      </p:to>
                                    </p:set>
                                    <p:animEffect transition="in" filter="fade">
                                      <p:cBhvr>
                                        <p:cTn id="37" dur="1"/>
                                        <p:tgtEl>
                                          <p:spTgt spid="1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p:txBody>
          <a:bodyPr/>
          <a:lstStyle/>
          <a:p>
            <a:pPr lvl="0"/>
            <a:r>
              <a:rPr lang="en-US" dirty="0" smtClean="0">
                <a:sym typeface="Calibri"/>
              </a:rPr>
              <a:t>Stages of Execution (3/5)</a:t>
            </a:r>
            <a:endParaRPr lang="en-US" dirty="0">
              <a:sym typeface="Calibri"/>
            </a:endParaRPr>
          </a:p>
        </p:txBody>
      </p:sp>
      <p:sp>
        <p:nvSpPr>
          <p:cNvPr id="181" name="Shape 181"/>
          <p:cNvSpPr txBox="1">
            <a:spLocks noGrp="1"/>
          </p:cNvSpPr>
          <p:nvPr>
            <p:ph type="body" idx="1"/>
          </p:nvPr>
        </p:nvSpPr>
        <p:spPr>
          <a:xfrm>
            <a:off x="457200" y="1409700"/>
            <a:ext cx="8229600" cy="4525963"/>
          </a:xfrm>
        </p:spPr>
        <p:txBody>
          <a:bodyPr/>
          <a:lstStyle/>
          <a:p>
            <a:r>
              <a:rPr lang="en-US" dirty="0" smtClean="0">
                <a:sym typeface="Calibri"/>
              </a:rPr>
              <a:t>Stage 3: ALU (Arithmetic-Logic Unit)</a:t>
            </a:r>
          </a:p>
          <a:p>
            <a:pPr lvl="1"/>
            <a:r>
              <a:rPr lang="en-US" dirty="0" smtClean="0">
                <a:sym typeface="Calibri"/>
              </a:rPr>
              <a:t>the real work of most instructions is done here: arithmetic (+, -, *, /), shifting, logic (&amp;, |), comparisons (</a:t>
            </a:r>
            <a:r>
              <a:rPr lang="en-US" dirty="0" err="1" smtClean="0">
                <a:sym typeface="Courier New"/>
              </a:rPr>
              <a:t>slt</a:t>
            </a:r>
            <a:r>
              <a:rPr lang="en-US" dirty="0" smtClean="0">
                <a:sym typeface="Calibri"/>
              </a:rPr>
              <a:t>)</a:t>
            </a:r>
          </a:p>
          <a:p>
            <a:pPr lvl="1"/>
            <a:endParaRPr lang="en-US" dirty="0" smtClean="0">
              <a:sym typeface="Calibri"/>
            </a:endParaRPr>
          </a:p>
          <a:p>
            <a:pPr lvl="1"/>
            <a:r>
              <a:rPr lang="en-US" dirty="0" smtClean="0">
                <a:sym typeface="Calibri"/>
              </a:rPr>
              <a:t>what about loads and stores?</a:t>
            </a:r>
          </a:p>
          <a:p>
            <a:pPr lvl="2"/>
            <a:r>
              <a:rPr lang="en-US" sz="2800" dirty="0" err="1" smtClean="0">
                <a:sym typeface="Courier New"/>
              </a:rPr>
              <a:t>lw</a:t>
            </a:r>
            <a:r>
              <a:rPr lang="en-US" sz="2800" dirty="0" smtClean="0">
                <a:sym typeface="Courier New"/>
              </a:rPr>
              <a:t>   $t0, 40($t1)</a:t>
            </a:r>
          </a:p>
          <a:p>
            <a:pPr lvl="2"/>
            <a:r>
              <a:rPr lang="en-US" sz="2800" dirty="0" smtClean="0">
                <a:sym typeface="Calibri"/>
              </a:rPr>
              <a:t>the address we are accessing in memory = the value in </a:t>
            </a:r>
            <a:r>
              <a:rPr lang="en-US" sz="2800" dirty="0" smtClean="0">
                <a:sym typeface="Courier New"/>
              </a:rPr>
              <a:t>$t1</a:t>
            </a:r>
            <a:r>
              <a:rPr lang="en-US" sz="2800" dirty="0" smtClean="0">
                <a:sym typeface="Calibri"/>
              </a:rPr>
              <a:t> PLUS the value 40</a:t>
            </a:r>
          </a:p>
          <a:p>
            <a:pPr lvl="2"/>
            <a:r>
              <a:rPr lang="en-US" sz="2800" dirty="0" smtClean="0">
                <a:sym typeface="Calibri"/>
              </a:rPr>
              <a:t>so we do this addition in this stage</a:t>
            </a:r>
            <a:endParaRPr lang="en-US" sz="2800" dirty="0">
              <a:sym typeface="Calibri"/>
            </a:endParaRPr>
          </a:p>
        </p:txBody>
      </p:sp>
    </p:spTree>
    <p:extLst>
      <p:ext uri="{BB962C8B-B14F-4D97-AF65-F5344CB8AC3E}">
        <p14:creationId xmlns:p14="http://schemas.microsoft.com/office/powerpoint/2010/main" val="25104372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fade">
                                      <p:cBhvr>
                                        <p:cTn id="7" dur="1"/>
                                        <p:tgtEl>
                                          <p:spTgt spid="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Effect transition="in" filter="fade">
                                      <p:cBhvr>
                                        <p:cTn id="12" dur="1"/>
                                        <p:tgtEl>
                                          <p:spTgt spid="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xEl>
                                              <p:pRg st="3" end="3"/>
                                            </p:txEl>
                                          </p:spTgt>
                                        </p:tgtEl>
                                        <p:attrNameLst>
                                          <p:attrName>style.visibility</p:attrName>
                                        </p:attrNameLst>
                                      </p:cBhvr>
                                      <p:to>
                                        <p:strVal val="visible"/>
                                      </p:to>
                                    </p:set>
                                    <p:animEffect transition="in" filter="fade">
                                      <p:cBhvr>
                                        <p:cTn id="17" dur="1"/>
                                        <p:tgtEl>
                                          <p:spTgt spid="1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1">
                                            <p:txEl>
                                              <p:pRg st="4" end="4"/>
                                            </p:txEl>
                                          </p:spTgt>
                                        </p:tgtEl>
                                        <p:attrNameLst>
                                          <p:attrName>style.visibility</p:attrName>
                                        </p:attrNameLst>
                                      </p:cBhvr>
                                      <p:to>
                                        <p:strVal val="visible"/>
                                      </p:to>
                                    </p:set>
                                    <p:animEffect transition="in" filter="fade">
                                      <p:cBhvr>
                                        <p:cTn id="22" dur="1"/>
                                        <p:tgtEl>
                                          <p:spTgt spid="18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1">
                                            <p:txEl>
                                              <p:pRg st="5" end="5"/>
                                            </p:txEl>
                                          </p:spTgt>
                                        </p:tgtEl>
                                        <p:attrNameLst>
                                          <p:attrName>style.visibility</p:attrName>
                                        </p:attrNameLst>
                                      </p:cBhvr>
                                      <p:to>
                                        <p:strVal val="visible"/>
                                      </p:to>
                                    </p:set>
                                    <p:animEffect transition="in" filter="fade">
                                      <p:cBhvr>
                                        <p:cTn id="27" dur="1"/>
                                        <p:tgtEl>
                                          <p:spTgt spid="18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1">
                                            <p:txEl>
                                              <p:pRg st="6" end="6"/>
                                            </p:txEl>
                                          </p:spTgt>
                                        </p:tgtEl>
                                        <p:attrNameLst>
                                          <p:attrName>style.visibility</p:attrName>
                                        </p:attrNameLst>
                                      </p:cBhvr>
                                      <p:to>
                                        <p:strVal val="visible"/>
                                      </p:to>
                                    </p:set>
                                    <p:animEffect transition="in" filter="fade">
                                      <p:cBhvr>
                                        <p:cTn id="32" dur="1"/>
                                        <p:tgtEl>
                                          <p:spTgt spid="1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p:txBody>
          <a:bodyPr/>
          <a:lstStyle/>
          <a:p>
            <a:pPr lvl="0"/>
            <a:r>
              <a:rPr lang="en-US" dirty="0" smtClean="0">
                <a:sym typeface="Calibri"/>
              </a:rPr>
              <a:t>Stages of Execution (4/5)</a:t>
            </a:r>
            <a:endParaRPr lang="en-US" dirty="0">
              <a:sym typeface="Calibri"/>
            </a:endParaRPr>
          </a:p>
        </p:txBody>
      </p:sp>
      <p:sp>
        <p:nvSpPr>
          <p:cNvPr id="188" name="Shape 188"/>
          <p:cNvSpPr txBox="1">
            <a:spLocks noGrp="1"/>
          </p:cNvSpPr>
          <p:nvPr>
            <p:ph idx="1"/>
          </p:nvPr>
        </p:nvSpPr>
        <p:spPr/>
        <p:txBody>
          <a:bodyPr/>
          <a:lstStyle/>
          <a:p>
            <a:pPr lvl="0"/>
            <a:r>
              <a:rPr lang="en-US" smtClean="0">
                <a:sym typeface="Calibri"/>
              </a:rPr>
              <a:t>Stage 4: Memory Access</a:t>
            </a:r>
          </a:p>
          <a:p>
            <a:pPr lvl="1"/>
            <a:r>
              <a:rPr lang="en-US" smtClean="0">
                <a:sym typeface="Calibri"/>
              </a:rPr>
              <a:t>actually only the load and store instructions do anything during this stage; the others remain idle during this stage or skip it all together</a:t>
            </a:r>
          </a:p>
          <a:p>
            <a:pPr lvl="1"/>
            <a:r>
              <a:rPr lang="en-US" smtClean="0">
                <a:sym typeface="Calibri"/>
              </a:rPr>
              <a:t>since these instructions have a unique step, we need this extra stage to account for them</a:t>
            </a:r>
          </a:p>
          <a:p>
            <a:pPr lvl="1"/>
            <a:r>
              <a:rPr lang="en-US" smtClean="0">
                <a:sym typeface="Calibri"/>
              </a:rPr>
              <a:t>as a result of the cache system, this stage is expected to be fast</a:t>
            </a:r>
            <a:endParaRPr lang="en-US">
              <a:sym typeface="Calibri"/>
            </a:endParaRPr>
          </a:p>
        </p:txBody>
      </p:sp>
    </p:spTree>
    <p:extLst>
      <p:ext uri="{BB962C8B-B14F-4D97-AF65-F5344CB8AC3E}">
        <p14:creationId xmlns:p14="http://schemas.microsoft.com/office/powerpoint/2010/main" val="6780673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animEffect transition="in" filter="fade">
                                      <p:cBhvr>
                                        <p:cTn id="7" dur="1"/>
                                        <p:tgtEl>
                                          <p:spTgt spid="1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xEl>
                                              <p:pRg st="1" end="1"/>
                                            </p:txEl>
                                          </p:spTgt>
                                        </p:tgtEl>
                                        <p:attrNameLst>
                                          <p:attrName>style.visibility</p:attrName>
                                        </p:attrNameLst>
                                      </p:cBhvr>
                                      <p:to>
                                        <p:strVal val="visible"/>
                                      </p:to>
                                    </p:set>
                                    <p:animEffect transition="in" filter="fade">
                                      <p:cBhvr>
                                        <p:cTn id="12" dur="1"/>
                                        <p:tgtEl>
                                          <p:spTgt spid="1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
                                            <p:txEl>
                                              <p:pRg st="2" end="2"/>
                                            </p:txEl>
                                          </p:spTgt>
                                        </p:tgtEl>
                                        <p:attrNameLst>
                                          <p:attrName>style.visibility</p:attrName>
                                        </p:attrNameLst>
                                      </p:cBhvr>
                                      <p:to>
                                        <p:strVal val="visible"/>
                                      </p:to>
                                    </p:set>
                                    <p:animEffect transition="in" filter="fade">
                                      <p:cBhvr>
                                        <p:cTn id="17" dur="1"/>
                                        <p:tgtEl>
                                          <p:spTgt spid="1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8">
                                            <p:txEl>
                                              <p:pRg st="3" end="3"/>
                                            </p:txEl>
                                          </p:spTgt>
                                        </p:tgtEl>
                                        <p:attrNameLst>
                                          <p:attrName>style.visibility</p:attrName>
                                        </p:attrNameLst>
                                      </p:cBhvr>
                                      <p:to>
                                        <p:strVal val="visible"/>
                                      </p:to>
                                    </p:set>
                                    <p:animEffect transition="in" filter="fade">
                                      <p:cBhvr>
                                        <p:cTn id="22" dur="1"/>
                                        <p:tgtEl>
                                          <p:spTgt spid="1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p:txBody>
          <a:bodyPr/>
          <a:lstStyle/>
          <a:p>
            <a:pPr lvl="0"/>
            <a:r>
              <a:rPr lang="en-US" dirty="0" smtClean="0">
                <a:sym typeface="Calibri"/>
              </a:rPr>
              <a:t>Stages of Execution (5/5)</a:t>
            </a:r>
            <a:endParaRPr lang="en-US" dirty="0">
              <a:sym typeface="Calibri"/>
            </a:endParaRPr>
          </a:p>
        </p:txBody>
      </p:sp>
      <p:sp>
        <p:nvSpPr>
          <p:cNvPr id="194" name="Shape 194"/>
          <p:cNvSpPr txBox="1">
            <a:spLocks noGrp="1"/>
          </p:cNvSpPr>
          <p:nvPr>
            <p:ph idx="1"/>
          </p:nvPr>
        </p:nvSpPr>
        <p:spPr/>
        <p:txBody>
          <a:bodyPr/>
          <a:lstStyle/>
          <a:p>
            <a:pPr lvl="0"/>
            <a:r>
              <a:rPr lang="en-US" smtClean="0">
                <a:sym typeface="Calibri"/>
              </a:rPr>
              <a:t>Stage 5: Register Write</a:t>
            </a:r>
          </a:p>
          <a:p>
            <a:pPr lvl="1"/>
            <a:r>
              <a:rPr lang="en-US" smtClean="0">
                <a:sym typeface="Calibri"/>
              </a:rPr>
              <a:t>most instructions write the result of some computation into a register</a:t>
            </a:r>
          </a:p>
          <a:p>
            <a:pPr lvl="1"/>
            <a:r>
              <a:rPr lang="en-US" smtClean="0">
                <a:sym typeface="Calibri"/>
              </a:rPr>
              <a:t>examples: arithmetic, logical, shifts, loads, slt</a:t>
            </a:r>
          </a:p>
          <a:p>
            <a:pPr lvl="1"/>
            <a:r>
              <a:rPr lang="en-US" smtClean="0">
                <a:sym typeface="Calibri"/>
              </a:rPr>
              <a:t>what about stores, branches, jumps?</a:t>
            </a:r>
          </a:p>
          <a:p>
            <a:pPr lvl="2"/>
            <a:r>
              <a:rPr lang="en-US" smtClean="0">
                <a:sym typeface="Calibri"/>
              </a:rPr>
              <a:t>don’t write anything into a register at the end</a:t>
            </a:r>
          </a:p>
          <a:p>
            <a:pPr lvl="2"/>
            <a:r>
              <a:rPr lang="en-US" smtClean="0">
                <a:sym typeface="Calibri"/>
              </a:rPr>
              <a:t>these remain idle during this fifth stage or skip it all together</a:t>
            </a:r>
            <a:endParaRPr lang="en-US">
              <a:sym typeface="Calibri"/>
            </a:endParaRPr>
          </a:p>
        </p:txBody>
      </p:sp>
    </p:spTree>
    <p:extLst>
      <p:ext uri="{BB962C8B-B14F-4D97-AF65-F5344CB8AC3E}">
        <p14:creationId xmlns:p14="http://schemas.microsoft.com/office/powerpoint/2010/main" val="5031055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1"/>
                                        <p:tgtEl>
                                          <p:spTgt spid="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1" end="1"/>
                                            </p:txEl>
                                          </p:spTgt>
                                        </p:tgtEl>
                                        <p:attrNameLst>
                                          <p:attrName>style.visibility</p:attrName>
                                        </p:attrNameLst>
                                      </p:cBhvr>
                                      <p:to>
                                        <p:strVal val="visible"/>
                                      </p:to>
                                    </p:set>
                                    <p:animEffect transition="in" filter="fade">
                                      <p:cBhvr>
                                        <p:cTn id="12" dur="1"/>
                                        <p:tgtEl>
                                          <p:spTgt spid="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xEl>
                                              <p:pRg st="2" end="2"/>
                                            </p:txEl>
                                          </p:spTgt>
                                        </p:tgtEl>
                                        <p:attrNameLst>
                                          <p:attrName>style.visibility</p:attrName>
                                        </p:attrNameLst>
                                      </p:cBhvr>
                                      <p:to>
                                        <p:strVal val="visible"/>
                                      </p:to>
                                    </p:set>
                                    <p:animEffect transition="in" filter="fade">
                                      <p:cBhvr>
                                        <p:cTn id="17" dur="1"/>
                                        <p:tgtEl>
                                          <p:spTgt spid="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
                                            <p:txEl>
                                              <p:pRg st="3" end="3"/>
                                            </p:txEl>
                                          </p:spTgt>
                                        </p:tgtEl>
                                        <p:attrNameLst>
                                          <p:attrName>style.visibility</p:attrName>
                                        </p:attrNameLst>
                                      </p:cBhvr>
                                      <p:to>
                                        <p:strVal val="visible"/>
                                      </p:to>
                                    </p:set>
                                    <p:animEffect transition="in" filter="fade">
                                      <p:cBhvr>
                                        <p:cTn id="22" dur="1"/>
                                        <p:tgtEl>
                                          <p:spTgt spid="1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
                                            <p:txEl>
                                              <p:pRg st="4" end="4"/>
                                            </p:txEl>
                                          </p:spTgt>
                                        </p:tgtEl>
                                        <p:attrNameLst>
                                          <p:attrName>style.visibility</p:attrName>
                                        </p:attrNameLst>
                                      </p:cBhvr>
                                      <p:to>
                                        <p:strVal val="visible"/>
                                      </p:to>
                                    </p:set>
                                    <p:animEffect transition="in" filter="fade">
                                      <p:cBhvr>
                                        <p:cTn id="27" dur="1"/>
                                        <p:tgtEl>
                                          <p:spTgt spid="1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
                                            <p:txEl>
                                              <p:pRg st="5" end="5"/>
                                            </p:txEl>
                                          </p:spTgt>
                                        </p:tgtEl>
                                        <p:attrNameLst>
                                          <p:attrName>style.visibility</p:attrName>
                                        </p:attrNameLst>
                                      </p:cBhvr>
                                      <p:to>
                                        <p:strVal val="visible"/>
                                      </p:to>
                                    </p:set>
                                    <p:animEffect transition="in" filter="fade">
                                      <p:cBhvr>
                                        <p:cTn id="32" dur="1"/>
                                        <p:tgtEl>
                                          <p:spTgt spid="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10741F16-D1BB-EC4C-A681-D017D6DB40DC}" type="datetime1">
              <a:rPr lang="en-US" smtClean="0"/>
              <a:pPr>
                <a:defRPr/>
              </a:pPr>
              <a:t>2/24/15</a:t>
            </a:fld>
            <a:endParaRPr lang="en-US"/>
          </a:p>
        </p:txBody>
      </p:sp>
      <p:sp>
        <p:nvSpPr>
          <p:cNvPr id="5" name="Footer Placeholder 4"/>
          <p:cNvSpPr>
            <a:spLocks noGrp="1"/>
          </p:cNvSpPr>
          <p:nvPr>
            <p:ph type="ftr" sz="quarter" idx="11"/>
          </p:nvPr>
        </p:nvSpPr>
        <p:spPr/>
        <p:txBody>
          <a:bodyPr/>
          <a:lstStyle/>
          <a:p>
            <a:pPr>
              <a:defRPr/>
            </a:pPr>
            <a:r>
              <a:rPr lang="da-DK" smtClean="0"/>
              <a:t>Fall 2011</a:t>
            </a:r>
            <a:r>
              <a:rPr lang="en-US" smtClean="0"/>
              <a:t> -- Lecture #28</a:t>
            </a:r>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17</a:t>
            </a:fld>
            <a:endParaRPr lang="en-US"/>
          </a:p>
        </p:txBody>
      </p:sp>
    </p:spTree>
    <p:extLst>
      <p:ext uri="{BB962C8B-B14F-4D97-AF65-F5344CB8AC3E}">
        <p14:creationId xmlns:p14="http://schemas.microsoft.com/office/powerpoint/2010/main" val="258208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p:txBody>
          <a:bodyPr/>
          <a:lstStyle/>
          <a:p>
            <a:pPr lvl="0"/>
            <a:r>
              <a:rPr lang="en-US" dirty="0" smtClean="0">
                <a:sym typeface="Calibri"/>
              </a:rPr>
              <a:t>Stages of Execution on </a:t>
            </a:r>
            <a:r>
              <a:rPr lang="en-US" dirty="0" err="1" smtClean="0">
                <a:sym typeface="Calibri"/>
              </a:rPr>
              <a:t>Datapath</a:t>
            </a:r>
            <a:endParaRPr lang="en-US" dirty="0">
              <a:sym typeface="Calibri"/>
            </a:endParaRPr>
          </a:p>
        </p:txBody>
      </p:sp>
      <p:sp>
        <p:nvSpPr>
          <p:cNvPr id="200" name="Shape 200"/>
          <p:cNvSpPr/>
          <p:nvPr/>
        </p:nvSpPr>
        <p:spPr>
          <a:xfrm>
            <a:off x="914400" y="2501900"/>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01" name="Shape 201"/>
          <p:cNvSpPr/>
          <p:nvPr/>
        </p:nvSpPr>
        <p:spPr>
          <a:xfrm rot="-5400000">
            <a:off x="1600200" y="28067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202" name="Shape 202"/>
          <p:cNvSpPr/>
          <p:nvPr/>
        </p:nvSpPr>
        <p:spPr>
          <a:xfrm>
            <a:off x="1524000" y="3933825"/>
            <a:ext cx="471300"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a:solidFill>
                  <a:schemeClr val="dk1"/>
                </a:solidFill>
              </a:rPr>
              <a:t>+</a:t>
            </a:r>
            <a:r>
              <a:rPr lang="en-US" sz="1600" b="0" i="0" u="none" strike="noStrike" cap="none" baseline="0">
                <a:solidFill>
                  <a:schemeClr val="dk1"/>
                </a:solidFill>
              </a:rPr>
              <a:t>4</a:t>
            </a:r>
          </a:p>
        </p:txBody>
      </p:sp>
      <p:cxnSp>
        <p:nvCxnSpPr>
          <p:cNvPr id="203" name="Shape 203"/>
          <p:cNvCxnSpPr/>
          <p:nvPr/>
        </p:nvCxnSpPr>
        <p:spPr>
          <a:xfrm>
            <a:off x="1295400" y="3111500"/>
            <a:ext cx="762000" cy="0"/>
          </a:xfrm>
          <a:prstGeom prst="straightConnector1">
            <a:avLst/>
          </a:prstGeom>
          <a:noFill/>
          <a:ln w="28575" cap="flat">
            <a:solidFill>
              <a:schemeClr val="dk1"/>
            </a:solidFill>
            <a:prstDash val="solid"/>
            <a:round/>
            <a:headEnd type="none" w="med" len="med"/>
            <a:tailEnd type="triangle" w="lg" len="lg"/>
          </a:ln>
        </p:spPr>
      </p:cxnSp>
      <p:sp>
        <p:nvSpPr>
          <p:cNvPr id="204" name="Shape 204"/>
          <p:cNvSpPr/>
          <p:nvPr/>
        </p:nvSpPr>
        <p:spPr>
          <a:xfrm>
            <a:off x="3657600" y="2501900"/>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05" name="Shape 205"/>
          <p:cNvCxnSpPr/>
          <p:nvPr/>
        </p:nvCxnSpPr>
        <p:spPr>
          <a:xfrm>
            <a:off x="3124200" y="2959100"/>
            <a:ext cx="533399" cy="0"/>
          </a:xfrm>
          <a:prstGeom prst="straightConnector1">
            <a:avLst/>
          </a:prstGeom>
          <a:noFill/>
          <a:ln w="28575" cap="flat">
            <a:solidFill>
              <a:schemeClr val="dk1"/>
            </a:solidFill>
            <a:prstDash val="solid"/>
            <a:round/>
            <a:headEnd type="none" w="med" len="med"/>
            <a:tailEnd type="triangle" w="lg" len="lg"/>
          </a:ln>
        </p:spPr>
      </p:cxnSp>
      <p:cxnSp>
        <p:nvCxnSpPr>
          <p:cNvPr id="206" name="Shape 206"/>
          <p:cNvCxnSpPr/>
          <p:nvPr/>
        </p:nvCxnSpPr>
        <p:spPr>
          <a:xfrm>
            <a:off x="3124200" y="3332162"/>
            <a:ext cx="533399" cy="0"/>
          </a:xfrm>
          <a:prstGeom prst="straightConnector1">
            <a:avLst/>
          </a:prstGeom>
          <a:noFill/>
          <a:ln w="28575" cap="flat">
            <a:solidFill>
              <a:schemeClr val="dk1"/>
            </a:solidFill>
            <a:prstDash val="solid"/>
            <a:round/>
            <a:headEnd type="none" w="med" len="med"/>
            <a:tailEnd type="triangle" w="lg" len="lg"/>
          </a:ln>
        </p:spPr>
      </p:cxnSp>
      <p:cxnSp>
        <p:nvCxnSpPr>
          <p:cNvPr id="207" name="Shape 207"/>
          <p:cNvCxnSpPr/>
          <p:nvPr/>
        </p:nvCxnSpPr>
        <p:spPr>
          <a:xfrm>
            <a:off x="3124200" y="3644900"/>
            <a:ext cx="533399" cy="0"/>
          </a:xfrm>
          <a:prstGeom prst="straightConnector1">
            <a:avLst/>
          </a:prstGeom>
          <a:noFill/>
          <a:ln w="28575" cap="flat">
            <a:solidFill>
              <a:schemeClr val="dk1"/>
            </a:solidFill>
            <a:prstDash val="solid"/>
            <a:round/>
            <a:headEnd type="none" w="med" len="med"/>
            <a:tailEnd type="triangle" w="lg" len="lg"/>
          </a:ln>
        </p:spPr>
      </p:cxnSp>
      <p:sp>
        <p:nvSpPr>
          <p:cNvPr id="208" name="Shape 208"/>
          <p:cNvSpPr txBox="1"/>
          <p:nvPr/>
        </p:nvSpPr>
        <p:spPr>
          <a:xfrm>
            <a:off x="3033730" y="32480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rt</a:t>
            </a:r>
          </a:p>
        </p:txBody>
      </p:sp>
      <p:sp>
        <p:nvSpPr>
          <p:cNvPr id="209" name="Shape 209"/>
          <p:cNvSpPr txBox="1"/>
          <p:nvPr/>
        </p:nvSpPr>
        <p:spPr>
          <a:xfrm>
            <a:off x="3065480" y="2943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rs</a:t>
            </a:r>
          </a:p>
        </p:txBody>
      </p:sp>
      <p:sp>
        <p:nvSpPr>
          <p:cNvPr id="210" name="Shape 210"/>
          <p:cNvSpPr txBox="1"/>
          <p:nvPr/>
        </p:nvSpPr>
        <p:spPr>
          <a:xfrm>
            <a:off x="3079750" y="2562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rd</a:t>
            </a:r>
          </a:p>
        </p:txBody>
      </p:sp>
      <p:sp>
        <p:nvSpPr>
          <p:cNvPr id="211" name="Shape 211"/>
          <p:cNvSpPr txBox="1"/>
          <p:nvPr/>
        </p:nvSpPr>
        <p:spPr>
          <a:xfrm rot="-5400000">
            <a:off x="3464525" y="2933125"/>
            <a:ext cx="13100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212" name="Shape 212"/>
          <p:cNvGrpSpPr/>
          <p:nvPr/>
        </p:nvGrpSpPr>
        <p:grpSpPr>
          <a:xfrm>
            <a:off x="5262550" y="2562224"/>
            <a:ext cx="1290648" cy="1523999"/>
            <a:chOff x="3602" y="1347"/>
            <a:chExt cx="813" cy="959"/>
          </a:xfrm>
        </p:grpSpPr>
        <p:sp>
          <p:nvSpPr>
            <p:cNvPr id="213" name="Shape 213"/>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14" name="Shape 214"/>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215" name="Shape 215"/>
            <p:cNvSpPr txBox="1"/>
            <p:nvPr/>
          </p:nvSpPr>
          <p:spPr>
            <a:xfrm>
              <a:off x="360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216" name="Shape 216"/>
          <p:cNvCxnSpPr/>
          <p:nvPr/>
        </p:nvCxnSpPr>
        <p:spPr>
          <a:xfrm>
            <a:off x="4648200" y="3644900"/>
            <a:ext cx="685799" cy="0"/>
          </a:xfrm>
          <a:prstGeom prst="straightConnector1">
            <a:avLst/>
          </a:prstGeom>
          <a:noFill/>
          <a:ln w="28575" cap="flat">
            <a:solidFill>
              <a:schemeClr val="dk1"/>
            </a:solidFill>
            <a:prstDash val="solid"/>
            <a:round/>
            <a:headEnd type="none" w="med" len="med"/>
            <a:tailEnd type="triangle" w="lg" len="lg"/>
          </a:ln>
        </p:spPr>
      </p:cxnSp>
      <p:cxnSp>
        <p:nvCxnSpPr>
          <p:cNvPr id="217" name="Shape 217"/>
          <p:cNvCxnSpPr/>
          <p:nvPr/>
        </p:nvCxnSpPr>
        <p:spPr>
          <a:xfrm>
            <a:off x="3094038" y="3995737"/>
            <a:ext cx="2209799" cy="0"/>
          </a:xfrm>
          <a:prstGeom prst="straightConnector1">
            <a:avLst/>
          </a:prstGeom>
          <a:noFill/>
          <a:ln w="28575" cap="flat">
            <a:solidFill>
              <a:schemeClr val="dk1"/>
            </a:solidFill>
            <a:prstDash val="solid"/>
            <a:round/>
            <a:headEnd type="none" w="med" len="med"/>
            <a:tailEnd type="triangle" w="lg" len="lg"/>
          </a:ln>
        </p:spPr>
      </p:cxnSp>
      <p:cxnSp>
        <p:nvCxnSpPr>
          <p:cNvPr id="218" name="Shape 218"/>
          <p:cNvCxnSpPr/>
          <p:nvPr/>
        </p:nvCxnSpPr>
        <p:spPr>
          <a:xfrm>
            <a:off x="4648200" y="2830513"/>
            <a:ext cx="655638" cy="0"/>
          </a:xfrm>
          <a:prstGeom prst="straightConnector1">
            <a:avLst/>
          </a:prstGeom>
          <a:noFill/>
          <a:ln w="28575" cap="flat">
            <a:solidFill>
              <a:schemeClr val="dk1"/>
            </a:solidFill>
            <a:prstDash val="solid"/>
            <a:round/>
            <a:headEnd type="none" w="med" len="med"/>
            <a:tailEnd type="triangle" w="lg" len="lg"/>
          </a:ln>
        </p:spPr>
      </p:cxnSp>
      <p:sp>
        <p:nvSpPr>
          <p:cNvPr id="219" name="Shape 219"/>
          <p:cNvSpPr/>
          <p:nvPr/>
        </p:nvSpPr>
        <p:spPr>
          <a:xfrm rot="-5400000">
            <a:off x="6096000" y="29591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220" name="Shape 220"/>
          <p:cNvCxnSpPr/>
          <p:nvPr/>
        </p:nvCxnSpPr>
        <p:spPr>
          <a:xfrm>
            <a:off x="4876800" y="3644900"/>
            <a:ext cx="0" cy="304799"/>
          </a:xfrm>
          <a:prstGeom prst="straightConnector1">
            <a:avLst/>
          </a:prstGeom>
          <a:noFill/>
          <a:ln w="28575" cap="flat">
            <a:solidFill>
              <a:schemeClr val="dk1"/>
            </a:solidFill>
            <a:prstDash val="solid"/>
            <a:round/>
            <a:headEnd type="none" w="med" len="med"/>
            <a:tailEnd type="none" w="med" len="med"/>
          </a:ln>
        </p:spPr>
      </p:cxnSp>
      <p:cxnSp>
        <p:nvCxnSpPr>
          <p:cNvPr id="221" name="Shape 221"/>
          <p:cNvCxnSpPr/>
          <p:nvPr/>
        </p:nvCxnSpPr>
        <p:spPr>
          <a:xfrm>
            <a:off x="4876800" y="4025900"/>
            <a:ext cx="0" cy="304799"/>
          </a:xfrm>
          <a:prstGeom prst="straightConnector1">
            <a:avLst/>
          </a:prstGeom>
          <a:noFill/>
          <a:ln w="28575" cap="flat">
            <a:solidFill>
              <a:schemeClr val="dk1"/>
            </a:solidFill>
            <a:prstDash val="solid"/>
            <a:round/>
            <a:headEnd type="none" w="med" len="med"/>
            <a:tailEnd type="none" w="med" len="med"/>
          </a:ln>
        </p:spPr>
      </p:cxnSp>
      <p:cxnSp>
        <p:nvCxnSpPr>
          <p:cNvPr id="222" name="Shape 222"/>
          <p:cNvCxnSpPr/>
          <p:nvPr/>
        </p:nvCxnSpPr>
        <p:spPr>
          <a:xfrm>
            <a:off x="4876800" y="4330700"/>
            <a:ext cx="1676399" cy="0"/>
          </a:xfrm>
          <a:prstGeom prst="straightConnector1">
            <a:avLst/>
          </a:prstGeom>
          <a:noFill/>
          <a:ln w="28575" cap="flat">
            <a:solidFill>
              <a:schemeClr val="dk1"/>
            </a:solidFill>
            <a:prstDash val="solid"/>
            <a:round/>
            <a:headEnd type="none" w="med" len="med"/>
            <a:tailEnd type="triangle" w="lg" len="lg"/>
          </a:ln>
        </p:spPr>
      </p:cxnSp>
      <p:cxnSp>
        <p:nvCxnSpPr>
          <p:cNvPr id="223" name="Shape 223"/>
          <p:cNvCxnSpPr/>
          <p:nvPr/>
        </p:nvCxnSpPr>
        <p:spPr>
          <a:xfrm>
            <a:off x="7620000" y="3248025"/>
            <a:ext cx="304799" cy="0"/>
          </a:xfrm>
          <a:prstGeom prst="straightConnector1">
            <a:avLst/>
          </a:prstGeom>
          <a:noFill/>
          <a:ln w="28575" cap="flat">
            <a:solidFill>
              <a:schemeClr val="dk1"/>
            </a:solidFill>
            <a:prstDash val="solid"/>
            <a:round/>
            <a:headEnd type="none" w="med" len="med"/>
            <a:tailEnd type="none" w="med" len="med"/>
          </a:ln>
        </p:spPr>
      </p:cxnSp>
      <p:cxnSp>
        <p:nvCxnSpPr>
          <p:cNvPr id="224" name="Shape 224"/>
          <p:cNvCxnSpPr/>
          <p:nvPr/>
        </p:nvCxnSpPr>
        <p:spPr>
          <a:xfrm rot="10800000">
            <a:off x="7924800" y="1968499"/>
            <a:ext cx="0" cy="1279525"/>
          </a:xfrm>
          <a:prstGeom prst="straightConnector1">
            <a:avLst/>
          </a:prstGeom>
          <a:noFill/>
          <a:ln w="28575" cap="flat">
            <a:solidFill>
              <a:schemeClr val="dk1"/>
            </a:solidFill>
            <a:prstDash val="solid"/>
            <a:round/>
            <a:headEnd type="none" w="med" len="med"/>
            <a:tailEnd type="none" w="med" len="med"/>
          </a:ln>
        </p:spPr>
      </p:cxnSp>
      <p:cxnSp>
        <p:nvCxnSpPr>
          <p:cNvPr id="225" name="Shape 225"/>
          <p:cNvCxnSpPr/>
          <p:nvPr/>
        </p:nvCxnSpPr>
        <p:spPr>
          <a:xfrm rot="10800000">
            <a:off x="3921124" y="1968500"/>
            <a:ext cx="4003675" cy="0"/>
          </a:xfrm>
          <a:prstGeom prst="straightConnector1">
            <a:avLst/>
          </a:prstGeom>
          <a:noFill/>
          <a:ln w="28575" cap="flat">
            <a:solidFill>
              <a:schemeClr val="dk1"/>
            </a:solidFill>
            <a:prstDash val="solid"/>
            <a:round/>
            <a:headEnd type="none" w="med" len="med"/>
            <a:tailEnd type="none" w="med" len="med"/>
          </a:ln>
        </p:spPr>
      </p:cxnSp>
      <p:cxnSp>
        <p:nvCxnSpPr>
          <p:cNvPr id="226" name="Shape 226"/>
          <p:cNvCxnSpPr/>
          <p:nvPr/>
        </p:nvCxnSpPr>
        <p:spPr>
          <a:xfrm>
            <a:off x="3921125" y="1968500"/>
            <a:ext cx="0" cy="533399"/>
          </a:xfrm>
          <a:prstGeom prst="straightConnector1">
            <a:avLst/>
          </a:prstGeom>
          <a:noFill/>
          <a:ln w="28575" cap="flat">
            <a:solidFill>
              <a:schemeClr val="dk1"/>
            </a:solidFill>
            <a:prstDash val="solid"/>
            <a:round/>
            <a:headEnd type="none" w="med" len="med"/>
            <a:tailEnd type="triangle" w="lg" len="lg"/>
          </a:ln>
        </p:spPr>
      </p:cxnSp>
      <p:sp>
        <p:nvSpPr>
          <p:cNvPr id="227" name="Shape 227"/>
          <p:cNvSpPr txBox="1"/>
          <p:nvPr/>
        </p:nvSpPr>
        <p:spPr>
          <a:xfrm>
            <a:off x="3003550" y="3949700"/>
            <a:ext cx="8414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228" name="Shape 228"/>
          <p:cNvCxnSpPr/>
          <p:nvPr/>
        </p:nvCxnSpPr>
        <p:spPr>
          <a:xfrm>
            <a:off x="1676400" y="3111500"/>
            <a:ext cx="0" cy="838199"/>
          </a:xfrm>
          <a:prstGeom prst="straightConnector1">
            <a:avLst/>
          </a:prstGeom>
          <a:noFill/>
          <a:ln w="28575" cap="flat">
            <a:solidFill>
              <a:schemeClr val="dk1"/>
            </a:solidFill>
            <a:prstDash val="solid"/>
            <a:round/>
            <a:headEnd type="none" w="med" len="med"/>
            <a:tailEnd type="triangle" w="lg" len="lg"/>
          </a:ln>
        </p:spPr>
      </p:cxnSp>
      <p:sp>
        <p:nvSpPr>
          <p:cNvPr id="229" name="Shape 229"/>
          <p:cNvSpPr/>
          <p:nvPr/>
        </p:nvSpPr>
        <p:spPr>
          <a:xfrm>
            <a:off x="838200" y="4086225"/>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30" name="Shape 230"/>
          <p:cNvCxnSpPr/>
          <p:nvPr/>
        </p:nvCxnSpPr>
        <p:spPr>
          <a:xfrm rot="10800000">
            <a:off x="1219149" y="4248600"/>
            <a:ext cx="322200" cy="0"/>
          </a:xfrm>
          <a:prstGeom prst="straightConnector1">
            <a:avLst/>
          </a:prstGeom>
          <a:noFill/>
          <a:ln w="28575" cap="flat">
            <a:solidFill>
              <a:schemeClr val="dk1"/>
            </a:solidFill>
            <a:prstDash val="solid"/>
            <a:round/>
            <a:headEnd type="none" w="med" len="med"/>
            <a:tailEnd type="triangle" w="lg" len="lg"/>
          </a:ln>
        </p:spPr>
      </p:cxnSp>
      <p:cxnSp>
        <p:nvCxnSpPr>
          <p:cNvPr id="231" name="Shape 231"/>
          <p:cNvCxnSpPr/>
          <p:nvPr/>
        </p:nvCxnSpPr>
        <p:spPr>
          <a:xfrm>
            <a:off x="3743325" y="3995737"/>
            <a:ext cx="0" cy="671400"/>
          </a:xfrm>
          <a:prstGeom prst="straightConnector1">
            <a:avLst/>
          </a:prstGeom>
          <a:noFill/>
          <a:ln w="28575" cap="flat">
            <a:solidFill>
              <a:schemeClr val="dk1"/>
            </a:solidFill>
            <a:prstDash val="solid"/>
            <a:round/>
            <a:headEnd type="none" w="med" len="med"/>
            <a:tailEnd type="none" w="med" len="med"/>
          </a:ln>
        </p:spPr>
      </p:cxnSp>
      <p:cxnSp>
        <p:nvCxnSpPr>
          <p:cNvPr id="232" name="Shape 232"/>
          <p:cNvCxnSpPr/>
          <p:nvPr/>
        </p:nvCxnSpPr>
        <p:spPr>
          <a:xfrm flipH="1">
            <a:off x="1219150" y="4676251"/>
            <a:ext cx="2525399" cy="1500"/>
          </a:xfrm>
          <a:prstGeom prst="straightConnector1">
            <a:avLst/>
          </a:prstGeom>
          <a:noFill/>
          <a:ln w="28575" cap="flat">
            <a:solidFill>
              <a:schemeClr val="dk1"/>
            </a:solidFill>
            <a:prstDash val="solid"/>
            <a:round/>
            <a:headEnd type="none" w="med" len="med"/>
            <a:tailEnd type="triangle" w="lg" len="lg"/>
          </a:ln>
        </p:spPr>
      </p:cxnSp>
      <p:cxnSp>
        <p:nvCxnSpPr>
          <p:cNvPr id="233" name="Shape 233"/>
          <p:cNvCxnSpPr>
            <a:stCxn id="229" idx="1"/>
          </p:cNvCxnSpPr>
          <p:nvPr/>
        </p:nvCxnSpPr>
        <p:spPr>
          <a:xfrm rot="10800000">
            <a:off x="533400" y="4482974"/>
            <a:ext cx="304800" cy="8100"/>
          </a:xfrm>
          <a:prstGeom prst="straightConnector1">
            <a:avLst/>
          </a:prstGeom>
          <a:noFill/>
          <a:ln w="28575" cap="flat">
            <a:solidFill>
              <a:schemeClr val="dk1"/>
            </a:solidFill>
            <a:prstDash val="solid"/>
            <a:round/>
            <a:headEnd type="none" w="med" len="med"/>
            <a:tailEnd type="none" w="med" len="med"/>
          </a:ln>
        </p:spPr>
      </p:cxnSp>
      <p:cxnSp>
        <p:nvCxnSpPr>
          <p:cNvPr id="234" name="Shape 234"/>
          <p:cNvCxnSpPr/>
          <p:nvPr/>
        </p:nvCxnSpPr>
        <p:spPr>
          <a:xfrm rot="10800000">
            <a:off x="533400" y="3111500"/>
            <a:ext cx="0" cy="1371599"/>
          </a:xfrm>
          <a:prstGeom prst="straightConnector1">
            <a:avLst/>
          </a:prstGeom>
          <a:noFill/>
          <a:ln w="28575" cap="flat">
            <a:solidFill>
              <a:schemeClr val="dk1"/>
            </a:solidFill>
            <a:prstDash val="solid"/>
            <a:round/>
            <a:headEnd type="none" w="med" len="med"/>
            <a:tailEnd type="none" w="med" len="med"/>
          </a:ln>
        </p:spPr>
      </p:cxnSp>
      <p:cxnSp>
        <p:nvCxnSpPr>
          <p:cNvPr id="235" name="Shape 235"/>
          <p:cNvCxnSpPr/>
          <p:nvPr/>
        </p:nvCxnSpPr>
        <p:spPr>
          <a:xfrm>
            <a:off x="533400" y="3111500"/>
            <a:ext cx="381000" cy="0"/>
          </a:xfrm>
          <a:prstGeom prst="straightConnector1">
            <a:avLst/>
          </a:prstGeom>
          <a:noFill/>
          <a:ln w="28575" cap="flat">
            <a:solidFill>
              <a:schemeClr val="dk1"/>
            </a:solidFill>
            <a:prstDash val="solid"/>
            <a:round/>
            <a:headEnd type="none" w="med" len="med"/>
            <a:tailEnd type="triangle" w="lg" len="lg"/>
          </a:ln>
        </p:spPr>
      </p:cxnSp>
      <p:grpSp>
        <p:nvGrpSpPr>
          <p:cNvPr id="236" name="Shape 236"/>
          <p:cNvGrpSpPr/>
          <p:nvPr/>
        </p:nvGrpSpPr>
        <p:grpSpPr>
          <a:xfrm>
            <a:off x="1189547" y="5105399"/>
            <a:ext cx="1890202" cy="642926"/>
            <a:chOff x="545" y="2831"/>
            <a:chExt cx="1538" cy="404"/>
          </a:xfrm>
        </p:grpSpPr>
        <p:sp>
          <p:nvSpPr>
            <p:cNvPr id="237" name="Shape 237"/>
            <p:cNvSpPr txBox="1"/>
            <p:nvPr/>
          </p:nvSpPr>
          <p:spPr>
            <a:xfrm>
              <a:off x="545" y="2936"/>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 Instruction</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Fetch</a:t>
              </a:r>
            </a:p>
          </p:txBody>
        </p:sp>
        <p:cxnSp>
          <p:nvCxnSpPr>
            <p:cNvPr id="238" name="Shape 238"/>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39" name="Shape 239"/>
          <p:cNvGrpSpPr/>
          <p:nvPr/>
        </p:nvGrpSpPr>
        <p:grpSpPr>
          <a:xfrm>
            <a:off x="3084448" y="4794250"/>
            <a:ext cx="1947926" cy="1428750"/>
            <a:chOff x="586" y="2636"/>
            <a:chExt cx="1497" cy="900"/>
          </a:xfrm>
        </p:grpSpPr>
        <p:sp>
          <p:nvSpPr>
            <p:cNvPr id="240" name="Shape 240"/>
            <p:cNvSpPr txBox="1"/>
            <p:nvPr/>
          </p:nvSpPr>
          <p:spPr>
            <a:xfrm>
              <a:off x="586" y="2636"/>
              <a:ext cx="1199" cy="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accent2"/>
                </a:solidFill>
                <a:latin typeface="Calibri"/>
                <a:ea typeface="Calibri"/>
                <a:cs typeface="Calibri"/>
                <a:sym typeface="Calibri"/>
              </a:endParaRP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2. Decode/</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Read</a:t>
              </a:r>
            </a:p>
          </p:txBody>
        </p:sp>
        <p:cxnSp>
          <p:nvCxnSpPr>
            <p:cNvPr id="241" name="Shape 241"/>
            <p:cNvCxnSpPr/>
            <p:nvPr/>
          </p:nvCxnSpPr>
          <p:spPr>
            <a:xfrm>
              <a:off x="728" y="2831"/>
              <a:ext cx="1356" cy="0"/>
            </a:xfrm>
            <a:prstGeom prst="straightConnector1">
              <a:avLst/>
            </a:prstGeom>
            <a:noFill/>
            <a:ln w="28575" cap="flat">
              <a:solidFill>
                <a:schemeClr val="accent2"/>
              </a:solidFill>
              <a:prstDash val="solid"/>
              <a:round/>
              <a:headEnd type="diamond" w="med" len="med"/>
              <a:tailEnd type="triangle" w="lg" len="lg"/>
            </a:ln>
          </p:spPr>
        </p:cxnSp>
      </p:grpSp>
      <p:grpSp>
        <p:nvGrpSpPr>
          <p:cNvPr id="242" name="Shape 242"/>
          <p:cNvGrpSpPr/>
          <p:nvPr/>
        </p:nvGrpSpPr>
        <p:grpSpPr>
          <a:xfrm>
            <a:off x="5066900" y="5103824"/>
            <a:ext cx="1589487" cy="476250"/>
            <a:chOff x="648" y="2831"/>
            <a:chExt cx="1435" cy="299"/>
          </a:xfrm>
        </p:grpSpPr>
        <p:sp>
          <p:nvSpPr>
            <p:cNvPr id="243" name="Shape 243"/>
            <p:cNvSpPr txBox="1"/>
            <p:nvPr/>
          </p:nvSpPr>
          <p:spPr>
            <a:xfrm>
              <a:off x="648" y="2831"/>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 Execute</a:t>
              </a:r>
            </a:p>
          </p:txBody>
        </p:sp>
        <p:cxnSp>
          <p:nvCxnSpPr>
            <p:cNvPr id="244" name="Shape 244"/>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45" name="Shape 245"/>
          <p:cNvGrpSpPr/>
          <p:nvPr/>
        </p:nvGrpSpPr>
        <p:grpSpPr>
          <a:xfrm>
            <a:off x="6381750" y="5103824"/>
            <a:ext cx="1485704" cy="476250"/>
            <a:chOff x="147" y="2831"/>
            <a:chExt cx="2399" cy="299"/>
          </a:xfrm>
        </p:grpSpPr>
        <p:sp>
          <p:nvSpPr>
            <p:cNvPr id="246" name="Shape 246"/>
            <p:cNvSpPr txBox="1"/>
            <p:nvPr/>
          </p:nvSpPr>
          <p:spPr>
            <a:xfrm>
              <a:off x="147" y="2831"/>
              <a:ext cx="23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4. Memory</a:t>
              </a:r>
            </a:p>
          </p:txBody>
        </p:sp>
        <p:cxnSp>
          <p:nvCxnSpPr>
            <p:cNvPr id="247" name="Shape 247"/>
            <p:cNvCxnSpPr/>
            <p:nvPr/>
          </p:nvCxnSpPr>
          <p:spPr>
            <a:xfrm>
              <a:off x="730" y="2831"/>
              <a:ext cx="1353" cy="0"/>
            </a:xfrm>
            <a:prstGeom prst="straightConnector1">
              <a:avLst/>
            </a:prstGeom>
            <a:noFill/>
            <a:ln w="28575" cap="flat">
              <a:solidFill>
                <a:schemeClr val="accent2"/>
              </a:solidFill>
              <a:prstDash val="solid"/>
              <a:round/>
              <a:headEnd type="diamond" w="med" len="med"/>
              <a:tailEnd type="triangle" w="lg" len="lg"/>
            </a:ln>
          </p:spPr>
        </p:cxnSp>
      </p:grpSp>
      <p:grpSp>
        <p:nvGrpSpPr>
          <p:cNvPr id="248" name="Shape 248"/>
          <p:cNvGrpSpPr/>
          <p:nvPr/>
        </p:nvGrpSpPr>
        <p:grpSpPr>
          <a:xfrm>
            <a:off x="7669026" y="5105399"/>
            <a:ext cx="1394959" cy="625475"/>
            <a:chOff x="630" y="2831"/>
            <a:chExt cx="1800" cy="394"/>
          </a:xfrm>
        </p:grpSpPr>
        <p:sp>
          <p:nvSpPr>
            <p:cNvPr id="249" name="Shape 249"/>
            <p:cNvSpPr txBox="1"/>
            <p:nvPr/>
          </p:nvSpPr>
          <p:spPr>
            <a:xfrm>
              <a:off x="630" y="2926"/>
              <a:ext cx="18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5.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Write</a:t>
              </a:r>
            </a:p>
          </p:txBody>
        </p:sp>
        <p:cxnSp>
          <p:nvCxnSpPr>
            <p:cNvPr id="250" name="Shape 250"/>
            <p:cNvCxnSpPr/>
            <p:nvPr/>
          </p:nvCxnSpPr>
          <p:spPr>
            <a:xfrm>
              <a:off x="728" y="2831"/>
              <a:ext cx="1500" cy="0"/>
            </a:xfrm>
            <a:prstGeom prst="straightConnector1">
              <a:avLst/>
            </a:prstGeom>
            <a:noFill/>
            <a:ln w="28575" cap="flat">
              <a:solidFill>
                <a:schemeClr val="accent2"/>
              </a:solidFill>
              <a:prstDash val="solid"/>
              <a:round/>
              <a:headEnd type="diamond" w="med" len="med"/>
              <a:tailEnd type="triangle" w="lg" len="lg"/>
            </a:ln>
          </p:spPr>
        </p:cxnSp>
      </p:grpSp>
      <p:sp>
        <p:nvSpPr>
          <p:cNvPr id="251" name="Shape 251"/>
          <p:cNvSpPr txBox="1"/>
          <p:nvPr/>
        </p:nvSpPr>
        <p:spPr>
          <a:xfrm rot="-5400000">
            <a:off x="861218" y="2897981"/>
            <a:ext cx="501650" cy="36671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Tree>
    <p:extLst>
      <p:ext uri="{BB962C8B-B14F-4D97-AF65-F5344CB8AC3E}">
        <p14:creationId xmlns:p14="http://schemas.microsoft.com/office/powerpoint/2010/main" val="8165576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5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gtEl>
                                        <p:attrNameLst>
                                          <p:attrName>style.visibility</p:attrName>
                                        </p:attrNameLst>
                                      </p:cBhvr>
                                      <p:to>
                                        <p:strVal val="visible"/>
                                      </p:to>
                                    </p:set>
                                    <p:animEffect transition="in" filter="fade">
                                      <p:cBhvr>
                                        <p:cTn id="22" dur="500"/>
                                        <p:tgtEl>
                                          <p:spTgt spid="2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gtEl>
                                        <p:attrNameLst>
                                          <p:attrName>style.visibility</p:attrName>
                                        </p:attrNameLst>
                                      </p:cBhvr>
                                      <p:to>
                                        <p:strVal val="visible"/>
                                      </p:to>
                                    </p:set>
                                    <p:animEffect transition="in" filter="fade">
                                      <p:cBhvr>
                                        <p:cTn id="2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Shape 257"/>
          <p:cNvSpPr txBox="1">
            <a:spLocks noGrp="1"/>
          </p:cNvSpPr>
          <p:nvPr>
            <p:ph type="title"/>
          </p:nvPr>
        </p:nvSpPr>
        <p:spPr/>
        <p:txBody>
          <a:bodyPr/>
          <a:lstStyle/>
          <a:p>
            <a:pPr lvl="0"/>
            <a:r>
              <a:rPr lang="en-US" smtClean="0">
                <a:sym typeface="Calibri"/>
              </a:rPr>
              <a:t>Datapath Walkthroughs (1/3)</a:t>
            </a:r>
            <a:endParaRPr lang="en-US">
              <a:sym typeface="Calibri"/>
            </a:endParaRPr>
          </a:p>
        </p:txBody>
      </p:sp>
      <p:sp>
        <p:nvSpPr>
          <p:cNvPr id="256" name="Shape 256"/>
          <p:cNvSpPr txBox="1">
            <a:spLocks noGrp="1"/>
          </p:cNvSpPr>
          <p:nvPr>
            <p:ph type="body" idx="1"/>
          </p:nvPr>
        </p:nvSpPr>
        <p:spPr/>
        <p:txBody>
          <a:bodyPr/>
          <a:lstStyle/>
          <a:p>
            <a:pPr lvl="0"/>
            <a:r>
              <a:rPr lang="en-US" dirty="0" smtClean="0">
                <a:sym typeface="Courier New"/>
              </a:rPr>
              <a:t>add $r3,$r1,$r2 # r3 = r1+r2</a:t>
            </a:r>
          </a:p>
          <a:p>
            <a:pPr lvl="1"/>
            <a:r>
              <a:rPr lang="en-US" dirty="0" smtClean="0">
                <a:sym typeface="Calibri"/>
              </a:rPr>
              <a:t>Stage 1: fetch this instruction, increment PC</a:t>
            </a:r>
          </a:p>
          <a:p>
            <a:pPr lvl="1"/>
            <a:r>
              <a:rPr lang="en-US" dirty="0" smtClean="0">
                <a:sym typeface="Calibri"/>
              </a:rPr>
              <a:t>Stage 2: decode to determine it is an </a:t>
            </a:r>
            <a:r>
              <a:rPr lang="en-US" dirty="0" smtClean="0">
                <a:sym typeface="Courier New"/>
              </a:rPr>
              <a:t>add</a:t>
            </a:r>
            <a:r>
              <a:rPr lang="en-US" dirty="0" smtClean="0">
                <a:sym typeface="Calibri"/>
              </a:rPr>
              <a:t>, </a:t>
            </a:r>
            <a:br>
              <a:rPr lang="en-US" dirty="0" smtClean="0">
                <a:sym typeface="Calibri"/>
              </a:rPr>
            </a:br>
            <a:r>
              <a:rPr lang="en-US" dirty="0" smtClean="0">
                <a:sym typeface="Calibri"/>
              </a:rPr>
              <a:t>then read registers </a:t>
            </a:r>
            <a:r>
              <a:rPr lang="en-US" dirty="0" smtClean="0">
                <a:sym typeface="Courier New"/>
              </a:rPr>
              <a:t>$r1</a:t>
            </a:r>
            <a:r>
              <a:rPr lang="en-US" dirty="0" smtClean="0">
                <a:sym typeface="Calibri"/>
              </a:rPr>
              <a:t> and </a:t>
            </a:r>
            <a:r>
              <a:rPr lang="en-US" dirty="0" smtClean="0">
                <a:sym typeface="Courier New"/>
              </a:rPr>
              <a:t>$r2</a:t>
            </a:r>
          </a:p>
          <a:p>
            <a:pPr lvl="1"/>
            <a:r>
              <a:rPr lang="en-US" dirty="0" smtClean="0">
                <a:sym typeface="Calibri"/>
              </a:rPr>
              <a:t>Stage 3: add the two values retrieved in Stage 2</a:t>
            </a:r>
          </a:p>
          <a:p>
            <a:pPr lvl="1"/>
            <a:r>
              <a:rPr lang="en-US" dirty="0" smtClean="0">
                <a:sym typeface="Calibri"/>
              </a:rPr>
              <a:t>Stage 4: idle (nothing to write to memory)</a:t>
            </a:r>
          </a:p>
          <a:p>
            <a:pPr lvl="1"/>
            <a:r>
              <a:rPr lang="en-US" dirty="0" smtClean="0">
                <a:sym typeface="Calibri"/>
              </a:rPr>
              <a:t>Stage 5: write result of Stage 3 into register </a:t>
            </a:r>
            <a:r>
              <a:rPr lang="en-US" dirty="0" smtClean="0">
                <a:sym typeface="Courier New"/>
              </a:rPr>
              <a:t>$r3</a:t>
            </a:r>
            <a:endParaRPr lang="en-US" dirty="0">
              <a:sym typeface="Courier New"/>
            </a:endParaRPr>
          </a:p>
        </p:txBody>
      </p:sp>
    </p:spTree>
    <p:extLst>
      <p:ext uri="{BB962C8B-B14F-4D97-AF65-F5344CB8AC3E}">
        <p14:creationId xmlns:p14="http://schemas.microsoft.com/office/powerpoint/2010/main" val="12064931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p:txBody>
          <a:bodyPr/>
          <a:lstStyle/>
          <a:p>
            <a:pPr lvl="0"/>
            <a:r>
              <a:rPr lang="en-US" smtClean="0">
                <a:sym typeface="Helvetica Neue"/>
              </a:rPr>
              <a:t>Review</a:t>
            </a:r>
            <a:endParaRPr lang="en-US" dirty="0">
              <a:sym typeface="Helvetica Neue"/>
            </a:endParaRPr>
          </a:p>
        </p:txBody>
      </p:sp>
      <p:sp>
        <p:nvSpPr>
          <p:cNvPr id="111" name="Shape 111"/>
          <p:cNvSpPr txBox="1">
            <a:spLocks noGrp="1"/>
          </p:cNvSpPr>
          <p:nvPr>
            <p:ph idx="1"/>
          </p:nvPr>
        </p:nvSpPr>
        <p:spPr/>
        <p:txBody>
          <a:bodyPr/>
          <a:lstStyle/>
          <a:p>
            <a:pPr lvl="0"/>
            <a:r>
              <a:rPr lang="en-US" dirty="0" smtClean="0">
                <a:sym typeface="Helvetica Neue"/>
              </a:rPr>
              <a:t>Timing constraints for Finite State Machines</a:t>
            </a:r>
          </a:p>
          <a:p>
            <a:pPr lvl="1"/>
            <a:r>
              <a:rPr lang="en-US" dirty="0" smtClean="0">
                <a:sym typeface="Helvetica Neue"/>
              </a:rPr>
              <a:t>Setup time, Hold Time, Clock to Q time</a:t>
            </a:r>
          </a:p>
          <a:p>
            <a:pPr lvl="0"/>
            <a:r>
              <a:rPr lang="en-US" dirty="0" smtClean="0">
                <a:sym typeface="Helvetica Neue"/>
              </a:rPr>
              <a:t>Use </a:t>
            </a:r>
            <a:r>
              <a:rPr lang="en-US" dirty="0" err="1" smtClean="0">
                <a:sym typeface="Helvetica Neue"/>
              </a:rPr>
              <a:t>muxes</a:t>
            </a:r>
            <a:r>
              <a:rPr lang="en-US" dirty="0" smtClean="0">
                <a:sym typeface="Helvetica Neue"/>
              </a:rPr>
              <a:t> to select among inputs</a:t>
            </a:r>
          </a:p>
          <a:p>
            <a:pPr lvl="1"/>
            <a:r>
              <a:rPr lang="en-US" dirty="0" smtClean="0">
                <a:sym typeface="Helvetica Neue"/>
              </a:rPr>
              <a:t>S control bits selects from 2S inputs</a:t>
            </a:r>
          </a:p>
          <a:p>
            <a:pPr lvl="1"/>
            <a:r>
              <a:rPr lang="en-US" dirty="0" smtClean="0">
                <a:sym typeface="Helvetica Neue"/>
              </a:rPr>
              <a:t>Each input can be n-bits wide, </a:t>
            </a:r>
            <a:r>
              <a:rPr lang="en-US" dirty="0" err="1" smtClean="0">
                <a:sym typeface="Helvetica Neue"/>
              </a:rPr>
              <a:t>indep</a:t>
            </a:r>
            <a:r>
              <a:rPr lang="en-US" dirty="0" smtClean="0">
                <a:sym typeface="Helvetica Neue"/>
              </a:rPr>
              <a:t> of S</a:t>
            </a:r>
          </a:p>
          <a:p>
            <a:pPr lvl="1"/>
            <a:r>
              <a:rPr lang="en-US" dirty="0" smtClean="0">
                <a:sym typeface="Helvetica Neue"/>
              </a:rPr>
              <a:t>Can implement </a:t>
            </a:r>
            <a:r>
              <a:rPr lang="en-US" dirty="0" err="1" smtClean="0">
                <a:sym typeface="Helvetica Neue"/>
              </a:rPr>
              <a:t>muxes</a:t>
            </a:r>
            <a:r>
              <a:rPr lang="en-US" dirty="0" smtClean="0">
                <a:sym typeface="Helvetica Neue"/>
              </a:rPr>
              <a:t> hierarchically</a:t>
            </a:r>
          </a:p>
          <a:p>
            <a:pPr lvl="0"/>
            <a:r>
              <a:rPr lang="en-US" dirty="0" smtClean="0">
                <a:sym typeface="Helvetica Neue"/>
              </a:rPr>
              <a:t>ALU can be implemented using a mux</a:t>
            </a:r>
          </a:p>
          <a:p>
            <a:pPr lvl="1"/>
            <a:r>
              <a:rPr lang="en-US" dirty="0" smtClean="0">
                <a:sym typeface="Helvetica Neue"/>
              </a:rPr>
              <a:t>Coupled with basic block elements</a:t>
            </a:r>
          </a:p>
        </p:txBody>
      </p:sp>
    </p:spTree>
    <p:extLst>
      <p:ext uri="{BB962C8B-B14F-4D97-AF65-F5344CB8AC3E}">
        <p14:creationId xmlns:p14="http://schemas.microsoft.com/office/powerpoint/2010/main" val="68736602"/>
      </p:ext>
    </p:extLst>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p:nvPr/>
        </p:nvSpPr>
        <p:spPr>
          <a:xfrm>
            <a:off x="1257225" y="296548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63" name="Shape 263"/>
          <p:cNvSpPr/>
          <p:nvPr/>
        </p:nvSpPr>
        <p:spPr>
          <a:xfrm rot="-5400000">
            <a:off x="1943025" y="32702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264" name="Shape 264"/>
          <p:cNvSpPr/>
          <p:nvPr/>
        </p:nvSpPr>
        <p:spPr>
          <a:xfrm>
            <a:off x="1790625" y="4537112"/>
            <a:ext cx="533399"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265" name="Shape 265"/>
          <p:cNvCxnSpPr/>
          <p:nvPr/>
        </p:nvCxnSpPr>
        <p:spPr>
          <a:xfrm>
            <a:off x="1638225" y="3575087"/>
            <a:ext cx="762000" cy="0"/>
          </a:xfrm>
          <a:prstGeom prst="straightConnector1">
            <a:avLst/>
          </a:prstGeom>
          <a:noFill/>
          <a:ln w="28575" cap="flat">
            <a:solidFill>
              <a:schemeClr val="dk1"/>
            </a:solidFill>
            <a:prstDash val="solid"/>
            <a:round/>
            <a:headEnd type="none" w="med" len="med"/>
            <a:tailEnd type="triangle" w="lg" len="lg"/>
          </a:ln>
        </p:spPr>
      </p:cxnSp>
      <p:sp>
        <p:nvSpPr>
          <p:cNvPr id="266" name="Shape 266"/>
          <p:cNvSpPr/>
          <p:nvPr/>
        </p:nvSpPr>
        <p:spPr>
          <a:xfrm>
            <a:off x="4000425" y="296548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67" name="Shape 267"/>
          <p:cNvCxnSpPr/>
          <p:nvPr/>
        </p:nvCxnSpPr>
        <p:spPr>
          <a:xfrm>
            <a:off x="3467025" y="3422687"/>
            <a:ext cx="533399" cy="0"/>
          </a:xfrm>
          <a:prstGeom prst="straightConnector1">
            <a:avLst/>
          </a:prstGeom>
          <a:noFill/>
          <a:ln w="28575" cap="flat">
            <a:solidFill>
              <a:schemeClr val="dk1"/>
            </a:solidFill>
            <a:prstDash val="solid"/>
            <a:round/>
            <a:headEnd type="none" w="med" len="med"/>
            <a:tailEnd type="triangle" w="lg" len="lg"/>
          </a:ln>
        </p:spPr>
      </p:cxnSp>
      <p:cxnSp>
        <p:nvCxnSpPr>
          <p:cNvPr id="268" name="Shape 268"/>
          <p:cNvCxnSpPr/>
          <p:nvPr/>
        </p:nvCxnSpPr>
        <p:spPr>
          <a:xfrm>
            <a:off x="3467025" y="3795750"/>
            <a:ext cx="533399" cy="0"/>
          </a:xfrm>
          <a:prstGeom prst="straightConnector1">
            <a:avLst/>
          </a:prstGeom>
          <a:noFill/>
          <a:ln w="28575" cap="flat">
            <a:solidFill>
              <a:schemeClr val="dk1"/>
            </a:solidFill>
            <a:prstDash val="solid"/>
            <a:round/>
            <a:headEnd type="none" w="med" len="med"/>
            <a:tailEnd type="triangle" w="lg" len="lg"/>
          </a:ln>
        </p:spPr>
      </p:cxnSp>
      <p:cxnSp>
        <p:nvCxnSpPr>
          <p:cNvPr id="269" name="Shape 269"/>
          <p:cNvCxnSpPr/>
          <p:nvPr/>
        </p:nvCxnSpPr>
        <p:spPr>
          <a:xfrm>
            <a:off x="3467025" y="4108487"/>
            <a:ext cx="533399" cy="0"/>
          </a:xfrm>
          <a:prstGeom prst="straightConnector1">
            <a:avLst/>
          </a:prstGeom>
          <a:noFill/>
          <a:ln w="28575" cap="flat">
            <a:solidFill>
              <a:schemeClr val="dk1"/>
            </a:solidFill>
            <a:prstDash val="solid"/>
            <a:round/>
            <a:headEnd type="none" w="med" len="med"/>
            <a:tailEnd type="triangle" w="lg" len="lg"/>
          </a:ln>
        </p:spPr>
      </p:cxnSp>
      <p:sp>
        <p:nvSpPr>
          <p:cNvPr id="270" name="Shape 270"/>
          <p:cNvSpPr txBox="1"/>
          <p:nvPr/>
        </p:nvSpPr>
        <p:spPr>
          <a:xfrm rot="-5400000">
            <a:off x="3819499" y="3403562"/>
            <a:ext cx="12858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271" name="Shape 271"/>
          <p:cNvGrpSpPr/>
          <p:nvPr/>
        </p:nvGrpSpPr>
        <p:grpSpPr>
          <a:xfrm>
            <a:off x="5635550" y="3025812"/>
            <a:ext cx="1260474" cy="1523999"/>
            <a:chOff x="3622" y="1347"/>
            <a:chExt cx="793" cy="959"/>
          </a:xfrm>
        </p:grpSpPr>
        <p:sp>
          <p:nvSpPr>
            <p:cNvPr id="272" name="Shape 272"/>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73" name="Shape 273"/>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274" name="Shape 274"/>
            <p:cNvSpPr txBox="1"/>
            <p:nvPr/>
          </p:nvSpPr>
          <p:spPr>
            <a:xfrm>
              <a:off x="362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275" name="Shape 275"/>
          <p:cNvCxnSpPr/>
          <p:nvPr/>
        </p:nvCxnSpPr>
        <p:spPr>
          <a:xfrm>
            <a:off x="4991025" y="4108487"/>
            <a:ext cx="685799" cy="0"/>
          </a:xfrm>
          <a:prstGeom prst="straightConnector1">
            <a:avLst/>
          </a:prstGeom>
          <a:noFill/>
          <a:ln w="28575" cap="flat">
            <a:solidFill>
              <a:schemeClr val="dk1"/>
            </a:solidFill>
            <a:prstDash val="solid"/>
            <a:round/>
            <a:headEnd type="none" w="med" len="med"/>
            <a:tailEnd type="triangle" w="lg" len="lg"/>
          </a:ln>
        </p:spPr>
      </p:cxnSp>
      <p:cxnSp>
        <p:nvCxnSpPr>
          <p:cNvPr id="276" name="Shape 276"/>
          <p:cNvCxnSpPr/>
          <p:nvPr/>
        </p:nvCxnSpPr>
        <p:spPr>
          <a:xfrm>
            <a:off x="3436862" y="4459325"/>
            <a:ext cx="2209799" cy="0"/>
          </a:xfrm>
          <a:prstGeom prst="straightConnector1">
            <a:avLst/>
          </a:prstGeom>
          <a:noFill/>
          <a:ln w="28575" cap="flat">
            <a:solidFill>
              <a:schemeClr val="dk1"/>
            </a:solidFill>
            <a:prstDash val="solid"/>
            <a:round/>
            <a:headEnd type="none" w="med" len="med"/>
            <a:tailEnd type="triangle" w="lg" len="lg"/>
          </a:ln>
        </p:spPr>
      </p:cxnSp>
      <p:cxnSp>
        <p:nvCxnSpPr>
          <p:cNvPr id="277" name="Shape 277"/>
          <p:cNvCxnSpPr/>
          <p:nvPr/>
        </p:nvCxnSpPr>
        <p:spPr>
          <a:xfrm>
            <a:off x="4991025" y="3294100"/>
            <a:ext cx="655500" cy="0"/>
          </a:xfrm>
          <a:prstGeom prst="straightConnector1">
            <a:avLst/>
          </a:prstGeom>
          <a:noFill/>
          <a:ln w="28575" cap="flat">
            <a:solidFill>
              <a:schemeClr val="dk1"/>
            </a:solidFill>
            <a:prstDash val="solid"/>
            <a:round/>
            <a:headEnd type="none" w="med" len="med"/>
            <a:tailEnd type="triangle" w="lg" len="lg"/>
          </a:ln>
        </p:spPr>
      </p:cxnSp>
      <p:sp>
        <p:nvSpPr>
          <p:cNvPr id="278" name="Shape 278"/>
          <p:cNvSpPr/>
          <p:nvPr/>
        </p:nvSpPr>
        <p:spPr>
          <a:xfrm rot="-5400000">
            <a:off x="6438825" y="34226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279" name="Shape 279"/>
          <p:cNvCxnSpPr/>
          <p:nvPr/>
        </p:nvCxnSpPr>
        <p:spPr>
          <a:xfrm>
            <a:off x="5219625" y="4108487"/>
            <a:ext cx="0" cy="304799"/>
          </a:xfrm>
          <a:prstGeom prst="straightConnector1">
            <a:avLst/>
          </a:prstGeom>
          <a:noFill/>
          <a:ln w="28575" cap="flat">
            <a:solidFill>
              <a:schemeClr val="dk1"/>
            </a:solidFill>
            <a:prstDash val="solid"/>
            <a:round/>
            <a:headEnd type="none" w="med" len="med"/>
            <a:tailEnd type="none" w="med" len="med"/>
          </a:ln>
        </p:spPr>
      </p:cxnSp>
      <p:cxnSp>
        <p:nvCxnSpPr>
          <p:cNvPr id="280" name="Shape 280"/>
          <p:cNvCxnSpPr/>
          <p:nvPr/>
        </p:nvCxnSpPr>
        <p:spPr>
          <a:xfrm>
            <a:off x="5219625" y="4489487"/>
            <a:ext cx="0" cy="304799"/>
          </a:xfrm>
          <a:prstGeom prst="straightConnector1">
            <a:avLst/>
          </a:prstGeom>
          <a:noFill/>
          <a:ln w="28575" cap="flat">
            <a:solidFill>
              <a:schemeClr val="dk1"/>
            </a:solidFill>
            <a:prstDash val="solid"/>
            <a:round/>
            <a:headEnd type="none" w="med" len="med"/>
            <a:tailEnd type="none" w="med" len="med"/>
          </a:ln>
        </p:spPr>
      </p:cxnSp>
      <p:cxnSp>
        <p:nvCxnSpPr>
          <p:cNvPr id="281" name="Shape 281"/>
          <p:cNvCxnSpPr/>
          <p:nvPr/>
        </p:nvCxnSpPr>
        <p:spPr>
          <a:xfrm>
            <a:off x="5219625" y="4794287"/>
            <a:ext cx="1676399" cy="0"/>
          </a:xfrm>
          <a:prstGeom prst="straightConnector1">
            <a:avLst/>
          </a:prstGeom>
          <a:noFill/>
          <a:ln w="28575" cap="flat">
            <a:solidFill>
              <a:schemeClr val="dk1"/>
            </a:solidFill>
            <a:prstDash val="solid"/>
            <a:round/>
            <a:headEnd type="none" w="med" len="med"/>
            <a:tailEnd type="triangle" w="lg" len="lg"/>
          </a:ln>
        </p:spPr>
      </p:cxnSp>
      <p:cxnSp>
        <p:nvCxnSpPr>
          <p:cNvPr id="282" name="Shape 282"/>
          <p:cNvCxnSpPr/>
          <p:nvPr/>
        </p:nvCxnSpPr>
        <p:spPr>
          <a:xfrm>
            <a:off x="7962825" y="3711612"/>
            <a:ext cx="304799" cy="0"/>
          </a:xfrm>
          <a:prstGeom prst="straightConnector1">
            <a:avLst/>
          </a:prstGeom>
          <a:noFill/>
          <a:ln w="28575" cap="flat">
            <a:solidFill>
              <a:schemeClr val="dk1"/>
            </a:solidFill>
            <a:prstDash val="solid"/>
            <a:round/>
            <a:headEnd type="none" w="med" len="med"/>
            <a:tailEnd type="none" w="med" len="med"/>
          </a:ln>
        </p:spPr>
      </p:cxnSp>
      <p:cxnSp>
        <p:nvCxnSpPr>
          <p:cNvPr id="283" name="Shape 283"/>
          <p:cNvCxnSpPr/>
          <p:nvPr/>
        </p:nvCxnSpPr>
        <p:spPr>
          <a:xfrm rot="10800000">
            <a:off x="8267625" y="2432112"/>
            <a:ext cx="0" cy="1279499"/>
          </a:xfrm>
          <a:prstGeom prst="straightConnector1">
            <a:avLst/>
          </a:prstGeom>
          <a:noFill/>
          <a:ln w="28575" cap="flat">
            <a:solidFill>
              <a:schemeClr val="dk1"/>
            </a:solidFill>
            <a:prstDash val="solid"/>
            <a:round/>
            <a:headEnd type="none" w="med" len="med"/>
            <a:tailEnd type="none" w="med" len="med"/>
          </a:ln>
        </p:spPr>
      </p:cxnSp>
      <p:cxnSp>
        <p:nvCxnSpPr>
          <p:cNvPr id="284" name="Shape 284"/>
          <p:cNvCxnSpPr/>
          <p:nvPr/>
        </p:nvCxnSpPr>
        <p:spPr>
          <a:xfrm rot="10800000">
            <a:off x="4263825" y="2432087"/>
            <a:ext cx="4003799" cy="0"/>
          </a:xfrm>
          <a:prstGeom prst="straightConnector1">
            <a:avLst/>
          </a:prstGeom>
          <a:noFill/>
          <a:ln w="28575" cap="flat">
            <a:solidFill>
              <a:schemeClr val="dk1"/>
            </a:solidFill>
            <a:prstDash val="solid"/>
            <a:round/>
            <a:headEnd type="none" w="med" len="med"/>
            <a:tailEnd type="none" w="med" len="med"/>
          </a:ln>
        </p:spPr>
      </p:cxnSp>
      <p:cxnSp>
        <p:nvCxnSpPr>
          <p:cNvPr id="285" name="Shape 285"/>
          <p:cNvCxnSpPr/>
          <p:nvPr/>
        </p:nvCxnSpPr>
        <p:spPr>
          <a:xfrm>
            <a:off x="4263950" y="2432087"/>
            <a:ext cx="0" cy="533399"/>
          </a:xfrm>
          <a:prstGeom prst="straightConnector1">
            <a:avLst/>
          </a:prstGeom>
          <a:noFill/>
          <a:ln w="28575" cap="flat">
            <a:solidFill>
              <a:schemeClr val="dk1"/>
            </a:solidFill>
            <a:prstDash val="solid"/>
            <a:round/>
            <a:headEnd type="none" w="med" len="med"/>
            <a:tailEnd type="triangle" w="lg" len="lg"/>
          </a:ln>
        </p:spPr>
      </p:cxnSp>
      <p:sp>
        <p:nvSpPr>
          <p:cNvPr id="286" name="Shape 286"/>
          <p:cNvSpPr txBox="1"/>
          <p:nvPr/>
        </p:nvSpPr>
        <p:spPr>
          <a:xfrm>
            <a:off x="3422575" y="4413287"/>
            <a:ext cx="7620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287" name="Shape 287"/>
          <p:cNvCxnSpPr/>
          <p:nvPr/>
        </p:nvCxnSpPr>
        <p:spPr>
          <a:xfrm>
            <a:off x="2019225" y="3575087"/>
            <a:ext cx="0" cy="914400"/>
          </a:xfrm>
          <a:prstGeom prst="straightConnector1">
            <a:avLst/>
          </a:prstGeom>
          <a:noFill/>
          <a:ln w="28575" cap="flat">
            <a:solidFill>
              <a:schemeClr val="dk1"/>
            </a:solidFill>
            <a:prstDash val="solid"/>
            <a:round/>
            <a:headEnd type="none" w="med" len="med"/>
            <a:tailEnd type="triangle" w="lg" len="lg"/>
          </a:ln>
        </p:spPr>
      </p:cxnSp>
      <p:sp>
        <p:nvSpPr>
          <p:cNvPr id="288" name="Shape 288"/>
          <p:cNvSpPr/>
          <p:nvPr/>
        </p:nvSpPr>
        <p:spPr>
          <a:xfrm>
            <a:off x="1257225" y="454981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rgbClr val="FF0000"/>
              </a:solidFill>
              <a:latin typeface="Arial"/>
              <a:ea typeface="Arial"/>
              <a:cs typeface="Arial"/>
              <a:sym typeface="Arial"/>
            </a:endParaRPr>
          </a:p>
        </p:txBody>
      </p:sp>
      <p:cxnSp>
        <p:nvCxnSpPr>
          <p:cNvPr id="289" name="Shape 289"/>
          <p:cNvCxnSpPr/>
          <p:nvPr/>
        </p:nvCxnSpPr>
        <p:spPr>
          <a:xfrm rot="10800000">
            <a:off x="1638224" y="4933987"/>
            <a:ext cx="228600" cy="0"/>
          </a:xfrm>
          <a:prstGeom prst="straightConnector1">
            <a:avLst/>
          </a:prstGeom>
          <a:noFill/>
          <a:ln w="28575" cap="flat">
            <a:solidFill>
              <a:schemeClr val="dk1"/>
            </a:solidFill>
            <a:prstDash val="solid"/>
            <a:round/>
            <a:headEnd type="none" w="med" len="med"/>
            <a:tailEnd type="triangle" w="lg" len="lg"/>
          </a:ln>
        </p:spPr>
      </p:cxnSp>
      <p:cxnSp>
        <p:nvCxnSpPr>
          <p:cNvPr id="290" name="Shape 290"/>
          <p:cNvCxnSpPr/>
          <p:nvPr/>
        </p:nvCxnSpPr>
        <p:spPr>
          <a:xfrm>
            <a:off x="4086150" y="4459325"/>
            <a:ext cx="0" cy="671400"/>
          </a:xfrm>
          <a:prstGeom prst="straightConnector1">
            <a:avLst/>
          </a:prstGeom>
          <a:noFill/>
          <a:ln w="28575" cap="flat">
            <a:solidFill>
              <a:schemeClr val="dk1"/>
            </a:solidFill>
            <a:prstDash val="solid"/>
            <a:round/>
            <a:headEnd type="none" w="med" len="med"/>
            <a:tailEnd type="none" w="med" len="med"/>
          </a:ln>
        </p:spPr>
      </p:cxnSp>
      <p:cxnSp>
        <p:nvCxnSpPr>
          <p:cNvPr id="291" name="Shape 291"/>
          <p:cNvCxnSpPr/>
          <p:nvPr/>
        </p:nvCxnSpPr>
        <p:spPr>
          <a:xfrm rot="10800000">
            <a:off x="1638150" y="5130837"/>
            <a:ext cx="2447999" cy="0"/>
          </a:xfrm>
          <a:prstGeom prst="straightConnector1">
            <a:avLst/>
          </a:prstGeom>
          <a:noFill/>
          <a:ln w="28575" cap="flat">
            <a:solidFill>
              <a:schemeClr val="dk1"/>
            </a:solidFill>
            <a:prstDash val="solid"/>
            <a:round/>
            <a:headEnd type="none" w="med" len="med"/>
            <a:tailEnd type="triangle" w="lg" len="lg"/>
          </a:ln>
        </p:spPr>
      </p:cxnSp>
      <p:cxnSp>
        <p:nvCxnSpPr>
          <p:cNvPr id="292" name="Shape 292"/>
          <p:cNvCxnSpPr/>
          <p:nvPr/>
        </p:nvCxnSpPr>
        <p:spPr>
          <a:xfrm rot="10800000">
            <a:off x="876224" y="4946687"/>
            <a:ext cx="381000" cy="0"/>
          </a:xfrm>
          <a:prstGeom prst="straightConnector1">
            <a:avLst/>
          </a:prstGeom>
          <a:noFill/>
          <a:ln w="28575" cap="flat">
            <a:solidFill>
              <a:schemeClr val="dk1"/>
            </a:solidFill>
            <a:prstDash val="solid"/>
            <a:round/>
            <a:headEnd type="none" w="med" len="med"/>
            <a:tailEnd type="none" w="med" len="med"/>
          </a:ln>
        </p:spPr>
      </p:cxnSp>
      <p:cxnSp>
        <p:nvCxnSpPr>
          <p:cNvPr id="293" name="Shape 293"/>
          <p:cNvCxnSpPr/>
          <p:nvPr/>
        </p:nvCxnSpPr>
        <p:spPr>
          <a:xfrm rot="10800000">
            <a:off x="876225" y="3575087"/>
            <a:ext cx="0" cy="1371599"/>
          </a:xfrm>
          <a:prstGeom prst="straightConnector1">
            <a:avLst/>
          </a:prstGeom>
          <a:noFill/>
          <a:ln w="28575" cap="flat">
            <a:solidFill>
              <a:schemeClr val="dk1"/>
            </a:solidFill>
            <a:prstDash val="solid"/>
            <a:round/>
            <a:headEnd type="none" w="med" len="med"/>
            <a:tailEnd type="none" w="med" len="med"/>
          </a:ln>
        </p:spPr>
      </p:cxnSp>
      <p:cxnSp>
        <p:nvCxnSpPr>
          <p:cNvPr id="294" name="Shape 294"/>
          <p:cNvCxnSpPr/>
          <p:nvPr/>
        </p:nvCxnSpPr>
        <p:spPr>
          <a:xfrm>
            <a:off x="876225" y="3575087"/>
            <a:ext cx="381000" cy="0"/>
          </a:xfrm>
          <a:prstGeom prst="straightConnector1">
            <a:avLst/>
          </a:prstGeom>
          <a:noFill/>
          <a:ln w="28575" cap="flat">
            <a:solidFill>
              <a:schemeClr val="dk1"/>
            </a:solidFill>
            <a:prstDash val="solid"/>
            <a:round/>
            <a:headEnd type="none" w="med" len="med"/>
            <a:tailEnd type="triangle" w="lg" len="lg"/>
          </a:ln>
        </p:spPr>
      </p:cxnSp>
      <p:cxnSp>
        <p:nvCxnSpPr>
          <p:cNvPr id="295" name="Shape 295"/>
          <p:cNvCxnSpPr/>
          <p:nvPr/>
        </p:nvCxnSpPr>
        <p:spPr>
          <a:xfrm>
            <a:off x="1638225" y="3559212"/>
            <a:ext cx="762000" cy="0"/>
          </a:xfrm>
          <a:prstGeom prst="straightConnector1">
            <a:avLst/>
          </a:prstGeom>
          <a:noFill/>
          <a:ln w="38100" cap="flat">
            <a:solidFill>
              <a:schemeClr val="accent2"/>
            </a:solidFill>
            <a:prstDash val="solid"/>
            <a:round/>
            <a:headEnd type="none" w="med" len="med"/>
            <a:tailEnd type="triangle" w="lg" len="lg"/>
          </a:ln>
        </p:spPr>
      </p:cxnSp>
      <p:grpSp>
        <p:nvGrpSpPr>
          <p:cNvPr id="296" name="Shape 296"/>
          <p:cNvGrpSpPr/>
          <p:nvPr/>
        </p:nvGrpSpPr>
        <p:grpSpPr>
          <a:xfrm>
            <a:off x="3456700" y="3086125"/>
            <a:ext cx="325437" cy="1098550"/>
            <a:chOff x="2150" y="1197"/>
            <a:chExt cx="205" cy="692"/>
          </a:xfrm>
        </p:grpSpPr>
        <p:sp>
          <p:nvSpPr>
            <p:cNvPr id="297" name="Shape 297"/>
            <p:cNvSpPr txBox="1"/>
            <p:nvPr/>
          </p:nvSpPr>
          <p:spPr>
            <a:xfrm>
              <a:off x="2150" y="1639"/>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2</a:t>
              </a:r>
            </a:p>
          </p:txBody>
        </p:sp>
        <p:sp>
          <p:nvSpPr>
            <p:cNvPr id="298" name="Shape 298"/>
            <p:cNvSpPr txBox="1"/>
            <p:nvPr/>
          </p:nvSpPr>
          <p:spPr>
            <a:xfrm>
              <a:off x="2150" y="1438"/>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299" name="Shape 299"/>
            <p:cNvSpPr txBox="1"/>
            <p:nvPr/>
          </p:nvSpPr>
          <p:spPr>
            <a:xfrm>
              <a:off x="2150" y="1197"/>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grpSp>
      <p:cxnSp>
        <p:nvCxnSpPr>
          <p:cNvPr id="300" name="Shape 300"/>
          <p:cNvCxnSpPr/>
          <p:nvPr/>
        </p:nvCxnSpPr>
        <p:spPr>
          <a:xfrm>
            <a:off x="6915075" y="3724312"/>
            <a:ext cx="1352699" cy="0"/>
          </a:xfrm>
          <a:prstGeom prst="straightConnector1">
            <a:avLst/>
          </a:prstGeom>
          <a:noFill/>
          <a:ln w="38100" cap="flat">
            <a:solidFill>
              <a:schemeClr val="accent2"/>
            </a:solidFill>
            <a:prstDash val="solid"/>
            <a:round/>
            <a:headEnd type="none" w="med" len="med"/>
            <a:tailEnd type="triangle" w="lg" len="lg"/>
          </a:ln>
        </p:spPr>
      </p:cxnSp>
      <p:grpSp>
        <p:nvGrpSpPr>
          <p:cNvPr id="301" name="Shape 301"/>
          <p:cNvGrpSpPr/>
          <p:nvPr/>
        </p:nvGrpSpPr>
        <p:grpSpPr>
          <a:xfrm>
            <a:off x="5446550" y="2532112"/>
            <a:ext cx="2381250" cy="1185850"/>
            <a:chOff x="3358" y="887"/>
            <a:chExt cx="1500" cy="746"/>
          </a:xfrm>
        </p:grpSpPr>
        <p:sp>
          <p:nvSpPr>
            <p:cNvPr id="302" name="Shape 302"/>
            <p:cNvSpPr txBox="1"/>
            <p:nvPr/>
          </p:nvSpPr>
          <p:spPr>
            <a:xfrm>
              <a:off x="3358" y="887"/>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 +</a:t>
              </a:r>
              <a:r>
                <a:rPr lang="en-US" sz="2000">
                  <a:solidFill>
                    <a:schemeClr val="accent2"/>
                  </a:solidFill>
                  <a:latin typeface="Calibri"/>
                  <a:ea typeface="Calibri"/>
                  <a:cs typeface="Calibri"/>
                  <a:sym typeface="Calibri"/>
                </a:rPr>
                <a:t> </a:t>
              </a:r>
              <a:r>
                <a:rPr lang="en-US" sz="2000" b="0" i="0" u="none" strike="noStrike" cap="none" baseline="0">
                  <a:solidFill>
                    <a:schemeClr val="accent2"/>
                  </a:solidFill>
                  <a:latin typeface="Calibri"/>
                  <a:ea typeface="Calibri"/>
                  <a:cs typeface="Calibri"/>
                  <a:sym typeface="Calibri"/>
                </a:rPr>
                <a:t>reg[2]</a:t>
              </a:r>
            </a:p>
          </p:txBody>
        </p:sp>
        <p:cxnSp>
          <p:nvCxnSpPr>
            <p:cNvPr id="303" name="Shape 303"/>
            <p:cNvCxnSpPr/>
            <p:nvPr/>
          </p:nvCxnSpPr>
          <p:spPr>
            <a:xfrm>
              <a:off x="4043" y="1634"/>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304" name="Shape 304"/>
          <p:cNvGrpSpPr/>
          <p:nvPr/>
        </p:nvGrpSpPr>
        <p:grpSpPr>
          <a:xfrm>
            <a:off x="3463850" y="2813087"/>
            <a:ext cx="2303463" cy="1295399"/>
            <a:chOff x="2110" y="1064"/>
            <a:chExt cx="1451" cy="815"/>
          </a:xfrm>
        </p:grpSpPr>
        <p:cxnSp>
          <p:nvCxnSpPr>
            <p:cNvPr id="305" name="Shape 305"/>
            <p:cNvCxnSpPr/>
            <p:nvPr/>
          </p:nvCxnSpPr>
          <p:spPr>
            <a:xfrm>
              <a:off x="2112" y="1687"/>
              <a:ext cx="336" cy="0"/>
            </a:xfrm>
            <a:prstGeom prst="straightConnector1">
              <a:avLst/>
            </a:prstGeom>
            <a:noFill/>
            <a:ln w="38100" cap="flat">
              <a:solidFill>
                <a:schemeClr val="accent2"/>
              </a:solidFill>
              <a:prstDash val="solid"/>
              <a:round/>
              <a:headEnd type="none" w="med" len="med"/>
              <a:tailEnd type="triangle" w="lg" len="lg"/>
            </a:ln>
          </p:spPr>
        </p:cxnSp>
        <p:cxnSp>
          <p:nvCxnSpPr>
            <p:cNvPr id="306" name="Shape 306"/>
            <p:cNvCxnSpPr/>
            <p:nvPr/>
          </p:nvCxnSpPr>
          <p:spPr>
            <a:xfrm>
              <a:off x="2110" y="1879"/>
              <a:ext cx="338" cy="0"/>
            </a:xfrm>
            <a:prstGeom prst="straightConnector1">
              <a:avLst/>
            </a:prstGeom>
            <a:noFill/>
            <a:ln w="38100" cap="flat">
              <a:solidFill>
                <a:schemeClr val="accent2"/>
              </a:solidFill>
              <a:prstDash val="solid"/>
              <a:round/>
              <a:headEnd type="none" w="med" len="med"/>
              <a:tailEnd type="triangle" w="lg" len="lg"/>
            </a:ln>
          </p:spPr>
        </p:cxnSp>
        <p:grpSp>
          <p:nvGrpSpPr>
            <p:cNvPr id="307" name="Shape 307"/>
            <p:cNvGrpSpPr/>
            <p:nvPr/>
          </p:nvGrpSpPr>
          <p:grpSpPr>
            <a:xfrm>
              <a:off x="3022" y="1064"/>
              <a:ext cx="538" cy="815"/>
              <a:chOff x="3022" y="1064"/>
              <a:chExt cx="538" cy="815"/>
            </a:xfrm>
          </p:grpSpPr>
          <p:cxnSp>
            <p:nvCxnSpPr>
              <p:cNvPr id="308" name="Shape 308"/>
              <p:cNvCxnSpPr/>
              <p:nvPr/>
            </p:nvCxnSpPr>
            <p:spPr>
              <a:xfrm>
                <a:off x="3071" y="1879"/>
                <a:ext cx="412" cy="0"/>
              </a:xfrm>
              <a:prstGeom prst="straightConnector1">
                <a:avLst/>
              </a:prstGeom>
              <a:noFill/>
              <a:ln w="38100" cap="flat">
                <a:solidFill>
                  <a:schemeClr val="accent2"/>
                </a:solidFill>
                <a:prstDash val="solid"/>
                <a:round/>
                <a:headEnd type="none" w="med" len="med"/>
                <a:tailEnd type="triangle" w="lg" len="lg"/>
              </a:ln>
            </p:spPr>
          </p:cxnSp>
          <p:cxnSp>
            <p:nvCxnSpPr>
              <p:cNvPr id="309" name="Shape 309"/>
              <p:cNvCxnSpPr/>
              <p:nvPr/>
            </p:nvCxnSpPr>
            <p:spPr>
              <a:xfrm>
                <a:off x="3071" y="1367"/>
                <a:ext cx="412" cy="0"/>
              </a:xfrm>
              <a:prstGeom prst="straightConnector1">
                <a:avLst/>
              </a:prstGeom>
              <a:noFill/>
              <a:ln w="38100" cap="flat">
                <a:solidFill>
                  <a:schemeClr val="accent2"/>
                </a:solidFill>
                <a:prstDash val="solid"/>
                <a:round/>
                <a:headEnd type="none" w="med" len="med"/>
                <a:tailEnd type="triangle" w="lg" len="lg"/>
              </a:ln>
            </p:spPr>
          </p:cxnSp>
          <p:sp>
            <p:nvSpPr>
              <p:cNvPr id="310" name="Shape 310"/>
              <p:cNvSpPr txBox="1"/>
              <p:nvPr/>
            </p:nvSpPr>
            <p:spPr>
              <a:xfrm>
                <a:off x="3036" y="1629"/>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reg[2]</a:t>
                </a:r>
              </a:p>
            </p:txBody>
          </p:sp>
          <p:sp>
            <p:nvSpPr>
              <p:cNvPr id="311" name="Shape 311"/>
              <p:cNvSpPr txBox="1"/>
              <p:nvPr/>
            </p:nvSpPr>
            <p:spPr>
              <a:xfrm>
                <a:off x="3022" y="1064"/>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grpSp>
        <p:cxnSp>
          <p:nvCxnSpPr>
            <p:cNvPr id="312" name="Shape 312"/>
            <p:cNvCxnSpPr/>
            <p:nvPr/>
          </p:nvCxnSpPr>
          <p:spPr>
            <a:xfrm>
              <a:off x="2112" y="1439"/>
              <a:ext cx="336" cy="0"/>
            </a:xfrm>
            <a:prstGeom prst="straightConnector1">
              <a:avLst/>
            </a:prstGeom>
            <a:noFill/>
            <a:ln w="38100" cap="flat">
              <a:solidFill>
                <a:schemeClr val="accent2"/>
              </a:solidFill>
              <a:prstDash val="solid"/>
              <a:round/>
              <a:headEnd type="none" w="med" len="med"/>
              <a:tailEnd type="triangle" w="lg" len="lg"/>
            </a:ln>
          </p:spPr>
        </p:cxnSp>
      </p:grpSp>
      <p:sp>
        <p:nvSpPr>
          <p:cNvPr id="313" name="Shape 313"/>
          <p:cNvSpPr/>
          <p:nvPr/>
        </p:nvSpPr>
        <p:spPr>
          <a:xfrm>
            <a:off x="4305225" y="2419387"/>
            <a:ext cx="3962400" cy="1295400"/>
          </a:xfrm>
          <a:custGeom>
            <a:avLst/>
            <a:gdLst/>
            <a:ahLst/>
            <a:cxnLst/>
            <a:rect l="0" t="0" r="0" b="0"/>
            <a:pathLst>
              <a:path w="2496" h="816" extrusionOk="0">
                <a:moveTo>
                  <a:pt x="2496" y="816"/>
                </a:moveTo>
                <a:lnTo>
                  <a:pt x="2496" y="0"/>
                </a:lnTo>
                <a:lnTo>
                  <a:pt x="0" y="0"/>
                </a:lnTo>
                <a:lnTo>
                  <a:pt x="0" y="336"/>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314" name="Shape 314"/>
          <p:cNvGrpSpPr/>
          <p:nvPr/>
        </p:nvGrpSpPr>
        <p:grpSpPr>
          <a:xfrm>
            <a:off x="1638225" y="3583025"/>
            <a:ext cx="380999" cy="1363661"/>
            <a:chOff x="960" y="1548"/>
            <a:chExt cx="239" cy="858"/>
          </a:xfrm>
        </p:grpSpPr>
        <p:cxnSp>
          <p:nvCxnSpPr>
            <p:cNvPr id="315" name="Shape 315"/>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316" name="Shape 316"/>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317" name="Shape 317"/>
          <p:cNvGrpSpPr/>
          <p:nvPr/>
        </p:nvGrpSpPr>
        <p:grpSpPr>
          <a:xfrm>
            <a:off x="876225" y="3559212"/>
            <a:ext cx="762000" cy="1374774"/>
            <a:chOff x="480" y="1534"/>
            <a:chExt cx="480" cy="865"/>
          </a:xfrm>
        </p:grpSpPr>
        <p:cxnSp>
          <p:nvCxnSpPr>
            <p:cNvPr id="318" name="Shape 318"/>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319" name="Shape 319"/>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320" name="Shape 320"/>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321" name="Shape 321"/>
          <p:cNvSpPr txBox="1">
            <a:spLocks noGrp="1"/>
          </p:cNvSpPr>
          <p:nvPr>
            <p:ph type="title"/>
          </p:nvPr>
        </p:nvSpPr>
        <p:spPr/>
        <p:txBody>
          <a:bodyPr/>
          <a:lstStyle/>
          <a:p>
            <a:pPr lvl="0"/>
            <a:r>
              <a:rPr lang="en-US" smtClean="0">
                <a:sym typeface="Calibri"/>
              </a:rPr>
              <a:t>Example: </a:t>
            </a:r>
            <a:r>
              <a:rPr lang="en-US" smtClean="0">
                <a:sym typeface="Courier New"/>
              </a:rPr>
              <a:t>add </a:t>
            </a:r>
            <a:r>
              <a:rPr lang="en-US" smtClean="0">
                <a:sym typeface="Calibri"/>
              </a:rPr>
              <a:t>Instruction</a:t>
            </a:r>
            <a:endParaRPr lang="en-US">
              <a:sym typeface="Calibri"/>
            </a:endParaRPr>
          </a:p>
        </p:txBody>
      </p:sp>
      <p:sp>
        <p:nvSpPr>
          <p:cNvPr id="322" name="Shape 322"/>
          <p:cNvSpPr txBox="1"/>
          <p:nvPr/>
        </p:nvSpPr>
        <p:spPr>
          <a:xfrm rot="-5400000">
            <a:off x="1204012" y="3361650"/>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323" name="Shape 323"/>
          <p:cNvSpPr txBox="1"/>
          <p:nvPr/>
        </p:nvSpPr>
        <p:spPr>
          <a:xfrm>
            <a:off x="2049373" y="2260487"/>
            <a:ext cx="1768500" cy="476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add r3, r1, r2</a:t>
            </a:r>
          </a:p>
        </p:txBody>
      </p:sp>
    </p:spTree>
    <p:extLst>
      <p:ext uri="{BB962C8B-B14F-4D97-AF65-F5344CB8AC3E}">
        <p14:creationId xmlns:p14="http://schemas.microsoft.com/office/powerpoint/2010/main" val="148953341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
                                        </p:tgtEl>
                                        <p:attrNameLst>
                                          <p:attrName>style.visibility</p:attrName>
                                        </p:attrNameLst>
                                      </p:cBhvr>
                                      <p:to>
                                        <p:strVal val="visible"/>
                                      </p:to>
                                    </p:set>
                                    <p:animEffect transition="in" filter="fade">
                                      <p:cBhvr>
                                        <p:cTn id="12" dur="500"/>
                                        <p:tgtEl>
                                          <p:spTgt spid="3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6"/>
                                        </p:tgtEl>
                                        <p:attrNameLst>
                                          <p:attrName>style.visibility</p:attrName>
                                        </p:attrNameLst>
                                      </p:cBhvr>
                                      <p:to>
                                        <p:strVal val="visible"/>
                                      </p:to>
                                    </p:set>
                                    <p:animEffect transition="in" filter="fade">
                                      <p:cBhvr>
                                        <p:cTn id="17" dur="500"/>
                                        <p:tgtEl>
                                          <p:spTgt spid="2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4"/>
                                        </p:tgtEl>
                                        <p:attrNameLst>
                                          <p:attrName>style.visibility</p:attrName>
                                        </p:attrNameLst>
                                      </p:cBhvr>
                                      <p:to>
                                        <p:strVal val="visible"/>
                                      </p:to>
                                    </p:set>
                                    <p:animEffect transition="in" filter="fade">
                                      <p:cBhvr>
                                        <p:cTn id="22" dur="500"/>
                                        <p:tgtEl>
                                          <p:spTgt spid="3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gtEl>
                                        <p:attrNameLst>
                                          <p:attrName>style.visibility</p:attrName>
                                        </p:attrNameLst>
                                      </p:cBhvr>
                                      <p:to>
                                        <p:strVal val="visible"/>
                                      </p:to>
                                    </p:set>
                                    <p:animEffect transition="in" filter="fade">
                                      <p:cBhvr>
                                        <p:cTn id="27" dur="500"/>
                                        <p:tgtEl>
                                          <p:spTgt spid="3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0"/>
                                        </p:tgtEl>
                                        <p:attrNameLst>
                                          <p:attrName>style.visibility</p:attrName>
                                        </p:attrNameLst>
                                      </p:cBhvr>
                                      <p:to>
                                        <p:strVal val="visible"/>
                                      </p:to>
                                    </p:set>
                                    <p:animEffect transition="in" filter="fade">
                                      <p:cBhvr>
                                        <p:cTn id="32" dur="500"/>
                                        <p:tgtEl>
                                          <p:spTgt spid="30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3"/>
                                        </p:tgtEl>
                                        <p:attrNameLst>
                                          <p:attrName>style.visibility</p:attrName>
                                        </p:attrNameLst>
                                      </p:cBhvr>
                                      <p:to>
                                        <p:strVal val="visible"/>
                                      </p:to>
                                    </p:set>
                                    <p:animEffect transition="in" filter="fade">
                                      <p:cBhvr>
                                        <p:cTn id="37" dur="500"/>
                                        <p:tgtEl>
                                          <p:spTgt spid="3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7"/>
                                        </p:tgtEl>
                                        <p:attrNameLst>
                                          <p:attrName>style.visibility</p:attrName>
                                        </p:attrNameLst>
                                      </p:cBhvr>
                                      <p:to>
                                        <p:strVal val="visible"/>
                                      </p:to>
                                    </p:set>
                                    <p:animEffect transition="in" filter="fade">
                                      <p:cBhvr>
                                        <p:cTn id="42"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Shape 329"/>
          <p:cNvSpPr txBox="1">
            <a:spLocks noGrp="1"/>
          </p:cNvSpPr>
          <p:nvPr>
            <p:ph type="title"/>
          </p:nvPr>
        </p:nvSpPr>
        <p:spPr/>
        <p:txBody>
          <a:bodyPr/>
          <a:lstStyle/>
          <a:p>
            <a:pPr lvl="0"/>
            <a:r>
              <a:rPr lang="en-US" smtClean="0">
                <a:sym typeface="Calibri"/>
              </a:rPr>
              <a:t>Datapath Walkthroughs (2/3)</a:t>
            </a:r>
            <a:endParaRPr lang="en-US">
              <a:sym typeface="Calibri"/>
            </a:endParaRPr>
          </a:p>
        </p:txBody>
      </p:sp>
      <p:sp>
        <p:nvSpPr>
          <p:cNvPr id="328" name="Shape 328"/>
          <p:cNvSpPr txBox="1">
            <a:spLocks noGrp="1"/>
          </p:cNvSpPr>
          <p:nvPr>
            <p:ph type="body" idx="1"/>
          </p:nvPr>
        </p:nvSpPr>
        <p:spPr>
          <a:xfrm>
            <a:off x="457200" y="1282700"/>
            <a:ext cx="8229600" cy="4525963"/>
          </a:xfrm>
        </p:spPr>
        <p:txBody>
          <a:bodyPr/>
          <a:lstStyle/>
          <a:p>
            <a:pPr lvl="0"/>
            <a:r>
              <a:rPr lang="en-US" dirty="0" err="1" smtClean="0">
                <a:sym typeface="Courier New"/>
              </a:rPr>
              <a:t>slti</a:t>
            </a:r>
            <a:r>
              <a:rPr lang="en-US" dirty="0" smtClean="0">
                <a:sym typeface="Courier New"/>
              </a:rPr>
              <a:t> $r3,$r1,17 </a:t>
            </a:r>
            <a:br>
              <a:rPr lang="en-US" dirty="0" smtClean="0">
                <a:sym typeface="Courier New"/>
              </a:rPr>
            </a:br>
            <a:r>
              <a:rPr lang="en-US" dirty="0" smtClean="0">
                <a:sym typeface="Courier New"/>
              </a:rPr>
              <a:t># if (r1 &lt;17 ) r3 = 1 else r3 = 0 </a:t>
            </a:r>
          </a:p>
          <a:p>
            <a:pPr lvl="1"/>
            <a:r>
              <a:rPr lang="en-US" dirty="0" smtClean="0">
                <a:sym typeface="Calibri"/>
              </a:rPr>
              <a:t>Stage 1: fetch this instruction, increment PC</a:t>
            </a:r>
          </a:p>
          <a:p>
            <a:pPr lvl="1"/>
            <a:r>
              <a:rPr lang="en-US" dirty="0" smtClean="0">
                <a:sym typeface="Calibri"/>
              </a:rPr>
              <a:t>Stage 2: decode to determine it is an </a:t>
            </a:r>
            <a:r>
              <a:rPr lang="en-US" dirty="0" err="1" smtClean="0">
                <a:sym typeface="Courier New"/>
              </a:rPr>
              <a:t>slti</a:t>
            </a:r>
            <a:r>
              <a:rPr lang="en-US" dirty="0" smtClean="0">
                <a:sym typeface="Calibri"/>
              </a:rPr>
              <a:t>, </a:t>
            </a:r>
            <a:br>
              <a:rPr lang="en-US" dirty="0" smtClean="0">
                <a:sym typeface="Calibri"/>
              </a:rPr>
            </a:br>
            <a:r>
              <a:rPr lang="en-US" dirty="0" smtClean="0">
                <a:sym typeface="Calibri"/>
              </a:rPr>
              <a:t>then read register </a:t>
            </a:r>
            <a:r>
              <a:rPr lang="en-US" dirty="0" smtClean="0">
                <a:sym typeface="Courier New"/>
              </a:rPr>
              <a:t>$r1</a:t>
            </a:r>
          </a:p>
          <a:p>
            <a:pPr lvl="1"/>
            <a:r>
              <a:rPr lang="en-US" dirty="0" smtClean="0">
                <a:sym typeface="Calibri"/>
              </a:rPr>
              <a:t>Stage 3: compare value retrieved in Stage 2 </a:t>
            </a:r>
            <a:br>
              <a:rPr lang="en-US" dirty="0" smtClean="0">
                <a:sym typeface="Calibri"/>
              </a:rPr>
            </a:br>
            <a:r>
              <a:rPr lang="en-US" dirty="0" smtClean="0">
                <a:sym typeface="Calibri"/>
              </a:rPr>
              <a:t>with the integer 17</a:t>
            </a:r>
          </a:p>
          <a:p>
            <a:pPr lvl="1"/>
            <a:r>
              <a:rPr lang="en-US" dirty="0" smtClean="0">
                <a:sym typeface="Calibri"/>
              </a:rPr>
              <a:t>Stage 4: idle</a:t>
            </a:r>
          </a:p>
          <a:p>
            <a:pPr lvl="1"/>
            <a:r>
              <a:rPr lang="en-US" dirty="0" smtClean="0">
                <a:sym typeface="Calibri"/>
              </a:rPr>
              <a:t>Stage 5: write the result of Stage 3 (1 if </a:t>
            </a:r>
            <a:r>
              <a:rPr lang="en-US" dirty="0" err="1" smtClean="0">
                <a:sym typeface="Calibri"/>
              </a:rPr>
              <a:t>reg</a:t>
            </a:r>
            <a:r>
              <a:rPr lang="en-US" dirty="0" smtClean="0">
                <a:sym typeface="Calibri"/>
              </a:rPr>
              <a:t> source was less than signed immediate, 0 otherwise) into register </a:t>
            </a:r>
            <a:r>
              <a:rPr lang="en-US" dirty="0" smtClean="0">
                <a:sym typeface="Courier New"/>
              </a:rPr>
              <a:t>$r3</a:t>
            </a:r>
            <a:endParaRPr lang="en-US" dirty="0">
              <a:sym typeface="Courier New"/>
            </a:endParaRPr>
          </a:p>
        </p:txBody>
      </p:sp>
    </p:spTree>
    <p:extLst>
      <p:ext uri="{BB962C8B-B14F-4D97-AF65-F5344CB8AC3E}">
        <p14:creationId xmlns:p14="http://schemas.microsoft.com/office/powerpoint/2010/main" val="36420564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p:nvPr/>
        </p:nvSpPr>
        <p:spPr>
          <a:xfrm>
            <a:off x="1257300" y="300343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5" name="Shape 335"/>
          <p:cNvSpPr/>
          <p:nvPr/>
        </p:nvSpPr>
        <p:spPr>
          <a:xfrm rot="-5400000">
            <a:off x="1943100" y="330823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336" name="Shape 336"/>
          <p:cNvSpPr/>
          <p:nvPr/>
        </p:nvSpPr>
        <p:spPr>
          <a:xfrm>
            <a:off x="1714500" y="4575062"/>
            <a:ext cx="609599" cy="5015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337" name="Shape 337"/>
          <p:cNvCxnSpPr/>
          <p:nvPr/>
        </p:nvCxnSpPr>
        <p:spPr>
          <a:xfrm>
            <a:off x="1638300" y="3613037"/>
            <a:ext cx="762000" cy="0"/>
          </a:xfrm>
          <a:prstGeom prst="straightConnector1">
            <a:avLst/>
          </a:prstGeom>
          <a:noFill/>
          <a:ln w="28575" cap="flat">
            <a:solidFill>
              <a:schemeClr val="dk1"/>
            </a:solidFill>
            <a:prstDash val="solid"/>
            <a:round/>
            <a:headEnd type="none" w="med" len="med"/>
            <a:tailEnd type="triangle" w="lg" len="lg"/>
          </a:ln>
        </p:spPr>
      </p:cxnSp>
      <p:sp>
        <p:nvSpPr>
          <p:cNvPr id="338" name="Shape 338"/>
          <p:cNvSpPr/>
          <p:nvPr/>
        </p:nvSpPr>
        <p:spPr>
          <a:xfrm>
            <a:off x="4000500" y="300343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339" name="Shape 339"/>
          <p:cNvCxnSpPr/>
          <p:nvPr/>
        </p:nvCxnSpPr>
        <p:spPr>
          <a:xfrm>
            <a:off x="3467100" y="3460637"/>
            <a:ext cx="533399" cy="0"/>
          </a:xfrm>
          <a:prstGeom prst="straightConnector1">
            <a:avLst/>
          </a:prstGeom>
          <a:noFill/>
          <a:ln w="28575" cap="flat">
            <a:solidFill>
              <a:schemeClr val="dk1"/>
            </a:solidFill>
            <a:prstDash val="solid"/>
            <a:round/>
            <a:headEnd type="none" w="med" len="med"/>
            <a:tailEnd type="triangle" w="lg" len="lg"/>
          </a:ln>
        </p:spPr>
      </p:cxnSp>
      <p:cxnSp>
        <p:nvCxnSpPr>
          <p:cNvPr id="340" name="Shape 340"/>
          <p:cNvCxnSpPr/>
          <p:nvPr/>
        </p:nvCxnSpPr>
        <p:spPr>
          <a:xfrm>
            <a:off x="3467100" y="3833700"/>
            <a:ext cx="533399" cy="0"/>
          </a:xfrm>
          <a:prstGeom prst="straightConnector1">
            <a:avLst/>
          </a:prstGeom>
          <a:noFill/>
          <a:ln w="28575" cap="flat">
            <a:solidFill>
              <a:schemeClr val="dk1"/>
            </a:solidFill>
            <a:prstDash val="solid"/>
            <a:round/>
            <a:headEnd type="none" w="med" len="med"/>
            <a:tailEnd type="triangle" w="lg" len="lg"/>
          </a:ln>
        </p:spPr>
      </p:cxnSp>
      <p:cxnSp>
        <p:nvCxnSpPr>
          <p:cNvPr id="341" name="Shape 341"/>
          <p:cNvCxnSpPr/>
          <p:nvPr/>
        </p:nvCxnSpPr>
        <p:spPr>
          <a:xfrm>
            <a:off x="3467100" y="4146437"/>
            <a:ext cx="533399" cy="0"/>
          </a:xfrm>
          <a:prstGeom prst="straightConnector1">
            <a:avLst/>
          </a:prstGeom>
          <a:noFill/>
          <a:ln w="28575" cap="flat">
            <a:solidFill>
              <a:schemeClr val="dk1"/>
            </a:solidFill>
            <a:prstDash val="solid"/>
            <a:round/>
            <a:headEnd type="none" w="med" len="med"/>
            <a:tailEnd type="triangle" w="lg" len="lg"/>
          </a:ln>
        </p:spPr>
      </p:cxnSp>
      <p:sp>
        <p:nvSpPr>
          <p:cNvPr id="342" name="Shape 342"/>
          <p:cNvSpPr txBox="1"/>
          <p:nvPr/>
        </p:nvSpPr>
        <p:spPr>
          <a:xfrm rot="-5400000">
            <a:off x="3793625" y="3461062"/>
            <a:ext cx="13376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343" name="Shape 343"/>
          <p:cNvGrpSpPr/>
          <p:nvPr/>
        </p:nvGrpSpPr>
        <p:grpSpPr>
          <a:xfrm>
            <a:off x="5637228" y="3063762"/>
            <a:ext cx="1258871" cy="1523999"/>
            <a:chOff x="3623" y="1347"/>
            <a:chExt cx="792" cy="959"/>
          </a:xfrm>
        </p:grpSpPr>
        <p:sp>
          <p:nvSpPr>
            <p:cNvPr id="344" name="Shape 344"/>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345" name="Shape 345"/>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346" name="Shape 346"/>
            <p:cNvSpPr txBox="1"/>
            <p:nvPr/>
          </p:nvSpPr>
          <p:spPr>
            <a:xfrm>
              <a:off x="3623"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347" name="Shape 347"/>
          <p:cNvCxnSpPr/>
          <p:nvPr/>
        </p:nvCxnSpPr>
        <p:spPr>
          <a:xfrm>
            <a:off x="4991100" y="4146437"/>
            <a:ext cx="685799" cy="0"/>
          </a:xfrm>
          <a:prstGeom prst="straightConnector1">
            <a:avLst/>
          </a:prstGeom>
          <a:noFill/>
          <a:ln w="28575" cap="flat">
            <a:solidFill>
              <a:schemeClr val="dk1"/>
            </a:solidFill>
            <a:prstDash val="solid"/>
            <a:round/>
            <a:headEnd type="none" w="med" len="med"/>
            <a:tailEnd type="triangle" w="lg" len="lg"/>
          </a:ln>
        </p:spPr>
      </p:cxnSp>
      <p:cxnSp>
        <p:nvCxnSpPr>
          <p:cNvPr id="348" name="Shape 348"/>
          <p:cNvCxnSpPr/>
          <p:nvPr/>
        </p:nvCxnSpPr>
        <p:spPr>
          <a:xfrm>
            <a:off x="3436937" y="4497275"/>
            <a:ext cx="2209799" cy="0"/>
          </a:xfrm>
          <a:prstGeom prst="straightConnector1">
            <a:avLst/>
          </a:prstGeom>
          <a:noFill/>
          <a:ln w="28575" cap="flat">
            <a:solidFill>
              <a:schemeClr val="dk1"/>
            </a:solidFill>
            <a:prstDash val="solid"/>
            <a:round/>
            <a:headEnd type="none" w="med" len="med"/>
            <a:tailEnd type="triangle" w="lg" len="lg"/>
          </a:ln>
        </p:spPr>
      </p:cxnSp>
      <p:cxnSp>
        <p:nvCxnSpPr>
          <p:cNvPr id="349" name="Shape 349"/>
          <p:cNvCxnSpPr/>
          <p:nvPr/>
        </p:nvCxnSpPr>
        <p:spPr>
          <a:xfrm>
            <a:off x="4991100" y="3332050"/>
            <a:ext cx="655500" cy="0"/>
          </a:xfrm>
          <a:prstGeom prst="straightConnector1">
            <a:avLst/>
          </a:prstGeom>
          <a:noFill/>
          <a:ln w="28575" cap="flat">
            <a:solidFill>
              <a:schemeClr val="dk1"/>
            </a:solidFill>
            <a:prstDash val="solid"/>
            <a:round/>
            <a:headEnd type="none" w="med" len="med"/>
            <a:tailEnd type="triangle" w="lg" len="lg"/>
          </a:ln>
        </p:spPr>
      </p:cxnSp>
      <p:sp>
        <p:nvSpPr>
          <p:cNvPr id="350" name="Shape 350"/>
          <p:cNvSpPr/>
          <p:nvPr/>
        </p:nvSpPr>
        <p:spPr>
          <a:xfrm rot="-5400000">
            <a:off x="6438900" y="346063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351" name="Shape 351"/>
          <p:cNvCxnSpPr/>
          <p:nvPr/>
        </p:nvCxnSpPr>
        <p:spPr>
          <a:xfrm>
            <a:off x="5219700" y="4146437"/>
            <a:ext cx="0" cy="304799"/>
          </a:xfrm>
          <a:prstGeom prst="straightConnector1">
            <a:avLst/>
          </a:prstGeom>
          <a:noFill/>
          <a:ln w="28575" cap="flat">
            <a:solidFill>
              <a:schemeClr val="dk1"/>
            </a:solidFill>
            <a:prstDash val="solid"/>
            <a:round/>
            <a:headEnd type="none" w="med" len="med"/>
            <a:tailEnd type="none" w="med" len="med"/>
          </a:ln>
        </p:spPr>
      </p:cxnSp>
      <p:cxnSp>
        <p:nvCxnSpPr>
          <p:cNvPr id="352" name="Shape 352"/>
          <p:cNvCxnSpPr/>
          <p:nvPr/>
        </p:nvCxnSpPr>
        <p:spPr>
          <a:xfrm>
            <a:off x="5219700" y="4527437"/>
            <a:ext cx="0" cy="304799"/>
          </a:xfrm>
          <a:prstGeom prst="straightConnector1">
            <a:avLst/>
          </a:prstGeom>
          <a:noFill/>
          <a:ln w="28575" cap="flat">
            <a:solidFill>
              <a:schemeClr val="dk1"/>
            </a:solidFill>
            <a:prstDash val="solid"/>
            <a:round/>
            <a:headEnd type="none" w="med" len="med"/>
            <a:tailEnd type="none" w="med" len="med"/>
          </a:ln>
        </p:spPr>
      </p:cxnSp>
      <p:cxnSp>
        <p:nvCxnSpPr>
          <p:cNvPr id="353" name="Shape 353"/>
          <p:cNvCxnSpPr/>
          <p:nvPr/>
        </p:nvCxnSpPr>
        <p:spPr>
          <a:xfrm>
            <a:off x="5219700" y="4832237"/>
            <a:ext cx="1676399" cy="0"/>
          </a:xfrm>
          <a:prstGeom prst="straightConnector1">
            <a:avLst/>
          </a:prstGeom>
          <a:noFill/>
          <a:ln w="28575" cap="flat">
            <a:solidFill>
              <a:schemeClr val="dk1"/>
            </a:solidFill>
            <a:prstDash val="solid"/>
            <a:round/>
            <a:headEnd type="none" w="med" len="med"/>
            <a:tailEnd type="triangle" w="lg" len="lg"/>
          </a:ln>
        </p:spPr>
      </p:cxnSp>
      <p:cxnSp>
        <p:nvCxnSpPr>
          <p:cNvPr id="354" name="Shape 354"/>
          <p:cNvCxnSpPr/>
          <p:nvPr/>
        </p:nvCxnSpPr>
        <p:spPr>
          <a:xfrm>
            <a:off x="7962900" y="3749562"/>
            <a:ext cx="304799" cy="0"/>
          </a:xfrm>
          <a:prstGeom prst="straightConnector1">
            <a:avLst/>
          </a:prstGeom>
          <a:noFill/>
          <a:ln w="28575" cap="flat">
            <a:solidFill>
              <a:schemeClr val="dk1"/>
            </a:solidFill>
            <a:prstDash val="solid"/>
            <a:round/>
            <a:headEnd type="none" w="med" len="med"/>
            <a:tailEnd type="none" w="med" len="med"/>
          </a:ln>
        </p:spPr>
      </p:cxnSp>
      <p:cxnSp>
        <p:nvCxnSpPr>
          <p:cNvPr id="355" name="Shape 355"/>
          <p:cNvCxnSpPr/>
          <p:nvPr/>
        </p:nvCxnSpPr>
        <p:spPr>
          <a:xfrm rot="10800000">
            <a:off x="8267700" y="2470062"/>
            <a:ext cx="0" cy="1279499"/>
          </a:xfrm>
          <a:prstGeom prst="straightConnector1">
            <a:avLst/>
          </a:prstGeom>
          <a:noFill/>
          <a:ln w="28575" cap="flat">
            <a:solidFill>
              <a:schemeClr val="dk1"/>
            </a:solidFill>
            <a:prstDash val="solid"/>
            <a:round/>
            <a:headEnd type="none" w="med" len="med"/>
            <a:tailEnd type="none" w="med" len="med"/>
          </a:ln>
        </p:spPr>
      </p:cxnSp>
      <p:cxnSp>
        <p:nvCxnSpPr>
          <p:cNvPr id="356" name="Shape 356"/>
          <p:cNvCxnSpPr/>
          <p:nvPr/>
        </p:nvCxnSpPr>
        <p:spPr>
          <a:xfrm rot="10800000">
            <a:off x="4263900" y="2470037"/>
            <a:ext cx="4003799" cy="0"/>
          </a:xfrm>
          <a:prstGeom prst="straightConnector1">
            <a:avLst/>
          </a:prstGeom>
          <a:noFill/>
          <a:ln w="28575" cap="flat">
            <a:solidFill>
              <a:schemeClr val="dk1"/>
            </a:solidFill>
            <a:prstDash val="solid"/>
            <a:round/>
            <a:headEnd type="none" w="med" len="med"/>
            <a:tailEnd type="none" w="med" len="med"/>
          </a:ln>
        </p:spPr>
      </p:cxnSp>
      <p:cxnSp>
        <p:nvCxnSpPr>
          <p:cNvPr id="357" name="Shape 357"/>
          <p:cNvCxnSpPr/>
          <p:nvPr/>
        </p:nvCxnSpPr>
        <p:spPr>
          <a:xfrm>
            <a:off x="4264025" y="2470037"/>
            <a:ext cx="0" cy="533399"/>
          </a:xfrm>
          <a:prstGeom prst="straightConnector1">
            <a:avLst/>
          </a:prstGeom>
          <a:noFill/>
          <a:ln w="28575" cap="flat">
            <a:solidFill>
              <a:schemeClr val="dk1"/>
            </a:solidFill>
            <a:prstDash val="solid"/>
            <a:round/>
            <a:headEnd type="none" w="med" len="med"/>
            <a:tailEnd type="triangle" w="lg" len="lg"/>
          </a:ln>
        </p:spPr>
      </p:cxnSp>
      <p:sp>
        <p:nvSpPr>
          <p:cNvPr id="358" name="Shape 358"/>
          <p:cNvSpPr txBox="1"/>
          <p:nvPr/>
        </p:nvSpPr>
        <p:spPr>
          <a:xfrm>
            <a:off x="3422650" y="4451237"/>
            <a:ext cx="7620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359" name="Shape 359"/>
          <p:cNvCxnSpPr/>
          <p:nvPr/>
        </p:nvCxnSpPr>
        <p:spPr>
          <a:xfrm>
            <a:off x="2019300" y="3613037"/>
            <a:ext cx="0" cy="962099"/>
          </a:xfrm>
          <a:prstGeom prst="straightConnector1">
            <a:avLst/>
          </a:prstGeom>
          <a:noFill/>
          <a:ln w="28575" cap="flat">
            <a:solidFill>
              <a:schemeClr val="dk1"/>
            </a:solidFill>
            <a:prstDash val="solid"/>
            <a:round/>
            <a:headEnd type="none" w="med" len="med"/>
            <a:tailEnd type="triangle" w="lg" len="lg"/>
          </a:ln>
        </p:spPr>
      </p:cxnSp>
      <p:sp>
        <p:nvSpPr>
          <p:cNvPr id="360" name="Shape 360"/>
          <p:cNvSpPr/>
          <p:nvPr/>
        </p:nvSpPr>
        <p:spPr>
          <a:xfrm>
            <a:off x="1257300" y="458776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361" name="Shape 361"/>
          <p:cNvCxnSpPr/>
          <p:nvPr/>
        </p:nvCxnSpPr>
        <p:spPr>
          <a:xfrm rot="10800000">
            <a:off x="1638299" y="4971937"/>
            <a:ext cx="228600" cy="0"/>
          </a:xfrm>
          <a:prstGeom prst="straightConnector1">
            <a:avLst/>
          </a:prstGeom>
          <a:noFill/>
          <a:ln w="28575" cap="flat">
            <a:solidFill>
              <a:schemeClr val="dk1"/>
            </a:solidFill>
            <a:prstDash val="solid"/>
            <a:round/>
            <a:headEnd type="none" w="med" len="med"/>
            <a:tailEnd type="triangle" w="lg" len="lg"/>
          </a:ln>
        </p:spPr>
      </p:cxnSp>
      <p:cxnSp>
        <p:nvCxnSpPr>
          <p:cNvPr id="362" name="Shape 362"/>
          <p:cNvCxnSpPr/>
          <p:nvPr/>
        </p:nvCxnSpPr>
        <p:spPr>
          <a:xfrm>
            <a:off x="4086225" y="4497275"/>
            <a:ext cx="0" cy="671400"/>
          </a:xfrm>
          <a:prstGeom prst="straightConnector1">
            <a:avLst/>
          </a:prstGeom>
          <a:noFill/>
          <a:ln w="28575" cap="flat">
            <a:solidFill>
              <a:schemeClr val="dk1"/>
            </a:solidFill>
            <a:prstDash val="solid"/>
            <a:round/>
            <a:headEnd type="none" w="med" len="med"/>
            <a:tailEnd type="none" w="med" len="med"/>
          </a:ln>
        </p:spPr>
      </p:cxnSp>
      <p:cxnSp>
        <p:nvCxnSpPr>
          <p:cNvPr id="363" name="Shape 363"/>
          <p:cNvCxnSpPr/>
          <p:nvPr/>
        </p:nvCxnSpPr>
        <p:spPr>
          <a:xfrm rot="10800000">
            <a:off x="1638225" y="5168787"/>
            <a:ext cx="2447999" cy="0"/>
          </a:xfrm>
          <a:prstGeom prst="straightConnector1">
            <a:avLst/>
          </a:prstGeom>
          <a:noFill/>
          <a:ln w="28575" cap="flat">
            <a:solidFill>
              <a:schemeClr val="dk1"/>
            </a:solidFill>
            <a:prstDash val="solid"/>
            <a:round/>
            <a:headEnd type="none" w="med" len="med"/>
            <a:tailEnd type="triangle" w="lg" len="lg"/>
          </a:ln>
        </p:spPr>
      </p:cxnSp>
      <p:cxnSp>
        <p:nvCxnSpPr>
          <p:cNvPr id="364" name="Shape 364"/>
          <p:cNvCxnSpPr/>
          <p:nvPr/>
        </p:nvCxnSpPr>
        <p:spPr>
          <a:xfrm rot="10800000">
            <a:off x="876299" y="4984637"/>
            <a:ext cx="381000" cy="0"/>
          </a:xfrm>
          <a:prstGeom prst="straightConnector1">
            <a:avLst/>
          </a:prstGeom>
          <a:noFill/>
          <a:ln w="28575" cap="flat">
            <a:solidFill>
              <a:schemeClr val="dk1"/>
            </a:solidFill>
            <a:prstDash val="solid"/>
            <a:round/>
            <a:headEnd type="none" w="med" len="med"/>
            <a:tailEnd type="none" w="med" len="med"/>
          </a:ln>
        </p:spPr>
      </p:cxnSp>
      <p:cxnSp>
        <p:nvCxnSpPr>
          <p:cNvPr id="365" name="Shape 365"/>
          <p:cNvCxnSpPr/>
          <p:nvPr/>
        </p:nvCxnSpPr>
        <p:spPr>
          <a:xfrm rot="10800000">
            <a:off x="876300" y="3613037"/>
            <a:ext cx="0" cy="1371599"/>
          </a:xfrm>
          <a:prstGeom prst="straightConnector1">
            <a:avLst/>
          </a:prstGeom>
          <a:noFill/>
          <a:ln w="28575" cap="flat">
            <a:solidFill>
              <a:schemeClr val="dk1"/>
            </a:solidFill>
            <a:prstDash val="solid"/>
            <a:round/>
            <a:headEnd type="none" w="med" len="med"/>
            <a:tailEnd type="none" w="med" len="med"/>
          </a:ln>
        </p:spPr>
      </p:cxnSp>
      <p:cxnSp>
        <p:nvCxnSpPr>
          <p:cNvPr id="366" name="Shape 366"/>
          <p:cNvCxnSpPr/>
          <p:nvPr/>
        </p:nvCxnSpPr>
        <p:spPr>
          <a:xfrm>
            <a:off x="876300" y="3613037"/>
            <a:ext cx="381000" cy="0"/>
          </a:xfrm>
          <a:prstGeom prst="straightConnector1">
            <a:avLst/>
          </a:prstGeom>
          <a:noFill/>
          <a:ln w="28575" cap="flat">
            <a:solidFill>
              <a:schemeClr val="dk1"/>
            </a:solidFill>
            <a:prstDash val="solid"/>
            <a:round/>
            <a:headEnd type="none" w="med" len="med"/>
            <a:tailEnd type="triangle" w="lg" len="lg"/>
          </a:ln>
        </p:spPr>
      </p:cxnSp>
      <p:cxnSp>
        <p:nvCxnSpPr>
          <p:cNvPr id="367" name="Shape 367"/>
          <p:cNvCxnSpPr/>
          <p:nvPr/>
        </p:nvCxnSpPr>
        <p:spPr>
          <a:xfrm>
            <a:off x="1638300" y="3597162"/>
            <a:ext cx="762000" cy="0"/>
          </a:xfrm>
          <a:prstGeom prst="straightConnector1">
            <a:avLst/>
          </a:prstGeom>
          <a:noFill/>
          <a:ln w="38100" cap="flat">
            <a:solidFill>
              <a:schemeClr val="accent2"/>
            </a:solidFill>
            <a:prstDash val="solid"/>
            <a:round/>
            <a:headEnd type="none" w="med" len="med"/>
            <a:tailEnd type="triangle" w="lg" len="lg"/>
          </a:ln>
        </p:spPr>
      </p:cxnSp>
      <p:grpSp>
        <p:nvGrpSpPr>
          <p:cNvPr id="368" name="Shape 368"/>
          <p:cNvGrpSpPr/>
          <p:nvPr/>
        </p:nvGrpSpPr>
        <p:grpSpPr>
          <a:xfrm>
            <a:off x="3527425" y="2993912"/>
            <a:ext cx="325437" cy="1168400"/>
            <a:chOff x="2150" y="1153"/>
            <a:chExt cx="205" cy="735"/>
          </a:xfrm>
        </p:grpSpPr>
        <p:sp>
          <p:nvSpPr>
            <p:cNvPr id="369" name="Shape 369"/>
            <p:cNvSpPr txBox="1"/>
            <p:nvPr/>
          </p:nvSpPr>
          <p:spPr>
            <a:xfrm>
              <a:off x="2150" y="1639"/>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sp>
          <p:nvSpPr>
            <p:cNvPr id="370" name="Shape 370"/>
            <p:cNvSpPr txBox="1"/>
            <p:nvPr/>
          </p:nvSpPr>
          <p:spPr>
            <a:xfrm>
              <a:off x="2150" y="1394"/>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371" name="Shape 371"/>
            <p:cNvSpPr txBox="1"/>
            <p:nvPr/>
          </p:nvSpPr>
          <p:spPr>
            <a:xfrm>
              <a:off x="2150" y="1153"/>
              <a:ext cx="185"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x</a:t>
              </a:r>
            </a:p>
          </p:txBody>
        </p:sp>
      </p:grpSp>
      <p:cxnSp>
        <p:nvCxnSpPr>
          <p:cNvPr id="372" name="Shape 372"/>
          <p:cNvCxnSpPr/>
          <p:nvPr/>
        </p:nvCxnSpPr>
        <p:spPr>
          <a:xfrm>
            <a:off x="6915150" y="3762262"/>
            <a:ext cx="1352699" cy="0"/>
          </a:xfrm>
          <a:prstGeom prst="straightConnector1">
            <a:avLst/>
          </a:prstGeom>
          <a:noFill/>
          <a:ln w="38100" cap="flat">
            <a:solidFill>
              <a:schemeClr val="accent2"/>
            </a:solidFill>
            <a:prstDash val="solid"/>
            <a:round/>
            <a:headEnd type="none" w="med" len="med"/>
            <a:tailEnd type="triangle" w="lg" len="lg"/>
          </a:ln>
        </p:spPr>
      </p:cxnSp>
      <p:grpSp>
        <p:nvGrpSpPr>
          <p:cNvPr id="373" name="Shape 373"/>
          <p:cNvGrpSpPr/>
          <p:nvPr/>
        </p:nvGrpSpPr>
        <p:grpSpPr>
          <a:xfrm>
            <a:off x="5583250" y="2577987"/>
            <a:ext cx="1904998" cy="1177925"/>
            <a:chOff x="3493" y="939"/>
            <a:chExt cx="1199" cy="742"/>
          </a:xfrm>
        </p:grpSpPr>
        <p:sp>
          <p:nvSpPr>
            <p:cNvPr id="374" name="Shape 374"/>
            <p:cNvSpPr txBox="1"/>
            <p:nvPr/>
          </p:nvSpPr>
          <p:spPr>
            <a:xfrm>
              <a:off x="3493" y="939"/>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reg[1]</a:t>
              </a:r>
              <a:r>
                <a:rPr lang="en-US" sz="2000">
                  <a:solidFill>
                    <a:schemeClr val="accent2"/>
                  </a:solidFill>
                </a:rPr>
                <a:t> </a:t>
              </a:r>
              <a:r>
                <a:rPr lang="en-US" sz="2000" b="0" i="0" u="none" strike="noStrike" cap="none" baseline="0">
                  <a:solidFill>
                    <a:schemeClr val="accent2"/>
                  </a:solidFill>
                  <a:latin typeface="Arial"/>
                  <a:ea typeface="Arial"/>
                  <a:cs typeface="Arial"/>
                  <a:sym typeface="Arial"/>
                </a:rPr>
                <a:t>&lt; 17?</a:t>
              </a:r>
            </a:p>
          </p:txBody>
        </p:sp>
        <p:cxnSp>
          <p:nvCxnSpPr>
            <p:cNvPr id="375" name="Shape 375"/>
            <p:cNvCxnSpPr/>
            <p:nvPr/>
          </p:nvCxnSpPr>
          <p:spPr>
            <a:xfrm>
              <a:off x="4043" y="1681"/>
              <a:ext cx="299" cy="0"/>
            </a:xfrm>
            <a:prstGeom prst="straightConnector1">
              <a:avLst/>
            </a:prstGeom>
            <a:noFill/>
            <a:ln w="38100" cap="flat">
              <a:solidFill>
                <a:schemeClr val="accent2"/>
              </a:solidFill>
              <a:prstDash val="solid"/>
              <a:round/>
              <a:headEnd type="none" w="med" len="med"/>
              <a:tailEnd type="triangle" w="lg" len="lg"/>
            </a:ln>
          </p:spPr>
        </p:cxnSp>
      </p:grpSp>
      <p:grpSp>
        <p:nvGrpSpPr>
          <p:cNvPr id="376" name="Shape 376"/>
          <p:cNvGrpSpPr/>
          <p:nvPr/>
        </p:nvGrpSpPr>
        <p:grpSpPr>
          <a:xfrm>
            <a:off x="3467100" y="2838337"/>
            <a:ext cx="2279649" cy="2152650"/>
            <a:chOff x="2112" y="1056"/>
            <a:chExt cx="1435" cy="1356"/>
          </a:xfrm>
        </p:grpSpPr>
        <p:cxnSp>
          <p:nvCxnSpPr>
            <p:cNvPr id="377" name="Shape 377"/>
            <p:cNvCxnSpPr/>
            <p:nvPr/>
          </p:nvCxnSpPr>
          <p:spPr>
            <a:xfrm>
              <a:off x="2112" y="1679"/>
              <a:ext cx="336" cy="0"/>
            </a:xfrm>
            <a:prstGeom prst="straightConnector1">
              <a:avLst/>
            </a:prstGeom>
            <a:noFill/>
            <a:ln w="38100" cap="flat">
              <a:solidFill>
                <a:schemeClr val="accent2"/>
              </a:solidFill>
              <a:prstDash val="solid"/>
              <a:round/>
              <a:headEnd type="none" w="med" len="med"/>
              <a:tailEnd type="triangle" w="lg" len="lg"/>
            </a:ln>
          </p:spPr>
        </p:cxnSp>
        <p:cxnSp>
          <p:nvCxnSpPr>
            <p:cNvPr id="378" name="Shape 378"/>
            <p:cNvCxnSpPr/>
            <p:nvPr/>
          </p:nvCxnSpPr>
          <p:spPr>
            <a:xfrm>
              <a:off x="2112" y="2112"/>
              <a:ext cx="1344" cy="0"/>
            </a:xfrm>
            <a:prstGeom prst="straightConnector1">
              <a:avLst/>
            </a:prstGeom>
            <a:noFill/>
            <a:ln w="38100" cap="flat">
              <a:solidFill>
                <a:schemeClr val="accent2"/>
              </a:solidFill>
              <a:prstDash val="solid"/>
              <a:round/>
              <a:headEnd type="none" w="med" len="med"/>
              <a:tailEnd type="triangle" w="lg" len="lg"/>
            </a:ln>
          </p:spPr>
        </p:cxnSp>
        <p:cxnSp>
          <p:nvCxnSpPr>
            <p:cNvPr id="379" name="Shape 379"/>
            <p:cNvCxnSpPr/>
            <p:nvPr/>
          </p:nvCxnSpPr>
          <p:spPr>
            <a:xfrm>
              <a:off x="3071" y="1359"/>
              <a:ext cx="412" cy="0"/>
            </a:xfrm>
            <a:prstGeom prst="straightConnector1">
              <a:avLst/>
            </a:prstGeom>
            <a:noFill/>
            <a:ln w="38100" cap="flat">
              <a:solidFill>
                <a:schemeClr val="accent2"/>
              </a:solidFill>
              <a:prstDash val="solid"/>
              <a:round/>
              <a:headEnd type="none" w="med" len="med"/>
              <a:tailEnd type="triangle" w="lg" len="lg"/>
            </a:ln>
          </p:spPr>
        </p:cxnSp>
        <p:sp>
          <p:nvSpPr>
            <p:cNvPr id="380" name="Shape 380"/>
            <p:cNvSpPr txBox="1"/>
            <p:nvPr/>
          </p:nvSpPr>
          <p:spPr>
            <a:xfrm>
              <a:off x="2639" y="2112"/>
              <a:ext cx="2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17</a:t>
              </a:r>
            </a:p>
          </p:txBody>
        </p:sp>
        <p:sp>
          <p:nvSpPr>
            <p:cNvPr id="381" name="Shape 381"/>
            <p:cNvSpPr txBox="1"/>
            <p:nvPr/>
          </p:nvSpPr>
          <p:spPr>
            <a:xfrm>
              <a:off x="3022" y="1056"/>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cxnSp>
          <p:nvCxnSpPr>
            <p:cNvPr id="382" name="Shape 382"/>
            <p:cNvCxnSpPr/>
            <p:nvPr/>
          </p:nvCxnSpPr>
          <p:spPr>
            <a:xfrm>
              <a:off x="2112" y="1871"/>
              <a:ext cx="336" cy="0"/>
            </a:xfrm>
            <a:prstGeom prst="straightConnector1">
              <a:avLst/>
            </a:prstGeom>
            <a:noFill/>
            <a:ln w="38100" cap="flat">
              <a:solidFill>
                <a:schemeClr val="accent2"/>
              </a:solidFill>
              <a:prstDash val="solid"/>
              <a:round/>
              <a:headEnd type="none" w="med" len="med"/>
              <a:tailEnd type="triangle" w="lg" len="lg"/>
            </a:ln>
          </p:spPr>
        </p:cxnSp>
      </p:grpSp>
      <p:grpSp>
        <p:nvGrpSpPr>
          <p:cNvPr id="383" name="Shape 383"/>
          <p:cNvGrpSpPr/>
          <p:nvPr/>
        </p:nvGrpSpPr>
        <p:grpSpPr>
          <a:xfrm>
            <a:off x="1638299" y="3620975"/>
            <a:ext cx="380999" cy="1363661"/>
            <a:chOff x="960" y="1548"/>
            <a:chExt cx="239" cy="858"/>
          </a:xfrm>
        </p:grpSpPr>
        <p:cxnSp>
          <p:nvCxnSpPr>
            <p:cNvPr id="384" name="Shape 384"/>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385" name="Shape 385"/>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386" name="Shape 386"/>
          <p:cNvGrpSpPr/>
          <p:nvPr/>
        </p:nvGrpSpPr>
        <p:grpSpPr>
          <a:xfrm>
            <a:off x="876300" y="3597162"/>
            <a:ext cx="762000" cy="1374774"/>
            <a:chOff x="480" y="1534"/>
            <a:chExt cx="480" cy="865"/>
          </a:xfrm>
        </p:grpSpPr>
        <p:cxnSp>
          <p:nvCxnSpPr>
            <p:cNvPr id="387" name="Shape 387"/>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388" name="Shape 388"/>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389" name="Shape 389"/>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390" name="Shape 390"/>
          <p:cNvSpPr txBox="1">
            <a:spLocks noGrp="1"/>
          </p:cNvSpPr>
          <p:nvPr>
            <p:ph type="title"/>
          </p:nvPr>
        </p:nvSpPr>
        <p:spPr/>
        <p:txBody>
          <a:bodyPr/>
          <a:lstStyle/>
          <a:p>
            <a:pPr lvl="0"/>
            <a:r>
              <a:rPr lang="en-US" smtClean="0">
                <a:sym typeface="Calibri"/>
              </a:rPr>
              <a:t>Example: </a:t>
            </a:r>
            <a:r>
              <a:rPr lang="en-US" smtClean="0">
                <a:sym typeface="Courier New"/>
              </a:rPr>
              <a:t>slti</a:t>
            </a:r>
            <a:r>
              <a:rPr lang="en-US" smtClean="0">
                <a:sym typeface="Calibri"/>
              </a:rPr>
              <a:t> Instruction</a:t>
            </a:r>
            <a:endParaRPr lang="en-US">
              <a:sym typeface="Calibri"/>
            </a:endParaRPr>
          </a:p>
        </p:txBody>
      </p:sp>
      <p:sp>
        <p:nvSpPr>
          <p:cNvPr id="391" name="Shape 391"/>
          <p:cNvSpPr txBox="1"/>
          <p:nvPr/>
        </p:nvSpPr>
        <p:spPr>
          <a:xfrm rot="-5400000">
            <a:off x="1204087" y="3399600"/>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392" name="Shape 392"/>
          <p:cNvSpPr txBox="1"/>
          <p:nvPr/>
        </p:nvSpPr>
        <p:spPr>
          <a:xfrm>
            <a:off x="2024063" y="2374937"/>
            <a:ext cx="1676399" cy="399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slti r3, r1, 17</a:t>
            </a:r>
          </a:p>
        </p:txBody>
      </p:sp>
      <p:sp>
        <p:nvSpPr>
          <p:cNvPr id="393" name="Shape 393"/>
          <p:cNvSpPr/>
          <p:nvPr/>
        </p:nvSpPr>
        <p:spPr>
          <a:xfrm>
            <a:off x="4267125" y="2463725"/>
            <a:ext cx="3962400" cy="1295400"/>
          </a:xfrm>
          <a:custGeom>
            <a:avLst/>
            <a:gdLst/>
            <a:ahLst/>
            <a:cxnLst/>
            <a:rect l="0" t="0" r="0" b="0"/>
            <a:pathLst>
              <a:path w="2496" h="816" extrusionOk="0">
                <a:moveTo>
                  <a:pt x="2496" y="816"/>
                </a:moveTo>
                <a:lnTo>
                  <a:pt x="2496" y="0"/>
                </a:lnTo>
                <a:lnTo>
                  <a:pt x="0" y="0"/>
                </a:lnTo>
                <a:lnTo>
                  <a:pt x="0" y="336"/>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13962434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3"/>
                                        </p:tgtEl>
                                        <p:attrNameLst>
                                          <p:attrName>style.visibility</p:attrName>
                                        </p:attrNameLst>
                                      </p:cBhvr>
                                      <p:to>
                                        <p:strVal val="visible"/>
                                      </p:to>
                                    </p:set>
                                    <p:animEffect transition="in" filter="fade">
                                      <p:cBhvr>
                                        <p:cTn id="12" dur="50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
                                        </p:tgtEl>
                                        <p:attrNameLst>
                                          <p:attrName>style.visibility</p:attrName>
                                        </p:attrNameLst>
                                      </p:cBhvr>
                                      <p:to>
                                        <p:strVal val="visible"/>
                                      </p:to>
                                    </p:set>
                                    <p:animEffect transition="in" filter="fade">
                                      <p:cBhvr>
                                        <p:cTn id="17" dur="500"/>
                                        <p:tgtEl>
                                          <p:spTgt spid="3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6"/>
                                        </p:tgtEl>
                                        <p:attrNameLst>
                                          <p:attrName>style.visibility</p:attrName>
                                        </p:attrNameLst>
                                      </p:cBhvr>
                                      <p:to>
                                        <p:strVal val="visible"/>
                                      </p:to>
                                    </p:set>
                                    <p:animEffect transition="in" filter="fade">
                                      <p:cBhvr>
                                        <p:cTn id="22" dur="500"/>
                                        <p:tgtEl>
                                          <p:spTgt spid="3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2"/>
                                        </p:tgtEl>
                                        <p:attrNameLst>
                                          <p:attrName>style.visibility</p:attrName>
                                        </p:attrNameLst>
                                      </p:cBhvr>
                                      <p:to>
                                        <p:strVal val="visible"/>
                                      </p:to>
                                    </p:set>
                                    <p:animEffect transition="in" filter="fade">
                                      <p:cBhvr>
                                        <p:cTn id="32" dur="500"/>
                                        <p:tgtEl>
                                          <p:spTgt spid="3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6"/>
                                        </p:tgtEl>
                                        <p:attrNameLst>
                                          <p:attrName>style.visibility</p:attrName>
                                        </p:attrNameLst>
                                      </p:cBhvr>
                                      <p:to>
                                        <p:strVal val="visible"/>
                                      </p:to>
                                    </p:set>
                                    <p:animEffect transition="in" filter="fade">
                                      <p:cBhvr>
                                        <p:cTn id="37" dur="5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Shape 399"/>
          <p:cNvSpPr txBox="1">
            <a:spLocks noGrp="1"/>
          </p:cNvSpPr>
          <p:nvPr>
            <p:ph type="title"/>
          </p:nvPr>
        </p:nvSpPr>
        <p:spPr/>
        <p:txBody>
          <a:bodyPr/>
          <a:lstStyle/>
          <a:p>
            <a:pPr lvl="0"/>
            <a:r>
              <a:rPr lang="en-US" smtClean="0">
                <a:sym typeface="Calibri"/>
              </a:rPr>
              <a:t>Datapath Walkthroughs (3/3)</a:t>
            </a:r>
            <a:endParaRPr lang="en-US">
              <a:sym typeface="Calibri"/>
            </a:endParaRPr>
          </a:p>
        </p:txBody>
      </p:sp>
      <p:sp>
        <p:nvSpPr>
          <p:cNvPr id="398" name="Shape 398"/>
          <p:cNvSpPr txBox="1">
            <a:spLocks noGrp="1"/>
          </p:cNvSpPr>
          <p:nvPr>
            <p:ph type="body" idx="1"/>
          </p:nvPr>
        </p:nvSpPr>
        <p:spPr>
          <a:xfrm>
            <a:off x="359834" y="1515532"/>
            <a:ext cx="8382000" cy="4525963"/>
          </a:xfrm>
        </p:spPr>
        <p:txBody>
          <a:bodyPr/>
          <a:lstStyle/>
          <a:p>
            <a:pPr lvl="0"/>
            <a:r>
              <a:rPr lang="en-US" dirty="0" err="1" smtClean="0">
                <a:sym typeface="Courier New"/>
              </a:rPr>
              <a:t>sw</a:t>
            </a:r>
            <a:r>
              <a:rPr lang="en-US" dirty="0" smtClean="0">
                <a:sym typeface="Courier New"/>
              </a:rPr>
              <a:t> $r3,17($r1) # </a:t>
            </a:r>
            <a:r>
              <a:rPr lang="en-US" dirty="0" err="1" smtClean="0">
                <a:sym typeface="Courier New"/>
              </a:rPr>
              <a:t>Mem</a:t>
            </a:r>
            <a:r>
              <a:rPr lang="en-US" dirty="0" smtClean="0">
                <a:sym typeface="Courier New"/>
              </a:rPr>
              <a:t>[r1+17]=r3</a:t>
            </a:r>
          </a:p>
          <a:p>
            <a:pPr lvl="1"/>
            <a:r>
              <a:rPr lang="en-US" dirty="0" smtClean="0">
                <a:sym typeface="Calibri"/>
              </a:rPr>
              <a:t>Stage 1: fetch this instruction, increment PC</a:t>
            </a:r>
          </a:p>
          <a:p>
            <a:pPr lvl="1"/>
            <a:r>
              <a:rPr lang="en-US" dirty="0" smtClean="0">
                <a:sym typeface="Calibri"/>
              </a:rPr>
              <a:t>Stage 2: decode to determine it is a </a:t>
            </a:r>
            <a:r>
              <a:rPr lang="en-US" dirty="0" err="1" smtClean="0">
                <a:sym typeface="Courier New"/>
              </a:rPr>
              <a:t>sw</a:t>
            </a:r>
            <a:r>
              <a:rPr lang="en-US" dirty="0" smtClean="0">
                <a:sym typeface="Calibri"/>
              </a:rPr>
              <a:t>, </a:t>
            </a:r>
            <a:br>
              <a:rPr lang="en-US" dirty="0" smtClean="0">
                <a:sym typeface="Calibri"/>
              </a:rPr>
            </a:br>
            <a:r>
              <a:rPr lang="en-US" dirty="0" smtClean="0">
                <a:sym typeface="Calibri"/>
              </a:rPr>
              <a:t>then read registers </a:t>
            </a:r>
            <a:r>
              <a:rPr lang="en-US" dirty="0" smtClean="0">
                <a:sym typeface="Courier New"/>
              </a:rPr>
              <a:t>$r1</a:t>
            </a:r>
            <a:r>
              <a:rPr lang="en-US" dirty="0" smtClean="0">
                <a:sym typeface="Calibri"/>
              </a:rPr>
              <a:t> and </a:t>
            </a:r>
            <a:r>
              <a:rPr lang="en-US" dirty="0" smtClean="0">
                <a:sym typeface="Courier New"/>
              </a:rPr>
              <a:t>$r3</a:t>
            </a:r>
          </a:p>
          <a:p>
            <a:pPr lvl="1"/>
            <a:r>
              <a:rPr lang="en-US" dirty="0" smtClean="0">
                <a:sym typeface="Calibri"/>
              </a:rPr>
              <a:t>Stage 3: add </a:t>
            </a:r>
            <a:r>
              <a:rPr lang="en-US" dirty="0" smtClean="0">
                <a:sym typeface="Courier New"/>
              </a:rPr>
              <a:t>17</a:t>
            </a:r>
            <a:r>
              <a:rPr lang="en-US" dirty="0" smtClean="0">
                <a:sym typeface="Calibri"/>
              </a:rPr>
              <a:t> to value in register </a:t>
            </a:r>
            <a:r>
              <a:rPr lang="en-US" dirty="0" smtClean="0">
                <a:sym typeface="Courier New"/>
              </a:rPr>
              <a:t>$r1</a:t>
            </a:r>
            <a:r>
              <a:rPr lang="en-US" dirty="0" smtClean="0">
                <a:sym typeface="Calibri"/>
              </a:rPr>
              <a:t> (retrieved in Stage 2) to compute address</a:t>
            </a:r>
          </a:p>
          <a:p>
            <a:pPr lvl="1"/>
            <a:r>
              <a:rPr lang="en-US" dirty="0" smtClean="0">
                <a:sym typeface="Calibri"/>
              </a:rPr>
              <a:t>Stage 4: write value in register </a:t>
            </a:r>
            <a:r>
              <a:rPr lang="en-US" dirty="0" smtClean="0">
                <a:sym typeface="Courier New"/>
              </a:rPr>
              <a:t>$r3</a:t>
            </a:r>
            <a:r>
              <a:rPr lang="en-US" dirty="0" smtClean="0">
                <a:sym typeface="Calibri"/>
              </a:rPr>
              <a:t> (retrieved in Stage 2) into memory address computed in Stage 3</a:t>
            </a:r>
          </a:p>
          <a:p>
            <a:pPr lvl="1"/>
            <a:r>
              <a:rPr lang="en-US" dirty="0" smtClean="0">
                <a:sym typeface="Calibri"/>
              </a:rPr>
              <a:t>Stage 5: idle (nothing to write into a register)</a:t>
            </a:r>
            <a:endParaRPr lang="en-US" dirty="0">
              <a:sym typeface="Calibri"/>
            </a:endParaRPr>
          </a:p>
        </p:txBody>
      </p:sp>
    </p:spTree>
    <p:extLst>
      <p:ext uri="{BB962C8B-B14F-4D97-AF65-F5344CB8AC3E}">
        <p14:creationId xmlns:p14="http://schemas.microsoft.com/office/powerpoint/2010/main" val="4100338097"/>
      </p:ext>
    </p:extLst>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p:nvPr/>
        </p:nvSpPr>
        <p:spPr>
          <a:xfrm>
            <a:off x="1081085" y="292539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405" name="Shape 405"/>
          <p:cNvSpPr/>
          <p:nvPr/>
        </p:nvSpPr>
        <p:spPr>
          <a:xfrm rot="-5400000">
            <a:off x="1766885" y="323019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406" name="Shape 406"/>
          <p:cNvSpPr/>
          <p:nvPr/>
        </p:nvSpPr>
        <p:spPr>
          <a:xfrm>
            <a:off x="1544835" y="4497034"/>
            <a:ext cx="590699" cy="5015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407" name="Shape 407"/>
          <p:cNvCxnSpPr/>
          <p:nvPr/>
        </p:nvCxnSpPr>
        <p:spPr>
          <a:xfrm>
            <a:off x="1462085" y="3534997"/>
            <a:ext cx="762000" cy="0"/>
          </a:xfrm>
          <a:prstGeom prst="straightConnector1">
            <a:avLst/>
          </a:prstGeom>
          <a:noFill/>
          <a:ln w="28575" cap="flat">
            <a:solidFill>
              <a:schemeClr val="dk1"/>
            </a:solidFill>
            <a:prstDash val="solid"/>
            <a:round/>
            <a:headEnd type="none" w="med" len="med"/>
            <a:tailEnd type="triangle" w="lg" len="lg"/>
          </a:ln>
        </p:spPr>
      </p:cxnSp>
      <p:sp>
        <p:nvSpPr>
          <p:cNvPr id="408" name="Shape 408"/>
          <p:cNvSpPr/>
          <p:nvPr/>
        </p:nvSpPr>
        <p:spPr>
          <a:xfrm>
            <a:off x="3824285" y="292539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09" name="Shape 409"/>
          <p:cNvCxnSpPr/>
          <p:nvPr/>
        </p:nvCxnSpPr>
        <p:spPr>
          <a:xfrm>
            <a:off x="3290885" y="3382597"/>
            <a:ext cx="533399" cy="0"/>
          </a:xfrm>
          <a:prstGeom prst="straightConnector1">
            <a:avLst/>
          </a:prstGeom>
          <a:noFill/>
          <a:ln w="28575" cap="flat">
            <a:solidFill>
              <a:schemeClr val="dk1"/>
            </a:solidFill>
            <a:prstDash val="solid"/>
            <a:round/>
            <a:headEnd type="none" w="med" len="med"/>
            <a:tailEnd type="triangle" w="lg" len="lg"/>
          </a:ln>
        </p:spPr>
      </p:cxnSp>
      <p:cxnSp>
        <p:nvCxnSpPr>
          <p:cNvPr id="410" name="Shape 410"/>
          <p:cNvCxnSpPr/>
          <p:nvPr/>
        </p:nvCxnSpPr>
        <p:spPr>
          <a:xfrm>
            <a:off x="3290885" y="3755659"/>
            <a:ext cx="533399" cy="0"/>
          </a:xfrm>
          <a:prstGeom prst="straightConnector1">
            <a:avLst/>
          </a:prstGeom>
          <a:noFill/>
          <a:ln w="28575" cap="flat">
            <a:solidFill>
              <a:schemeClr val="dk1"/>
            </a:solidFill>
            <a:prstDash val="solid"/>
            <a:round/>
            <a:headEnd type="none" w="med" len="med"/>
            <a:tailEnd type="triangle" w="lg" len="lg"/>
          </a:ln>
        </p:spPr>
      </p:cxnSp>
      <p:cxnSp>
        <p:nvCxnSpPr>
          <p:cNvPr id="411" name="Shape 411"/>
          <p:cNvCxnSpPr/>
          <p:nvPr/>
        </p:nvCxnSpPr>
        <p:spPr>
          <a:xfrm>
            <a:off x="3290885" y="4068397"/>
            <a:ext cx="533399" cy="0"/>
          </a:xfrm>
          <a:prstGeom prst="straightConnector1">
            <a:avLst/>
          </a:prstGeom>
          <a:noFill/>
          <a:ln w="28575" cap="flat">
            <a:solidFill>
              <a:schemeClr val="dk1"/>
            </a:solidFill>
            <a:prstDash val="solid"/>
            <a:round/>
            <a:headEnd type="none" w="med" len="med"/>
            <a:tailEnd type="triangle" w="lg" len="lg"/>
          </a:ln>
        </p:spPr>
      </p:cxnSp>
      <p:sp>
        <p:nvSpPr>
          <p:cNvPr id="412" name="Shape 412"/>
          <p:cNvSpPr txBox="1"/>
          <p:nvPr/>
        </p:nvSpPr>
        <p:spPr>
          <a:xfrm rot="-5400000">
            <a:off x="3706810" y="3304784"/>
            <a:ext cx="11588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413" name="Shape 413"/>
          <p:cNvGrpSpPr/>
          <p:nvPr/>
        </p:nvGrpSpPr>
        <p:grpSpPr>
          <a:xfrm>
            <a:off x="5459410" y="2985722"/>
            <a:ext cx="1260474" cy="1523999"/>
            <a:chOff x="3622" y="1347"/>
            <a:chExt cx="793" cy="959"/>
          </a:xfrm>
        </p:grpSpPr>
        <p:sp>
          <p:nvSpPr>
            <p:cNvPr id="414" name="Shape 414"/>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15" name="Shape 415"/>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416" name="Shape 416"/>
            <p:cNvSpPr txBox="1"/>
            <p:nvPr/>
          </p:nvSpPr>
          <p:spPr>
            <a:xfrm>
              <a:off x="362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417" name="Shape 417"/>
          <p:cNvCxnSpPr/>
          <p:nvPr/>
        </p:nvCxnSpPr>
        <p:spPr>
          <a:xfrm>
            <a:off x="4814885" y="4068397"/>
            <a:ext cx="685799" cy="0"/>
          </a:xfrm>
          <a:prstGeom prst="straightConnector1">
            <a:avLst/>
          </a:prstGeom>
          <a:noFill/>
          <a:ln w="28575" cap="flat">
            <a:solidFill>
              <a:schemeClr val="dk1"/>
            </a:solidFill>
            <a:prstDash val="solid"/>
            <a:round/>
            <a:headEnd type="none" w="med" len="med"/>
            <a:tailEnd type="triangle" w="lg" len="lg"/>
          </a:ln>
        </p:spPr>
      </p:cxnSp>
      <p:cxnSp>
        <p:nvCxnSpPr>
          <p:cNvPr id="418" name="Shape 418"/>
          <p:cNvCxnSpPr/>
          <p:nvPr/>
        </p:nvCxnSpPr>
        <p:spPr>
          <a:xfrm>
            <a:off x="3260723" y="4419234"/>
            <a:ext cx="2209799" cy="0"/>
          </a:xfrm>
          <a:prstGeom prst="straightConnector1">
            <a:avLst/>
          </a:prstGeom>
          <a:noFill/>
          <a:ln w="28575" cap="flat">
            <a:solidFill>
              <a:schemeClr val="dk1"/>
            </a:solidFill>
            <a:prstDash val="solid"/>
            <a:round/>
            <a:headEnd type="none" w="med" len="med"/>
            <a:tailEnd type="triangle" w="lg" len="lg"/>
          </a:ln>
        </p:spPr>
      </p:cxnSp>
      <p:cxnSp>
        <p:nvCxnSpPr>
          <p:cNvPr id="419" name="Shape 419"/>
          <p:cNvCxnSpPr/>
          <p:nvPr/>
        </p:nvCxnSpPr>
        <p:spPr>
          <a:xfrm>
            <a:off x="4814885" y="3254009"/>
            <a:ext cx="655500" cy="0"/>
          </a:xfrm>
          <a:prstGeom prst="straightConnector1">
            <a:avLst/>
          </a:prstGeom>
          <a:noFill/>
          <a:ln w="28575" cap="flat">
            <a:solidFill>
              <a:schemeClr val="dk1"/>
            </a:solidFill>
            <a:prstDash val="solid"/>
            <a:round/>
            <a:headEnd type="none" w="med" len="med"/>
            <a:tailEnd type="triangle" w="lg" len="lg"/>
          </a:ln>
        </p:spPr>
      </p:cxnSp>
      <p:sp>
        <p:nvSpPr>
          <p:cNvPr id="420" name="Shape 420"/>
          <p:cNvSpPr/>
          <p:nvPr/>
        </p:nvSpPr>
        <p:spPr>
          <a:xfrm rot="-5400000">
            <a:off x="6262685" y="338259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421" name="Shape 421"/>
          <p:cNvCxnSpPr/>
          <p:nvPr/>
        </p:nvCxnSpPr>
        <p:spPr>
          <a:xfrm>
            <a:off x="5043485" y="4068397"/>
            <a:ext cx="0" cy="304799"/>
          </a:xfrm>
          <a:prstGeom prst="straightConnector1">
            <a:avLst/>
          </a:prstGeom>
          <a:noFill/>
          <a:ln w="28575" cap="flat">
            <a:solidFill>
              <a:schemeClr val="dk1"/>
            </a:solidFill>
            <a:prstDash val="solid"/>
            <a:round/>
            <a:headEnd type="none" w="med" len="med"/>
            <a:tailEnd type="none" w="med" len="med"/>
          </a:ln>
        </p:spPr>
      </p:cxnSp>
      <p:cxnSp>
        <p:nvCxnSpPr>
          <p:cNvPr id="422" name="Shape 422"/>
          <p:cNvCxnSpPr/>
          <p:nvPr/>
        </p:nvCxnSpPr>
        <p:spPr>
          <a:xfrm>
            <a:off x="5043485" y="4449397"/>
            <a:ext cx="0" cy="304799"/>
          </a:xfrm>
          <a:prstGeom prst="straightConnector1">
            <a:avLst/>
          </a:prstGeom>
          <a:noFill/>
          <a:ln w="28575" cap="flat">
            <a:solidFill>
              <a:schemeClr val="dk1"/>
            </a:solidFill>
            <a:prstDash val="solid"/>
            <a:round/>
            <a:headEnd type="none" w="med" len="med"/>
            <a:tailEnd type="none" w="med" len="med"/>
          </a:ln>
        </p:spPr>
      </p:cxnSp>
      <p:cxnSp>
        <p:nvCxnSpPr>
          <p:cNvPr id="423" name="Shape 423"/>
          <p:cNvCxnSpPr/>
          <p:nvPr/>
        </p:nvCxnSpPr>
        <p:spPr>
          <a:xfrm>
            <a:off x="5043485" y="4754197"/>
            <a:ext cx="1676399" cy="0"/>
          </a:xfrm>
          <a:prstGeom prst="straightConnector1">
            <a:avLst/>
          </a:prstGeom>
          <a:noFill/>
          <a:ln w="28575" cap="flat">
            <a:solidFill>
              <a:schemeClr val="dk1"/>
            </a:solidFill>
            <a:prstDash val="solid"/>
            <a:round/>
            <a:headEnd type="none" w="med" len="med"/>
            <a:tailEnd type="triangle" w="lg" len="lg"/>
          </a:ln>
        </p:spPr>
      </p:cxnSp>
      <p:cxnSp>
        <p:nvCxnSpPr>
          <p:cNvPr id="424" name="Shape 424"/>
          <p:cNvCxnSpPr/>
          <p:nvPr/>
        </p:nvCxnSpPr>
        <p:spPr>
          <a:xfrm>
            <a:off x="7786685" y="3671522"/>
            <a:ext cx="304799" cy="0"/>
          </a:xfrm>
          <a:prstGeom prst="straightConnector1">
            <a:avLst/>
          </a:prstGeom>
          <a:noFill/>
          <a:ln w="28575" cap="flat">
            <a:solidFill>
              <a:schemeClr val="dk1"/>
            </a:solidFill>
            <a:prstDash val="solid"/>
            <a:round/>
            <a:headEnd type="none" w="med" len="med"/>
            <a:tailEnd type="none" w="med" len="med"/>
          </a:ln>
        </p:spPr>
      </p:cxnSp>
      <p:cxnSp>
        <p:nvCxnSpPr>
          <p:cNvPr id="425" name="Shape 425"/>
          <p:cNvCxnSpPr/>
          <p:nvPr/>
        </p:nvCxnSpPr>
        <p:spPr>
          <a:xfrm rot="10800000">
            <a:off x="8091485" y="2392022"/>
            <a:ext cx="0" cy="1279499"/>
          </a:xfrm>
          <a:prstGeom prst="straightConnector1">
            <a:avLst/>
          </a:prstGeom>
          <a:noFill/>
          <a:ln w="28575" cap="flat">
            <a:solidFill>
              <a:schemeClr val="dk1"/>
            </a:solidFill>
            <a:prstDash val="solid"/>
            <a:round/>
            <a:headEnd type="none" w="med" len="med"/>
            <a:tailEnd type="none" w="med" len="med"/>
          </a:ln>
        </p:spPr>
      </p:cxnSp>
      <p:cxnSp>
        <p:nvCxnSpPr>
          <p:cNvPr id="426" name="Shape 426"/>
          <p:cNvCxnSpPr/>
          <p:nvPr/>
        </p:nvCxnSpPr>
        <p:spPr>
          <a:xfrm rot="10800000">
            <a:off x="4087685" y="2391997"/>
            <a:ext cx="4003799" cy="0"/>
          </a:xfrm>
          <a:prstGeom prst="straightConnector1">
            <a:avLst/>
          </a:prstGeom>
          <a:noFill/>
          <a:ln w="28575" cap="flat">
            <a:solidFill>
              <a:schemeClr val="dk1"/>
            </a:solidFill>
            <a:prstDash val="solid"/>
            <a:round/>
            <a:headEnd type="none" w="med" len="med"/>
            <a:tailEnd type="none" w="med" len="med"/>
          </a:ln>
        </p:spPr>
      </p:cxnSp>
      <p:cxnSp>
        <p:nvCxnSpPr>
          <p:cNvPr id="427" name="Shape 427"/>
          <p:cNvCxnSpPr/>
          <p:nvPr/>
        </p:nvCxnSpPr>
        <p:spPr>
          <a:xfrm>
            <a:off x="4087810" y="2391997"/>
            <a:ext cx="0" cy="533399"/>
          </a:xfrm>
          <a:prstGeom prst="straightConnector1">
            <a:avLst/>
          </a:prstGeom>
          <a:noFill/>
          <a:ln w="28575" cap="flat">
            <a:solidFill>
              <a:schemeClr val="dk1"/>
            </a:solidFill>
            <a:prstDash val="solid"/>
            <a:round/>
            <a:headEnd type="none" w="med" len="med"/>
            <a:tailEnd type="triangle" w="lg" len="lg"/>
          </a:ln>
        </p:spPr>
      </p:cxnSp>
      <p:sp>
        <p:nvSpPr>
          <p:cNvPr id="428" name="Shape 428"/>
          <p:cNvSpPr txBox="1"/>
          <p:nvPr/>
        </p:nvSpPr>
        <p:spPr>
          <a:xfrm>
            <a:off x="3246435" y="4373209"/>
            <a:ext cx="806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429" name="Shape 429"/>
          <p:cNvCxnSpPr/>
          <p:nvPr/>
        </p:nvCxnSpPr>
        <p:spPr>
          <a:xfrm>
            <a:off x="1843085" y="3534997"/>
            <a:ext cx="0" cy="962099"/>
          </a:xfrm>
          <a:prstGeom prst="straightConnector1">
            <a:avLst/>
          </a:prstGeom>
          <a:noFill/>
          <a:ln w="28575" cap="flat">
            <a:solidFill>
              <a:schemeClr val="dk1"/>
            </a:solidFill>
            <a:prstDash val="solid"/>
            <a:round/>
            <a:headEnd type="none" w="med" len="med"/>
            <a:tailEnd type="triangle" w="lg" len="lg"/>
          </a:ln>
        </p:spPr>
      </p:cxnSp>
      <p:sp>
        <p:nvSpPr>
          <p:cNvPr id="430" name="Shape 430"/>
          <p:cNvSpPr/>
          <p:nvPr/>
        </p:nvSpPr>
        <p:spPr>
          <a:xfrm>
            <a:off x="1081085" y="450972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31" name="Shape 431"/>
          <p:cNvCxnSpPr/>
          <p:nvPr/>
        </p:nvCxnSpPr>
        <p:spPr>
          <a:xfrm rot="10800000">
            <a:off x="1462085" y="4893897"/>
            <a:ext cx="228600" cy="0"/>
          </a:xfrm>
          <a:prstGeom prst="straightConnector1">
            <a:avLst/>
          </a:prstGeom>
          <a:noFill/>
          <a:ln w="28575" cap="flat">
            <a:solidFill>
              <a:schemeClr val="dk1"/>
            </a:solidFill>
            <a:prstDash val="solid"/>
            <a:round/>
            <a:headEnd type="none" w="med" len="med"/>
            <a:tailEnd type="triangle" w="lg" len="lg"/>
          </a:ln>
        </p:spPr>
      </p:cxnSp>
      <p:cxnSp>
        <p:nvCxnSpPr>
          <p:cNvPr id="432" name="Shape 432"/>
          <p:cNvCxnSpPr/>
          <p:nvPr/>
        </p:nvCxnSpPr>
        <p:spPr>
          <a:xfrm>
            <a:off x="3910010" y="4419234"/>
            <a:ext cx="0" cy="671400"/>
          </a:xfrm>
          <a:prstGeom prst="straightConnector1">
            <a:avLst/>
          </a:prstGeom>
          <a:noFill/>
          <a:ln w="28575" cap="flat">
            <a:solidFill>
              <a:schemeClr val="dk1"/>
            </a:solidFill>
            <a:prstDash val="solid"/>
            <a:round/>
            <a:headEnd type="none" w="med" len="med"/>
            <a:tailEnd type="none" w="med" len="med"/>
          </a:ln>
        </p:spPr>
      </p:cxnSp>
      <p:cxnSp>
        <p:nvCxnSpPr>
          <p:cNvPr id="433" name="Shape 433"/>
          <p:cNvCxnSpPr/>
          <p:nvPr/>
        </p:nvCxnSpPr>
        <p:spPr>
          <a:xfrm rot="10800000">
            <a:off x="1462010" y="5090747"/>
            <a:ext cx="2447999" cy="0"/>
          </a:xfrm>
          <a:prstGeom prst="straightConnector1">
            <a:avLst/>
          </a:prstGeom>
          <a:noFill/>
          <a:ln w="28575" cap="flat">
            <a:solidFill>
              <a:schemeClr val="dk1"/>
            </a:solidFill>
            <a:prstDash val="solid"/>
            <a:round/>
            <a:headEnd type="none" w="med" len="med"/>
            <a:tailEnd type="triangle" w="lg" len="lg"/>
          </a:ln>
        </p:spPr>
      </p:cxnSp>
      <p:cxnSp>
        <p:nvCxnSpPr>
          <p:cNvPr id="434" name="Shape 434"/>
          <p:cNvCxnSpPr/>
          <p:nvPr/>
        </p:nvCxnSpPr>
        <p:spPr>
          <a:xfrm rot="10800000">
            <a:off x="700085" y="4906597"/>
            <a:ext cx="381000" cy="0"/>
          </a:xfrm>
          <a:prstGeom prst="straightConnector1">
            <a:avLst/>
          </a:prstGeom>
          <a:noFill/>
          <a:ln w="28575" cap="flat">
            <a:solidFill>
              <a:schemeClr val="dk1"/>
            </a:solidFill>
            <a:prstDash val="solid"/>
            <a:round/>
            <a:headEnd type="none" w="med" len="med"/>
            <a:tailEnd type="none" w="med" len="med"/>
          </a:ln>
        </p:spPr>
      </p:cxnSp>
      <p:cxnSp>
        <p:nvCxnSpPr>
          <p:cNvPr id="435" name="Shape 435"/>
          <p:cNvCxnSpPr/>
          <p:nvPr/>
        </p:nvCxnSpPr>
        <p:spPr>
          <a:xfrm rot="10800000">
            <a:off x="700085" y="3534997"/>
            <a:ext cx="0" cy="1371599"/>
          </a:xfrm>
          <a:prstGeom prst="straightConnector1">
            <a:avLst/>
          </a:prstGeom>
          <a:noFill/>
          <a:ln w="28575" cap="flat">
            <a:solidFill>
              <a:schemeClr val="dk1"/>
            </a:solidFill>
            <a:prstDash val="solid"/>
            <a:round/>
            <a:headEnd type="none" w="med" len="med"/>
            <a:tailEnd type="none" w="med" len="med"/>
          </a:ln>
        </p:spPr>
      </p:cxnSp>
      <p:cxnSp>
        <p:nvCxnSpPr>
          <p:cNvPr id="436" name="Shape 436"/>
          <p:cNvCxnSpPr/>
          <p:nvPr/>
        </p:nvCxnSpPr>
        <p:spPr>
          <a:xfrm>
            <a:off x="700085" y="3534997"/>
            <a:ext cx="381000" cy="0"/>
          </a:xfrm>
          <a:prstGeom prst="straightConnector1">
            <a:avLst/>
          </a:prstGeom>
          <a:noFill/>
          <a:ln w="28575" cap="flat">
            <a:solidFill>
              <a:schemeClr val="dk1"/>
            </a:solidFill>
            <a:prstDash val="solid"/>
            <a:round/>
            <a:headEnd type="none" w="med" len="med"/>
            <a:tailEnd type="triangle" w="lg" len="lg"/>
          </a:ln>
        </p:spPr>
      </p:cxnSp>
      <p:cxnSp>
        <p:nvCxnSpPr>
          <p:cNvPr id="437" name="Shape 437"/>
          <p:cNvCxnSpPr/>
          <p:nvPr/>
        </p:nvCxnSpPr>
        <p:spPr>
          <a:xfrm>
            <a:off x="1462085" y="3519122"/>
            <a:ext cx="762000" cy="0"/>
          </a:xfrm>
          <a:prstGeom prst="straightConnector1">
            <a:avLst/>
          </a:prstGeom>
          <a:noFill/>
          <a:ln w="38100" cap="flat">
            <a:solidFill>
              <a:schemeClr val="accent2"/>
            </a:solidFill>
            <a:prstDash val="solid"/>
            <a:round/>
            <a:headEnd type="none" w="med" len="med"/>
            <a:tailEnd type="triangle" w="lg" len="lg"/>
          </a:ln>
        </p:spPr>
      </p:cxnSp>
      <p:grpSp>
        <p:nvGrpSpPr>
          <p:cNvPr id="438" name="Shape 438"/>
          <p:cNvGrpSpPr/>
          <p:nvPr/>
        </p:nvGrpSpPr>
        <p:grpSpPr>
          <a:xfrm>
            <a:off x="3351210" y="2933334"/>
            <a:ext cx="325437" cy="1168400"/>
            <a:chOff x="2150" y="1164"/>
            <a:chExt cx="205" cy="736"/>
          </a:xfrm>
        </p:grpSpPr>
        <p:sp>
          <p:nvSpPr>
            <p:cNvPr id="439" name="Shape 439"/>
            <p:cNvSpPr txBox="1"/>
            <p:nvPr/>
          </p:nvSpPr>
          <p:spPr>
            <a:xfrm>
              <a:off x="2150" y="1651"/>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sp>
          <p:nvSpPr>
            <p:cNvPr id="440" name="Shape 440"/>
            <p:cNvSpPr txBox="1"/>
            <p:nvPr/>
          </p:nvSpPr>
          <p:spPr>
            <a:xfrm>
              <a:off x="2150" y="1406"/>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441" name="Shape 441"/>
            <p:cNvSpPr txBox="1"/>
            <p:nvPr/>
          </p:nvSpPr>
          <p:spPr>
            <a:xfrm>
              <a:off x="2154" y="1164"/>
              <a:ext cx="185"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x</a:t>
              </a:r>
            </a:p>
          </p:txBody>
        </p:sp>
      </p:grpSp>
      <p:grpSp>
        <p:nvGrpSpPr>
          <p:cNvPr id="442" name="Shape 442"/>
          <p:cNvGrpSpPr/>
          <p:nvPr/>
        </p:nvGrpSpPr>
        <p:grpSpPr>
          <a:xfrm>
            <a:off x="5559435" y="2515834"/>
            <a:ext cx="1428750" cy="1144575"/>
            <a:chOff x="3552" y="913"/>
            <a:chExt cx="900" cy="720"/>
          </a:xfrm>
        </p:grpSpPr>
        <p:sp>
          <p:nvSpPr>
            <p:cNvPr id="443" name="Shape 443"/>
            <p:cNvSpPr txBox="1"/>
            <p:nvPr/>
          </p:nvSpPr>
          <p:spPr>
            <a:xfrm>
              <a:off x="3552" y="913"/>
              <a:ext cx="9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r>
                <a:rPr lang="en-US" sz="2000">
                  <a:solidFill>
                    <a:schemeClr val="accent2"/>
                  </a:solidFill>
                  <a:latin typeface="Calibri"/>
                  <a:ea typeface="Calibri"/>
                  <a:cs typeface="Calibri"/>
                  <a:sym typeface="Calibri"/>
                </a:rPr>
                <a:t> </a:t>
              </a:r>
              <a:r>
                <a:rPr lang="en-US" sz="2000" b="0" i="0" u="none" strike="noStrike" cap="none" baseline="0">
                  <a:solidFill>
                    <a:schemeClr val="accent2"/>
                  </a:solidFill>
                  <a:latin typeface="Calibri"/>
                  <a:ea typeface="Calibri"/>
                  <a:cs typeface="Calibri"/>
                  <a:sym typeface="Calibri"/>
                </a:rPr>
                <a:t>+ 17</a:t>
              </a:r>
            </a:p>
          </p:txBody>
        </p:sp>
        <p:cxnSp>
          <p:nvCxnSpPr>
            <p:cNvPr id="444" name="Shape 444"/>
            <p:cNvCxnSpPr/>
            <p:nvPr/>
          </p:nvCxnSpPr>
          <p:spPr>
            <a:xfrm>
              <a:off x="4043" y="1634"/>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445" name="Shape 445"/>
          <p:cNvGrpSpPr/>
          <p:nvPr/>
        </p:nvGrpSpPr>
        <p:grpSpPr>
          <a:xfrm>
            <a:off x="3290885" y="2760297"/>
            <a:ext cx="2295524" cy="2074862"/>
            <a:chOff x="2112" y="1056"/>
            <a:chExt cx="1445" cy="1307"/>
          </a:xfrm>
        </p:grpSpPr>
        <p:cxnSp>
          <p:nvCxnSpPr>
            <p:cNvPr id="446" name="Shape 446"/>
            <p:cNvCxnSpPr/>
            <p:nvPr/>
          </p:nvCxnSpPr>
          <p:spPr>
            <a:xfrm>
              <a:off x="2112" y="1679"/>
              <a:ext cx="336" cy="0"/>
            </a:xfrm>
            <a:prstGeom prst="straightConnector1">
              <a:avLst/>
            </a:prstGeom>
            <a:noFill/>
            <a:ln w="38100" cap="flat">
              <a:solidFill>
                <a:schemeClr val="accent2"/>
              </a:solidFill>
              <a:prstDash val="solid"/>
              <a:round/>
              <a:headEnd type="none" w="med" len="med"/>
              <a:tailEnd type="triangle" w="lg" len="lg"/>
            </a:ln>
          </p:spPr>
        </p:cxnSp>
        <p:cxnSp>
          <p:nvCxnSpPr>
            <p:cNvPr id="447" name="Shape 447"/>
            <p:cNvCxnSpPr/>
            <p:nvPr/>
          </p:nvCxnSpPr>
          <p:spPr>
            <a:xfrm>
              <a:off x="2112" y="2112"/>
              <a:ext cx="1344" cy="0"/>
            </a:xfrm>
            <a:prstGeom prst="straightConnector1">
              <a:avLst/>
            </a:prstGeom>
            <a:noFill/>
            <a:ln w="38100" cap="flat">
              <a:solidFill>
                <a:schemeClr val="accent2"/>
              </a:solidFill>
              <a:prstDash val="solid"/>
              <a:round/>
              <a:headEnd type="none" w="med" len="med"/>
              <a:tailEnd type="triangle" w="lg" len="lg"/>
            </a:ln>
          </p:spPr>
        </p:cxnSp>
        <p:cxnSp>
          <p:nvCxnSpPr>
            <p:cNvPr id="448" name="Shape 448"/>
            <p:cNvCxnSpPr/>
            <p:nvPr/>
          </p:nvCxnSpPr>
          <p:spPr>
            <a:xfrm>
              <a:off x="3071" y="1359"/>
              <a:ext cx="412" cy="0"/>
            </a:xfrm>
            <a:prstGeom prst="straightConnector1">
              <a:avLst/>
            </a:prstGeom>
            <a:noFill/>
            <a:ln w="38100" cap="flat">
              <a:solidFill>
                <a:schemeClr val="accent2"/>
              </a:solidFill>
              <a:prstDash val="solid"/>
              <a:round/>
              <a:headEnd type="none" w="med" len="med"/>
              <a:tailEnd type="triangle" w="lg" len="lg"/>
            </a:ln>
          </p:spPr>
        </p:cxnSp>
        <p:sp>
          <p:nvSpPr>
            <p:cNvPr id="449" name="Shape 449"/>
            <p:cNvSpPr txBox="1"/>
            <p:nvPr/>
          </p:nvSpPr>
          <p:spPr>
            <a:xfrm>
              <a:off x="2646" y="2111"/>
              <a:ext cx="280"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17</a:t>
              </a:r>
            </a:p>
          </p:txBody>
        </p:sp>
        <p:sp>
          <p:nvSpPr>
            <p:cNvPr id="450" name="Shape 450"/>
            <p:cNvSpPr txBox="1"/>
            <p:nvPr/>
          </p:nvSpPr>
          <p:spPr>
            <a:xfrm>
              <a:off x="3032" y="1056"/>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cxnSp>
          <p:nvCxnSpPr>
            <p:cNvPr id="451" name="Shape 451"/>
            <p:cNvCxnSpPr/>
            <p:nvPr/>
          </p:nvCxnSpPr>
          <p:spPr>
            <a:xfrm>
              <a:off x="2113" y="1879"/>
              <a:ext cx="334" cy="0"/>
            </a:xfrm>
            <a:prstGeom prst="straightConnector1">
              <a:avLst/>
            </a:prstGeom>
            <a:noFill/>
            <a:ln w="38100" cap="flat">
              <a:solidFill>
                <a:schemeClr val="accent2"/>
              </a:solidFill>
              <a:prstDash val="solid"/>
              <a:round/>
              <a:headEnd type="none" w="med" len="med"/>
              <a:tailEnd type="triangle" w="lg" len="lg"/>
            </a:ln>
          </p:spPr>
        </p:cxnSp>
      </p:grpSp>
      <p:grpSp>
        <p:nvGrpSpPr>
          <p:cNvPr id="452" name="Shape 452"/>
          <p:cNvGrpSpPr/>
          <p:nvPr/>
        </p:nvGrpSpPr>
        <p:grpSpPr>
          <a:xfrm>
            <a:off x="4738685" y="3674697"/>
            <a:ext cx="3705229" cy="1800236"/>
            <a:chOff x="3023" y="1631"/>
            <a:chExt cx="2334" cy="1134"/>
          </a:xfrm>
        </p:grpSpPr>
        <p:sp>
          <p:nvSpPr>
            <p:cNvPr id="453" name="Shape 453"/>
            <p:cNvSpPr txBox="1"/>
            <p:nvPr/>
          </p:nvSpPr>
          <p:spPr>
            <a:xfrm>
              <a:off x="3858" y="2466"/>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MEM[r1+17] </a:t>
              </a:r>
              <a:r>
                <a:rPr lang="en-US" sz="2000">
                  <a:solidFill>
                    <a:schemeClr val="accent2"/>
                  </a:solidFill>
                  <a:latin typeface="Calibri"/>
                  <a:ea typeface="Calibri"/>
                  <a:cs typeface="Calibri"/>
                  <a:sym typeface="Calibri"/>
                </a:rPr>
                <a:t>=</a:t>
              </a:r>
              <a:r>
                <a:rPr lang="en-US" sz="2000" b="0" i="0" u="none" strike="noStrike" cap="none" baseline="0">
                  <a:solidFill>
                    <a:schemeClr val="accent2"/>
                  </a:solidFill>
                  <a:latin typeface="Calibri"/>
                  <a:ea typeface="Calibri"/>
                  <a:cs typeface="Calibri"/>
                  <a:sym typeface="Calibri"/>
                </a:rPr>
                <a:t> r3</a:t>
              </a:r>
            </a:p>
          </p:txBody>
        </p:sp>
        <p:sp>
          <p:nvSpPr>
            <p:cNvPr id="454" name="Shape 454"/>
            <p:cNvSpPr/>
            <p:nvPr/>
          </p:nvSpPr>
          <p:spPr>
            <a:xfrm>
              <a:off x="3071" y="1871"/>
              <a:ext cx="1151" cy="431"/>
            </a:xfrm>
            <a:custGeom>
              <a:avLst/>
              <a:gdLst/>
              <a:ahLst/>
              <a:cxnLst/>
              <a:rect l="0" t="0" r="0" b="0"/>
              <a:pathLst>
                <a:path w="1152" h="432" extrusionOk="0">
                  <a:moveTo>
                    <a:pt x="0" y="0"/>
                  </a:moveTo>
                  <a:lnTo>
                    <a:pt x="144" y="0"/>
                  </a:lnTo>
                  <a:lnTo>
                    <a:pt x="144" y="432"/>
                  </a:lnTo>
                  <a:lnTo>
                    <a:pt x="1152" y="432"/>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455" name="Shape 455"/>
            <p:cNvSpPr txBox="1"/>
            <p:nvPr/>
          </p:nvSpPr>
          <p:spPr>
            <a:xfrm>
              <a:off x="3023" y="1631"/>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reg[3]</a:t>
              </a:r>
            </a:p>
          </p:txBody>
        </p:sp>
      </p:grpSp>
      <p:grpSp>
        <p:nvGrpSpPr>
          <p:cNvPr id="456" name="Shape 456"/>
          <p:cNvGrpSpPr/>
          <p:nvPr/>
        </p:nvGrpSpPr>
        <p:grpSpPr>
          <a:xfrm>
            <a:off x="1462085" y="3542934"/>
            <a:ext cx="380999" cy="1363662"/>
            <a:chOff x="960" y="1548"/>
            <a:chExt cx="239" cy="858"/>
          </a:xfrm>
        </p:grpSpPr>
        <p:cxnSp>
          <p:nvCxnSpPr>
            <p:cNvPr id="457" name="Shape 457"/>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458" name="Shape 458"/>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459" name="Shape 459"/>
          <p:cNvGrpSpPr/>
          <p:nvPr/>
        </p:nvGrpSpPr>
        <p:grpSpPr>
          <a:xfrm>
            <a:off x="700085" y="3519122"/>
            <a:ext cx="762000" cy="1374774"/>
            <a:chOff x="480" y="1534"/>
            <a:chExt cx="480" cy="865"/>
          </a:xfrm>
        </p:grpSpPr>
        <p:cxnSp>
          <p:nvCxnSpPr>
            <p:cNvPr id="460" name="Shape 460"/>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461" name="Shape 461"/>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462" name="Shape 462"/>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463" name="Shape 463"/>
          <p:cNvSpPr txBox="1">
            <a:spLocks noGrp="1"/>
          </p:cNvSpPr>
          <p:nvPr>
            <p:ph type="title"/>
          </p:nvPr>
        </p:nvSpPr>
        <p:spPr/>
        <p:txBody>
          <a:bodyPr/>
          <a:lstStyle/>
          <a:p>
            <a:pPr lvl="0"/>
            <a:r>
              <a:rPr lang="en-US" smtClean="0">
                <a:sym typeface="Calibri"/>
              </a:rPr>
              <a:t>Example: </a:t>
            </a:r>
            <a:r>
              <a:rPr lang="en-US" smtClean="0">
                <a:sym typeface="Courier New"/>
              </a:rPr>
              <a:t>sw</a:t>
            </a:r>
            <a:r>
              <a:rPr lang="en-US" smtClean="0">
                <a:sym typeface="Calibri"/>
              </a:rPr>
              <a:t> Instruction</a:t>
            </a:r>
            <a:endParaRPr lang="en-US">
              <a:sym typeface="Calibri"/>
            </a:endParaRPr>
          </a:p>
        </p:txBody>
      </p:sp>
      <p:sp>
        <p:nvSpPr>
          <p:cNvPr id="464" name="Shape 464"/>
          <p:cNvSpPr txBox="1"/>
          <p:nvPr/>
        </p:nvSpPr>
        <p:spPr>
          <a:xfrm rot="-5400000">
            <a:off x="1027873" y="3321559"/>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465" name="Shape 465"/>
          <p:cNvSpPr txBox="1"/>
          <p:nvPr/>
        </p:nvSpPr>
        <p:spPr>
          <a:xfrm>
            <a:off x="1904241" y="2297465"/>
            <a:ext cx="1563600" cy="4001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a:solidFill>
                  <a:schemeClr val="accent2"/>
                </a:solidFill>
                <a:latin typeface="Calibri"/>
                <a:ea typeface="Calibri"/>
                <a:cs typeface="Calibri"/>
                <a:sym typeface="Calibri"/>
              </a:rPr>
              <a:t>sw</a:t>
            </a:r>
            <a:r>
              <a:rPr lang="en-US" sz="2000" b="0" i="0" u="none" strike="noStrike" cap="none" baseline="0">
                <a:solidFill>
                  <a:schemeClr val="accent2"/>
                </a:solidFill>
                <a:latin typeface="Calibri"/>
                <a:ea typeface="Calibri"/>
                <a:cs typeface="Calibri"/>
                <a:sym typeface="Calibri"/>
              </a:rPr>
              <a:t> r3, 17(r1)</a:t>
            </a:r>
          </a:p>
        </p:txBody>
      </p:sp>
    </p:spTree>
    <p:extLst>
      <p:ext uri="{BB962C8B-B14F-4D97-AF65-F5344CB8AC3E}">
        <p14:creationId xmlns:p14="http://schemas.microsoft.com/office/powerpoint/2010/main" val="11747312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6"/>
                                        </p:tgtEl>
                                        <p:attrNameLst>
                                          <p:attrName>style.visibility</p:attrName>
                                        </p:attrNameLst>
                                      </p:cBhvr>
                                      <p:to>
                                        <p:strVal val="visible"/>
                                      </p:to>
                                    </p:set>
                                    <p:animEffect transition="in" filter="fade">
                                      <p:cBhvr>
                                        <p:cTn id="12" dur="500"/>
                                        <p:tgtEl>
                                          <p:spTgt spid="4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8"/>
                                        </p:tgtEl>
                                        <p:attrNameLst>
                                          <p:attrName>style.visibility</p:attrName>
                                        </p:attrNameLst>
                                      </p:cBhvr>
                                      <p:to>
                                        <p:strVal val="visible"/>
                                      </p:to>
                                    </p:set>
                                    <p:animEffect transition="in" filter="fade">
                                      <p:cBhvr>
                                        <p:cTn id="17" dur="500"/>
                                        <p:tgtEl>
                                          <p:spTgt spid="4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5"/>
                                        </p:tgtEl>
                                        <p:attrNameLst>
                                          <p:attrName>style.visibility</p:attrName>
                                        </p:attrNameLst>
                                      </p:cBhvr>
                                      <p:to>
                                        <p:strVal val="visible"/>
                                      </p:to>
                                    </p:set>
                                    <p:animEffect transition="in" filter="fade">
                                      <p:cBhvr>
                                        <p:cTn id="22" dur="500"/>
                                        <p:tgtEl>
                                          <p:spTgt spid="4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2"/>
                                        </p:tgtEl>
                                        <p:attrNameLst>
                                          <p:attrName>style.visibility</p:attrName>
                                        </p:attrNameLst>
                                      </p:cBhvr>
                                      <p:to>
                                        <p:strVal val="visible"/>
                                      </p:to>
                                    </p:set>
                                    <p:animEffect transition="in" filter="fade">
                                      <p:cBhvr>
                                        <p:cTn id="27" dur="500"/>
                                        <p:tgtEl>
                                          <p:spTgt spid="4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2"/>
                                        </p:tgtEl>
                                        <p:attrNameLst>
                                          <p:attrName>style.visibility</p:attrName>
                                        </p:attrNameLst>
                                      </p:cBhvr>
                                      <p:to>
                                        <p:strVal val="visible"/>
                                      </p:to>
                                    </p:set>
                                    <p:animEffect transition="in" filter="fade">
                                      <p:cBhvr>
                                        <p:cTn id="32" dur="500"/>
                                        <p:tgtEl>
                                          <p:spTgt spid="4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9"/>
                                        </p:tgtEl>
                                        <p:attrNameLst>
                                          <p:attrName>style.visibility</p:attrName>
                                        </p:attrNameLst>
                                      </p:cBhvr>
                                      <p:to>
                                        <p:strVal val="visible"/>
                                      </p:to>
                                    </p:set>
                                    <p:animEffect transition="in" filter="fade">
                                      <p:cBhvr>
                                        <p:cTn id="37"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p:txBody>
          <a:bodyPr/>
          <a:lstStyle/>
          <a:p>
            <a:pPr lvl="0"/>
            <a:r>
              <a:rPr lang="en-US" smtClean="0">
                <a:sym typeface="Calibri"/>
              </a:rPr>
              <a:t>Why Five Stages? (1/2)</a:t>
            </a:r>
            <a:endParaRPr lang="en-US">
              <a:sym typeface="Calibri"/>
            </a:endParaRPr>
          </a:p>
        </p:txBody>
      </p:sp>
      <p:sp>
        <p:nvSpPr>
          <p:cNvPr id="471" name="Shape 471"/>
          <p:cNvSpPr txBox="1">
            <a:spLocks noGrp="1"/>
          </p:cNvSpPr>
          <p:nvPr>
            <p:ph type="body" idx="1"/>
          </p:nvPr>
        </p:nvSpPr>
        <p:spPr/>
        <p:txBody>
          <a:bodyPr/>
          <a:lstStyle/>
          <a:p>
            <a:pPr lvl="0"/>
            <a:r>
              <a:rPr lang="en-US" dirty="0" smtClean="0">
                <a:sym typeface="Calibri"/>
              </a:rPr>
              <a:t>Could we have a different number of stages?</a:t>
            </a:r>
          </a:p>
          <a:p>
            <a:pPr lvl="1"/>
            <a:r>
              <a:rPr lang="en-US" dirty="0" smtClean="0">
                <a:sym typeface="Calibri"/>
              </a:rPr>
              <a:t>Yes, other ISAs have different natural number of stages</a:t>
            </a:r>
          </a:p>
          <a:p>
            <a:pPr lvl="0"/>
            <a:r>
              <a:rPr lang="en-US" dirty="0">
                <a:sym typeface="Calibri"/>
              </a:rPr>
              <a:t>W</a:t>
            </a:r>
            <a:r>
              <a:rPr lang="en-US" dirty="0" smtClean="0">
                <a:sym typeface="Calibri"/>
              </a:rPr>
              <a:t>hy does MIPS have five if instructions tend to idle for at least one stage?</a:t>
            </a:r>
          </a:p>
          <a:p>
            <a:pPr lvl="1"/>
            <a:r>
              <a:rPr lang="en-US" dirty="0" smtClean="0">
                <a:sym typeface="Calibri"/>
              </a:rPr>
              <a:t>Five stages are the union of all the operations needed by all the instructions.</a:t>
            </a:r>
          </a:p>
          <a:p>
            <a:pPr lvl="1"/>
            <a:r>
              <a:rPr lang="en-US" dirty="0" smtClean="0">
                <a:sym typeface="Calibri"/>
              </a:rPr>
              <a:t>One instruction uses all five stages: the load</a:t>
            </a:r>
            <a:endParaRPr lang="en-US" dirty="0">
              <a:sym typeface="Calibri"/>
            </a:endParaRPr>
          </a:p>
        </p:txBody>
      </p:sp>
    </p:spTree>
    <p:extLst>
      <p:ext uri="{BB962C8B-B14F-4D97-AF65-F5344CB8AC3E}">
        <p14:creationId xmlns:p14="http://schemas.microsoft.com/office/powerpoint/2010/main" val="3848393736"/>
      </p:ext>
    </p:extLst>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Shape 477"/>
          <p:cNvSpPr txBox="1">
            <a:spLocks noGrp="1"/>
          </p:cNvSpPr>
          <p:nvPr>
            <p:ph type="title"/>
          </p:nvPr>
        </p:nvSpPr>
        <p:spPr/>
        <p:txBody>
          <a:bodyPr/>
          <a:lstStyle/>
          <a:p>
            <a:pPr lvl="0"/>
            <a:r>
              <a:rPr lang="en-US" smtClean="0">
                <a:sym typeface="Calibri"/>
              </a:rPr>
              <a:t>Why Five Stages? (2/2)</a:t>
            </a:r>
            <a:endParaRPr lang="en-US">
              <a:sym typeface="Calibri"/>
            </a:endParaRPr>
          </a:p>
        </p:txBody>
      </p:sp>
      <p:sp>
        <p:nvSpPr>
          <p:cNvPr id="476" name="Shape 476"/>
          <p:cNvSpPr txBox="1">
            <a:spLocks noGrp="1"/>
          </p:cNvSpPr>
          <p:nvPr>
            <p:ph type="body" idx="1"/>
          </p:nvPr>
        </p:nvSpPr>
        <p:spPr>
          <a:xfrm>
            <a:off x="457200" y="1430867"/>
            <a:ext cx="8229600" cy="4525963"/>
          </a:xfrm>
        </p:spPr>
        <p:txBody>
          <a:bodyPr/>
          <a:lstStyle/>
          <a:p>
            <a:pPr lvl="0"/>
            <a:r>
              <a:rPr lang="en-US" dirty="0" err="1" smtClean="0">
                <a:sym typeface="Courier New"/>
              </a:rPr>
              <a:t>lw</a:t>
            </a:r>
            <a:r>
              <a:rPr lang="en-US" dirty="0" smtClean="0">
                <a:sym typeface="Courier New"/>
              </a:rPr>
              <a:t> $r3,17($r1) # r3=</a:t>
            </a:r>
            <a:r>
              <a:rPr lang="en-US" dirty="0" err="1" smtClean="0">
                <a:sym typeface="Courier New"/>
              </a:rPr>
              <a:t>Mem</a:t>
            </a:r>
            <a:r>
              <a:rPr lang="en-US" dirty="0" smtClean="0">
                <a:sym typeface="Courier New"/>
              </a:rPr>
              <a:t>[r1+17]</a:t>
            </a:r>
          </a:p>
          <a:p>
            <a:pPr lvl="1"/>
            <a:r>
              <a:rPr lang="en-US" dirty="0" smtClean="0">
                <a:sym typeface="Calibri"/>
              </a:rPr>
              <a:t>Stage 1: fetch this instruction, increment PC</a:t>
            </a:r>
          </a:p>
          <a:p>
            <a:pPr lvl="1"/>
            <a:r>
              <a:rPr lang="en-US" dirty="0" smtClean="0">
                <a:sym typeface="Calibri"/>
              </a:rPr>
              <a:t>Stage 2: decode to determine it is a </a:t>
            </a:r>
            <a:r>
              <a:rPr lang="en-US" dirty="0" err="1" smtClean="0">
                <a:sym typeface="Courier New"/>
              </a:rPr>
              <a:t>lw</a:t>
            </a:r>
            <a:r>
              <a:rPr lang="en-US" dirty="0" smtClean="0">
                <a:sym typeface="Calibri"/>
              </a:rPr>
              <a:t>,</a:t>
            </a:r>
            <a:br>
              <a:rPr lang="en-US" dirty="0" smtClean="0">
                <a:sym typeface="Calibri"/>
              </a:rPr>
            </a:br>
            <a:r>
              <a:rPr lang="en-US" dirty="0" smtClean="0">
                <a:sym typeface="Calibri"/>
              </a:rPr>
              <a:t>then read register </a:t>
            </a:r>
            <a:r>
              <a:rPr lang="en-US" dirty="0" smtClean="0">
                <a:sym typeface="Courier New"/>
              </a:rPr>
              <a:t>$r1</a:t>
            </a:r>
          </a:p>
          <a:p>
            <a:pPr lvl="1"/>
            <a:r>
              <a:rPr lang="en-US" dirty="0" smtClean="0">
                <a:sym typeface="Calibri"/>
              </a:rPr>
              <a:t>Stage 3: add </a:t>
            </a:r>
            <a:r>
              <a:rPr lang="en-US" dirty="0" smtClean="0">
                <a:sym typeface="Courier New"/>
              </a:rPr>
              <a:t>17</a:t>
            </a:r>
            <a:r>
              <a:rPr lang="en-US" dirty="0" smtClean="0">
                <a:sym typeface="Calibri"/>
              </a:rPr>
              <a:t> to value in register </a:t>
            </a:r>
            <a:r>
              <a:rPr lang="en-US" dirty="0" smtClean="0">
                <a:sym typeface="Courier New"/>
              </a:rPr>
              <a:t>$r1</a:t>
            </a:r>
            <a:r>
              <a:rPr lang="en-US" dirty="0" smtClean="0">
                <a:sym typeface="Calibri"/>
              </a:rPr>
              <a:t> (retrieved in Stage 2)</a:t>
            </a:r>
          </a:p>
          <a:p>
            <a:pPr lvl="1"/>
            <a:r>
              <a:rPr lang="en-US" dirty="0" smtClean="0">
                <a:sym typeface="Calibri"/>
              </a:rPr>
              <a:t>Stage 4: read value from memory address computed in Stage 3</a:t>
            </a:r>
          </a:p>
          <a:p>
            <a:pPr lvl="1"/>
            <a:r>
              <a:rPr lang="en-US" dirty="0" smtClean="0">
                <a:sym typeface="Calibri"/>
              </a:rPr>
              <a:t>Stage 5: write value read in Stage 4 into </a:t>
            </a:r>
            <a:br>
              <a:rPr lang="en-US" dirty="0" smtClean="0">
                <a:sym typeface="Calibri"/>
              </a:rPr>
            </a:br>
            <a:r>
              <a:rPr lang="en-US" dirty="0" smtClean="0">
                <a:sym typeface="Calibri"/>
              </a:rPr>
              <a:t>register </a:t>
            </a:r>
            <a:r>
              <a:rPr lang="en-US" dirty="0" smtClean="0">
                <a:sym typeface="Courier New"/>
              </a:rPr>
              <a:t>$r3</a:t>
            </a:r>
            <a:endParaRPr lang="en-US" dirty="0">
              <a:sym typeface="Courier New"/>
            </a:endParaRPr>
          </a:p>
        </p:txBody>
      </p:sp>
    </p:spTree>
    <p:extLst>
      <p:ext uri="{BB962C8B-B14F-4D97-AF65-F5344CB8AC3E}">
        <p14:creationId xmlns:p14="http://schemas.microsoft.com/office/powerpoint/2010/main" val="1207283442"/>
      </p:ext>
    </p:extLst>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Shape 482"/>
          <p:cNvGrpSpPr/>
          <p:nvPr/>
        </p:nvGrpSpPr>
        <p:grpSpPr>
          <a:xfrm>
            <a:off x="5578473" y="3100312"/>
            <a:ext cx="1260474" cy="1523999"/>
            <a:chOff x="3622" y="1347"/>
            <a:chExt cx="793" cy="959"/>
          </a:xfrm>
        </p:grpSpPr>
        <p:sp>
          <p:nvSpPr>
            <p:cNvPr id="483" name="Shape 483"/>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84" name="Shape 484"/>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485" name="Shape 485"/>
            <p:cNvSpPr txBox="1"/>
            <p:nvPr/>
          </p:nvSpPr>
          <p:spPr>
            <a:xfrm>
              <a:off x="362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sp>
        <p:nvSpPr>
          <p:cNvPr id="486" name="Shape 486"/>
          <p:cNvSpPr/>
          <p:nvPr/>
        </p:nvSpPr>
        <p:spPr>
          <a:xfrm>
            <a:off x="1200148" y="3039987"/>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487" name="Shape 487"/>
          <p:cNvSpPr/>
          <p:nvPr/>
        </p:nvSpPr>
        <p:spPr>
          <a:xfrm rot="-5400000">
            <a:off x="1885948" y="33447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488" name="Shape 488"/>
          <p:cNvSpPr/>
          <p:nvPr/>
        </p:nvSpPr>
        <p:spPr>
          <a:xfrm>
            <a:off x="1657348" y="4611612"/>
            <a:ext cx="533399" cy="5015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+4</a:t>
            </a:r>
          </a:p>
        </p:txBody>
      </p:sp>
      <p:cxnSp>
        <p:nvCxnSpPr>
          <p:cNvPr id="489" name="Shape 489"/>
          <p:cNvCxnSpPr/>
          <p:nvPr/>
        </p:nvCxnSpPr>
        <p:spPr>
          <a:xfrm>
            <a:off x="1581148" y="3649587"/>
            <a:ext cx="762000" cy="0"/>
          </a:xfrm>
          <a:prstGeom prst="straightConnector1">
            <a:avLst/>
          </a:prstGeom>
          <a:noFill/>
          <a:ln w="28575" cap="flat">
            <a:solidFill>
              <a:schemeClr val="dk1"/>
            </a:solidFill>
            <a:prstDash val="solid"/>
            <a:round/>
            <a:headEnd type="none" w="med" len="med"/>
            <a:tailEnd type="triangle" w="lg" len="lg"/>
          </a:ln>
        </p:spPr>
      </p:cxnSp>
      <p:sp>
        <p:nvSpPr>
          <p:cNvPr id="490" name="Shape 490"/>
          <p:cNvSpPr/>
          <p:nvPr/>
        </p:nvSpPr>
        <p:spPr>
          <a:xfrm>
            <a:off x="3943348" y="3039987"/>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491" name="Shape 491"/>
          <p:cNvCxnSpPr/>
          <p:nvPr/>
        </p:nvCxnSpPr>
        <p:spPr>
          <a:xfrm>
            <a:off x="3409948" y="3497187"/>
            <a:ext cx="533399" cy="0"/>
          </a:xfrm>
          <a:prstGeom prst="straightConnector1">
            <a:avLst/>
          </a:prstGeom>
          <a:noFill/>
          <a:ln w="28575" cap="flat">
            <a:solidFill>
              <a:schemeClr val="dk1"/>
            </a:solidFill>
            <a:prstDash val="solid"/>
            <a:round/>
            <a:headEnd type="none" w="med" len="med"/>
            <a:tailEnd type="triangle" w="lg" len="lg"/>
          </a:ln>
        </p:spPr>
      </p:cxnSp>
      <p:cxnSp>
        <p:nvCxnSpPr>
          <p:cNvPr id="492" name="Shape 492"/>
          <p:cNvCxnSpPr/>
          <p:nvPr/>
        </p:nvCxnSpPr>
        <p:spPr>
          <a:xfrm>
            <a:off x="3409948" y="3870250"/>
            <a:ext cx="533399" cy="0"/>
          </a:xfrm>
          <a:prstGeom prst="straightConnector1">
            <a:avLst/>
          </a:prstGeom>
          <a:noFill/>
          <a:ln w="28575" cap="flat">
            <a:solidFill>
              <a:schemeClr val="dk1"/>
            </a:solidFill>
            <a:prstDash val="solid"/>
            <a:round/>
            <a:headEnd type="none" w="med" len="med"/>
            <a:tailEnd type="triangle" w="lg" len="lg"/>
          </a:ln>
        </p:spPr>
      </p:cxnSp>
      <p:cxnSp>
        <p:nvCxnSpPr>
          <p:cNvPr id="493" name="Shape 493"/>
          <p:cNvCxnSpPr/>
          <p:nvPr/>
        </p:nvCxnSpPr>
        <p:spPr>
          <a:xfrm>
            <a:off x="3409948" y="4182987"/>
            <a:ext cx="533399" cy="0"/>
          </a:xfrm>
          <a:prstGeom prst="straightConnector1">
            <a:avLst/>
          </a:prstGeom>
          <a:noFill/>
          <a:ln w="28575" cap="flat">
            <a:solidFill>
              <a:schemeClr val="dk1"/>
            </a:solidFill>
            <a:prstDash val="solid"/>
            <a:round/>
            <a:headEnd type="none" w="med" len="med"/>
            <a:tailEnd type="triangle" w="lg" len="lg"/>
          </a:ln>
        </p:spPr>
      </p:cxnSp>
      <p:sp>
        <p:nvSpPr>
          <p:cNvPr id="494" name="Shape 494"/>
          <p:cNvSpPr txBox="1"/>
          <p:nvPr/>
        </p:nvSpPr>
        <p:spPr>
          <a:xfrm rot="-5400000">
            <a:off x="3758973" y="3481462"/>
            <a:ext cx="12927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cxnSp>
        <p:nvCxnSpPr>
          <p:cNvPr id="495" name="Shape 495"/>
          <p:cNvCxnSpPr/>
          <p:nvPr/>
        </p:nvCxnSpPr>
        <p:spPr>
          <a:xfrm>
            <a:off x="4933948" y="4182987"/>
            <a:ext cx="685799" cy="0"/>
          </a:xfrm>
          <a:prstGeom prst="straightConnector1">
            <a:avLst/>
          </a:prstGeom>
          <a:noFill/>
          <a:ln w="28575" cap="flat">
            <a:solidFill>
              <a:schemeClr val="dk1"/>
            </a:solidFill>
            <a:prstDash val="solid"/>
            <a:round/>
            <a:headEnd type="none" w="med" len="med"/>
            <a:tailEnd type="triangle" w="lg" len="lg"/>
          </a:ln>
        </p:spPr>
      </p:cxnSp>
      <p:cxnSp>
        <p:nvCxnSpPr>
          <p:cNvPr id="496" name="Shape 496"/>
          <p:cNvCxnSpPr/>
          <p:nvPr/>
        </p:nvCxnSpPr>
        <p:spPr>
          <a:xfrm>
            <a:off x="3379785" y="4533825"/>
            <a:ext cx="2209799" cy="0"/>
          </a:xfrm>
          <a:prstGeom prst="straightConnector1">
            <a:avLst/>
          </a:prstGeom>
          <a:noFill/>
          <a:ln w="28575" cap="flat">
            <a:solidFill>
              <a:schemeClr val="dk1"/>
            </a:solidFill>
            <a:prstDash val="solid"/>
            <a:round/>
            <a:headEnd type="none" w="med" len="med"/>
            <a:tailEnd type="triangle" w="lg" len="lg"/>
          </a:ln>
        </p:spPr>
      </p:cxnSp>
      <p:cxnSp>
        <p:nvCxnSpPr>
          <p:cNvPr id="497" name="Shape 497"/>
          <p:cNvCxnSpPr/>
          <p:nvPr/>
        </p:nvCxnSpPr>
        <p:spPr>
          <a:xfrm>
            <a:off x="4933948" y="3368600"/>
            <a:ext cx="655500" cy="0"/>
          </a:xfrm>
          <a:prstGeom prst="straightConnector1">
            <a:avLst/>
          </a:prstGeom>
          <a:noFill/>
          <a:ln w="28575" cap="flat">
            <a:solidFill>
              <a:schemeClr val="dk1"/>
            </a:solidFill>
            <a:prstDash val="solid"/>
            <a:round/>
            <a:headEnd type="none" w="med" len="med"/>
            <a:tailEnd type="triangle" w="lg" len="lg"/>
          </a:ln>
        </p:spPr>
      </p:cxnSp>
      <p:sp>
        <p:nvSpPr>
          <p:cNvPr id="498" name="Shape 498"/>
          <p:cNvSpPr/>
          <p:nvPr/>
        </p:nvSpPr>
        <p:spPr>
          <a:xfrm rot="-5400000">
            <a:off x="6381747" y="3497187"/>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499" name="Shape 499"/>
          <p:cNvCxnSpPr/>
          <p:nvPr/>
        </p:nvCxnSpPr>
        <p:spPr>
          <a:xfrm>
            <a:off x="5162548" y="4182987"/>
            <a:ext cx="0" cy="304799"/>
          </a:xfrm>
          <a:prstGeom prst="straightConnector1">
            <a:avLst/>
          </a:prstGeom>
          <a:noFill/>
          <a:ln w="28575" cap="flat">
            <a:solidFill>
              <a:schemeClr val="dk1"/>
            </a:solidFill>
            <a:prstDash val="solid"/>
            <a:round/>
            <a:headEnd type="none" w="med" len="med"/>
            <a:tailEnd type="none" w="med" len="med"/>
          </a:ln>
        </p:spPr>
      </p:cxnSp>
      <p:cxnSp>
        <p:nvCxnSpPr>
          <p:cNvPr id="500" name="Shape 500"/>
          <p:cNvCxnSpPr/>
          <p:nvPr/>
        </p:nvCxnSpPr>
        <p:spPr>
          <a:xfrm>
            <a:off x="5162548" y="4563987"/>
            <a:ext cx="0" cy="304799"/>
          </a:xfrm>
          <a:prstGeom prst="straightConnector1">
            <a:avLst/>
          </a:prstGeom>
          <a:noFill/>
          <a:ln w="28575" cap="flat">
            <a:solidFill>
              <a:schemeClr val="dk1"/>
            </a:solidFill>
            <a:prstDash val="solid"/>
            <a:round/>
            <a:headEnd type="none" w="med" len="med"/>
            <a:tailEnd type="none" w="med" len="med"/>
          </a:ln>
        </p:spPr>
      </p:cxnSp>
      <p:cxnSp>
        <p:nvCxnSpPr>
          <p:cNvPr id="501" name="Shape 501"/>
          <p:cNvCxnSpPr/>
          <p:nvPr/>
        </p:nvCxnSpPr>
        <p:spPr>
          <a:xfrm>
            <a:off x="5162548" y="4868787"/>
            <a:ext cx="1676399" cy="0"/>
          </a:xfrm>
          <a:prstGeom prst="straightConnector1">
            <a:avLst/>
          </a:prstGeom>
          <a:noFill/>
          <a:ln w="28575" cap="flat">
            <a:solidFill>
              <a:schemeClr val="dk1"/>
            </a:solidFill>
            <a:prstDash val="solid"/>
            <a:round/>
            <a:headEnd type="none" w="med" len="med"/>
            <a:tailEnd type="triangle" w="lg" len="lg"/>
          </a:ln>
        </p:spPr>
      </p:cxnSp>
      <p:cxnSp>
        <p:nvCxnSpPr>
          <p:cNvPr id="502" name="Shape 502"/>
          <p:cNvCxnSpPr/>
          <p:nvPr/>
        </p:nvCxnSpPr>
        <p:spPr>
          <a:xfrm>
            <a:off x="7905747" y="3786112"/>
            <a:ext cx="304799" cy="0"/>
          </a:xfrm>
          <a:prstGeom prst="straightConnector1">
            <a:avLst/>
          </a:prstGeom>
          <a:noFill/>
          <a:ln w="28575" cap="flat">
            <a:solidFill>
              <a:schemeClr val="dk1"/>
            </a:solidFill>
            <a:prstDash val="solid"/>
            <a:round/>
            <a:headEnd type="none" w="med" len="med"/>
            <a:tailEnd type="none" w="med" len="med"/>
          </a:ln>
        </p:spPr>
      </p:cxnSp>
      <p:cxnSp>
        <p:nvCxnSpPr>
          <p:cNvPr id="503" name="Shape 503"/>
          <p:cNvCxnSpPr/>
          <p:nvPr/>
        </p:nvCxnSpPr>
        <p:spPr>
          <a:xfrm rot="10800000">
            <a:off x="8210547" y="2506612"/>
            <a:ext cx="0" cy="1279499"/>
          </a:xfrm>
          <a:prstGeom prst="straightConnector1">
            <a:avLst/>
          </a:prstGeom>
          <a:noFill/>
          <a:ln w="28575" cap="flat">
            <a:solidFill>
              <a:schemeClr val="dk1"/>
            </a:solidFill>
            <a:prstDash val="solid"/>
            <a:round/>
            <a:headEnd type="none" w="med" len="med"/>
            <a:tailEnd type="none" w="med" len="med"/>
          </a:ln>
        </p:spPr>
      </p:cxnSp>
      <p:cxnSp>
        <p:nvCxnSpPr>
          <p:cNvPr id="504" name="Shape 504"/>
          <p:cNvCxnSpPr/>
          <p:nvPr/>
        </p:nvCxnSpPr>
        <p:spPr>
          <a:xfrm rot="10800000">
            <a:off x="4206747" y="2506587"/>
            <a:ext cx="4003799" cy="0"/>
          </a:xfrm>
          <a:prstGeom prst="straightConnector1">
            <a:avLst/>
          </a:prstGeom>
          <a:noFill/>
          <a:ln w="28575" cap="flat">
            <a:solidFill>
              <a:schemeClr val="dk1"/>
            </a:solidFill>
            <a:prstDash val="solid"/>
            <a:round/>
            <a:headEnd type="none" w="med" len="med"/>
            <a:tailEnd type="none" w="med" len="med"/>
          </a:ln>
        </p:spPr>
      </p:cxnSp>
      <p:cxnSp>
        <p:nvCxnSpPr>
          <p:cNvPr id="505" name="Shape 505"/>
          <p:cNvCxnSpPr/>
          <p:nvPr/>
        </p:nvCxnSpPr>
        <p:spPr>
          <a:xfrm>
            <a:off x="4206873" y="2506587"/>
            <a:ext cx="0" cy="533399"/>
          </a:xfrm>
          <a:prstGeom prst="straightConnector1">
            <a:avLst/>
          </a:prstGeom>
          <a:noFill/>
          <a:ln w="28575" cap="flat">
            <a:solidFill>
              <a:schemeClr val="dk1"/>
            </a:solidFill>
            <a:prstDash val="solid"/>
            <a:round/>
            <a:headEnd type="none" w="med" len="med"/>
            <a:tailEnd type="triangle" w="lg" len="lg"/>
          </a:ln>
        </p:spPr>
      </p:cxnSp>
      <p:sp>
        <p:nvSpPr>
          <p:cNvPr id="506" name="Shape 506"/>
          <p:cNvSpPr txBox="1"/>
          <p:nvPr/>
        </p:nvSpPr>
        <p:spPr>
          <a:xfrm>
            <a:off x="3365498" y="4487787"/>
            <a:ext cx="762000"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507" name="Shape 507"/>
          <p:cNvCxnSpPr/>
          <p:nvPr/>
        </p:nvCxnSpPr>
        <p:spPr>
          <a:xfrm>
            <a:off x="1962148" y="3649587"/>
            <a:ext cx="0" cy="962099"/>
          </a:xfrm>
          <a:prstGeom prst="straightConnector1">
            <a:avLst/>
          </a:prstGeom>
          <a:noFill/>
          <a:ln w="28575" cap="flat">
            <a:solidFill>
              <a:schemeClr val="dk1"/>
            </a:solidFill>
            <a:prstDash val="solid"/>
            <a:round/>
            <a:headEnd type="none" w="med" len="med"/>
            <a:tailEnd type="triangle" w="lg" len="lg"/>
          </a:ln>
        </p:spPr>
      </p:cxnSp>
      <p:sp>
        <p:nvSpPr>
          <p:cNvPr id="508" name="Shape 508"/>
          <p:cNvSpPr/>
          <p:nvPr/>
        </p:nvSpPr>
        <p:spPr>
          <a:xfrm>
            <a:off x="1200148" y="4624312"/>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09" name="Shape 509"/>
          <p:cNvCxnSpPr/>
          <p:nvPr/>
        </p:nvCxnSpPr>
        <p:spPr>
          <a:xfrm rot="10800000">
            <a:off x="1581148" y="5008487"/>
            <a:ext cx="228600" cy="0"/>
          </a:xfrm>
          <a:prstGeom prst="straightConnector1">
            <a:avLst/>
          </a:prstGeom>
          <a:noFill/>
          <a:ln w="28575" cap="flat">
            <a:solidFill>
              <a:schemeClr val="dk1"/>
            </a:solidFill>
            <a:prstDash val="solid"/>
            <a:round/>
            <a:headEnd type="none" w="med" len="med"/>
            <a:tailEnd type="triangle" w="lg" len="lg"/>
          </a:ln>
        </p:spPr>
      </p:cxnSp>
      <p:cxnSp>
        <p:nvCxnSpPr>
          <p:cNvPr id="510" name="Shape 510"/>
          <p:cNvCxnSpPr/>
          <p:nvPr/>
        </p:nvCxnSpPr>
        <p:spPr>
          <a:xfrm>
            <a:off x="4029073" y="4533825"/>
            <a:ext cx="0" cy="671400"/>
          </a:xfrm>
          <a:prstGeom prst="straightConnector1">
            <a:avLst/>
          </a:prstGeom>
          <a:noFill/>
          <a:ln w="28575" cap="flat">
            <a:solidFill>
              <a:schemeClr val="dk1"/>
            </a:solidFill>
            <a:prstDash val="solid"/>
            <a:round/>
            <a:headEnd type="none" w="med" len="med"/>
            <a:tailEnd type="none" w="med" len="med"/>
          </a:ln>
        </p:spPr>
      </p:cxnSp>
      <p:cxnSp>
        <p:nvCxnSpPr>
          <p:cNvPr id="511" name="Shape 511"/>
          <p:cNvCxnSpPr/>
          <p:nvPr/>
        </p:nvCxnSpPr>
        <p:spPr>
          <a:xfrm rot="10800000">
            <a:off x="1581073" y="5205337"/>
            <a:ext cx="2447999" cy="0"/>
          </a:xfrm>
          <a:prstGeom prst="straightConnector1">
            <a:avLst/>
          </a:prstGeom>
          <a:noFill/>
          <a:ln w="28575" cap="flat">
            <a:solidFill>
              <a:schemeClr val="dk1"/>
            </a:solidFill>
            <a:prstDash val="solid"/>
            <a:round/>
            <a:headEnd type="none" w="med" len="med"/>
            <a:tailEnd type="triangle" w="lg" len="lg"/>
          </a:ln>
        </p:spPr>
      </p:cxnSp>
      <p:cxnSp>
        <p:nvCxnSpPr>
          <p:cNvPr id="512" name="Shape 512"/>
          <p:cNvCxnSpPr/>
          <p:nvPr/>
        </p:nvCxnSpPr>
        <p:spPr>
          <a:xfrm rot="10800000">
            <a:off x="819148" y="5021187"/>
            <a:ext cx="381000" cy="0"/>
          </a:xfrm>
          <a:prstGeom prst="straightConnector1">
            <a:avLst/>
          </a:prstGeom>
          <a:noFill/>
          <a:ln w="28575" cap="flat">
            <a:solidFill>
              <a:schemeClr val="dk1"/>
            </a:solidFill>
            <a:prstDash val="solid"/>
            <a:round/>
            <a:headEnd type="none" w="med" len="med"/>
            <a:tailEnd type="none" w="med" len="med"/>
          </a:ln>
        </p:spPr>
      </p:cxnSp>
      <p:cxnSp>
        <p:nvCxnSpPr>
          <p:cNvPr id="513" name="Shape 513"/>
          <p:cNvCxnSpPr/>
          <p:nvPr/>
        </p:nvCxnSpPr>
        <p:spPr>
          <a:xfrm rot="10800000">
            <a:off x="819147" y="3649587"/>
            <a:ext cx="0" cy="1371599"/>
          </a:xfrm>
          <a:prstGeom prst="straightConnector1">
            <a:avLst/>
          </a:prstGeom>
          <a:noFill/>
          <a:ln w="28575" cap="flat">
            <a:solidFill>
              <a:schemeClr val="dk1"/>
            </a:solidFill>
            <a:prstDash val="solid"/>
            <a:round/>
            <a:headEnd type="none" w="med" len="med"/>
            <a:tailEnd type="none" w="med" len="med"/>
          </a:ln>
        </p:spPr>
      </p:cxnSp>
      <p:cxnSp>
        <p:nvCxnSpPr>
          <p:cNvPr id="514" name="Shape 514"/>
          <p:cNvCxnSpPr/>
          <p:nvPr/>
        </p:nvCxnSpPr>
        <p:spPr>
          <a:xfrm>
            <a:off x="819147" y="3649587"/>
            <a:ext cx="381000" cy="0"/>
          </a:xfrm>
          <a:prstGeom prst="straightConnector1">
            <a:avLst/>
          </a:prstGeom>
          <a:noFill/>
          <a:ln w="28575" cap="flat">
            <a:solidFill>
              <a:schemeClr val="dk1"/>
            </a:solidFill>
            <a:prstDash val="solid"/>
            <a:round/>
            <a:headEnd type="none" w="med" len="med"/>
            <a:tailEnd type="triangle" w="lg" len="lg"/>
          </a:ln>
        </p:spPr>
      </p:cxnSp>
      <p:cxnSp>
        <p:nvCxnSpPr>
          <p:cNvPr id="515" name="Shape 515"/>
          <p:cNvCxnSpPr/>
          <p:nvPr/>
        </p:nvCxnSpPr>
        <p:spPr>
          <a:xfrm>
            <a:off x="1581148" y="3633712"/>
            <a:ext cx="762000" cy="0"/>
          </a:xfrm>
          <a:prstGeom prst="straightConnector1">
            <a:avLst/>
          </a:prstGeom>
          <a:noFill/>
          <a:ln w="38100" cap="flat">
            <a:solidFill>
              <a:schemeClr val="accent2"/>
            </a:solidFill>
            <a:prstDash val="solid"/>
            <a:round/>
            <a:headEnd type="none" w="med" len="med"/>
            <a:tailEnd type="triangle" w="lg" len="lg"/>
          </a:ln>
        </p:spPr>
      </p:cxnSp>
      <p:grpSp>
        <p:nvGrpSpPr>
          <p:cNvPr id="516" name="Shape 516"/>
          <p:cNvGrpSpPr/>
          <p:nvPr/>
        </p:nvGrpSpPr>
        <p:grpSpPr>
          <a:xfrm>
            <a:off x="3505197" y="3030462"/>
            <a:ext cx="325437" cy="1168399"/>
            <a:chOff x="2171" y="1153"/>
            <a:chExt cx="205" cy="735"/>
          </a:xfrm>
        </p:grpSpPr>
        <p:sp>
          <p:nvSpPr>
            <p:cNvPr id="517" name="Shape 517"/>
            <p:cNvSpPr txBox="1"/>
            <p:nvPr/>
          </p:nvSpPr>
          <p:spPr>
            <a:xfrm>
              <a:off x="2171" y="1639"/>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a:t>
              </a:r>
            </a:p>
          </p:txBody>
        </p:sp>
        <p:sp>
          <p:nvSpPr>
            <p:cNvPr id="518" name="Shape 518"/>
            <p:cNvSpPr txBox="1"/>
            <p:nvPr/>
          </p:nvSpPr>
          <p:spPr>
            <a:xfrm>
              <a:off x="2171" y="1394"/>
              <a:ext cx="205"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a:t>
              </a:r>
            </a:p>
          </p:txBody>
        </p:sp>
        <p:sp>
          <p:nvSpPr>
            <p:cNvPr id="519" name="Shape 519"/>
            <p:cNvSpPr txBox="1"/>
            <p:nvPr/>
          </p:nvSpPr>
          <p:spPr>
            <a:xfrm>
              <a:off x="2171" y="1153"/>
              <a:ext cx="185" cy="25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x</a:t>
              </a:r>
            </a:p>
          </p:txBody>
        </p:sp>
      </p:grpSp>
      <p:grpSp>
        <p:nvGrpSpPr>
          <p:cNvPr id="520" name="Shape 520"/>
          <p:cNvGrpSpPr/>
          <p:nvPr/>
        </p:nvGrpSpPr>
        <p:grpSpPr>
          <a:xfrm>
            <a:off x="5794572" y="2614537"/>
            <a:ext cx="1428750" cy="1177925"/>
            <a:chOff x="3614" y="892"/>
            <a:chExt cx="900" cy="742"/>
          </a:xfrm>
        </p:grpSpPr>
        <p:sp>
          <p:nvSpPr>
            <p:cNvPr id="521" name="Shape 521"/>
            <p:cNvSpPr txBox="1"/>
            <p:nvPr/>
          </p:nvSpPr>
          <p:spPr>
            <a:xfrm>
              <a:off x="3614" y="892"/>
              <a:ext cx="9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r>
                <a:rPr lang="en-US" sz="2000">
                  <a:solidFill>
                    <a:schemeClr val="accent2"/>
                  </a:solidFill>
                  <a:latin typeface="Calibri"/>
                  <a:ea typeface="Calibri"/>
                  <a:cs typeface="Calibri"/>
                  <a:sym typeface="Calibri"/>
                </a:rPr>
                <a:t> </a:t>
              </a:r>
              <a:r>
                <a:rPr lang="en-US" sz="2000" b="0" i="0" u="none" strike="noStrike" cap="none" baseline="0">
                  <a:solidFill>
                    <a:schemeClr val="accent2"/>
                  </a:solidFill>
                  <a:latin typeface="Calibri"/>
                  <a:ea typeface="Calibri"/>
                  <a:cs typeface="Calibri"/>
                  <a:sym typeface="Calibri"/>
                </a:rPr>
                <a:t>+ 17</a:t>
              </a:r>
            </a:p>
          </p:txBody>
        </p:sp>
        <p:cxnSp>
          <p:nvCxnSpPr>
            <p:cNvPr id="522" name="Shape 522"/>
            <p:cNvCxnSpPr/>
            <p:nvPr/>
          </p:nvCxnSpPr>
          <p:spPr>
            <a:xfrm>
              <a:off x="4043" y="1634"/>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523" name="Shape 523"/>
          <p:cNvGrpSpPr/>
          <p:nvPr/>
        </p:nvGrpSpPr>
        <p:grpSpPr>
          <a:xfrm>
            <a:off x="3409948" y="2841550"/>
            <a:ext cx="2295524" cy="2185987"/>
            <a:chOff x="2112" y="1035"/>
            <a:chExt cx="1445" cy="1377"/>
          </a:xfrm>
        </p:grpSpPr>
        <p:cxnSp>
          <p:nvCxnSpPr>
            <p:cNvPr id="524" name="Shape 524"/>
            <p:cNvCxnSpPr/>
            <p:nvPr/>
          </p:nvCxnSpPr>
          <p:spPr>
            <a:xfrm>
              <a:off x="2112" y="1679"/>
              <a:ext cx="336" cy="0"/>
            </a:xfrm>
            <a:prstGeom prst="straightConnector1">
              <a:avLst/>
            </a:prstGeom>
            <a:noFill/>
            <a:ln w="38100" cap="flat">
              <a:solidFill>
                <a:schemeClr val="accent2"/>
              </a:solidFill>
              <a:prstDash val="solid"/>
              <a:round/>
              <a:headEnd type="none" w="med" len="med"/>
              <a:tailEnd type="triangle" w="lg" len="lg"/>
            </a:ln>
          </p:spPr>
        </p:cxnSp>
        <p:cxnSp>
          <p:nvCxnSpPr>
            <p:cNvPr id="525" name="Shape 525"/>
            <p:cNvCxnSpPr/>
            <p:nvPr/>
          </p:nvCxnSpPr>
          <p:spPr>
            <a:xfrm>
              <a:off x="2112" y="2112"/>
              <a:ext cx="1344" cy="0"/>
            </a:xfrm>
            <a:prstGeom prst="straightConnector1">
              <a:avLst/>
            </a:prstGeom>
            <a:noFill/>
            <a:ln w="38100" cap="flat">
              <a:solidFill>
                <a:schemeClr val="accent2"/>
              </a:solidFill>
              <a:prstDash val="solid"/>
              <a:round/>
              <a:headEnd type="none" w="med" len="med"/>
              <a:tailEnd type="triangle" w="lg" len="lg"/>
            </a:ln>
          </p:spPr>
        </p:cxnSp>
        <p:cxnSp>
          <p:nvCxnSpPr>
            <p:cNvPr id="526" name="Shape 526"/>
            <p:cNvCxnSpPr/>
            <p:nvPr/>
          </p:nvCxnSpPr>
          <p:spPr>
            <a:xfrm>
              <a:off x="3071" y="1359"/>
              <a:ext cx="412" cy="0"/>
            </a:xfrm>
            <a:prstGeom prst="straightConnector1">
              <a:avLst/>
            </a:prstGeom>
            <a:noFill/>
            <a:ln w="38100" cap="flat">
              <a:solidFill>
                <a:schemeClr val="accent2"/>
              </a:solidFill>
              <a:prstDash val="solid"/>
              <a:round/>
              <a:headEnd type="none" w="med" len="med"/>
              <a:tailEnd type="triangle" w="lg" len="lg"/>
            </a:ln>
          </p:spPr>
        </p:cxnSp>
        <p:sp>
          <p:nvSpPr>
            <p:cNvPr id="527" name="Shape 527"/>
            <p:cNvSpPr txBox="1"/>
            <p:nvPr/>
          </p:nvSpPr>
          <p:spPr>
            <a:xfrm>
              <a:off x="2639" y="2112"/>
              <a:ext cx="2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17</a:t>
              </a:r>
            </a:p>
          </p:txBody>
        </p:sp>
        <p:sp>
          <p:nvSpPr>
            <p:cNvPr id="528" name="Shape 528"/>
            <p:cNvSpPr txBox="1"/>
            <p:nvPr/>
          </p:nvSpPr>
          <p:spPr>
            <a:xfrm>
              <a:off x="3032" y="1035"/>
              <a:ext cx="524" cy="2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reg[1]</a:t>
              </a:r>
            </a:p>
          </p:txBody>
        </p:sp>
        <p:cxnSp>
          <p:nvCxnSpPr>
            <p:cNvPr id="529" name="Shape 529"/>
            <p:cNvCxnSpPr/>
            <p:nvPr/>
          </p:nvCxnSpPr>
          <p:spPr>
            <a:xfrm>
              <a:off x="2112" y="1871"/>
              <a:ext cx="336" cy="0"/>
            </a:xfrm>
            <a:prstGeom prst="straightConnector1">
              <a:avLst/>
            </a:prstGeom>
            <a:noFill/>
            <a:ln w="38100" cap="flat">
              <a:solidFill>
                <a:schemeClr val="accent2"/>
              </a:solidFill>
              <a:prstDash val="solid"/>
              <a:round/>
              <a:headEnd type="none" w="med" len="med"/>
              <a:tailEnd type="triangle" w="lg" len="lg"/>
            </a:ln>
          </p:spPr>
        </p:cxnSp>
      </p:grpSp>
      <p:grpSp>
        <p:nvGrpSpPr>
          <p:cNvPr id="530" name="Shape 530"/>
          <p:cNvGrpSpPr/>
          <p:nvPr/>
        </p:nvGrpSpPr>
        <p:grpSpPr>
          <a:xfrm>
            <a:off x="6419851" y="3789286"/>
            <a:ext cx="1904999" cy="1800225"/>
            <a:chOff x="4008" y="1631"/>
            <a:chExt cx="1199" cy="1134"/>
          </a:xfrm>
        </p:grpSpPr>
        <p:cxnSp>
          <p:nvCxnSpPr>
            <p:cNvPr id="531" name="Shape 531"/>
            <p:cNvCxnSpPr/>
            <p:nvPr/>
          </p:nvCxnSpPr>
          <p:spPr>
            <a:xfrm>
              <a:off x="4943" y="1631"/>
              <a:ext cx="191" cy="5"/>
            </a:xfrm>
            <a:prstGeom prst="straightConnector1">
              <a:avLst/>
            </a:prstGeom>
            <a:noFill/>
            <a:ln w="38100" cap="flat">
              <a:solidFill>
                <a:schemeClr val="accent2"/>
              </a:solidFill>
              <a:prstDash val="solid"/>
              <a:round/>
              <a:headEnd type="none" w="med" len="med"/>
              <a:tailEnd type="triangle" w="lg" len="lg"/>
            </a:ln>
          </p:spPr>
        </p:cxnSp>
        <p:sp>
          <p:nvSpPr>
            <p:cNvPr id="532" name="Shape 532"/>
            <p:cNvSpPr txBox="1"/>
            <p:nvPr/>
          </p:nvSpPr>
          <p:spPr>
            <a:xfrm>
              <a:off x="4008" y="2465"/>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MEM[r1+17]</a:t>
              </a:r>
            </a:p>
          </p:txBody>
        </p:sp>
      </p:grpSp>
      <p:grpSp>
        <p:nvGrpSpPr>
          <p:cNvPr id="533" name="Shape 533"/>
          <p:cNvGrpSpPr/>
          <p:nvPr/>
        </p:nvGrpSpPr>
        <p:grpSpPr>
          <a:xfrm>
            <a:off x="1581148" y="3657524"/>
            <a:ext cx="380999" cy="1363661"/>
            <a:chOff x="960" y="1548"/>
            <a:chExt cx="239" cy="858"/>
          </a:xfrm>
        </p:grpSpPr>
        <p:cxnSp>
          <p:nvCxnSpPr>
            <p:cNvPr id="534" name="Shape 534"/>
            <p:cNvCxnSpPr/>
            <p:nvPr/>
          </p:nvCxnSpPr>
          <p:spPr>
            <a:xfrm>
              <a:off x="1200" y="1548"/>
              <a:ext cx="0" cy="858"/>
            </a:xfrm>
            <a:prstGeom prst="straightConnector1">
              <a:avLst/>
            </a:prstGeom>
            <a:noFill/>
            <a:ln w="38100" cap="flat">
              <a:solidFill>
                <a:schemeClr val="accent2"/>
              </a:solidFill>
              <a:prstDash val="solid"/>
              <a:round/>
              <a:headEnd type="none" w="med" len="med"/>
              <a:tailEnd type="none" w="med" len="med"/>
            </a:ln>
          </p:spPr>
        </p:cxnSp>
        <p:cxnSp>
          <p:nvCxnSpPr>
            <p:cNvPr id="535" name="Shape 535"/>
            <p:cNvCxnSpPr/>
            <p:nvPr/>
          </p:nvCxnSpPr>
          <p:spPr>
            <a:xfrm rot="10800000">
              <a:off x="960" y="2400"/>
              <a:ext cx="239" cy="0"/>
            </a:xfrm>
            <a:prstGeom prst="straightConnector1">
              <a:avLst/>
            </a:prstGeom>
            <a:noFill/>
            <a:ln w="38100" cap="flat">
              <a:solidFill>
                <a:schemeClr val="accent2"/>
              </a:solidFill>
              <a:prstDash val="solid"/>
              <a:round/>
              <a:headEnd type="none" w="med" len="med"/>
              <a:tailEnd type="triangle" w="lg" len="lg"/>
            </a:ln>
          </p:spPr>
        </p:cxnSp>
      </p:grpSp>
      <p:grpSp>
        <p:nvGrpSpPr>
          <p:cNvPr id="536" name="Shape 536"/>
          <p:cNvGrpSpPr/>
          <p:nvPr/>
        </p:nvGrpSpPr>
        <p:grpSpPr>
          <a:xfrm>
            <a:off x="819148" y="3633712"/>
            <a:ext cx="762000" cy="1374774"/>
            <a:chOff x="480" y="1534"/>
            <a:chExt cx="480" cy="865"/>
          </a:xfrm>
        </p:grpSpPr>
        <p:cxnSp>
          <p:nvCxnSpPr>
            <p:cNvPr id="537" name="Shape 537"/>
            <p:cNvCxnSpPr/>
            <p:nvPr/>
          </p:nvCxnSpPr>
          <p:spPr>
            <a:xfrm rot="10800000">
              <a:off x="480" y="2400"/>
              <a:ext cx="479" cy="0"/>
            </a:xfrm>
            <a:prstGeom prst="straightConnector1">
              <a:avLst/>
            </a:prstGeom>
            <a:noFill/>
            <a:ln w="38100" cap="flat">
              <a:solidFill>
                <a:schemeClr val="accent2"/>
              </a:solidFill>
              <a:prstDash val="solid"/>
              <a:round/>
              <a:headEnd type="none" w="med" len="med"/>
              <a:tailEnd type="none" w="med" len="med"/>
            </a:ln>
          </p:spPr>
        </p:cxnSp>
        <p:cxnSp>
          <p:nvCxnSpPr>
            <p:cNvPr id="538" name="Shape 538"/>
            <p:cNvCxnSpPr/>
            <p:nvPr/>
          </p:nvCxnSpPr>
          <p:spPr>
            <a:xfrm rot="10800000">
              <a:off x="480" y="1534"/>
              <a:ext cx="0" cy="865"/>
            </a:xfrm>
            <a:prstGeom prst="straightConnector1">
              <a:avLst/>
            </a:prstGeom>
            <a:noFill/>
            <a:ln w="38100" cap="flat">
              <a:solidFill>
                <a:schemeClr val="accent2"/>
              </a:solidFill>
              <a:prstDash val="solid"/>
              <a:round/>
              <a:headEnd type="none" w="med" len="med"/>
              <a:tailEnd type="none" w="med" len="med"/>
            </a:ln>
          </p:spPr>
        </p:cxnSp>
        <p:cxnSp>
          <p:nvCxnSpPr>
            <p:cNvPr id="539" name="Shape 539"/>
            <p:cNvCxnSpPr/>
            <p:nvPr/>
          </p:nvCxnSpPr>
          <p:spPr>
            <a:xfrm>
              <a:off x="480" y="1534"/>
              <a:ext cx="239" cy="0"/>
            </a:xfrm>
            <a:prstGeom prst="straightConnector1">
              <a:avLst/>
            </a:prstGeom>
            <a:noFill/>
            <a:ln w="38100" cap="flat">
              <a:solidFill>
                <a:schemeClr val="accent2"/>
              </a:solidFill>
              <a:prstDash val="solid"/>
              <a:round/>
              <a:headEnd type="none" w="med" len="med"/>
              <a:tailEnd type="triangle" w="lg" len="lg"/>
            </a:ln>
          </p:spPr>
        </p:cxnSp>
      </p:grpSp>
      <p:sp>
        <p:nvSpPr>
          <p:cNvPr id="540" name="Shape 540"/>
          <p:cNvSpPr txBox="1">
            <a:spLocks noGrp="1"/>
          </p:cNvSpPr>
          <p:nvPr>
            <p:ph type="title"/>
          </p:nvPr>
        </p:nvSpPr>
        <p:spPr/>
        <p:txBody>
          <a:bodyPr/>
          <a:lstStyle/>
          <a:p>
            <a:pPr lvl="0"/>
            <a:r>
              <a:rPr lang="en-US" smtClean="0">
                <a:sym typeface="Calibri"/>
              </a:rPr>
              <a:t>Example: </a:t>
            </a:r>
            <a:r>
              <a:rPr lang="en-US" smtClean="0">
                <a:sym typeface="Courier New"/>
              </a:rPr>
              <a:t>lw</a:t>
            </a:r>
            <a:r>
              <a:rPr lang="en-US" smtClean="0">
                <a:sym typeface="Calibri"/>
              </a:rPr>
              <a:t> Instruction</a:t>
            </a:r>
            <a:endParaRPr lang="en-US">
              <a:sym typeface="Calibri"/>
            </a:endParaRPr>
          </a:p>
        </p:txBody>
      </p:sp>
      <p:sp>
        <p:nvSpPr>
          <p:cNvPr id="541" name="Shape 541"/>
          <p:cNvSpPr txBox="1"/>
          <p:nvPr/>
        </p:nvSpPr>
        <p:spPr>
          <a:xfrm rot="-5400000">
            <a:off x="1146936" y="3436150"/>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
        <p:nvSpPr>
          <p:cNvPr id="542" name="Shape 542"/>
          <p:cNvSpPr txBox="1"/>
          <p:nvPr/>
        </p:nvSpPr>
        <p:spPr>
          <a:xfrm>
            <a:off x="1962148" y="2487687"/>
            <a:ext cx="1539900" cy="399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a:solidFill>
                  <a:schemeClr val="accent2"/>
                </a:solidFill>
                <a:latin typeface="Calibri"/>
                <a:ea typeface="Calibri"/>
                <a:cs typeface="Calibri"/>
                <a:sym typeface="Calibri"/>
              </a:rPr>
              <a:t>lw</a:t>
            </a:r>
            <a:r>
              <a:rPr lang="en-US" sz="2000" b="0" i="0" u="none" strike="noStrike" cap="none" baseline="0">
                <a:solidFill>
                  <a:schemeClr val="accent2"/>
                </a:solidFill>
                <a:latin typeface="Calibri"/>
                <a:ea typeface="Calibri"/>
                <a:cs typeface="Calibri"/>
                <a:sym typeface="Calibri"/>
              </a:rPr>
              <a:t> r3, 17(r1)</a:t>
            </a:r>
          </a:p>
        </p:txBody>
      </p:sp>
      <p:sp>
        <p:nvSpPr>
          <p:cNvPr id="543" name="Shape 543"/>
          <p:cNvSpPr/>
          <p:nvPr/>
        </p:nvSpPr>
        <p:spPr>
          <a:xfrm>
            <a:off x="4248148" y="2493887"/>
            <a:ext cx="3962400" cy="1295400"/>
          </a:xfrm>
          <a:custGeom>
            <a:avLst/>
            <a:gdLst/>
            <a:ahLst/>
            <a:cxnLst/>
            <a:rect l="0" t="0" r="0" b="0"/>
            <a:pathLst>
              <a:path w="2496" h="816" extrusionOk="0">
                <a:moveTo>
                  <a:pt x="2496" y="816"/>
                </a:moveTo>
                <a:lnTo>
                  <a:pt x="2496" y="0"/>
                </a:lnTo>
                <a:lnTo>
                  <a:pt x="0" y="0"/>
                </a:lnTo>
                <a:lnTo>
                  <a:pt x="0" y="336"/>
                </a:lnTo>
              </a:path>
            </a:pathLst>
          </a:custGeom>
          <a:noFill/>
          <a:ln w="38100" cap="flat">
            <a:solidFill>
              <a:schemeClr val="accent2"/>
            </a:solidFill>
            <a:prstDash val="solid"/>
            <a:round/>
            <a:headEnd type="none" w="med" len="med"/>
            <a:tailEnd type="triangle" w="lg" len="lg"/>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34941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3"/>
                                        </p:tgtEl>
                                        <p:attrNameLst>
                                          <p:attrName>style.visibility</p:attrName>
                                        </p:attrNameLst>
                                      </p:cBhvr>
                                      <p:to>
                                        <p:strVal val="visible"/>
                                      </p:to>
                                    </p:set>
                                    <p:animEffect transition="in" filter="fade">
                                      <p:cBhvr>
                                        <p:cTn id="12" dur="500"/>
                                        <p:tgtEl>
                                          <p:spTgt spid="5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gtEl>
                                        <p:attrNameLst>
                                          <p:attrName>style.visibility</p:attrName>
                                        </p:attrNameLst>
                                      </p:cBhvr>
                                      <p:to>
                                        <p:strVal val="visible"/>
                                      </p:to>
                                    </p:set>
                                    <p:animEffect transition="in" filter="fade">
                                      <p:cBhvr>
                                        <p:cTn id="17" dur="500"/>
                                        <p:tgtEl>
                                          <p:spTgt spid="5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3"/>
                                        </p:tgtEl>
                                        <p:attrNameLst>
                                          <p:attrName>style.visibility</p:attrName>
                                        </p:attrNameLst>
                                      </p:cBhvr>
                                      <p:to>
                                        <p:strVal val="visible"/>
                                      </p:to>
                                    </p:set>
                                    <p:animEffect transition="in" filter="fade">
                                      <p:cBhvr>
                                        <p:cTn id="22" dur="500"/>
                                        <p:tgtEl>
                                          <p:spTgt spid="5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0"/>
                                        </p:tgtEl>
                                        <p:attrNameLst>
                                          <p:attrName>style.visibility</p:attrName>
                                        </p:attrNameLst>
                                      </p:cBhvr>
                                      <p:to>
                                        <p:strVal val="visible"/>
                                      </p:to>
                                    </p:set>
                                    <p:animEffect transition="in" filter="fade">
                                      <p:cBhvr>
                                        <p:cTn id="27" dur="500"/>
                                        <p:tgtEl>
                                          <p:spTgt spid="5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0"/>
                                        </p:tgtEl>
                                        <p:attrNameLst>
                                          <p:attrName>style.visibility</p:attrName>
                                        </p:attrNameLst>
                                      </p:cBhvr>
                                      <p:to>
                                        <p:strVal val="visible"/>
                                      </p:to>
                                    </p:set>
                                    <p:animEffect transition="in" filter="fade">
                                      <p:cBhvr>
                                        <p:cTn id="32" dur="500"/>
                                        <p:tgtEl>
                                          <p:spTgt spid="5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6"/>
                                        </p:tgtEl>
                                        <p:attrNameLst>
                                          <p:attrName>style.visibility</p:attrName>
                                        </p:attrNameLst>
                                      </p:cBhvr>
                                      <p:to>
                                        <p:strVal val="visible"/>
                                      </p:to>
                                    </p:set>
                                    <p:animEffect transition="in" filter="fade">
                                      <p:cBhvr>
                                        <p:cTn id="37"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p:txBody>
          <a:bodyPr/>
          <a:lstStyle/>
          <a:p>
            <a:pPr lvl="0"/>
            <a:r>
              <a:rPr lang="en-US" smtClean="0">
                <a:sym typeface="Calibri"/>
              </a:rPr>
              <a:t>Datapath and Control</a:t>
            </a:r>
            <a:endParaRPr lang="en-US">
              <a:sym typeface="Calibri"/>
            </a:endParaRPr>
          </a:p>
        </p:txBody>
      </p:sp>
      <p:sp>
        <p:nvSpPr>
          <p:cNvPr id="563" name="Shape 563"/>
          <p:cNvSpPr txBox="1">
            <a:spLocks noGrp="1"/>
          </p:cNvSpPr>
          <p:nvPr>
            <p:ph type="body" idx="1"/>
          </p:nvPr>
        </p:nvSpPr>
        <p:spPr>
          <a:xfrm>
            <a:off x="457200" y="1240368"/>
            <a:ext cx="8229600" cy="1638300"/>
          </a:xfrm>
        </p:spPr>
        <p:txBody>
          <a:bodyPr/>
          <a:lstStyle/>
          <a:p>
            <a:pPr lvl="0"/>
            <a:r>
              <a:rPr lang="en-US" dirty="0" err="1" smtClean="0">
                <a:sym typeface="Calibri"/>
              </a:rPr>
              <a:t>Datapath</a:t>
            </a:r>
            <a:r>
              <a:rPr lang="en-US" dirty="0" smtClean="0">
                <a:sym typeface="Calibri"/>
              </a:rPr>
              <a:t> designed to support data transfers required by instructions</a:t>
            </a:r>
          </a:p>
          <a:p>
            <a:pPr lvl="0"/>
            <a:r>
              <a:rPr lang="en-US" dirty="0" smtClean="0">
                <a:sym typeface="Calibri"/>
              </a:rPr>
              <a:t>Controller causes correct transfers to happen </a:t>
            </a:r>
            <a:endParaRPr lang="en-US" dirty="0">
              <a:sym typeface="Calibri"/>
            </a:endParaRPr>
          </a:p>
        </p:txBody>
      </p:sp>
      <p:grpSp>
        <p:nvGrpSpPr>
          <p:cNvPr id="564" name="Shape 564"/>
          <p:cNvGrpSpPr/>
          <p:nvPr/>
        </p:nvGrpSpPr>
        <p:grpSpPr>
          <a:xfrm>
            <a:off x="914400" y="5105399"/>
            <a:ext cx="7391399" cy="1295399"/>
            <a:chOff x="576" y="3215"/>
            <a:chExt cx="4655" cy="815"/>
          </a:xfrm>
        </p:grpSpPr>
        <p:sp>
          <p:nvSpPr>
            <p:cNvPr id="565" name="Shape 565"/>
            <p:cNvSpPr/>
            <p:nvPr/>
          </p:nvSpPr>
          <p:spPr>
            <a:xfrm>
              <a:off x="576" y="3695"/>
              <a:ext cx="4655" cy="336"/>
            </a:xfrm>
            <a:prstGeom prst="roundRect">
              <a:avLst>
                <a:gd name="adj" fmla="val 16667"/>
              </a:avLst>
            </a:prstGeom>
            <a:solidFill>
              <a:srgbClr val="D9D9D9"/>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chemeClr val="accent2"/>
                  </a:solidFill>
                  <a:latin typeface="Arial"/>
                  <a:ea typeface="Arial"/>
                  <a:cs typeface="Arial"/>
                  <a:sym typeface="Arial"/>
                </a:rPr>
                <a:t>Controller</a:t>
              </a:r>
            </a:p>
          </p:txBody>
        </p:sp>
        <p:cxnSp>
          <p:nvCxnSpPr>
            <p:cNvPr id="566" name="Shape 566"/>
            <p:cNvCxnSpPr/>
            <p:nvPr/>
          </p:nvCxnSpPr>
          <p:spPr>
            <a:xfrm>
              <a:off x="1871" y="3215"/>
              <a:ext cx="0" cy="479"/>
            </a:xfrm>
            <a:prstGeom prst="straightConnector1">
              <a:avLst/>
            </a:prstGeom>
            <a:noFill/>
            <a:ln w="28575" cap="flat">
              <a:solidFill>
                <a:schemeClr val="accent2"/>
              </a:solidFill>
              <a:prstDash val="solid"/>
              <a:round/>
              <a:headEnd type="none" w="med" len="med"/>
              <a:tailEnd type="triangle" w="lg" len="lg"/>
            </a:ln>
          </p:spPr>
        </p:cxnSp>
        <p:sp>
          <p:nvSpPr>
            <p:cNvPr id="567" name="Shape 567"/>
            <p:cNvSpPr txBox="1"/>
            <p:nvPr/>
          </p:nvSpPr>
          <p:spPr>
            <a:xfrm>
              <a:off x="1802" y="3399"/>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Arial"/>
                  <a:ea typeface="Arial"/>
                  <a:cs typeface="Arial"/>
                  <a:sym typeface="Arial"/>
                </a:rPr>
                <a:t>opcode, funct</a:t>
              </a:r>
            </a:p>
          </p:txBody>
        </p:sp>
      </p:grpSp>
      <p:sp>
        <p:nvSpPr>
          <p:cNvPr id="568" name="Shape 568"/>
          <p:cNvSpPr/>
          <p:nvPr/>
        </p:nvSpPr>
        <p:spPr>
          <a:xfrm>
            <a:off x="1295400" y="3263900"/>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569" name="Shape 569"/>
          <p:cNvSpPr/>
          <p:nvPr/>
        </p:nvSpPr>
        <p:spPr>
          <a:xfrm rot="-5400000">
            <a:off x="1981200" y="35687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570" name="Shape 570"/>
          <p:cNvSpPr/>
          <p:nvPr/>
        </p:nvSpPr>
        <p:spPr>
          <a:xfrm>
            <a:off x="1905000" y="4695825"/>
            <a:ext cx="471300"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a:solidFill>
                  <a:schemeClr val="dk1"/>
                </a:solidFill>
              </a:rPr>
              <a:t>+</a:t>
            </a:r>
            <a:r>
              <a:rPr lang="en-US" sz="1600" b="0" i="0" u="none" strike="noStrike" cap="none" baseline="0">
                <a:solidFill>
                  <a:schemeClr val="dk1"/>
                </a:solidFill>
              </a:rPr>
              <a:t>4</a:t>
            </a:r>
          </a:p>
        </p:txBody>
      </p:sp>
      <p:cxnSp>
        <p:nvCxnSpPr>
          <p:cNvPr id="571" name="Shape 571"/>
          <p:cNvCxnSpPr/>
          <p:nvPr/>
        </p:nvCxnSpPr>
        <p:spPr>
          <a:xfrm>
            <a:off x="1676400" y="3873500"/>
            <a:ext cx="762000" cy="0"/>
          </a:xfrm>
          <a:prstGeom prst="straightConnector1">
            <a:avLst/>
          </a:prstGeom>
          <a:noFill/>
          <a:ln w="28575" cap="flat">
            <a:solidFill>
              <a:schemeClr val="dk1"/>
            </a:solidFill>
            <a:prstDash val="solid"/>
            <a:round/>
            <a:headEnd type="none" w="med" len="med"/>
            <a:tailEnd type="triangle" w="lg" len="lg"/>
          </a:ln>
        </p:spPr>
      </p:cxnSp>
      <p:sp>
        <p:nvSpPr>
          <p:cNvPr id="572" name="Shape 572"/>
          <p:cNvSpPr/>
          <p:nvPr/>
        </p:nvSpPr>
        <p:spPr>
          <a:xfrm>
            <a:off x="4038600" y="3263900"/>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73" name="Shape 573"/>
          <p:cNvCxnSpPr/>
          <p:nvPr/>
        </p:nvCxnSpPr>
        <p:spPr>
          <a:xfrm>
            <a:off x="3505200" y="3721100"/>
            <a:ext cx="533399" cy="0"/>
          </a:xfrm>
          <a:prstGeom prst="straightConnector1">
            <a:avLst/>
          </a:prstGeom>
          <a:noFill/>
          <a:ln w="28575" cap="flat">
            <a:solidFill>
              <a:schemeClr val="dk1"/>
            </a:solidFill>
            <a:prstDash val="solid"/>
            <a:round/>
            <a:headEnd type="none" w="med" len="med"/>
            <a:tailEnd type="triangle" w="lg" len="lg"/>
          </a:ln>
        </p:spPr>
      </p:cxnSp>
      <p:cxnSp>
        <p:nvCxnSpPr>
          <p:cNvPr id="574" name="Shape 574"/>
          <p:cNvCxnSpPr/>
          <p:nvPr/>
        </p:nvCxnSpPr>
        <p:spPr>
          <a:xfrm>
            <a:off x="3505200" y="4094162"/>
            <a:ext cx="533399" cy="0"/>
          </a:xfrm>
          <a:prstGeom prst="straightConnector1">
            <a:avLst/>
          </a:prstGeom>
          <a:noFill/>
          <a:ln w="28575" cap="flat">
            <a:solidFill>
              <a:schemeClr val="dk1"/>
            </a:solidFill>
            <a:prstDash val="solid"/>
            <a:round/>
            <a:headEnd type="none" w="med" len="med"/>
            <a:tailEnd type="triangle" w="lg" len="lg"/>
          </a:ln>
        </p:spPr>
      </p:cxnSp>
      <p:cxnSp>
        <p:nvCxnSpPr>
          <p:cNvPr id="575" name="Shape 575"/>
          <p:cNvCxnSpPr/>
          <p:nvPr/>
        </p:nvCxnSpPr>
        <p:spPr>
          <a:xfrm>
            <a:off x="3505200" y="4406900"/>
            <a:ext cx="533399" cy="0"/>
          </a:xfrm>
          <a:prstGeom prst="straightConnector1">
            <a:avLst/>
          </a:prstGeom>
          <a:noFill/>
          <a:ln w="28575" cap="flat">
            <a:solidFill>
              <a:schemeClr val="dk1"/>
            </a:solidFill>
            <a:prstDash val="solid"/>
            <a:round/>
            <a:headEnd type="none" w="med" len="med"/>
            <a:tailEnd type="triangle" w="lg" len="lg"/>
          </a:ln>
        </p:spPr>
      </p:cxnSp>
      <p:sp>
        <p:nvSpPr>
          <p:cNvPr id="576" name="Shape 576"/>
          <p:cNvSpPr txBox="1"/>
          <p:nvPr/>
        </p:nvSpPr>
        <p:spPr>
          <a:xfrm>
            <a:off x="3414730" y="40100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rt</a:t>
            </a:r>
          </a:p>
        </p:txBody>
      </p:sp>
      <p:sp>
        <p:nvSpPr>
          <p:cNvPr id="577" name="Shape 577"/>
          <p:cNvSpPr txBox="1"/>
          <p:nvPr/>
        </p:nvSpPr>
        <p:spPr>
          <a:xfrm>
            <a:off x="3446480" y="3705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rs</a:t>
            </a:r>
          </a:p>
        </p:txBody>
      </p:sp>
      <p:sp>
        <p:nvSpPr>
          <p:cNvPr id="578" name="Shape 578"/>
          <p:cNvSpPr txBox="1"/>
          <p:nvPr/>
        </p:nvSpPr>
        <p:spPr>
          <a:xfrm>
            <a:off x="3460750" y="3324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rd</a:t>
            </a:r>
          </a:p>
        </p:txBody>
      </p:sp>
      <p:sp>
        <p:nvSpPr>
          <p:cNvPr id="579" name="Shape 579"/>
          <p:cNvSpPr txBox="1"/>
          <p:nvPr/>
        </p:nvSpPr>
        <p:spPr>
          <a:xfrm rot="-5400000">
            <a:off x="3845525" y="3695125"/>
            <a:ext cx="13100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580" name="Shape 580"/>
          <p:cNvGrpSpPr/>
          <p:nvPr/>
        </p:nvGrpSpPr>
        <p:grpSpPr>
          <a:xfrm>
            <a:off x="5643550" y="3324224"/>
            <a:ext cx="1385898" cy="1523999"/>
            <a:chOff x="3602" y="1347"/>
            <a:chExt cx="873" cy="959"/>
          </a:xfrm>
        </p:grpSpPr>
        <p:sp>
          <p:nvSpPr>
            <p:cNvPr id="581" name="Shape 581"/>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82" name="Shape 582"/>
            <p:cNvCxnSpPr/>
            <p:nvPr/>
          </p:nvCxnSpPr>
          <p:spPr>
            <a:xfrm>
              <a:off x="4175" y="1779"/>
              <a:ext cx="299" cy="0"/>
            </a:xfrm>
            <a:prstGeom prst="straightConnector1">
              <a:avLst/>
            </a:prstGeom>
            <a:noFill/>
            <a:ln w="38100" cap="flat">
              <a:solidFill>
                <a:schemeClr val="dk1"/>
              </a:solidFill>
              <a:prstDash val="solid"/>
              <a:round/>
              <a:headEnd type="none" w="med" len="med"/>
              <a:tailEnd type="triangle" w="lg" len="lg"/>
            </a:ln>
          </p:spPr>
        </p:cxnSp>
        <p:sp>
          <p:nvSpPr>
            <p:cNvPr id="583" name="Shape 583"/>
            <p:cNvSpPr txBox="1"/>
            <p:nvPr/>
          </p:nvSpPr>
          <p:spPr>
            <a:xfrm>
              <a:off x="360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584" name="Shape 584"/>
          <p:cNvCxnSpPr/>
          <p:nvPr/>
        </p:nvCxnSpPr>
        <p:spPr>
          <a:xfrm>
            <a:off x="5029200" y="4406900"/>
            <a:ext cx="685799" cy="0"/>
          </a:xfrm>
          <a:prstGeom prst="straightConnector1">
            <a:avLst/>
          </a:prstGeom>
          <a:noFill/>
          <a:ln w="28575" cap="flat">
            <a:solidFill>
              <a:schemeClr val="dk1"/>
            </a:solidFill>
            <a:prstDash val="solid"/>
            <a:round/>
            <a:headEnd type="none" w="med" len="med"/>
            <a:tailEnd type="triangle" w="lg" len="lg"/>
          </a:ln>
        </p:spPr>
      </p:cxnSp>
      <p:cxnSp>
        <p:nvCxnSpPr>
          <p:cNvPr id="585" name="Shape 585"/>
          <p:cNvCxnSpPr/>
          <p:nvPr/>
        </p:nvCxnSpPr>
        <p:spPr>
          <a:xfrm>
            <a:off x="3475037" y="4757737"/>
            <a:ext cx="2209799" cy="0"/>
          </a:xfrm>
          <a:prstGeom prst="straightConnector1">
            <a:avLst/>
          </a:prstGeom>
          <a:noFill/>
          <a:ln w="28575" cap="flat">
            <a:solidFill>
              <a:schemeClr val="dk1"/>
            </a:solidFill>
            <a:prstDash val="solid"/>
            <a:round/>
            <a:headEnd type="none" w="med" len="med"/>
            <a:tailEnd type="triangle" w="lg" len="lg"/>
          </a:ln>
        </p:spPr>
      </p:cxnSp>
      <p:cxnSp>
        <p:nvCxnSpPr>
          <p:cNvPr id="586" name="Shape 586"/>
          <p:cNvCxnSpPr/>
          <p:nvPr/>
        </p:nvCxnSpPr>
        <p:spPr>
          <a:xfrm>
            <a:off x="5029200" y="3592512"/>
            <a:ext cx="655500" cy="0"/>
          </a:xfrm>
          <a:prstGeom prst="straightConnector1">
            <a:avLst/>
          </a:prstGeom>
          <a:noFill/>
          <a:ln w="28575" cap="flat">
            <a:solidFill>
              <a:schemeClr val="dk1"/>
            </a:solidFill>
            <a:prstDash val="solid"/>
            <a:round/>
            <a:headEnd type="none" w="med" len="med"/>
            <a:tailEnd type="triangle" w="lg" len="lg"/>
          </a:ln>
        </p:spPr>
      </p:cxnSp>
      <p:sp>
        <p:nvSpPr>
          <p:cNvPr id="587" name="Shape 587"/>
          <p:cNvSpPr/>
          <p:nvPr/>
        </p:nvSpPr>
        <p:spPr>
          <a:xfrm rot="-5400000">
            <a:off x="6477000" y="37211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588" name="Shape 588"/>
          <p:cNvCxnSpPr/>
          <p:nvPr/>
        </p:nvCxnSpPr>
        <p:spPr>
          <a:xfrm>
            <a:off x="5257800" y="4406900"/>
            <a:ext cx="0" cy="304799"/>
          </a:xfrm>
          <a:prstGeom prst="straightConnector1">
            <a:avLst/>
          </a:prstGeom>
          <a:noFill/>
          <a:ln w="28575" cap="flat">
            <a:solidFill>
              <a:schemeClr val="dk1"/>
            </a:solidFill>
            <a:prstDash val="solid"/>
            <a:round/>
            <a:headEnd type="none" w="med" len="med"/>
            <a:tailEnd type="none" w="med" len="med"/>
          </a:ln>
        </p:spPr>
      </p:cxnSp>
      <p:cxnSp>
        <p:nvCxnSpPr>
          <p:cNvPr id="589" name="Shape 589"/>
          <p:cNvCxnSpPr/>
          <p:nvPr/>
        </p:nvCxnSpPr>
        <p:spPr>
          <a:xfrm>
            <a:off x="5257800" y="4787900"/>
            <a:ext cx="0" cy="304799"/>
          </a:xfrm>
          <a:prstGeom prst="straightConnector1">
            <a:avLst/>
          </a:prstGeom>
          <a:noFill/>
          <a:ln w="28575" cap="flat">
            <a:solidFill>
              <a:schemeClr val="dk1"/>
            </a:solidFill>
            <a:prstDash val="solid"/>
            <a:round/>
            <a:headEnd type="none" w="med" len="med"/>
            <a:tailEnd type="none" w="med" len="med"/>
          </a:ln>
        </p:spPr>
      </p:cxnSp>
      <p:cxnSp>
        <p:nvCxnSpPr>
          <p:cNvPr id="590" name="Shape 590"/>
          <p:cNvCxnSpPr/>
          <p:nvPr/>
        </p:nvCxnSpPr>
        <p:spPr>
          <a:xfrm>
            <a:off x="5257800" y="5092700"/>
            <a:ext cx="1676399" cy="0"/>
          </a:xfrm>
          <a:prstGeom prst="straightConnector1">
            <a:avLst/>
          </a:prstGeom>
          <a:noFill/>
          <a:ln w="28575" cap="flat">
            <a:solidFill>
              <a:schemeClr val="dk1"/>
            </a:solidFill>
            <a:prstDash val="solid"/>
            <a:round/>
            <a:headEnd type="none" w="med" len="med"/>
            <a:tailEnd type="triangle" w="lg" len="lg"/>
          </a:ln>
        </p:spPr>
      </p:cxnSp>
      <p:cxnSp>
        <p:nvCxnSpPr>
          <p:cNvPr id="591" name="Shape 591"/>
          <p:cNvCxnSpPr/>
          <p:nvPr/>
        </p:nvCxnSpPr>
        <p:spPr>
          <a:xfrm>
            <a:off x="8001000" y="4010025"/>
            <a:ext cx="304799" cy="0"/>
          </a:xfrm>
          <a:prstGeom prst="straightConnector1">
            <a:avLst/>
          </a:prstGeom>
          <a:noFill/>
          <a:ln w="28575" cap="flat">
            <a:solidFill>
              <a:schemeClr val="dk1"/>
            </a:solidFill>
            <a:prstDash val="solid"/>
            <a:round/>
            <a:headEnd type="none" w="med" len="med"/>
            <a:tailEnd type="none" w="med" len="med"/>
          </a:ln>
        </p:spPr>
      </p:cxnSp>
      <p:cxnSp>
        <p:nvCxnSpPr>
          <p:cNvPr id="592" name="Shape 592"/>
          <p:cNvCxnSpPr/>
          <p:nvPr/>
        </p:nvCxnSpPr>
        <p:spPr>
          <a:xfrm rot="10800000">
            <a:off x="8305800" y="2888925"/>
            <a:ext cx="0" cy="1121099"/>
          </a:xfrm>
          <a:prstGeom prst="straightConnector1">
            <a:avLst/>
          </a:prstGeom>
          <a:noFill/>
          <a:ln w="28575" cap="flat">
            <a:solidFill>
              <a:schemeClr val="dk1"/>
            </a:solidFill>
            <a:prstDash val="solid"/>
            <a:round/>
            <a:headEnd type="none" w="med" len="med"/>
            <a:tailEnd type="none" w="med" len="med"/>
          </a:ln>
        </p:spPr>
      </p:cxnSp>
      <p:cxnSp>
        <p:nvCxnSpPr>
          <p:cNvPr id="593" name="Shape 593"/>
          <p:cNvCxnSpPr/>
          <p:nvPr/>
        </p:nvCxnSpPr>
        <p:spPr>
          <a:xfrm rot="10800000">
            <a:off x="4302000" y="2882900"/>
            <a:ext cx="4003799" cy="0"/>
          </a:xfrm>
          <a:prstGeom prst="straightConnector1">
            <a:avLst/>
          </a:prstGeom>
          <a:noFill/>
          <a:ln w="28575" cap="flat">
            <a:solidFill>
              <a:schemeClr val="dk1"/>
            </a:solidFill>
            <a:prstDash val="solid"/>
            <a:round/>
            <a:headEnd type="none" w="med" len="med"/>
            <a:tailEnd type="none" w="med" len="med"/>
          </a:ln>
        </p:spPr>
      </p:cxnSp>
      <p:cxnSp>
        <p:nvCxnSpPr>
          <p:cNvPr id="594" name="Shape 594"/>
          <p:cNvCxnSpPr/>
          <p:nvPr/>
        </p:nvCxnSpPr>
        <p:spPr>
          <a:xfrm>
            <a:off x="4302125" y="2889050"/>
            <a:ext cx="0" cy="375000"/>
          </a:xfrm>
          <a:prstGeom prst="straightConnector1">
            <a:avLst/>
          </a:prstGeom>
          <a:noFill/>
          <a:ln w="28575" cap="flat">
            <a:solidFill>
              <a:schemeClr val="dk1"/>
            </a:solidFill>
            <a:prstDash val="solid"/>
            <a:round/>
            <a:headEnd type="none" w="med" len="med"/>
            <a:tailEnd type="triangle" w="lg" len="lg"/>
          </a:ln>
        </p:spPr>
      </p:cxnSp>
      <p:sp>
        <p:nvSpPr>
          <p:cNvPr id="595" name="Shape 595"/>
          <p:cNvSpPr txBox="1"/>
          <p:nvPr/>
        </p:nvSpPr>
        <p:spPr>
          <a:xfrm>
            <a:off x="3384550" y="4711700"/>
            <a:ext cx="8414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596" name="Shape 596"/>
          <p:cNvCxnSpPr/>
          <p:nvPr/>
        </p:nvCxnSpPr>
        <p:spPr>
          <a:xfrm>
            <a:off x="2057400" y="3873500"/>
            <a:ext cx="0" cy="838199"/>
          </a:xfrm>
          <a:prstGeom prst="straightConnector1">
            <a:avLst/>
          </a:prstGeom>
          <a:noFill/>
          <a:ln w="28575" cap="flat">
            <a:solidFill>
              <a:schemeClr val="dk1"/>
            </a:solidFill>
            <a:prstDash val="solid"/>
            <a:round/>
            <a:headEnd type="none" w="med" len="med"/>
            <a:tailEnd type="triangle" w="lg" len="lg"/>
          </a:ln>
        </p:spPr>
      </p:cxnSp>
      <p:sp>
        <p:nvSpPr>
          <p:cNvPr id="597" name="Shape 597"/>
          <p:cNvSpPr/>
          <p:nvPr/>
        </p:nvSpPr>
        <p:spPr>
          <a:xfrm>
            <a:off x="1219200" y="4848225"/>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598" name="Shape 598"/>
          <p:cNvCxnSpPr/>
          <p:nvPr/>
        </p:nvCxnSpPr>
        <p:spPr>
          <a:xfrm rot="10800000">
            <a:off x="1600149" y="5010600"/>
            <a:ext cx="322200" cy="0"/>
          </a:xfrm>
          <a:prstGeom prst="straightConnector1">
            <a:avLst/>
          </a:prstGeom>
          <a:noFill/>
          <a:ln w="28575" cap="flat">
            <a:solidFill>
              <a:schemeClr val="dk1"/>
            </a:solidFill>
            <a:prstDash val="solid"/>
            <a:round/>
            <a:headEnd type="none" w="med" len="med"/>
            <a:tailEnd type="triangle" w="lg" len="lg"/>
          </a:ln>
        </p:spPr>
      </p:cxnSp>
      <p:cxnSp>
        <p:nvCxnSpPr>
          <p:cNvPr id="599" name="Shape 599"/>
          <p:cNvCxnSpPr/>
          <p:nvPr/>
        </p:nvCxnSpPr>
        <p:spPr>
          <a:xfrm>
            <a:off x="4124325" y="4757737"/>
            <a:ext cx="0" cy="671400"/>
          </a:xfrm>
          <a:prstGeom prst="straightConnector1">
            <a:avLst/>
          </a:prstGeom>
          <a:noFill/>
          <a:ln w="28575" cap="flat">
            <a:solidFill>
              <a:schemeClr val="dk1"/>
            </a:solidFill>
            <a:prstDash val="solid"/>
            <a:round/>
            <a:headEnd type="none" w="med" len="med"/>
            <a:tailEnd type="none" w="med" len="med"/>
          </a:ln>
        </p:spPr>
      </p:cxnSp>
      <p:cxnSp>
        <p:nvCxnSpPr>
          <p:cNvPr id="600" name="Shape 600"/>
          <p:cNvCxnSpPr/>
          <p:nvPr/>
        </p:nvCxnSpPr>
        <p:spPr>
          <a:xfrm flipH="1">
            <a:off x="1600150" y="5438251"/>
            <a:ext cx="2525399" cy="1500"/>
          </a:xfrm>
          <a:prstGeom prst="straightConnector1">
            <a:avLst/>
          </a:prstGeom>
          <a:noFill/>
          <a:ln w="28575" cap="flat">
            <a:solidFill>
              <a:schemeClr val="dk1"/>
            </a:solidFill>
            <a:prstDash val="solid"/>
            <a:round/>
            <a:headEnd type="none" w="med" len="med"/>
            <a:tailEnd type="triangle" w="lg" len="lg"/>
          </a:ln>
        </p:spPr>
      </p:cxnSp>
      <p:cxnSp>
        <p:nvCxnSpPr>
          <p:cNvPr id="601" name="Shape 601"/>
          <p:cNvCxnSpPr>
            <a:stCxn id="597" idx="1"/>
          </p:cNvCxnSpPr>
          <p:nvPr/>
        </p:nvCxnSpPr>
        <p:spPr>
          <a:xfrm rot="10800000">
            <a:off x="914400" y="5244974"/>
            <a:ext cx="304800" cy="8100"/>
          </a:xfrm>
          <a:prstGeom prst="straightConnector1">
            <a:avLst/>
          </a:prstGeom>
          <a:noFill/>
          <a:ln w="28575" cap="flat">
            <a:solidFill>
              <a:schemeClr val="dk1"/>
            </a:solidFill>
            <a:prstDash val="solid"/>
            <a:round/>
            <a:headEnd type="none" w="med" len="med"/>
            <a:tailEnd type="none" w="med" len="med"/>
          </a:ln>
        </p:spPr>
      </p:cxnSp>
      <p:cxnSp>
        <p:nvCxnSpPr>
          <p:cNvPr id="602" name="Shape 602"/>
          <p:cNvCxnSpPr/>
          <p:nvPr/>
        </p:nvCxnSpPr>
        <p:spPr>
          <a:xfrm rot="10800000">
            <a:off x="914400" y="3873500"/>
            <a:ext cx="0" cy="1371599"/>
          </a:xfrm>
          <a:prstGeom prst="straightConnector1">
            <a:avLst/>
          </a:prstGeom>
          <a:noFill/>
          <a:ln w="28575" cap="flat">
            <a:solidFill>
              <a:schemeClr val="dk1"/>
            </a:solidFill>
            <a:prstDash val="solid"/>
            <a:round/>
            <a:headEnd type="none" w="med" len="med"/>
            <a:tailEnd type="none" w="med" len="med"/>
          </a:ln>
        </p:spPr>
      </p:cxnSp>
      <p:cxnSp>
        <p:nvCxnSpPr>
          <p:cNvPr id="603" name="Shape 603"/>
          <p:cNvCxnSpPr/>
          <p:nvPr/>
        </p:nvCxnSpPr>
        <p:spPr>
          <a:xfrm>
            <a:off x="914400" y="3873500"/>
            <a:ext cx="381000" cy="0"/>
          </a:xfrm>
          <a:prstGeom prst="straightConnector1">
            <a:avLst/>
          </a:prstGeom>
          <a:noFill/>
          <a:ln w="28575" cap="flat">
            <a:solidFill>
              <a:schemeClr val="dk1"/>
            </a:solidFill>
            <a:prstDash val="solid"/>
            <a:round/>
            <a:headEnd type="none" w="med" len="med"/>
            <a:tailEnd type="triangle" w="lg" len="lg"/>
          </a:ln>
        </p:spPr>
      </p:cxnSp>
      <p:sp>
        <p:nvSpPr>
          <p:cNvPr id="604" name="Shape 604"/>
          <p:cNvSpPr txBox="1"/>
          <p:nvPr/>
        </p:nvSpPr>
        <p:spPr>
          <a:xfrm rot="-5400000">
            <a:off x="1242187" y="3660062"/>
            <a:ext cx="501599" cy="366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cxnSp>
        <p:nvCxnSpPr>
          <p:cNvPr id="605" name="Shape 605"/>
          <p:cNvCxnSpPr/>
          <p:nvPr/>
        </p:nvCxnSpPr>
        <p:spPr>
          <a:xfrm rot="10800000">
            <a:off x="7467900" y="5244924"/>
            <a:ext cx="0" cy="603300"/>
          </a:xfrm>
          <a:prstGeom prst="straightConnector1">
            <a:avLst/>
          </a:prstGeom>
          <a:noFill/>
          <a:ln w="12700" cap="flat">
            <a:solidFill>
              <a:schemeClr val="dk1"/>
            </a:solidFill>
            <a:prstDash val="solid"/>
            <a:round/>
            <a:headEnd type="none" w="med" len="med"/>
            <a:tailEnd type="stealth" w="lg" len="lg"/>
          </a:ln>
        </p:spPr>
      </p:cxnSp>
      <p:cxnSp>
        <p:nvCxnSpPr>
          <p:cNvPr id="606" name="Shape 606"/>
          <p:cNvCxnSpPr/>
          <p:nvPr/>
        </p:nvCxnSpPr>
        <p:spPr>
          <a:xfrm rot="10800000">
            <a:off x="6189849" y="4588899"/>
            <a:ext cx="9000" cy="1301400"/>
          </a:xfrm>
          <a:prstGeom prst="straightConnector1">
            <a:avLst/>
          </a:prstGeom>
          <a:noFill/>
          <a:ln w="12700" cap="flat">
            <a:solidFill>
              <a:schemeClr val="dk1"/>
            </a:solidFill>
            <a:prstDash val="solid"/>
            <a:round/>
            <a:headEnd type="none" w="med" len="med"/>
            <a:tailEnd type="stealth" w="lg" len="lg"/>
          </a:ln>
        </p:spPr>
      </p:cxnSp>
      <p:cxnSp>
        <p:nvCxnSpPr>
          <p:cNvPr id="607" name="Shape 607"/>
          <p:cNvCxnSpPr/>
          <p:nvPr/>
        </p:nvCxnSpPr>
        <p:spPr>
          <a:xfrm rot="10800000">
            <a:off x="4843024" y="4588899"/>
            <a:ext cx="9000" cy="1301400"/>
          </a:xfrm>
          <a:prstGeom prst="straightConnector1">
            <a:avLst/>
          </a:prstGeom>
          <a:noFill/>
          <a:ln w="12700" cap="flat">
            <a:solidFill>
              <a:schemeClr val="dk1"/>
            </a:solidFill>
            <a:prstDash val="solid"/>
            <a:round/>
            <a:headEnd type="none" w="med" len="med"/>
            <a:tailEnd type="stealth" w="lg" len="lg"/>
          </a:ln>
        </p:spPr>
      </p:cxnSp>
      <p:cxnSp>
        <p:nvCxnSpPr>
          <p:cNvPr id="608" name="Shape 608"/>
          <p:cNvCxnSpPr/>
          <p:nvPr/>
        </p:nvCxnSpPr>
        <p:spPr>
          <a:xfrm rot="10800000" flipH="1">
            <a:off x="995100" y="4361474"/>
            <a:ext cx="267000" cy="1542300"/>
          </a:xfrm>
          <a:prstGeom prst="straightConnector1">
            <a:avLst/>
          </a:prstGeom>
          <a:noFill/>
          <a:ln w="12700" cap="flat">
            <a:solidFill>
              <a:schemeClr val="dk1"/>
            </a:solidFill>
            <a:prstDash val="solid"/>
            <a:round/>
            <a:headEnd type="none" w="med" len="med"/>
            <a:tailEnd type="stealth" w="lg" len="lg"/>
          </a:ln>
        </p:spPr>
      </p:cxnSp>
      <p:cxnSp>
        <p:nvCxnSpPr>
          <p:cNvPr id="609" name="Shape 609"/>
          <p:cNvCxnSpPr>
            <a:endCxn id="570" idx="2"/>
          </p:cNvCxnSpPr>
          <p:nvPr/>
        </p:nvCxnSpPr>
        <p:spPr>
          <a:xfrm rot="10800000">
            <a:off x="2140650" y="5245125"/>
            <a:ext cx="19200" cy="631200"/>
          </a:xfrm>
          <a:prstGeom prst="straightConnector1">
            <a:avLst/>
          </a:prstGeom>
          <a:noFill/>
          <a:ln w="12700" cap="flat">
            <a:solidFill>
              <a:schemeClr val="dk1"/>
            </a:solidFill>
            <a:prstDash val="solid"/>
            <a:round/>
            <a:headEnd type="none" w="med" len="med"/>
            <a:tailEnd type="stealth" w="lg" len="lg"/>
          </a:ln>
        </p:spPr>
      </p:cxnSp>
      <p:cxnSp>
        <p:nvCxnSpPr>
          <p:cNvPr id="610" name="Shape 610"/>
          <p:cNvCxnSpPr/>
          <p:nvPr/>
        </p:nvCxnSpPr>
        <p:spPr>
          <a:xfrm rot="10800000">
            <a:off x="2685650" y="5105275"/>
            <a:ext cx="0" cy="770999"/>
          </a:xfrm>
          <a:prstGeom prst="straightConnector1">
            <a:avLst/>
          </a:prstGeom>
          <a:noFill/>
          <a:ln w="12700" cap="flat">
            <a:solidFill>
              <a:schemeClr val="dk1"/>
            </a:solidFill>
            <a:prstDash val="solid"/>
            <a:round/>
            <a:headEnd type="none" w="med" len="med"/>
            <a:tailEnd type="stealth" w="lg" len="lg"/>
          </a:ln>
        </p:spPr>
      </p:cxnSp>
      <p:cxnSp>
        <p:nvCxnSpPr>
          <p:cNvPr id="611" name="Shape 611"/>
          <p:cNvCxnSpPr>
            <a:endCxn id="597" idx="2"/>
          </p:cNvCxnSpPr>
          <p:nvPr/>
        </p:nvCxnSpPr>
        <p:spPr>
          <a:xfrm rot="10800000">
            <a:off x="1409700" y="5657924"/>
            <a:ext cx="0" cy="232500"/>
          </a:xfrm>
          <a:prstGeom prst="straightConnector1">
            <a:avLst/>
          </a:prstGeom>
          <a:noFill/>
          <a:ln w="12700" cap="flat">
            <a:solidFill>
              <a:schemeClr val="dk1"/>
            </a:solidFill>
            <a:prstDash val="solid"/>
            <a:round/>
            <a:headEnd type="none" w="med" len="med"/>
            <a:tailEnd type="stealth" w="lg" len="lg"/>
          </a:ln>
        </p:spPr>
      </p:cxnSp>
    </p:spTree>
    <p:extLst>
      <p:ext uri="{BB962C8B-B14F-4D97-AF65-F5344CB8AC3E}">
        <p14:creationId xmlns:p14="http://schemas.microsoft.com/office/powerpoint/2010/main" val="10051412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animEffect transition="in" filter="fade">
                                      <p:cBhvr>
                                        <p:cTn id="7" dur="1"/>
                                        <p:tgtEl>
                                          <p:spTgt spid="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
                                            <p:txEl>
                                              <p:pRg st="1" end="1"/>
                                            </p:txEl>
                                          </p:spTgt>
                                        </p:tgtEl>
                                        <p:attrNameLst>
                                          <p:attrName>style.visibility</p:attrName>
                                        </p:attrNameLst>
                                      </p:cBhvr>
                                      <p:to>
                                        <p:strVal val="visible"/>
                                      </p:to>
                                    </p:set>
                                    <p:animEffect transition="in" filter="fade">
                                      <p:cBhvr>
                                        <p:cTn id="12" dur="1"/>
                                        <p:tgtEl>
                                          <p:spTgt spid="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4"/>
                                        </p:tgtEl>
                                        <p:attrNameLst>
                                          <p:attrName>style.visibility</p:attrName>
                                        </p:attrNameLst>
                                      </p:cBhvr>
                                      <p:to>
                                        <p:strVal val="visible"/>
                                      </p:to>
                                    </p:set>
                                    <p:animEffect transition="in" filter="fade">
                                      <p:cBhvr>
                                        <p:cTn id="17" dur="1"/>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News</a:t>
            </a:r>
            <a:endParaRPr lang="en-US" dirty="0"/>
          </a:p>
        </p:txBody>
      </p:sp>
      <p:sp>
        <p:nvSpPr>
          <p:cNvPr id="3" name="Content Placeholder 2"/>
          <p:cNvSpPr>
            <a:spLocks noGrp="1"/>
          </p:cNvSpPr>
          <p:nvPr>
            <p:ph idx="1"/>
          </p:nvPr>
        </p:nvSpPr>
        <p:spPr>
          <a:xfrm>
            <a:off x="232833" y="1261533"/>
            <a:ext cx="8593667" cy="4525963"/>
          </a:xfrm>
        </p:spPr>
        <p:txBody>
          <a:bodyPr/>
          <a:lstStyle/>
          <a:p>
            <a:r>
              <a:rPr lang="en-US" dirty="0" smtClean="0"/>
              <a:t>At ISSCC 2015 in San Francisco yesterday,</a:t>
            </a:r>
            <a:r>
              <a:rPr lang="en-US" dirty="0"/>
              <a:t> </a:t>
            </a:r>
            <a:r>
              <a:rPr lang="en-US" dirty="0" smtClean="0"/>
              <a:t>latest IBM mainframe chip details</a:t>
            </a:r>
          </a:p>
          <a:p>
            <a:r>
              <a:rPr lang="en-US" dirty="0" smtClean="0"/>
              <a:t>z13 designed in 22nm SOI technology with </a:t>
            </a:r>
            <a:r>
              <a:rPr lang="en-US" dirty="0" smtClean="0">
                <a:solidFill>
                  <a:schemeClr val="accent2"/>
                </a:solidFill>
              </a:rPr>
              <a:t>seventeen</a:t>
            </a:r>
            <a:r>
              <a:rPr lang="en-US" dirty="0" smtClean="0"/>
              <a:t> metal layers, 4 billion transistors/chip</a:t>
            </a:r>
          </a:p>
          <a:p>
            <a:r>
              <a:rPr lang="en-US" dirty="0" smtClean="0"/>
              <a:t>8 cores/chip, with 2MB L2 cache, 64MB L3 cache, and 480MB L4 cache.</a:t>
            </a:r>
          </a:p>
          <a:p>
            <a:r>
              <a:rPr lang="en-US" dirty="0" smtClean="0"/>
              <a:t>5GHz clock rate, 6 instructions per cycle, 2 threads/core</a:t>
            </a:r>
          </a:p>
          <a:p>
            <a:r>
              <a:rPr lang="en-US" dirty="0" smtClean="0"/>
              <a:t>Up to 24 processor chips in shared memory node</a:t>
            </a:r>
          </a:p>
          <a:p>
            <a:pPr marL="0" indent="0">
              <a:buNone/>
            </a:pPr>
            <a:endParaRPr lang="en-US" dirty="0"/>
          </a:p>
        </p:txBody>
      </p:sp>
      <p:sp>
        <p:nvSpPr>
          <p:cNvPr id="4" name="Date Placeholder 3"/>
          <p:cNvSpPr>
            <a:spLocks noGrp="1"/>
          </p:cNvSpPr>
          <p:nvPr>
            <p:ph type="dt" sz="half" idx="10"/>
          </p:nvPr>
        </p:nvSpPr>
        <p:spPr/>
        <p:txBody>
          <a:bodyPr/>
          <a:lstStyle/>
          <a:p>
            <a:pPr>
              <a:defRPr/>
            </a:pPr>
            <a:fld id="{10741F16-D1BB-EC4C-A681-D017D6DB40DC}" type="datetime1">
              <a:rPr lang="en-US" smtClean="0"/>
              <a:pPr>
                <a:defRPr/>
              </a:pPr>
              <a:t>2/24/15</a:t>
            </a:fld>
            <a:endParaRPr lang="en-US"/>
          </a:p>
        </p:txBody>
      </p:sp>
      <p:sp>
        <p:nvSpPr>
          <p:cNvPr id="5" name="Footer Placeholder 4"/>
          <p:cNvSpPr>
            <a:spLocks noGrp="1"/>
          </p:cNvSpPr>
          <p:nvPr>
            <p:ph type="ftr" sz="quarter" idx="11"/>
          </p:nvPr>
        </p:nvSpPr>
        <p:spPr/>
        <p:txBody>
          <a:bodyPr/>
          <a:lstStyle/>
          <a:p>
            <a:pPr>
              <a:defRPr/>
            </a:pPr>
            <a:r>
              <a:rPr lang="da-DK" smtClean="0"/>
              <a:t>Fall 2011</a:t>
            </a:r>
            <a:r>
              <a:rPr lang="en-US" smtClean="0"/>
              <a:t> -- Lecture #28</a:t>
            </a:r>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29</a:t>
            </a:fld>
            <a:endParaRPr lang="en-US"/>
          </a:p>
        </p:txBody>
      </p:sp>
    </p:spTree>
    <p:extLst>
      <p:ext uri="{BB962C8B-B14F-4D97-AF65-F5344CB8AC3E}">
        <p14:creationId xmlns:p14="http://schemas.microsoft.com/office/powerpoint/2010/main" val="277550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02167" y="385234"/>
            <a:ext cx="8382000" cy="474663"/>
          </a:xfrm>
        </p:spPr>
        <p:txBody>
          <a:bodyPr>
            <a:normAutofit fontScale="90000"/>
          </a:bodyPr>
          <a:lstStyle/>
          <a:p>
            <a:r>
              <a:rPr lang="en-US" dirty="0" smtClean="0">
                <a:latin typeface="Helvetica" charset="0"/>
                <a:ea typeface="ＭＳ Ｐゴシック" charset="0"/>
                <a:cs typeface="ＭＳ Ｐゴシック" charset="0"/>
              </a:rPr>
              <a:t>How to design Adder</a:t>
            </a:r>
            <a:r>
              <a:rPr lang="en-US" dirty="0">
                <a:latin typeface="Helvetica" charset="0"/>
                <a:ea typeface="ＭＳ Ｐゴシック" charset="0"/>
                <a:cs typeface="ＭＳ Ｐゴシック" charset="0"/>
              </a:rPr>
              <a:t>/</a:t>
            </a:r>
            <a:r>
              <a:rPr lang="en-US" dirty="0" err="1" smtClean="0">
                <a:latin typeface="Helvetica" charset="0"/>
                <a:ea typeface="ＭＳ Ｐゴシック" charset="0"/>
                <a:cs typeface="ＭＳ Ｐゴシック" charset="0"/>
              </a:rPr>
              <a:t>Subtractor</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p:txBody>
      </p:sp>
      <p:sp>
        <p:nvSpPr>
          <p:cNvPr id="36867" name="Rectangle 3"/>
          <p:cNvSpPr>
            <a:spLocks noGrp="1" noChangeArrowheads="1"/>
          </p:cNvSpPr>
          <p:nvPr>
            <p:ph type="body" sz="half" idx="1"/>
          </p:nvPr>
        </p:nvSpPr>
        <p:spPr>
          <a:xfrm>
            <a:off x="685800" y="1143000"/>
            <a:ext cx="3848100" cy="1974850"/>
          </a:xfrm>
        </p:spPr>
        <p:txBody>
          <a:bodyPr>
            <a:normAutofit fontScale="92500" lnSpcReduction="10000"/>
          </a:bodyPr>
          <a:lstStyle/>
          <a:p>
            <a:r>
              <a:rPr lang="en-US">
                <a:latin typeface="Helvetica" charset="0"/>
                <a:ea typeface="ＭＳ Ｐゴシック" charset="0"/>
                <a:cs typeface="ＭＳ Ｐゴシック" charset="0"/>
              </a:rPr>
              <a:t>Truth-table, then determine canonical form, then minimize and implement as we</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ve seen before</a:t>
            </a:r>
          </a:p>
        </p:txBody>
      </p:sp>
      <p:sp>
        <p:nvSpPr>
          <p:cNvPr id="36868" name="Rectangle 4"/>
          <p:cNvSpPr>
            <a:spLocks noGrp="1" noChangeArrowheads="1"/>
          </p:cNvSpPr>
          <p:nvPr>
            <p:ph type="body" sz="half" idx="2"/>
          </p:nvPr>
        </p:nvSpPr>
        <p:spPr>
          <a:xfrm>
            <a:off x="4686300" y="1143000"/>
            <a:ext cx="3848100" cy="1974850"/>
          </a:xfrm>
        </p:spPr>
        <p:txBody>
          <a:bodyPr>
            <a:normAutofit fontScale="92500" lnSpcReduction="10000"/>
          </a:bodyPr>
          <a:lstStyle/>
          <a:p>
            <a:r>
              <a:rPr lang="en-US">
                <a:latin typeface="Helvetica" charset="0"/>
                <a:ea typeface="ＭＳ Ｐゴシック" charset="0"/>
                <a:cs typeface="ＭＳ Ｐゴシック" charset="0"/>
              </a:rPr>
              <a:t>Look at breaking the problem down into smaller pieces that we can cascade or hierarchically layer</a:t>
            </a:r>
          </a:p>
        </p:txBody>
      </p:sp>
    </p:spTree>
    <p:extLst>
      <p:ext uri="{BB962C8B-B14F-4D97-AF65-F5344CB8AC3E}">
        <p14:creationId xmlns:p14="http://schemas.microsoft.com/office/powerpoint/2010/main" val="38897962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2"/>
          <p:cNvSpPr txBox="1">
            <a:spLocks noChangeArrowheads="1"/>
          </p:cNvSpPr>
          <p:nvPr/>
        </p:nvSpPr>
        <p:spPr bwMode="auto">
          <a:xfrm>
            <a:off x="6019800" y="685800"/>
            <a:ext cx="2743200"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defTabSz="914400" eaLnBrk="1" hangingPunct="1"/>
            <a:endParaRPr lang="en-US" sz="900" smtClean="0">
              <a:solidFill>
                <a:prstClr val="black"/>
              </a:solidFill>
            </a:endParaRPr>
          </a:p>
        </p:txBody>
      </p:sp>
      <p:pic>
        <p:nvPicPr>
          <p:cNvPr id="15362" name="Picture 46" descr="matei audience - 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605338"/>
            <a:ext cx="34925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5800" y="82550"/>
            <a:ext cx="13366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5388" y="914400"/>
            <a:ext cx="1573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676400"/>
            <a:ext cx="11953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17888" y="228600"/>
            <a:ext cx="16113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152400"/>
            <a:ext cx="193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5257800" y="4572000"/>
            <a:ext cx="3886200" cy="2316163"/>
          </a:xfrm>
          <a:prstGeom prst="rect">
            <a:avLst/>
          </a:prstGeom>
          <a:solidFill>
            <a:schemeClr val="bg1"/>
          </a:solidFill>
          <a:ln>
            <a:noFill/>
          </a:ln>
        </p:spPr>
        <p:txBody>
          <a:bodyPr>
            <a:spAutoFit/>
          </a:bodyPr>
          <a:lstStyle/>
          <a:p>
            <a:pPr algn="ctr" defTabSz="914400">
              <a:defRPr/>
            </a:pPr>
            <a:r>
              <a:rPr lang="en-US" sz="1400" b="1" dirty="0">
                <a:solidFill>
                  <a:prstClr val="black"/>
                </a:solidFill>
                <a:latin typeface="Verdana" charset="0"/>
              </a:rPr>
              <a:t>Quotes from the MIT Workshop</a:t>
            </a:r>
          </a:p>
          <a:p>
            <a:pPr algn="ctr" defTabSz="914400">
              <a:defRPr/>
            </a:pPr>
            <a:endParaRPr lang="en-US" sz="1050" dirty="0">
              <a:solidFill>
                <a:prstClr val="black"/>
              </a:solidFill>
              <a:latin typeface="Verdana" charset="0"/>
            </a:endParaRPr>
          </a:p>
          <a:p>
            <a:pPr algn="ctr" defTabSz="914400">
              <a:defRPr/>
            </a:pPr>
            <a:r>
              <a:rPr lang="en-US" sz="1400" b="1" dirty="0">
                <a:solidFill>
                  <a:prstClr val="black"/>
                </a:solidFill>
                <a:latin typeface="Verdana" charset="0"/>
              </a:rPr>
              <a:t>“I was excited by the turnout and the breadth of the speakers.”</a:t>
            </a:r>
            <a:r>
              <a:rPr lang="en-US" sz="1400" dirty="0">
                <a:solidFill>
                  <a:prstClr val="black"/>
                </a:solidFill>
                <a:latin typeface="Verdana" charset="0"/>
              </a:rPr>
              <a:t>- Prof. </a:t>
            </a:r>
            <a:r>
              <a:rPr lang="en-US" sz="1400" dirty="0" err="1">
                <a:solidFill>
                  <a:prstClr val="black"/>
                </a:solidFill>
                <a:latin typeface="Verdana" charset="0"/>
              </a:rPr>
              <a:t>Matei</a:t>
            </a:r>
            <a:r>
              <a:rPr lang="en-US" sz="1400" dirty="0">
                <a:solidFill>
                  <a:prstClr val="black"/>
                </a:solidFill>
                <a:latin typeface="Verdana" charset="0"/>
              </a:rPr>
              <a:t> </a:t>
            </a:r>
            <a:r>
              <a:rPr lang="en-US" sz="1400" dirty="0" err="1">
                <a:solidFill>
                  <a:prstClr val="black"/>
                </a:solidFill>
                <a:latin typeface="Verdana" charset="0"/>
              </a:rPr>
              <a:t>Zaharia</a:t>
            </a:r>
            <a:r>
              <a:rPr lang="en-US" sz="1400" dirty="0">
                <a:solidFill>
                  <a:prstClr val="black"/>
                </a:solidFill>
                <a:latin typeface="Verdana" charset="0"/>
              </a:rPr>
              <a:t>, CTO </a:t>
            </a:r>
            <a:r>
              <a:rPr lang="en-US" sz="1400" dirty="0" err="1">
                <a:solidFill>
                  <a:prstClr val="black"/>
                </a:solidFill>
                <a:latin typeface="Verdana" charset="0"/>
              </a:rPr>
              <a:t>Databricks</a:t>
            </a:r>
            <a:r>
              <a:rPr lang="en-US" sz="1400" dirty="0">
                <a:solidFill>
                  <a:prstClr val="black"/>
                </a:solidFill>
                <a:latin typeface="Verdana" charset="0"/>
              </a:rPr>
              <a:t> </a:t>
            </a:r>
          </a:p>
          <a:p>
            <a:pPr algn="ctr" defTabSz="914400">
              <a:defRPr/>
            </a:pPr>
            <a:endParaRPr lang="en-US" sz="800" i="1" dirty="0">
              <a:solidFill>
                <a:prstClr val="black"/>
              </a:solidFill>
              <a:latin typeface="Verdana" charset="0"/>
            </a:endParaRPr>
          </a:p>
          <a:p>
            <a:pPr algn="ctr" defTabSz="914400">
              <a:defRPr/>
            </a:pPr>
            <a:r>
              <a:rPr lang="en-US" sz="1400" b="1" dirty="0">
                <a:solidFill>
                  <a:prstClr val="black"/>
                </a:solidFill>
                <a:latin typeface="Verdana" charset="0"/>
              </a:rPr>
              <a:t>“In a nutshell, the workshop is an excellent opportunity for students, faculties and people from industry to share ideas.” </a:t>
            </a:r>
            <a:r>
              <a:rPr lang="en-US" sz="1400" dirty="0">
                <a:solidFill>
                  <a:prstClr val="black"/>
                </a:solidFill>
                <a:latin typeface="Verdana" charset="0"/>
              </a:rPr>
              <a:t>– Po-An Tsai, PhD Student, MIT CSAIL, Best Poster Award</a:t>
            </a:r>
            <a:endParaRPr lang="en-US" sz="1400" i="1" dirty="0">
              <a:solidFill>
                <a:prstClr val="black"/>
              </a:solidFill>
              <a:latin typeface="Verdana" charset="0"/>
            </a:endParaRPr>
          </a:p>
        </p:txBody>
      </p:sp>
      <p:sp>
        <p:nvSpPr>
          <p:cNvPr id="15369" name="TextBox 40"/>
          <p:cNvSpPr txBox="1">
            <a:spLocks noChangeArrowheads="1"/>
          </p:cNvSpPr>
          <p:nvPr/>
        </p:nvSpPr>
        <p:spPr bwMode="auto">
          <a:xfrm>
            <a:off x="-12700" y="22225"/>
            <a:ext cx="1841500" cy="6862763"/>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defTabSz="914400" eaLnBrk="1" hangingPunct="1"/>
            <a:endParaRPr lang="en-US" sz="1800" smtClean="0">
              <a:solidFill>
                <a:prstClr val="black"/>
              </a:solidFill>
            </a:endParaRPr>
          </a:p>
          <a:p>
            <a:pPr algn="ctr" defTabSz="914400" eaLnBrk="1" hangingPunct="1"/>
            <a:endParaRPr lang="en-US" sz="1800" smtClean="0">
              <a:solidFill>
                <a:prstClr val="black"/>
              </a:solidFill>
            </a:endParaRPr>
          </a:p>
          <a:p>
            <a:pPr algn="ctr" defTabSz="914400" eaLnBrk="1" hangingPunct="1"/>
            <a:endParaRPr lang="en-US" sz="1800" smtClean="0">
              <a:solidFill>
                <a:prstClr val="black"/>
              </a:solidFill>
            </a:endParaRPr>
          </a:p>
          <a:p>
            <a:pPr algn="ctr" defTabSz="914400" eaLnBrk="1" hangingPunct="1"/>
            <a:endParaRPr lang="en-US" sz="1800" smtClean="0">
              <a:solidFill>
                <a:prstClr val="black"/>
              </a:solidFill>
            </a:endParaRPr>
          </a:p>
          <a:p>
            <a:pPr algn="ctr" defTabSz="914400" eaLnBrk="1" hangingPunct="1"/>
            <a:endParaRPr lang="en-US" sz="1800" smtClean="0">
              <a:solidFill>
                <a:prstClr val="black"/>
              </a:solidFill>
            </a:endParaRPr>
          </a:p>
          <a:p>
            <a:pPr algn="ctr" defTabSz="914400" eaLnBrk="1" hangingPunct="1"/>
            <a:endParaRPr lang="en-US" sz="1200" smtClean="0">
              <a:solidFill>
                <a:prstClr val="black"/>
              </a:solidFill>
            </a:endParaRPr>
          </a:p>
          <a:p>
            <a:pPr algn="ctr" defTabSz="914400" eaLnBrk="1" hangingPunct="1"/>
            <a:endParaRPr lang="en-US" sz="1200" smtClean="0">
              <a:solidFill>
                <a:prstClr val="black"/>
              </a:solidFill>
            </a:endParaRPr>
          </a:p>
          <a:p>
            <a:pPr algn="ctr" defTabSz="914400" eaLnBrk="1" hangingPunct="1"/>
            <a:endParaRPr lang="en-US" sz="1200" smtClean="0">
              <a:solidFill>
                <a:prstClr val="black"/>
              </a:solidFill>
            </a:endParaRPr>
          </a:p>
          <a:p>
            <a:pPr algn="ctr" defTabSz="914400" eaLnBrk="1" hangingPunct="1"/>
            <a:endParaRPr lang="en-US" sz="800" smtClean="0">
              <a:solidFill>
                <a:prstClr val="black"/>
              </a:solidFill>
            </a:endParaRPr>
          </a:p>
          <a:p>
            <a:pPr algn="ctr" defTabSz="914400" eaLnBrk="1" hangingPunct="1"/>
            <a:r>
              <a:rPr lang="en-US" sz="1800" smtClean="0">
                <a:solidFill>
                  <a:prstClr val="black"/>
                </a:solidFill>
              </a:rPr>
              <a:t>Register Now:</a:t>
            </a:r>
          </a:p>
          <a:p>
            <a:pPr algn="ctr" defTabSz="914400" eaLnBrk="1" hangingPunct="1"/>
            <a:endParaRPr lang="en-US" sz="1200" smtClean="0">
              <a:solidFill>
                <a:prstClr val="black"/>
              </a:solidFill>
            </a:endParaRPr>
          </a:p>
          <a:p>
            <a:pPr algn="ctr" defTabSz="914400" eaLnBrk="1" hangingPunct="1"/>
            <a:r>
              <a:rPr lang="en-US" sz="1800" smtClean="0">
                <a:solidFill>
                  <a:prstClr val="black"/>
                </a:solidFill>
              </a:rPr>
              <a:t>Berkeley – IAP</a:t>
            </a:r>
          </a:p>
          <a:p>
            <a:pPr algn="ctr" defTabSz="914400" eaLnBrk="1" hangingPunct="1"/>
            <a:r>
              <a:rPr lang="en-US" sz="1800" smtClean="0">
                <a:solidFill>
                  <a:prstClr val="black"/>
                </a:solidFill>
              </a:rPr>
              <a:t>Workshop on the</a:t>
            </a:r>
          </a:p>
          <a:p>
            <a:pPr algn="ctr" defTabSz="914400" eaLnBrk="1" hangingPunct="1"/>
            <a:r>
              <a:rPr lang="en-US" sz="1800" smtClean="0">
                <a:solidFill>
                  <a:prstClr val="black"/>
                </a:solidFill>
              </a:rPr>
              <a:t>Future of Cloud</a:t>
            </a:r>
          </a:p>
          <a:p>
            <a:pPr algn="ctr" defTabSz="914400" eaLnBrk="1" hangingPunct="1"/>
            <a:r>
              <a:rPr lang="en-US" sz="1800" smtClean="0">
                <a:solidFill>
                  <a:prstClr val="black"/>
                </a:solidFill>
              </a:rPr>
              <a:t>Technologies</a:t>
            </a:r>
          </a:p>
          <a:p>
            <a:pPr algn="ctr" defTabSz="914400" eaLnBrk="1" hangingPunct="1"/>
            <a:endParaRPr lang="en-US" sz="1200" smtClean="0">
              <a:solidFill>
                <a:prstClr val="black"/>
              </a:solidFill>
            </a:endParaRPr>
          </a:p>
          <a:p>
            <a:pPr algn="ctr" defTabSz="914400" eaLnBrk="1" hangingPunct="1"/>
            <a:r>
              <a:rPr lang="en-US" sz="1800" smtClean="0">
                <a:solidFill>
                  <a:prstClr val="black"/>
                </a:solidFill>
              </a:rPr>
              <a:t>Friday,</a:t>
            </a:r>
          </a:p>
          <a:p>
            <a:pPr algn="ctr" defTabSz="914400" eaLnBrk="1" hangingPunct="1"/>
            <a:r>
              <a:rPr lang="en-US" sz="1800" smtClean="0">
                <a:solidFill>
                  <a:prstClr val="black"/>
                </a:solidFill>
              </a:rPr>
              <a:t>February 27,</a:t>
            </a:r>
          </a:p>
          <a:p>
            <a:pPr algn="ctr" defTabSz="914400" eaLnBrk="1" hangingPunct="1"/>
            <a:r>
              <a:rPr lang="en-US" sz="1800" smtClean="0">
                <a:solidFill>
                  <a:prstClr val="black"/>
                </a:solidFill>
              </a:rPr>
              <a:t>2015</a:t>
            </a:r>
            <a:endParaRPr lang="en-US" sz="1400" smtClean="0">
              <a:solidFill>
                <a:prstClr val="black"/>
              </a:solidFill>
            </a:endParaRPr>
          </a:p>
          <a:p>
            <a:pPr algn="ctr" defTabSz="914400" eaLnBrk="1" hangingPunct="1"/>
            <a:endParaRPr lang="en-US" sz="800" smtClean="0">
              <a:solidFill>
                <a:prstClr val="black"/>
              </a:solidFill>
            </a:endParaRPr>
          </a:p>
          <a:p>
            <a:pPr algn="ctr" defTabSz="914400" eaLnBrk="1" hangingPunct="1"/>
            <a:endParaRPr lang="en-US" sz="800" smtClean="0">
              <a:solidFill>
                <a:prstClr val="black"/>
              </a:solidFill>
            </a:endParaRPr>
          </a:p>
          <a:p>
            <a:pPr algn="ctr" defTabSz="914400" eaLnBrk="1" hangingPunct="1"/>
            <a:r>
              <a:rPr lang="en-US" sz="1800" smtClean="0">
                <a:solidFill>
                  <a:prstClr val="black"/>
                </a:solidFill>
              </a:rPr>
              <a:t>Soda Hall</a:t>
            </a:r>
          </a:p>
          <a:p>
            <a:pPr algn="ctr" defTabSz="914400" eaLnBrk="1" hangingPunct="1"/>
            <a:r>
              <a:rPr lang="en-US" sz="1800" smtClean="0">
                <a:solidFill>
                  <a:prstClr val="black"/>
                </a:solidFill>
              </a:rPr>
              <a:t>Berkeley, CA</a:t>
            </a:r>
          </a:p>
          <a:p>
            <a:pPr algn="ctr" defTabSz="914400" eaLnBrk="1" hangingPunct="1"/>
            <a:endParaRPr lang="en-US" sz="1400" smtClean="0">
              <a:solidFill>
                <a:prstClr val="black"/>
              </a:solidFill>
            </a:endParaRPr>
          </a:p>
          <a:p>
            <a:pPr algn="ctr" defTabSz="914400" eaLnBrk="1" hangingPunct="1"/>
            <a:endParaRPr lang="en-US" sz="1800" smtClean="0">
              <a:solidFill>
                <a:prstClr val="black"/>
              </a:solidFill>
            </a:endParaRPr>
          </a:p>
          <a:p>
            <a:pPr algn="ctr" defTabSz="914400" eaLnBrk="1" hangingPunct="1"/>
            <a:endParaRPr lang="en-US" sz="1800" smtClean="0">
              <a:solidFill>
                <a:prstClr val="black"/>
              </a:solidFill>
            </a:endParaRPr>
          </a:p>
          <a:p>
            <a:pPr algn="ctr" defTabSz="914400" eaLnBrk="1" hangingPunct="1"/>
            <a:endParaRPr lang="en-US" sz="1800" smtClean="0">
              <a:solidFill>
                <a:prstClr val="black"/>
              </a:solidFill>
            </a:endParaRPr>
          </a:p>
          <a:p>
            <a:pPr algn="ctr" defTabSz="914400" eaLnBrk="1" hangingPunct="1"/>
            <a:endParaRPr lang="en-US" sz="1800" smtClean="0">
              <a:solidFill>
                <a:prstClr val="black"/>
              </a:solidFill>
            </a:endParaRPr>
          </a:p>
        </p:txBody>
      </p:sp>
      <p:pic>
        <p:nvPicPr>
          <p:cNvPr id="15370" name="Picture 41" descr="Soda Hall hi r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63" y="5518150"/>
            <a:ext cx="180816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22275"/>
            <a:ext cx="1828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3" y="1588"/>
            <a:ext cx="183991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Straight Connector 45"/>
          <p:cNvCxnSpPr/>
          <p:nvPr/>
        </p:nvCxnSpPr>
        <p:spPr>
          <a:xfrm>
            <a:off x="0" y="1825625"/>
            <a:ext cx="12700" cy="3692525"/>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pic>
        <p:nvPicPr>
          <p:cNvPr id="15374" name="Picture 48" descr="Cavium logo.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934200" y="206375"/>
            <a:ext cx="21066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Content Placeholder 2"/>
          <p:cNvSpPr>
            <a:spLocks noGrp="1"/>
          </p:cNvSpPr>
          <p:nvPr>
            <p:ph idx="1"/>
          </p:nvPr>
        </p:nvSpPr>
        <p:spPr>
          <a:xfrm>
            <a:off x="1828800" y="2743200"/>
            <a:ext cx="7315200" cy="1828800"/>
          </a:xfrm>
          <a:solidFill>
            <a:schemeClr val="bg1"/>
          </a:solidFill>
          <a:ln w="22225">
            <a:solidFill>
              <a:srgbClr val="000000"/>
            </a:solidFill>
          </a:ln>
        </p:spPr>
        <p:txBody>
          <a:bodyPr/>
          <a:lstStyle/>
          <a:p>
            <a:pPr marL="0" indent="0" eaLnBrk="1" hangingPunct="1">
              <a:buFont typeface="Arial" charset="0"/>
              <a:buNone/>
              <a:defRPr/>
            </a:pPr>
            <a:endParaRPr lang="en-US" sz="900" dirty="0">
              <a:latin typeface="Verdana" charset="0"/>
              <a:cs typeface="Verdana" charset="0"/>
            </a:endParaRPr>
          </a:p>
          <a:p>
            <a:pPr eaLnBrk="1" hangingPunct="1">
              <a:buFont typeface="Wingdings" charset="0"/>
              <a:buChar char="q"/>
              <a:defRPr/>
            </a:pPr>
            <a:r>
              <a:rPr lang="en-US" sz="1800" dirty="0" smtClean="0">
                <a:latin typeface="Verdana" charset="0"/>
                <a:cs typeface="Verdana" charset="0"/>
              </a:rPr>
              <a:t>POSTERS: $</a:t>
            </a:r>
            <a:r>
              <a:rPr lang="en-US" sz="1800" dirty="0">
                <a:latin typeface="Verdana" charset="0"/>
                <a:cs typeface="Verdana" charset="0"/>
              </a:rPr>
              <a:t>500 </a:t>
            </a:r>
            <a:r>
              <a:rPr lang="en-US" sz="1800" dirty="0" smtClean="0">
                <a:latin typeface="Verdana" charset="0"/>
                <a:cs typeface="Verdana" charset="0"/>
              </a:rPr>
              <a:t>Prizes for Best </a:t>
            </a:r>
            <a:r>
              <a:rPr lang="en-US" sz="1800" dirty="0">
                <a:latin typeface="Verdana" charset="0"/>
                <a:cs typeface="Verdana" charset="0"/>
              </a:rPr>
              <a:t>Undergrad </a:t>
            </a:r>
            <a:r>
              <a:rPr lang="en-US" sz="1800" dirty="0" smtClean="0">
                <a:latin typeface="Verdana" charset="0"/>
                <a:cs typeface="Verdana" charset="0"/>
              </a:rPr>
              <a:t>&amp; Best Grad</a:t>
            </a:r>
          </a:p>
          <a:p>
            <a:pPr marL="0" indent="0" eaLnBrk="1" hangingPunct="1">
              <a:buFont typeface="Arial" charset="0"/>
              <a:buNone/>
              <a:defRPr/>
            </a:pPr>
            <a:endParaRPr lang="en-US" sz="900" dirty="0">
              <a:latin typeface="Verdana" charset="0"/>
              <a:cs typeface="Verdana" charset="0"/>
            </a:endParaRPr>
          </a:p>
          <a:p>
            <a:pPr eaLnBrk="1" hangingPunct="1">
              <a:buFont typeface="Wingdings" charset="0"/>
              <a:buChar char="q"/>
              <a:defRPr/>
            </a:pPr>
            <a:r>
              <a:rPr lang="en-US" sz="1800" dirty="0" smtClean="0">
                <a:latin typeface="Verdana" charset="0"/>
                <a:cs typeface="Verdana" charset="0"/>
              </a:rPr>
              <a:t>CAREER FAIR: During Lunch/Breaks, Bring Your Resume</a:t>
            </a:r>
            <a:endParaRPr lang="en-US" sz="800" u="sng" dirty="0">
              <a:hlinkClick r:id="rId12"/>
            </a:endParaRPr>
          </a:p>
          <a:p>
            <a:pPr marL="0" indent="0" eaLnBrk="1" hangingPunct="1">
              <a:lnSpc>
                <a:spcPct val="90000"/>
              </a:lnSpc>
              <a:buFont typeface="Arial" charset="0"/>
              <a:buNone/>
              <a:defRPr/>
            </a:pPr>
            <a:r>
              <a:rPr lang="en-US" sz="1600" u="sng" dirty="0" smtClean="0">
                <a:hlinkClick r:id="rId12"/>
              </a:rPr>
              <a:t>http</a:t>
            </a:r>
            <a:r>
              <a:rPr lang="en-US" sz="1600" u="sng" dirty="0">
                <a:hlinkClick r:id="rId12"/>
              </a:rPr>
              <a:t>://www.industry-academia.org/event-berkeley-cloud-</a:t>
            </a:r>
            <a:r>
              <a:rPr lang="en-US" sz="1600" u="sng" dirty="0" smtClean="0">
                <a:hlinkClick r:id="rId12"/>
              </a:rPr>
              <a:t>workshop.html</a:t>
            </a:r>
          </a:p>
        </p:txBody>
      </p:sp>
      <p:pic>
        <p:nvPicPr>
          <p:cNvPr id="15376" name="Picture 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1371600"/>
            <a:ext cx="19050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411663" y="685800"/>
            <a:ext cx="244633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887413"/>
            <a:ext cx="20574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5"/>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352800" y="1600200"/>
            <a:ext cx="18161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32"/>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5562600"/>
            <a:ext cx="1828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7"/>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486400" y="1414463"/>
            <a:ext cx="10668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37964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p:txBody>
          <a:bodyPr/>
          <a:lstStyle/>
          <a:p>
            <a:r>
              <a:rPr lang="en-US" dirty="0">
                <a:latin typeface="Calibri" charset="0"/>
                <a:ea typeface="ＭＳ Ｐゴシック" charset="0"/>
                <a:cs typeface="ＭＳ Ｐゴシック" charset="0"/>
              </a:rPr>
              <a:t>Processor </a:t>
            </a:r>
            <a:r>
              <a:rPr lang="en-US" dirty="0" smtClean="0">
                <a:latin typeface="Calibri" charset="0"/>
                <a:ea typeface="ＭＳ Ｐゴシック" charset="0"/>
                <a:cs typeface="ＭＳ Ｐゴシック" charset="0"/>
              </a:rPr>
              <a:t>Design: 5 steps</a:t>
            </a:r>
            <a:endParaRPr lang="en-US" dirty="0">
              <a:latin typeface="Calibri" charset="0"/>
              <a:ea typeface="ＭＳ Ｐゴシック" charset="0"/>
              <a:cs typeface="ＭＳ Ｐゴシック" charset="0"/>
            </a:endParaRPr>
          </a:p>
        </p:txBody>
      </p:sp>
      <p:sp>
        <p:nvSpPr>
          <p:cNvPr id="11" name="Content Placeholder 10"/>
          <p:cNvSpPr>
            <a:spLocks noGrp="1"/>
          </p:cNvSpPr>
          <p:nvPr>
            <p:ph idx="1"/>
          </p:nvPr>
        </p:nvSpPr>
        <p:spPr>
          <a:xfrm>
            <a:off x="220132" y="1176867"/>
            <a:ext cx="8923867" cy="5681133"/>
          </a:xfrm>
        </p:spPr>
        <p:txBody>
          <a:bodyPr>
            <a:normAutofit lnSpcReduction="10000"/>
          </a:bodyPr>
          <a:lstStyle/>
          <a:p>
            <a:pPr lvl="1">
              <a:buFont typeface="Arial" charset="0"/>
              <a:buNone/>
              <a:defRPr/>
            </a:pPr>
            <a:r>
              <a:rPr lang="en-US" dirty="0" smtClean="0"/>
              <a:t>Step 1: Analyze instruction set </a:t>
            </a:r>
            <a:r>
              <a:rPr lang="en-US" dirty="0" smtClean="0">
                <a:sym typeface="Wingdings" charset="2"/>
              </a:rPr>
              <a:t>to determine</a:t>
            </a:r>
            <a:r>
              <a:rPr lang="en-US" dirty="0" smtClean="0"/>
              <a:t> </a:t>
            </a:r>
            <a:r>
              <a:rPr lang="en-US" dirty="0" err="1" smtClean="0"/>
              <a:t>datapath</a:t>
            </a:r>
            <a:r>
              <a:rPr lang="en-US" dirty="0" smtClean="0"/>
              <a:t> requirements</a:t>
            </a:r>
          </a:p>
          <a:p>
            <a:pPr lvl="1">
              <a:lnSpc>
                <a:spcPct val="80000"/>
              </a:lnSpc>
            </a:pPr>
            <a:r>
              <a:rPr lang="en-US" sz="2600" dirty="0" smtClean="0">
                <a:latin typeface="Calibri" charset="0"/>
                <a:ea typeface="ＭＳ Ｐゴシック" charset="0"/>
              </a:rPr>
              <a:t>Meaning of each instruction is given by register transfers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include storage element for ISA registers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support each register transfer</a:t>
            </a:r>
            <a:endParaRPr lang="en-US" sz="2600" dirty="0" smtClean="0"/>
          </a:p>
          <a:p>
            <a:pPr lvl="1">
              <a:buFont typeface="Arial" charset="0"/>
              <a:buNone/>
              <a:defRPr/>
            </a:pPr>
            <a:r>
              <a:rPr lang="en-US" dirty="0" smtClean="0"/>
              <a:t>Step 2: Select set of </a:t>
            </a:r>
            <a:r>
              <a:rPr lang="en-US" dirty="0" err="1" smtClean="0"/>
              <a:t>datapath</a:t>
            </a:r>
            <a:r>
              <a:rPr lang="en-US" dirty="0" smtClean="0"/>
              <a:t> components &amp; establish </a:t>
            </a:r>
            <a:br>
              <a:rPr lang="en-US" dirty="0" smtClean="0"/>
            </a:br>
            <a:r>
              <a:rPr lang="en-US" dirty="0" smtClean="0"/>
              <a:t>clock methodology</a:t>
            </a:r>
          </a:p>
          <a:p>
            <a:pPr lvl="1">
              <a:buFont typeface="Arial" charset="0"/>
              <a:buNone/>
              <a:defRPr/>
            </a:pPr>
            <a:r>
              <a:rPr lang="en-US" dirty="0" smtClean="0"/>
              <a:t>Step 3: Assemble </a:t>
            </a:r>
            <a:r>
              <a:rPr lang="en-US" dirty="0" err="1" smtClean="0"/>
              <a:t>datapath</a:t>
            </a:r>
            <a:r>
              <a:rPr lang="en-US" dirty="0" smtClean="0"/>
              <a:t> components that meet the requirements</a:t>
            </a:r>
          </a:p>
          <a:p>
            <a:pPr lvl="1">
              <a:buFont typeface="Arial" charset="0"/>
              <a:buNone/>
              <a:defRPr/>
            </a:pPr>
            <a:r>
              <a:rPr lang="en-US" dirty="0" smtClean="0">
                <a:solidFill>
                  <a:schemeClr val="bg1">
                    <a:lumMod val="75000"/>
                  </a:schemeClr>
                </a:solidFill>
              </a:rPr>
              <a:t>Step 4: Analyze implementation of each instruction to determine setting of control points that realizes the register transfer</a:t>
            </a:r>
          </a:p>
          <a:p>
            <a:pPr lvl="1">
              <a:buFont typeface="Arial" charset="0"/>
              <a:buNone/>
              <a:defRPr/>
            </a:pPr>
            <a:r>
              <a:rPr lang="en-US" dirty="0" smtClean="0">
                <a:solidFill>
                  <a:schemeClr val="bg1">
                    <a:lumMod val="75000"/>
                  </a:schemeClr>
                </a:solidFill>
              </a:rPr>
              <a:t>Step 5: Assemble the control logic</a:t>
            </a:r>
          </a:p>
        </p:txBody>
      </p:sp>
    </p:spTree>
    <p:extLst>
      <p:ext uri="{BB962C8B-B14F-4D97-AF65-F5344CB8AC3E}">
        <p14:creationId xmlns:p14="http://schemas.microsoft.com/office/powerpoint/2010/main" val="20175510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931" name="Rectangle 3"/>
          <p:cNvSpPr>
            <a:spLocks noGrp="1" noChangeArrowheads="1"/>
          </p:cNvSpPr>
          <p:nvPr>
            <p:ph type="body" idx="1"/>
          </p:nvPr>
        </p:nvSpPr>
        <p:spPr>
          <a:xfrm>
            <a:off x="457200" y="1143000"/>
            <a:ext cx="8686800" cy="5299075"/>
          </a:xfrm>
          <a:noFill/>
          <a:ln/>
        </p:spPr>
        <p:txBody>
          <a:bodyPr/>
          <a:lstStyle/>
          <a:p>
            <a:pPr>
              <a:lnSpc>
                <a:spcPct val="70000"/>
              </a:lnSpc>
              <a:spcBef>
                <a:spcPct val="30000"/>
              </a:spcBef>
            </a:pPr>
            <a:r>
              <a:rPr lang="en-US" sz="2400" dirty="0"/>
              <a:t>All MIPS instructions are 32 bits long.  3 formats:</a:t>
            </a:r>
            <a:br>
              <a:rPr lang="en-US" sz="2400" dirty="0"/>
            </a:br>
            <a:endParaRPr lang="en-US" sz="2400" dirty="0"/>
          </a:p>
          <a:p>
            <a:pPr marL="508000" lvl="1">
              <a:lnSpc>
                <a:spcPct val="70000"/>
              </a:lnSpc>
              <a:spcBef>
                <a:spcPct val="30000"/>
              </a:spcBef>
            </a:pPr>
            <a:r>
              <a:rPr lang="en-US" sz="2000" dirty="0"/>
              <a:t>R-type</a:t>
            </a:r>
            <a:br>
              <a:rPr lang="en-US" sz="2000" dirty="0"/>
            </a:br>
            <a:endParaRPr lang="en-US" sz="2000" dirty="0"/>
          </a:p>
          <a:p>
            <a:pPr marL="508000" lvl="1">
              <a:lnSpc>
                <a:spcPct val="70000"/>
              </a:lnSpc>
              <a:spcBef>
                <a:spcPct val="30000"/>
              </a:spcBef>
            </a:pPr>
            <a:endParaRPr lang="en-US" sz="2800" dirty="0"/>
          </a:p>
          <a:p>
            <a:pPr marL="508000" lvl="1">
              <a:lnSpc>
                <a:spcPct val="70000"/>
              </a:lnSpc>
              <a:spcBef>
                <a:spcPct val="30000"/>
              </a:spcBef>
            </a:pPr>
            <a:r>
              <a:rPr lang="en-US" sz="2000" dirty="0"/>
              <a:t>I-type</a:t>
            </a:r>
            <a:br>
              <a:rPr lang="en-US" sz="2000" dirty="0"/>
            </a:br>
            <a:endParaRPr lang="en-US" sz="2000" dirty="0"/>
          </a:p>
          <a:p>
            <a:pPr marL="508000" lvl="1">
              <a:lnSpc>
                <a:spcPct val="70000"/>
              </a:lnSpc>
              <a:spcBef>
                <a:spcPct val="30000"/>
              </a:spcBef>
            </a:pPr>
            <a:endParaRPr lang="en-US" sz="2800" dirty="0"/>
          </a:p>
          <a:p>
            <a:pPr marL="508000" lvl="1">
              <a:lnSpc>
                <a:spcPct val="70000"/>
              </a:lnSpc>
              <a:spcBef>
                <a:spcPct val="30000"/>
              </a:spcBef>
            </a:pPr>
            <a:r>
              <a:rPr lang="en-US" sz="2000" dirty="0"/>
              <a:t>J-type</a:t>
            </a:r>
            <a:br>
              <a:rPr lang="en-US" sz="2000" dirty="0"/>
            </a:br>
            <a:endParaRPr lang="en-US" sz="2400" dirty="0" smtClean="0"/>
          </a:p>
          <a:p>
            <a:pPr>
              <a:lnSpc>
                <a:spcPct val="70000"/>
              </a:lnSpc>
              <a:spcBef>
                <a:spcPct val="30000"/>
              </a:spcBef>
            </a:pPr>
            <a:r>
              <a:rPr lang="en-US" sz="2400" dirty="0" smtClean="0"/>
              <a:t>The </a:t>
            </a:r>
            <a:r>
              <a:rPr lang="en-US" sz="2400" dirty="0"/>
              <a:t>different fields are:</a:t>
            </a:r>
          </a:p>
          <a:p>
            <a:pPr marL="508000" lvl="1">
              <a:lnSpc>
                <a:spcPct val="70000"/>
              </a:lnSpc>
              <a:spcBef>
                <a:spcPct val="30000"/>
              </a:spcBef>
            </a:pPr>
            <a:r>
              <a:rPr lang="en-US" sz="2000" dirty="0">
                <a:solidFill>
                  <a:schemeClr val="accent1"/>
                </a:solidFill>
              </a:rPr>
              <a:t>op</a:t>
            </a:r>
            <a:r>
              <a:rPr lang="en-US" sz="2000" dirty="0"/>
              <a:t>: operation (“</a:t>
            </a:r>
            <a:r>
              <a:rPr lang="en-US" sz="2000" dirty="0" err="1"/>
              <a:t>opcode</a:t>
            </a:r>
            <a:r>
              <a:rPr lang="en-US" sz="2000" dirty="0"/>
              <a:t>”) of the instruction</a:t>
            </a:r>
          </a:p>
          <a:p>
            <a:pPr marL="508000" lvl="1">
              <a:lnSpc>
                <a:spcPct val="70000"/>
              </a:lnSpc>
              <a:spcBef>
                <a:spcPct val="30000"/>
              </a:spcBef>
            </a:pPr>
            <a:r>
              <a:rPr lang="en-US" sz="2000" dirty="0" err="1">
                <a:solidFill>
                  <a:schemeClr val="accent2"/>
                </a:solidFill>
              </a:rPr>
              <a:t>rs</a:t>
            </a:r>
            <a:r>
              <a:rPr lang="en-US" sz="2000" dirty="0">
                <a:solidFill>
                  <a:schemeClr val="accent2"/>
                </a:solidFill>
              </a:rPr>
              <a:t>, </a:t>
            </a:r>
            <a:r>
              <a:rPr lang="en-US" sz="2000" dirty="0" err="1">
                <a:solidFill>
                  <a:schemeClr val="accent2"/>
                </a:solidFill>
              </a:rPr>
              <a:t>rt</a:t>
            </a:r>
            <a:r>
              <a:rPr lang="en-US" sz="2000" dirty="0">
                <a:solidFill>
                  <a:schemeClr val="accent2"/>
                </a:solidFill>
              </a:rPr>
              <a:t>, rd</a:t>
            </a:r>
            <a:r>
              <a:rPr lang="en-US" sz="2000" dirty="0"/>
              <a:t>: the source and destination register </a:t>
            </a:r>
            <a:r>
              <a:rPr lang="en-US" sz="2000" dirty="0" err="1"/>
              <a:t>specifiers</a:t>
            </a:r>
            <a:endParaRPr lang="en-US" sz="2000" dirty="0"/>
          </a:p>
          <a:p>
            <a:pPr marL="508000" lvl="1">
              <a:lnSpc>
                <a:spcPct val="70000"/>
              </a:lnSpc>
              <a:spcBef>
                <a:spcPct val="30000"/>
              </a:spcBef>
            </a:pPr>
            <a:r>
              <a:rPr lang="en-US" sz="2000" dirty="0" err="1">
                <a:solidFill>
                  <a:srgbClr val="008000"/>
                </a:solidFill>
              </a:rPr>
              <a:t>shamt</a:t>
            </a:r>
            <a:r>
              <a:rPr lang="en-US" sz="2000" dirty="0"/>
              <a:t>: shift amount</a:t>
            </a:r>
          </a:p>
          <a:p>
            <a:pPr marL="508000" lvl="1">
              <a:lnSpc>
                <a:spcPct val="70000"/>
              </a:lnSpc>
              <a:spcBef>
                <a:spcPct val="30000"/>
              </a:spcBef>
            </a:pPr>
            <a:r>
              <a:rPr lang="en-US" sz="2000" dirty="0" err="1">
                <a:solidFill>
                  <a:srgbClr val="0000FF"/>
                </a:solidFill>
              </a:rPr>
              <a:t>funct</a:t>
            </a:r>
            <a:r>
              <a:rPr lang="en-US" sz="2000" dirty="0"/>
              <a:t>: selects the variant of the operation in the “op” field</a:t>
            </a:r>
          </a:p>
          <a:p>
            <a:pPr marL="508000" lvl="1">
              <a:lnSpc>
                <a:spcPct val="70000"/>
              </a:lnSpc>
              <a:spcBef>
                <a:spcPct val="30000"/>
              </a:spcBef>
            </a:pPr>
            <a:r>
              <a:rPr lang="en-US" sz="2000" dirty="0">
                <a:solidFill>
                  <a:schemeClr val="hlink"/>
                </a:solidFill>
              </a:rPr>
              <a:t>address / immediate</a:t>
            </a:r>
            <a:r>
              <a:rPr lang="en-US" sz="2000" dirty="0"/>
              <a:t>: address offset or immediate value</a:t>
            </a:r>
          </a:p>
          <a:p>
            <a:pPr marL="508000" lvl="1">
              <a:lnSpc>
                <a:spcPct val="70000"/>
              </a:lnSpc>
              <a:spcBef>
                <a:spcPct val="30000"/>
              </a:spcBef>
            </a:pPr>
            <a:r>
              <a:rPr lang="en-US" sz="2000" dirty="0">
                <a:solidFill>
                  <a:schemeClr val="accent4"/>
                </a:solidFill>
              </a:rPr>
              <a:t>target address</a:t>
            </a:r>
            <a:r>
              <a:rPr lang="en-US" sz="2000" dirty="0"/>
              <a:t>: target address of jump instruction </a:t>
            </a:r>
          </a:p>
        </p:txBody>
      </p:sp>
      <p:grpSp>
        <p:nvGrpSpPr>
          <p:cNvPr id="2" name="Group 4"/>
          <p:cNvGrpSpPr>
            <a:grpSpLocks/>
          </p:cNvGrpSpPr>
          <p:nvPr/>
        </p:nvGrpSpPr>
        <p:grpSpPr bwMode="auto">
          <a:xfrm>
            <a:off x="2500313" y="3171825"/>
            <a:ext cx="6302375" cy="942975"/>
            <a:chOff x="1575" y="1824"/>
            <a:chExt cx="3970" cy="594"/>
          </a:xfrm>
        </p:grpSpPr>
        <p:sp>
          <p:nvSpPr>
            <p:cNvPr id="2556933" name="Rectangle 5"/>
            <p:cNvSpPr>
              <a:spLocks noChangeArrowheads="1"/>
            </p:cNvSpPr>
            <p:nvPr/>
          </p:nvSpPr>
          <p:spPr bwMode="auto">
            <a:xfrm>
              <a:off x="1640" y="2024"/>
              <a:ext cx="3824" cy="17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nvGrpSpPr>
            <p:cNvPr id="3" name="Group 6"/>
            <p:cNvGrpSpPr>
              <a:grpSpLocks/>
            </p:cNvGrpSpPr>
            <p:nvPr/>
          </p:nvGrpSpPr>
          <p:grpSpPr bwMode="auto">
            <a:xfrm>
              <a:off x="1636" y="2016"/>
              <a:ext cx="664" cy="210"/>
              <a:chOff x="1636" y="2016"/>
              <a:chExt cx="664" cy="210"/>
            </a:xfrm>
          </p:grpSpPr>
          <p:sp>
            <p:nvSpPr>
              <p:cNvPr id="2556935" name="Rectangle 7"/>
              <p:cNvSpPr>
                <a:spLocks noChangeArrowheads="1"/>
              </p:cNvSpPr>
              <p:nvPr/>
            </p:nvSpPr>
            <p:spPr bwMode="auto">
              <a:xfrm>
                <a:off x="1636" y="2020"/>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36" name="Rectangle 8"/>
              <p:cNvSpPr>
                <a:spLocks noChangeArrowheads="1"/>
              </p:cNvSpPr>
              <p:nvPr/>
            </p:nvSpPr>
            <p:spPr bwMode="auto">
              <a:xfrm>
                <a:off x="1833" y="2016"/>
                <a:ext cx="24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pitchFamily="-65" charset="0"/>
                  </a:rPr>
                  <a:t>op</a:t>
                </a:r>
                <a:endParaRPr lang="en-US" sz="1600" b="1">
                  <a:solidFill>
                    <a:schemeClr val="tx1"/>
                  </a:solidFill>
                  <a:latin typeface="Times" pitchFamily="-65" charset="0"/>
                </a:endParaRPr>
              </a:p>
            </p:txBody>
          </p:sp>
        </p:grpSp>
        <p:sp>
          <p:nvSpPr>
            <p:cNvPr id="2556937" name="Rectangle 9"/>
            <p:cNvSpPr>
              <a:spLocks noChangeArrowheads="1"/>
            </p:cNvSpPr>
            <p:nvPr/>
          </p:nvSpPr>
          <p:spPr bwMode="auto">
            <a:xfrm>
              <a:off x="2308" y="2020"/>
              <a:ext cx="3160"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38" name="Rectangle 10"/>
            <p:cNvSpPr>
              <a:spLocks noChangeArrowheads="1"/>
            </p:cNvSpPr>
            <p:nvPr/>
          </p:nvSpPr>
          <p:spPr bwMode="auto">
            <a:xfrm>
              <a:off x="3314" y="2016"/>
              <a:ext cx="893"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dirty="0">
                  <a:solidFill>
                    <a:schemeClr val="accent4"/>
                  </a:solidFill>
                  <a:latin typeface="Times" pitchFamily="-65" charset="0"/>
                </a:rPr>
                <a:t>target address</a:t>
              </a:r>
            </a:p>
          </p:txBody>
        </p:sp>
        <p:sp>
          <p:nvSpPr>
            <p:cNvPr id="2556939" name="Rectangle 11"/>
            <p:cNvSpPr>
              <a:spLocks noChangeArrowheads="1"/>
            </p:cNvSpPr>
            <p:nvPr/>
          </p:nvSpPr>
          <p:spPr bwMode="auto">
            <a:xfrm>
              <a:off x="5367" y="1824"/>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0</a:t>
              </a:r>
            </a:p>
          </p:txBody>
        </p:sp>
        <p:sp>
          <p:nvSpPr>
            <p:cNvPr id="2556940" name="Rectangle 12"/>
            <p:cNvSpPr>
              <a:spLocks noChangeArrowheads="1"/>
            </p:cNvSpPr>
            <p:nvPr/>
          </p:nvSpPr>
          <p:spPr bwMode="auto">
            <a:xfrm>
              <a:off x="2103" y="18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a:t>
              </a:r>
            </a:p>
          </p:txBody>
        </p:sp>
        <p:sp>
          <p:nvSpPr>
            <p:cNvPr id="2556941" name="Rectangle 13"/>
            <p:cNvSpPr>
              <a:spLocks noChangeArrowheads="1"/>
            </p:cNvSpPr>
            <p:nvPr/>
          </p:nvSpPr>
          <p:spPr bwMode="auto">
            <a:xfrm>
              <a:off x="1575" y="18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31</a:t>
              </a:r>
            </a:p>
          </p:txBody>
        </p:sp>
        <p:sp>
          <p:nvSpPr>
            <p:cNvPr id="2556942" name="Rectangle 14"/>
            <p:cNvSpPr>
              <a:spLocks noChangeArrowheads="1"/>
            </p:cNvSpPr>
            <p:nvPr/>
          </p:nvSpPr>
          <p:spPr bwMode="auto">
            <a:xfrm>
              <a:off x="1815" y="2208"/>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43" name="Rectangle 15"/>
            <p:cNvSpPr>
              <a:spLocks noChangeArrowheads="1"/>
            </p:cNvSpPr>
            <p:nvPr/>
          </p:nvSpPr>
          <p:spPr bwMode="auto">
            <a:xfrm>
              <a:off x="3591" y="2208"/>
              <a:ext cx="45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 bits</a:t>
              </a:r>
            </a:p>
          </p:txBody>
        </p:sp>
      </p:grpSp>
      <p:grpSp>
        <p:nvGrpSpPr>
          <p:cNvPr id="4" name="Group 16"/>
          <p:cNvGrpSpPr>
            <a:grpSpLocks/>
          </p:cNvGrpSpPr>
          <p:nvPr/>
        </p:nvGrpSpPr>
        <p:grpSpPr bwMode="auto">
          <a:xfrm>
            <a:off x="2500313" y="1495425"/>
            <a:ext cx="6302375" cy="942975"/>
            <a:chOff x="1575" y="768"/>
            <a:chExt cx="3970" cy="594"/>
          </a:xfrm>
        </p:grpSpPr>
        <p:grpSp>
          <p:nvGrpSpPr>
            <p:cNvPr id="5" name="Group 17"/>
            <p:cNvGrpSpPr>
              <a:grpSpLocks/>
            </p:cNvGrpSpPr>
            <p:nvPr/>
          </p:nvGrpSpPr>
          <p:grpSpPr bwMode="auto">
            <a:xfrm>
              <a:off x="1575" y="768"/>
              <a:ext cx="3970" cy="404"/>
              <a:chOff x="1575" y="768"/>
              <a:chExt cx="3970" cy="404"/>
            </a:xfrm>
          </p:grpSpPr>
          <p:grpSp>
            <p:nvGrpSpPr>
              <p:cNvPr id="6" name="Group 18"/>
              <p:cNvGrpSpPr>
                <a:grpSpLocks/>
              </p:cNvGrpSpPr>
              <p:nvPr/>
            </p:nvGrpSpPr>
            <p:grpSpPr bwMode="auto">
              <a:xfrm>
                <a:off x="1636" y="960"/>
                <a:ext cx="3832" cy="212"/>
                <a:chOff x="1636" y="960"/>
                <a:chExt cx="3832" cy="212"/>
              </a:xfrm>
            </p:grpSpPr>
            <p:sp>
              <p:nvSpPr>
                <p:cNvPr id="2556947" name="Rectangle 19"/>
                <p:cNvSpPr>
                  <a:spLocks noChangeArrowheads="1"/>
                </p:cNvSpPr>
                <p:nvPr/>
              </p:nvSpPr>
              <p:spPr bwMode="auto">
                <a:xfrm>
                  <a:off x="1640" y="968"/>
                  <a:ext cx="3824" cy="17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nvGrpSpPr>
                <p:cNvPr id="7" name="Group 20"/>
                <p:cNvGrpSpPr>
                  <a:grpSpLocks/>
                </p:cNvGrpSpPr>
                <p:nvPr/>
              </p:nvGrpSpPr>
              <p:grpSpPr bwMode="auto">
                <a:xfrm>
                  <a:off x="1636" y="960"/>
                  <a:ext cx="3832" cy="212"/>
                  <a:chOff x="1636" y="960"/>
                  <a:chExt cx="3832" cy="212"/>
                </a:xfrm>
              </p:grpSpPr>
              <p:grpSp>
                <p:nvGrpSpPr>
                  <p:cNvPr id="8" name="Group 21"/>
                  <p:cNvGrpSpPr>
                    <a:grpSpLocks/>
                  </p:cNvGrpSpPr>
                  <p:nvPr/>
                </p:nvGrpSpPr>
                <p:grpSpPr bwMode="auto">
                  <a:xfrm>
                    <a:off x="1636" y="960"/>
                    <a:ext cx="664" cy="210"/>
                    <a:chOff x="1636" y="960"/>
                    <a:chExt cx="664" cy="210"/>
                  </a:xfrm>
                </p:grpSpPr>
                <p:sp>
                  <p:nvSpPr>
                    <p:cNvPr id="2556950" name="Rectangle 22"/>
                    <p:cNvSpPr>
                      <a:spLocks noChangeArrowheads="1"/>
                    </p:cNvSpPr>
                    <p:nvPr/>
                  </p:nvSpPr>
                  <p:spPr bwMode="auto">
                    <a:xfrm>
                      <a:off x="1636" y="964"/>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51" name="Rectangle 23"/>
                    <p:cNvSpPr>
                      <a:spLocks noChangeArrowheads="1"/>
                    </p:cNvSpPr>
                    <p:nvPr/>
                  </p:nvSpPr>
                  <p:spPr bwMode="auto">
                    <a:xfrm>
                      <a:off x="1833" y="960"/>
                      <a:ext cx="24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pitchFamily="-65" charset="0"/>
                        </a:rPr>
                        <a:t>op</a:t>
                      </a:r>
                      <a:endParaRPr lang="en-US" sz="1600" b="1">
                        <a:solidFill>
                          <a:schemeClr val="tx1"/>
                        </a:solidFill>
                        <a:latin typeface="Times" pitchFamily="-65" charset="0"/>
                      </a:endParaRPr>
                    </a:p>
                  </p:txBody>
                </p:sp>
              </p:grpSp>
              <p:grpSp>
                <p:nvGrpSpPr>
                  <p:cNvPr id="9" name="Group 24"/>
                  <p:cNvGrpSpPr>
                    <a:grpSpLocks/>
                  </p:cNvGrpSpPr>
                  <p:nvPr/>
                </p:nvGrpSpPr>
                <p:grpSpPr bwMode="auto">
                  <a:xfrm>
                    <a:off x="2308" y="960"/>
                    <a:ext cx="616" cy="210"/>
                    <a:chOff x="2308" y="960"/>
                    <a:chExt cx="616" cy="210"/>
                  </a:xfrm>
                </p:grpSpPr>
                <p:sp>
                  <p:nvSpPr>
                    <p:cNvPr id="2556953" name="Rectangle 25"/>
                    <p:cNvSpPr>
                      <a:spLocks noChangeArrowheads="1"/>
                    </p:cNvSpPr>
                    <p:nvPr/>
                  </p:nvSpPr>
                  <p:spPr bwMode="auto">
                    <a:xfrm>
                      <a:off x="2308"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54" name="Rectangle 26"/>
                    <p:cNvSpPr>
                      <a:spLocks noChangeArrowheads="1"/>
                    </p:cNvSpPr>
                    <p:nvPr/>
                  </p:nvSpPr>
                  <p:spPr bwMode="auto">
                    <a:xfrm>
                      <a:off x="2487" y="960"/>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rs</a:t>
                      </a:r>
                      <a:endParaRPr lang="en-US" sz="1600" b="1">
                        <a:solidFill>
                          <a:schemeClr val="tx1"/>
                        </a:solidFill>
                        <a:latin typeface="Times" pitchFamily="-65" charset="0"/>
                      </a:endParaRPr>
                    </a:p>
                  </p:txBody>
                </p:sp>
              </p:grpSp>
              <p:grpSp>
                <p:nvGrpSpPr>
                  <p:cNvPr id="10" name="Group 27"/>
                  <p:cNvGrpSpPr>
                    <a:grpSpLocks/>
                  </p:cNvGrpSpPr>
                  <p:nvPr/>
                </p:nvGrpSpPr>
                <p:grpSpPr bwMode="auto">
                  <a:xfrm>
                    <a:off x="2932" y="960"/>
                    <a:ext cx="616" cy="210"/>
                    <a:chOff x="2932" y="960"/>
                    <a:chExt cx="616" cy="210"/>
                  </a:xfrm>
                </p:grpSpPr>
                <p:sp>
                  <p:nvSpPr>
                    <p:cNvPr id="2556956" name="Rectangle 28"/>
                    <p:cNvSpPr>
                      <a:spLocks noChangeArrowheads="1"/>
                    </p:cNvSpPr>
                    <p:nvPr/>
                  </p:nvSpPr>
                  <p:spPr bwMode="auto">
                    <a:xfrm>
                      <a:off x="2932"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57" name="Rectangle 29"/>
                    <p:cNvSpPr>
                      <a:spLocks noChangeArrowheads="1"/>
                    </p:cNvSpPr>
                    <p:nvPr/>
                  </p:nvSpPr>
                  <p:spPr bwMode="auto">
                    <a:xfrm>
                      <a:off x="3111" y="960"/>
                      <a:ext cx="213"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rt</a:t>
                      </a:r>
                      <a:endParaRPr lang="en-US" sz="1600" b="1">
                        <a:solidFill>
                          <a:schemeClr val="tx1"/>
                        </a:solidFill>
                        <a:latin typeface="Times" pitchFamily="-65" charset="0"/>
                      </a:endParaRPr>
                    </a:p>
                  </p:txBody>
                </p:sp>
              </p:grpSp>
              <p:grpSp>
                <p:nvGrpSpPr>
                  <p:cNvPr id="11" name="Group 30"/>
                  <p:cNvGrpSpPr>
                    <a:grpSpLocks/>
                  </p:cNvGrpSpPr>
                  <p:nvPr/>
                </p:nvGrpSpPr>
                <p:grpSpPr bwMode="auto">
                  <a:xfrm>
                    <a:off x="3556" y="960"/>
                    <a:ext cx="616" cy="210"/>
                    <a:chOff x="3556" y="960"/>
                    <a:chExt cx="616" cy="210"/>
                  </a:xfrm>
                </p:grpSpPr>
                <p:sp>
                  <p:nvSpPr>
                    <p:cNvPr id="2556959" name="Rectangle 31"/>
                    <p:cNvSpPr>
                      <a:spLocks noChangeArrowheads="1"/>
                    </p:cNvSpPr>
                    <p:nvPr/>
                  </p:nvSpPr>
                  <p:spPr bwMode="auto">
                    <a:xfrm>
                      <a:off x="3556"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60" name="Rectangle 32"/>
                    <p:cNvSpPr>
                      <a:spLocks noChangeArrowheads="1"/>
                    </p:cNvSpPr>
                    <p:nvPr/>
                  </p:nvSpPr>
                  <p:spPr bwMode="auto">
                    <a:xfrm>
                      <a:off x="3735" y="96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rd</a:t>
                      </a:r>
                      <a:endParaRPr lang="en-US" sz="1600" b="1">
                        <a:solidFill>
                          <a:schemeClr val="tx1"/>
                        </a:solidFill>
                        <a:latin typeface="Times" pitchFamily="-65" charset="0"/>
                      </a:endParaRPr>
                    </a:p>
                  </p:txBody>
                </p:sp>
              </p:grpSp>
              <p:grpSp>
                <p:nvGrpSpPr>
                  <p:cNvPr id="12" name="Group 33"/>
                  <p:cNvGrpSpPr>
                    <a:grpSpLocks/>
                  </p:cNvGrpSpPr>
                  <p:nvPr/>
                </p:nvGrpSpPr>
                <p:grpSpPr bwMode="auto">
                  <a:xfrm>
                    <a:off x="4180" y="960"/>
                    <a:ext cx="616" cy="210"/>
                    <a:chOff x="4180" y="960"/>
                    <a:chExt cx="616" cy="210"/>
                  </a:xfrm>
                </p:grpSpPr>
                <p:sp>
                  <p:nvSpPr>
                    <p:cNvPr id="2556962" name="Rectangle 34"/>
                    <p:cNvSpPr>
                      <a:spLocks noChangeArrowheads="1"/>
                    </p:cNvSpPr>
                    <p:nvPr/>
                  </p:nvSpPr>
                  <p:spPr bwMode="auto">
                    <a:xfrm>
                      <a:off x="4180" y="964"/>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63" name="Rectangle 35"/>
                    <p:cNvSpPr>
                      <a:spLocks noChangeArrowheads="1"/>
                    </p:cNvSpPr>
                    <p:nvPr/>
                  </p:nvSpPr>
                  <p:spPr bwMode="auto">
                    <a:xfrm>
                      <a:off x="4263" y="960"/>
                      <a:ext cx="44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dirty="0" err="1">
                          <a:solidFill>
                            <a:srgbClr val="008000"/>
                          </a:solidFill>
                          <a:latin typeface="Times" pitchFamily="-65" charset="0"/>
                        </a:rPr>
                        <a:t>shamt</a:t>
                      </a:r>
                      <a:endParaRPr lang="en-US" sz="1600" b="1" dirty="0">
                        <a:solidFill>
                          <a:schemeClr val="tx1"/>
                        </a:solidFill>
                        <a:latin typeface="Times" pitchFamily="-65" charset="0"/>
                      </a:endParaRPr>
                    </a:p>
                  </p:txBody>
                </p:sp>
              </p:grpSp>
              <p:grpSp>
                <p:nvGrpSpPr>
                  <p:cNvPr id="13" name="Group 36"/>
                  <p:cNvGrpSpPr>
                    <a:grpSpLocks/>
                  </p:cNvGrpSpPr>
                  <p:nvPr/>
                </p:nvGrpSpPr>
                <p:grpSpPr bwMode="auto">
                  <a:xfrm>
                    <a:off x="4804" y="960"/>
                    <a:ext cx="664" cy="212"/>
                    <a:chOff x="4804" y="960"/>
                    <a:chExt cx="664" cy="212"/>
                  </a:xfrm>
                </p:grpSpPr>
                <p:sp>
                  <p:nvSpPr>
                    <p:cNvPr id="2556965" name="Rectangle 37"/>
                    <p:cNvSpPr>
                      <a:spLocks noChangeArrowheads="1"/>
                    </p:cNvSpPr>
                    <p:nvPr/>
                  </p:nvSpPr>
                  <p:spPr bwMode="auto">
                    <a:xfrm>
                      <a:off x="4804" y="964"/>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66" name="Rectangle 38"/>
                    <p:cNvSpPr>
                      <a:spLocks noChangeArrowheads="1"/>
                    </p:cNvSpPr>
                    <p:nvPr/>
                  </p:nvSpPr>
                  <p:spPr bwMode="auto">
                    <a:xfrm>
                      <a:off x="5001" y="960"/>
                      <a:ext cx="402" cy="212"/>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dirty="0" err="1">
                          <a:solidFill>
                            <a:srgbClr val="0000FF"/>
                          </a:solidFill>
                          <a:latin typeface="Times" pitchFamily="-65" charset="0"/>
                        </a:rPr>
                        <a:t>funct</a:t>
                      </a:r>
                      <a:endParaRPr lang="en-US" sz="1600" b="1" dirty="0">
                        <a:solidFill>
                          <a:srgbClr val="0000FF"/>
                        </a:solidFill>
                        <a:latin typeface="Times" pitchFamily="-65" charset="0"/>
                      </a:endParaRPr>
                    </a:p>
                  </p:txBody>
                </p:sp>
              </p:grpSp>
            </p:grpSp>
          </p:grpSp>
          <p:sp>
            <p:nvSpPr>
              <p:cNvPr id="2556967" name="Rectangle 39"/>
              <p:cNvSpPr>
                <a:spLocks noChangeArrowheads="1"/>
              </p:cNvSpPr>
              <p:nvPr/>
            </p:nvSpPr>
            <p:spPr bwMode="auto">
              <a:xfrm>
                <a:off x="5367" y="768"/>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0</a:t>
                </a:r>
              </a:p>
            </p:txBody>
          </p:sp>
          <p:sp>
            <p:nvSpPr>
              <p:cNvPr id="2556968" name="Rectangle 40"/>
              <p:cNvSpPr>
                <a:spLocks noChangeArrowheads="1"/>
              </p:cNvSpPr>
              <p:nvPr/>
            </p:nvSpPr>
            <p:spPr bwMode="auto">
              <a:xfrm>
                <a:off x="4647" y="768"/>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a:t>
                </a:r>
              </a:p>
            </p:txBody>
          </p:sp>
          <p:sp>
            <p:nvSpPr>
              <p:cNvPr id="2556969" name="Rectangle 41"/>
              <p:cNvSpPr>
                <a:spLocks noChangeArrowheads="1"/>
              </p:cNvSpPr>
              <p:nvPr/>
            </p:nvSpPr>
            <p:spPr bwMode="auto">
              <a:xfrm>
                <a:off x="3975"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11</a:t>
                </a:r>
              </a:p>
            </p:txBody>
          </p:sp>
          <p:sp>
            <p:nvSpPr>
              <p:cNvPr id="2556970" name="Rectangle 42"/>
              <p:cNvSpPr>
                <a:spLocks noChangeArrowheads="1"/>
              </p:cNvSpPr>
              <p:nvPr/>
            </p:nvSpPr>
            <p:spPr bwMode="auto">
              <a:xfrm>
                <a:off x="3351"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16</a:t>
                </a:r>
              </a:p>
            </p:txBody>
          </p:sp>
          <p:sp>
            <p:nvSpPr>
              <p:cNvPr id="2556971" name="Rectangle 43"/>
              <p:cNvSpPr>
                <a:spLocks noChangeArrowheads="1"/>
              </p:cNvSpPr>
              <p:nvPr/>
            </p:nvSpPr>
            <p:spPr bwMode="auto">
              <a:xfrm>
                <a:off x="2727"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21</a:t>
                </a:r>
              </a:p>
            </p:txBody>
          </p:sp>
          <p:sp>
            <p:nvSpPr>
              <p:cNvPr id="2556972" name="Rectangle 44"/>
              <p:cNvSpPr>
                <a:spLocks noChangeArrowheads="1"/>
              </p:cNvSpPr>
              <p:nvPr/>
            </p:nvSpPr>
            <p:spPr bwMode="auto">
              <a:xfrm>
                <a:off x="2103"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a:t>
                </a:r>
              </a:p>
            </p:txBody>
          </p:sp>
          <p:sp>
            <p:nvSpPr>
              <p:cNvPr id="2556973" name="Rectangle 45"/>
              <p:cNvSpPr>
                <a:spLocks noChangeArrowheads="1"/>
              </p:cNvSpPr>
              <p:nvPr/>
            </p:nvSpPr>
            <p:spPr bwMode="auto">
              <a:xfrm>
                <a:off x="1575" y="76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31</a:t>
                </a:r>
              </a:p>
            </p:txBody>
          </p:sp>
        </p:grpSp>
        <p:sp>
          <p:nvSpPr>
            <p:cNvPr id="2556974" name="Rectangle 46"/>
            <p:cNvSpPr>
              <a:spLocks noChangeArrowheads="1"/>
            </p:cNvSpPr>
            <p:nvPr/>
          </p:nvSpPr>
          <p:spPr bwMode="auto">
            <a:xfrm>
              <a:off x="1815"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75" name="Rectangle 47"/>
            <p:cNvSpPr>
              <a:spLocks noChangeArrowheads="1"/>
            </p:cNvSpPr>
            <p:nvPr/>
          </p:nvSpPr>
          <p:spPr bwMode="auto">
            <a:xfrm>
              <a:off x="4983"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76" name="Rectangle 48"/>
            <p:cNvSpPr>
              <a:spLocks noChangeArrowheads="1"/>
            </p:cNvSpPr>
            <p:nvPr/>
          </p:nvSpPr>
          <p:spPr bwMode="auto">
            <a:xfrm>
              <a:off x="4311"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6977" name="Rectangle 49"/>
            <p:cNvSpPr>
              <a:spLocks noChangeArrowheads="1"/>
            </p:cNvSpPr>
            <p:nvPr/>
          </p:nvSpPr>
          <p:spPr bwMode="auto">
            <a:xfrm>
              <a:off x="3687"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6978" name="Rectangle 50"/>
            <p:cNvSpPr>
              <a:spLocks noChangeArrowheads="1"/>
            </p:cNvSpPr>
            <p:nvPr/>
          </p:nvSpPr>
          <p:spPr bwMode="auto">
            <a:xfrm>
              <a:off x="3063"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6979" name="Rectangle 51"/>
            <p:cNvSpPr>
              <a:spLocks noChangeArrowheads="1"/>
            </p:cNvSpPr>
            <p:nvPr/>
          </p:nvSpPr>
          <p:spPr bwMode="auto">
            <a:xfrm>
              <a:off x="2439" y="1152"/>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grpSp>
      <p:grpSp>
        <p:nvGrpSpPr>
          <p:cNvPr id="14" name="Group 52"/>
          <p:cNvGrpSpPr>
            <a:grpSpLocks/>
          </p:cNvGrpSpPr>
          <p:nvPr/>
        </p:nvGrpSpPr>
        <p:grpSpPr bwMode="auto">
          <a:xfrm>
            <a:off x="2500313" y="2333625"/>
            <a:ext cx="6302375" cy="942975"/>
            <a:chOff x="1575" y="1296"/>
            <a:chExt cx="3970" cy="594"/>
          </a:xfrm>
        </p:grpSpPr>
        <p:sp>
          <p:nvSpPr>
            <p:cNvPr id="2556981" name="Rectangle 53"/>
            <p:cNvSpPr>
              <a:spLocks noChangeArrowheads="1"/>
            </p:cNvSpPr>
            <p:nvPr/>
          </p:nvSpPr>
          <p:spPr bwMode="auto">
            <a:xfrm>
              <a:off x="1640" y="1496"/>
              <a:ext cx="3824" cy="17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nvGrpSpPr>
            <p:cNvPr id="15" name="Group 54"/>
            <p:cNvGrpSpPr>
              <a:grpSpLocks/>
            </p:cNvGrpSpPr>
            <p:nvPr/>
          </p:nvGrpSpPr>
          <p:grpSpPr bwMode="auto">
            <a:xfrm>
              <a:off x="1636" y="1488"/>
              <a:ext cx="664" cy="210"/>
              <a:chOff x="1636" y="1488"/>
              <a:chExt cx="664" cy="210"/>
            </a:xfrm>
          </p:grpSpPr>
          <p:sp>
            <p:nvSpPr>
              <p:cNvPr id="2556983" name="Rectangle 55"/>
              <p:cNvSpPr>
                <a:spLocks noChangeArrowheads="1"/>
              </p:cNvSpPr>
              <p:nvPr/>
            </p:nvSpPr>
            <p:spPr bwMode="auto">
              <a:xfrm>
                <a:off x="1636" y="1492"/>
                <a:ext cx="664"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84" name="Rectangle 56"/>
              <p:cNvSpPr>
                <a:spLocks noChangeArrowheads="1"/>
              </p:cNvSpPr>
              <p:nvPr/>
            </p:nvSpPr>
            <p:spPr bwMode="auto">
              <a:xfrm>
                <a:off x="1833" y="1488"/>
                <a:ext cx="24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pitchFamily="-65" charset="0"/>
                  </a:rPr>
                  <a:t>op</a:t>
                </a:r>
                <a:endParaRPr lang="en-US" sz="1600" b="1">
                  <a:solidFill>
                    <a:schemeClr val="tx1"/>
                  </a:solidFill>
                  <a:latin typeface="Times" pitchFamily="-65" charset="0"/>
                </a:endParaRPr>
              </a:p>
            </p:txBody>
          </p:sp>
        </p:grpSp>
        <p:grpSp>
          <p:nvGrpSpPr>
            <p:cNvPr id="16" name="Group 57"/>
            <p:cNvGrpSpPr>
              <a:grpSpLocks/>
            </p:cNvGrpSpPr>
            <p:nvPr/>
          </p:nvGrpSpPr>
          <p:grpSpPr bwMode="auto">
            <a:xfrm>
              <a:off x="2308" y="1488"/>
              <a:ext cx="616" cy="210"/>
              <a:chOff x="2308" y="1488"/>
              <a:chExt cx="616" cy="210"/>
            </a:xfrm>
          </p:grpSpPr>
          <p:sp>
            <p:nvSpPr>
              <p:cNvPr id="2556986" name="Rectangle 58"/>
              <p:cNvSpPr>
                <a:spLocks noChangeArrowheads="1"/>
              </p:cNvSpPr>
              <p:nvPr/>
            </p:nvSpPr>
            <p:spPr bwMode="auto">
              <a:xfrm>
                <a:off x="2308" y="1492"/>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87" name="Rectangle 59"/>
              <p:cNvSpPr>
                <a:spLocks noChangeArrowheads="1"/>
              </p:cNvSpPr>
              <p:nvPr/>
            </p:nvSpPr>
            <p:spPr bwMode="auto">
              <a:xfrm>
                <a:off x="2487" y="1488"/>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rs</a:t>
                </a:r>
                <a:endParaRPr lang="en-US" sz="1600" b="1">
                  <a:solidFill>
                    <a:schemeClr val="tx1"/>
                  </a:solidFill>
                  <a:latin typeface="Times" pitchFamily="-65" charset="0"/>
                </a:endParaRPr>
              </a:p>
            </p:txBody>
          </p:sp>
        </p:grpSp>
        <p:grpSp>
          <p:nvGrpSpPr>
            <p:cNvPr id="17" name="Group 60"/>
            <p:cNvGrpSpPr>
              <a:grpSpLocks/>
            </p:cNvGrpSpPr>
            <p:nvPr/>
          </p:nvGrpSpPr>
          <p:grpSpPr bwMode="auto">
            <a:xfrm>
              <a:off x="2932" y="1488"/>
              <a:ext cx="616" cy="210"/>
              <a:chOff x="2932" y="1488"/>
              <a:chExt cx="616" cy="210"/>
            </a:xfrm>
          </p:grpSpPr>
          <p:sp>
            <p:nvSpPr>
              <p:cNvPr id="2556989" name="Rectangle 61"/>
              <p:cNvSpPr>
                <a:spLocks noChangeArrowheads="1"/>
              </p:cNvSpPr>
              <p:nvPr/>
            </p:nvSpPr>
            <p:spPr bwMode="auto">
              <a:xfrm>
                <a:off x="2932" y="1492"/>
                <a:ext cx="616"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90" name="Rectangle 62"/>
              <p:cNvSpPr>
                <a:spLocks noChangeArrowheads="1"/>
              </p:cNvSpPr>
              <p:nvPr/>
            </p:nvSpPr>
            <p:spPr bwMode="auto">
              <a:xfrm>
                <a:off x="3111" y="1488"/>
                <a:ext cx="213"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solidFill>
                      <a:schemeClr val="accent2"/>
                    </a:solidFill>
                    <a:latin typeface="Times" pitchFamily="-65" charset="0"/>
                  </a:rPr>
                  <a:t>rt</a:t>
                </a:r>
                <a:endParaRPr lang="en-US" sz="1600" b="1">
                  <a:solidFill>
                    <a:schemeClr val="tx1"/>
                  </a:solidFill>
                  <a:latin typeface="Times" pitchFamily="-65" charset="0"/>
                </a:endParaRPr>
              </a:p>
            </p:txBody>
          </p:sp>
        </p:grpSp>
        <p:sp>
          <p:nvSpPr>
            <p:cNvPr id="2556991" name="Rectangle 63"/>
            <p:cNvSpPr>
              <a:spLocks noChangeArrowheads="1"/>
            </p:cNvSpPr>
            <p:nvPr/>
          </p:nvSpPr>
          <p:spPr bwMode="auto">
            <a:xfrm>
              <a:off x="3556" y="1492"/>
              <a:ext cx="19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556992" name="Rectangle 64"/>
            <p:cNvSpPr>
              <a:spLocks noChangeArrowheads="1"/>
            </p:cNvSpPr>
            <p:nvPr/>
          </p:nvSpPr>
          <p:spPr bwMode="auto">
            <a:xfrm>
              <a:off x="4137" y="1477"/>
              <a:ext cx="1145"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1600" b="1">
                  <a:solidFill>
                    <a:schemeClr val="hlink"/>
                  </a:solidFill>
                  <a:latin typeface="Times" pitchFamily="-65" charset="0"/>
                </a:rPr>
                <a:t>address/immediate</a:t>
              </a:r>
              <a:endParaRPr lang="en-US" sz="1600" b="1">
                <a:solidFill>
                  <a:schemeClr val="tx1"/>
                </a:solidFill>
                <a:latin typeface="Times" pitchFamily="-65" charset="0"/>
              </a:endParaRPr>
            </a:p>
          </p:txBody>
        </p:sp>
        <p:sp>
          <p:nvSpPr>
            <p:cNvPr id="2556993" name="Rectangle 65"/>
            <p:cNvSpPr>
              <a:spLocks noChangeArrowheads="1"/>
            </p:cNvSpPr>
            <p:nvPr/>
          </p:nvSpPr>
          <p:spPr bwMode="auto">
            <a:xfrm>
              <a:off x="5367" y="1296"/>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0</a:t>
              </a:r>
            </a:p>
          </p:txBody>
        </p:sp>
        <p:sp>
          <p:nvSpPr>
            <p:cNvPr id="2556994" name="Rectangle 66"/>
            <p:cNvSpPr>
              <a:spLocks noChangeArrowheads="1"/>
            </p:cNvSpPr>
            <p:nvPr/>
          </p:nvSpPr>
          <p:spPr bwMode="auto">
            <a:xfrm>
              <a:off x="3351"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16</a:t>
              </a:r>
            </a:p>
          </p:txBody>
        </p:sp>
        <p:sp>
          <p:nvSpPr>
            <p:cNvPr id="2556995" name="Rectangle 67"/>
            <p:cNvSpPr>
              <a:spLocks noChangeArrowheads="1"/>
            </p:cNvSpPr>
            <p:nvPr/>
          </p:nvSpPr>
          <p:spPr bwMode="auto">
            <a:xfrm>
              <a:off x="2727"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21</a:t>
              </a:r>
            </a:p>
          </p:txBody>
        </p:sp>
        <p:sp>
          <p:nvSpPr>
            <p:cNvPr id="2556996" name="Rectangle 68"/>
            <p:cNvSpPr>
              <a:spLocks noChangeArrowheads="1"/>
            </p:cNvSpPr>
            <p:nvPr/>
          </p:nvSpPr>
          <p:spPr bwMode="auto">
            <a:xfrm>
              <a:off x="2103"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26</a:t>
              </a:r>
            </a:p>
          </p:txBody>
        </p:sp>
        <p:sp>
          <p:nvSpPr>
            <p:cNvPr id="2556997" name="Rectangle 69"/>
            <p:cNvSpPr>
              <a:spLocks noChangeArrowheads="1"/>
            </p:cNvSpPr>
            <p:nvPr/>
          </p:nvSpPr>
          <p:spPr bwMode="auto">
            <a:xfrm>
              <a:off x="1575" y="1296"/>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31</a:t>
              </a:r>
            </a:p>
          </p:txBody>
        </p:sp>
        <p:sp>
          <p:nvSpPr>
            <p:cNvPr id="2556998" name="Rectangle 70"/>
            <p:cNvSpPr>
              <a:spLocks noChangeArrowheads="1"/>
            </p:cNvSpPr>
            <p:nvPr/>
          </p:nvSpPr>
          <p:spPr bwMode="auto">
            <a:xfrm>
              <a:off x="1815" y="1680"/>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6 bits</a:t>
              </a:r>
            </a:p>
          </p:txBody>
        </p:sp>
        <p:sp>
          <p:nvSpPr>
            <p:cNvPr id="2556999" name="Rectangle 71"/>
            <p:cNvSpPr>
              <a:spLocks noChangeArrowheads="1"/>
            </p:cNvSpPr>
            <p:nvPr/>
          </p:nvSpPr>
          <p:spPr bwMode="auto">
            <a:xfrm>
              <a:off x="4263" y="1680"/>
              <a:ext cx="459"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16 bits</a:t>
              </a:r>
            </a:p>
          </p:txBody>
        </p:sp>
        <p:sp>
          <p:nvSpPr>
            <p:cNvPr id="2557000" name="Rectangle 72"/>
            <p:cNvSpPr>
              <a:spLocks noChangeArrowheads="1"/>
            </p:cNvSpPr>
            <p:nvPr/>
          </p:nvSpPr>
          <p:spPr bwMode="auto">
            <a:xfrm>
              <a:off x="3063" y="1680"/>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sp>
          <p:nvSpPr>
            <p:cNvPr id="2557001" name="Rectangle 73"/>
            <p:cNvSpPr>
              <a:spLocks noChangeArrowheads="1"/>
            </p:cNvSpPr>
            <p:nvPr/>
          </p:nvSpPr>
          <p:spPr bwMode="auto">
            <a:xfrm>
              <a:off x="2439" y="1680"/>
              <a:ext cx="395" cy="21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a:solidFill>
                    <a:schemeClr val="tx1"/>
                  </a:solidFill>
                  <a:latin typeface="Times" pitchFamily="-65" charset="0"/>
                </a:rPr>
                <a:t>5 bits</a:t>
              </a:r>
            </a:p>
          </p:txBody>
        </p:sp>
      </p:grpSp>
      <p:sp>
        <p:nvSpPr>
          <p:cNvPr id="74" name="Title 73"/>
          <p:cNvSpPr>
            <a:spLocks noGrp="1"/>
          </p:cNvSpPr>
          <p:nvPr>
            <p:ph type="title"/>
          </p:nvPr>
        </p:nvSpPr>
        <p:spPr>
          <a:xfrm>
            <a:off x="457200" y="37576"/>
            <a:ext cx="8229600" cy="1143000"/>
          </a:xfrm>
        </p:spPr>
        <p:txBody>
          <a:bodyPr/>
          <a:lstStyle/>
          <a:p>
            <a:r>
              <a:rPr lang="en-US" dirty="0" smtClean="0"/>
              <a:t>The MIPS Instruction Formats</a:t>
            </a:r>
            <a:endParaRPr lang="en-US" dirty="0"/>
          </a:p>
        </p:txBody>
      </p:sp>
    </p:spTree>
    <p:extLst>
      <p:ext uri="{BB962C8B-B14F-4D97-AF65-F5344CB8AC3E}">
        <p14:creationId xmlns:p14="http://schemas.microsoft.com/office/powerpoint/2010/main" val="36731191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17463" y="1430338"/>
            <a:ext cx="8191500" cy="5230812"/>
          </a:xfrm>
        </p:spPr>
        <p:txBody>
          <a:bodyPr/>
          <a:lstStyle/>
          <a:p>
            <a:r>
              <a:rPr lang="en-US" sz="2800">
                <a:latin typeface="Calibri" charset="0"/>
                <a:ea typeface="ＭＳ Ｐゴシック" charset="0"/>
                <a:cs typeface="ＭＳ Ｐゴシック" charset="0"/>
              </a:rPr>
              <a:t>ADDU and SUBU</a:t>
            </a:r>
          </a:p>
          <a:p>
            <a:pPr lvl="1"/>
            <a:r>
              <a:rPr lang="en-US" sz="2400">
                <a:latin typeface="Courier"/>
                <a:ea typeface="ＭＳ Ｐゴシック" charset="0"/>
              </a:rPr>
              <a:t>addu rd,rs,rt</a:t>
            </a:r>
          </a:p>
          <a:p>
            <a:pPr lvl="1"/>
            <a:r>
              <a:rPr lang="en-US" sz="2400">
                <a:latin typeface="Courier"/>
                <a:ea typeface="ＭＳ Ｐゴシック" charset="0"/>
              </a:rPr>
              <a:t>subu rd,rs,rt</a:t>
            </a:r>
            <a:endParaRPr lang="en-US" sz="2400">
              <a:latin typeface="Calibri" charset="0"/>
              <a:ea typeface="ＭＳ Ｐゴシック" charset="0"/>
            </a:endParaRPr>
          </a:p>
          <a:p>
            <a:r>
              <a:rPr lang="en-US" sz="2800">
                <a:latin typeface="Calibri" charset="0"/>
                <a:ea typeface="ＭＳ Ｐゴシック" charset="0"/>
                <a:cs typeface="ＭＳ Ｐゴシック" charset="0"/>
              </a:rPr>
              <a:t>OR Immediate:</a:t>
            </a:r>
          </a:p>
          <a:p>
            <a:pPr lvl="1"/>
            <a:r>
              <a:rPr lang="en-US" sz="2400">
                <a:latin typeface="Courier"/>
                <a:ea typeface="ＭＳ Ｐゴシック" charset="0"/>
              </a:rPr>
              <a:t>ori rt,rs,imm16</a:t>
            </a:r>
            <a:endParaRPr lang="en-US" sz="2400">
              <a:latin typeface="Calibri" charset="0"/>
              <a:ea typeface="ＭＳ Ｐゴシック" charset="0"/>
            </a:endParaRPr>
          </a:p>
          <a:p>
            <a:r>
              <a:rPr lang="en-US" sz="2800">
                <a:latin typeface="Calibri" charset="0"/>
                <a:ea typeface="ＭＳ Ｐゴシック" charset="0"/>
                <a:cs typeface="ＭＳ Ｐゴシック" charset="0"/>
              </a:rPr>
              <a:t>LOAD and </a:t>
            </a:r>
            <a:br>
              <a:rPr lang="en-US" sz="2800">
                <a:latin typeface="Calibri" charset="0"/>
                <a:ea typeface="ＭＳ Ｐゴシック" charset="0"/>
                <a:cs typeface="ＭＳ Ｐゴシック" charset="0"/>
              </a:rPr>
            </a:br>
            <a:r>
              <a:rPr lang="en-US" sz="2800">
                <a:latin typeface="Calibri" charset="0"/>
                <a:ea typeface="ＭＳ Ｐゴシック" charset="0"/>
                <a:cs typeface="ＭＳ Ｐゴシック" charset="0"/>
              </a:rPr>
              <a:t>STORE Word</a:t>
            </a:r>
          </a:p>
          <a:p>
            <a:pPr lvl="1"/>
            <a:r>
              <a:rPr lang="en-US" sz="2400">
                <a:latin typeface="Courier"/>
                <a:ea typeface="ＭＳ Ｐゴシック" charset="0"/>
              </a:rPr>
              <a:t>lw rt,rs,imm16</a:t>
            </a:r>
          </a:p>
          <a:p>
            <a:pPr lvl="1"/>
            <a:r>
              <a:rPr lang="en-US" sz="2400">
                <a:latin typeface="Courier"/>
                <a:ea typeface="ＭＳ Ｐゴシック" charset="0"/>
              </a:rPr>
              <a:t>sw rt,rs,imm16</a:t>
            </a:r>
            <a:endParaRPr lang="en-US" sz="2400">
              <a:latin typeface="Calibri" charset="0"/>
              <a:ea typeface="ＭＳ Ｐゴシック" charset="0"/>
            </a:endParaRPr>
          </a:p>
          <a:p>
            <a:r>
              <a:rPr lang="en-US" sz="2800">
                <a:latin typeface="Calibri" charset="0"/>
                <a:ea typeface="ＭＳ Ｐゴシック" charset="0"/>
                <a:cs typeface="ＭＳ Ｐゴシック" charset="0"/>
              </a:rPr>
              <a:t>BRANCH:</a:t>
            </a:r>
          </a:p>
          <a:p>
            <a:pPr lvl="1"/>
            <a:r>
              <a:rPr lang="en-US" sz="2400">
                <a:latin typeface="Courier"/>
                <a:ea typeface="ＭＳ Ｐゴシック" charset="0"/>
              </a:rPr>
              <a:t>beq rs,rt,imm16</a:t>
            </a:r>
            <a:endParaRPr lang="en-US">
              <a:latin typeface="Calibri" charset="0"/>
              <a:ea typeface="ＭＳ Ｐゴシック" charset="0"/>
            </a:endParaRPr>
          </a:p>
        </p:txBody>
      </p:sp>
      <p:grpSp>
        <p:nvGrpSpPr>
          <p:cNvPr id="24579" name="Group 4"/>
          <p:cNvGrpSpPr>
            <a:grpSpLocks/>
          </p:cNvGrpSpPr>
          <p:nvPr/>
        </p:nvGrpSpPr>
        <p:grpSpPr bwMode="auto">
          <a:xfrm>
            <a:off x="3200400" y="1582738"/>
            <a:ext cx="5949950" cy="942975"/>
            <a:chOff x="1918" y="672"/>
            <a:chExt cx="3748" cy="594"/>
          </a:xfrm>
        </p:grpSpPr>
        <p:grpSp>
          <p:nvGrpSpPr>
            <p:cNvPr id="24650" name="Group 5"/>
            <p:cNvGrpSpPr>
              <a:grpSpLocks/>
            </p:cNvGrpSpPr>
            <p:nvPr/>
          </p:nvGrpSpPr>
          <p:grpSpPr bwMode="auto">
            <a:xfrm>
              <a:off x="1918" y="672"/>
              <a:ext cx="3748" cy="402"/>
              <a:chOff x="1918" y="672"/>
              <a:chExt cx="3748" cy="402"/>
            </a:xfrm>
          </p:grpSpPr>
          <p:grpSp>
            <p:nvGrpSpPr>
              <p:cNvPr id="24657" name="Group 6"/>
              <p:cNvGrpSpPr>
                <a:grpSpLocks/>
              </p:cNvGrpSpPr>
              <p:nvPr/>
            </p:nvGrpSpPr>
            <p:grpSpPr bwMode="auto">
              <a:xfrm>
                <a:off x="1979" y="864"/>
                <a:ext cx="3607" cy="210"/>
                <a:chOff x="1979" y="864"/>
                <a:chExt cx="3607" cy="210"/>
              </a:xfrm>
            </p:grpSpPr>
            <p:sp>
              <p:nvSpPr>
                <p:cNvPr id="24665" name="Rectangle 7"/>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4666" name="Group 8"/>
                <p:cNvGrpSpPr>
                  <a:grpSpLocks/>
                </p:cNvGrpSpPr>
                <p:nvPr/>
              </p:nvGrpSpPr>
              <p:grpSpPr bwMode="auto">
                <a:xfrm>
                  <a:off x="1979" y="864"/>
                  <a:ext cx="3607" cy="210"/>
                  <a:chOff x="1979" y="864"/>
                  <a:chExt cx="3607" cy="210"/>
                </a:xfrm>
              </p:grpSpPr>
              <p:grpSp>
                <p:nvGrpSpPr>
                  <p:cNvPr id="24667" name="Group 9"/>
                  <p:cNvGrpSpPr>
                    <a:grpSpLocks/>
                  </p:cNvGrpSpPr>
                  <p:nvPr/>
                </p:nvGrpSpPr>
                <p:grpSpPr bwMode="auto">
                  <a:xfrm>
                    <a:off x="1979" y="864"/>
                    <a:ext cx="624" cy="210"/>
                    <a:chOff x="1979" y="864"/>
                    <a:chExt cx="624" cy="210"/>
                  </a:xfrm>
                </p:grpSpPr>
                <p:sp>
                  <p:nvSpPr>
                    <p:cNvPr id="24683" name="Rectangle 10"/>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84" name="Rectangle 11"/>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668" name="Group 12"/>
                  <p:cNvGrpSpPr>
                    <a:grpSpLocks/>
                  </p:cNvGrpSpPr>
                  <p:nvPr/>
                </p:nvGrpSpPr>
                <p:grpSpPr bwMode="auto">
                  <a:xfrm>
                    <a:off x="2611" y="864"/>
                    <a:ext cx="580" cy="210"/>
                    <a:chOff x="2611" y="864"/>
                    <a:chExt cx="580" cy="210"/>
                  </a:xfrm>
                </p:grpSpPr>
                <p:sp>
                  <p:nvSpPr>
                    <p:cNvPr id="24681" name="Rectangle 13"/>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82" name="Rectangle 14"/>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669" name="Group 15"/>
                  <p:cNvGrpSpPr>
                    <a:grpSpLocks/>
                  </p:cNvGrpSpPr>
                  <p:nvPr/>
                </p:nvGrpSpPr>
                <p:grpSpPr bwMode="auto">
                  <a:xfrm>
                    <a:off x="3199" y="864"/>
                    <a:ext cx="579" cy="210"/>
                    <a:chOff x="3199" y="864"/>
                    <a:chExt cx="579" cy="210"/>
                  </a:xfrm>
                </p:grpSpPr>
                <p:sp>
                  <p:nvSpPr>
                    <p:cNvPr id="24679" name="Rectangle 16"/>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80" name="Rectangle 17"/>
                    <p:cNvSpPr>
                      <a:spLocks noChangeArrowheads="1"/>
                    </p:cNvSpPr>
                    <p:nvPr/>
                  </p:nvSpPr>
                  <p:spPr bwMode="auto">
                    <a:xfrm>
                      <a:off x="3363" y="864"/>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grpSp>
                <p:nvGrpSpPr>
                  <p:cNvPr id="24670" name="Group 18"/>
                  <p:cNvGrpSpPr>
                    <a:grpSpLocks/>
                  </p:cNvGrpSpPr>
                  <p:nvPr/>
                </p:nvGrpSpPr>
                <p:grpSpPr bwMode="auto">
                  <a:xfrm>
                    <a:off x="3786" y="864"/>
                    <a:ext cx="579" cy="210"/>
                    <a:chOff x="3786" y="864"/>
                    <a:chExt cx="579" cy="210"/>
                  </a:xfrm>
                </p:grpSpPr>
                <p:sp>
                  <p:nvSpPr>
                    <p:cNvPr id="24677" name="Rectangle 19"/>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78" name="Rectangle 20"/>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rd</a:t>
                      </a:r>
                    </a:p>
                  </p:txBody>
                </p:sp>
              </p:grpSp>
              <p:grpSp>
                <p:nvGrpSpPr>
                  <p:cNvPr id="24671" name="Group 21"/>
                  <p:cNvGrpSpPr>
                    <a:grpSpLocks/>
                  </p:cNvGrpSpPr>
                  <p:nvPr/>
                </p:nvGrpSpPr>
                <p:grpSpPr bwMode="auto">
                  <a:xfrm>
                    <a:off x="4373" y="864"/>
                    <a:ext cx="580" cy="210"/>
                    <a:chOff x="4373" y="864"/>
                    <a:chExt cx="580" cy="210"/>
                  </a:xfrm>
                </p:grpSpPr>
                <p:sp>
                  <p:nvSpPr>
                    <p:cNvPr id="24675" name="Rectangle 22"/>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76" name="Rectangle 23"/>
                    <p:cNvSpPr>
                      <a:spLocks noChangeArrowheads="1"/>
                    </p:cNvSpPr>
                    <p:nvPr/>
                  </p:nvSpPr>
                  <p:spPr bwMode="auto">
                    <a:xfrm>
                      <a:off x="4448" y="864"/>
                      <a:ext cx="4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shamt</a:t>
                      </a:r>
                    </a:p>
                  </p:txBody>
                </p:sp>
              </p:grpSp>
              <p:grpSp>
                <p:nvGrpSpPr>
                  <p:cNvPr id="24672" name="Group 24"/>
                  <p:cNvGrpSpPr>
                    <a:grpSpLocks/>
                  </p:cNvGrpSpPr>
                  <p:nvPr/>
                </p:nvGrpSpPr>
                <p:grpSpPr bwMode="auto">
                  <a:xfrm>
                    <a:off x="4961" y="864"/>
                    <a:ext cx="625" cy="210"/>
                    <a:chOff x="4961" y="864"/>
                    <a:chExt cx="625" cy="210"/>
                  </a:xfrm>
                </p:grpSpPr>
                <p:sp>
                  <p:nvSpPr>
                    <p:cNvPr id="24673" name="Rectangle 25"/>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74" name="Rectangle 26"/>
                    <p:cNvSpPr>
                      <a:spLocks noChangeArrowheads="1"/>
                    </p:cNvSpPr>
                    <p:nvPr/>
                  </p:nvSpPr>
                  <p:spPr bwMode="auto">
                    <a:xfrm>
                      <a:off x="5143" y="864"/>
                      <a:ext cx="3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funct</a:t>
                      </a:r>
                    </a:p>
                  </p:txBody>
                </p:sp>
              </p:grpSp>
            </p:grpSp>
          </p:grpSp>
          <p:sp>
            <p:nvSpPr>
              <p:cNvPr id="24658" name="Rectangle 27"/>
              <p:cNvSpPr>
                <a:spLocks noChangeArrowheads="1"/>
              </p:cNvSpPr>
              <p:nvPr/>
            </p:nvSpPr>
            <p:spPr bwMode="auto">
              <a:xfrm>
                <a:off x="5488" y="672"/>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659" name="Rectangle 28"/>
              <p:cNvSpPr>
                <a:spLocks noChangeArrowheads="1"/>
              </p:cNvSpPr>
              <p:nvPr/>
            </p:nvSpPr>
            <p:spPr bwMode="auto">
              <a:xfrm>
                <a:off x="4810" y="672"/>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6</a:t>
                </a:r>
              </a:p>
            </p:txBody>
          </p:sp>
          <p:sp>
            <p:nvSpPr>
              <p:cNvPr id="24660" name="Rectangle 29"/>
              <p:cNvSpPr>
                <a:spLocks noChangeArrowheads="1"/>
              </p:cNvSpPr>
              <p:nvPr/>
            </p:nvSpPr>
            <p:spPr bwMode="auto">
              <a:xfrm>
                <a:off x="4177"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11</a:t>
                </a:r>
              </a:p>
            </p:txBody>
          </p:sp>
          <p:sp>
            <p:nvSpPr>
              <p:cNvPr id="24661" name="Rectangle 30"/>
              <p:cNvSpPr>
                <a:spLocks noChangeArrowheads="1"/>
              </p:cNvSpPr>
              <p:nvPr/>
            </p:nvSpPr>
            <p:spPr bwMode="auto">
              <a:xfrm>
                <a:off x="3590"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662" name="Rectangle 31"/>
              <p:cNvSpPr>
                <a:spLocks noChangeArrowheads="1"/>
              </p:cNvSpPr>
              <p:nvPr/>
            </p:nvSpPr>
            <p:spPr bwMode="auto">
              <a:xfrm>
                <a:off x="3002"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663" name="Rectangle 32"/>
              <p:cNvSpPr>
                <a:spLocks noChangeArrowheads="1"/>
              </p:cNvSpPr>
              <p:nvPr/>
            </p:nvSpPr>
            <p:spPr bwMode="auto">
              <a:xfrm>
                <a:off x="2414"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664" name="Rectangle 33"/>
              <p:cNvSpPr>
                <a:spLocks noChangeArrowheads="1"/>
              </p:cNvSpPr>
              <p:nvPr/>
            </p:nvSpPr>
            <p:spPr bwMode="auto">
              <a:xfrm>
                <a:off x="1918" y="67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grpSp>
        <p:sp>
          <p:nvSpPr>
            <p:cNvPr id="24651" name="Rectangle 34"/>
            <p:cNvSpPr>
              <a:spLocks noChangeArrowheads="1"/>
            </p:cNvSpPr>
            <p:nvPr/>
          </p:nvSpPr>
          <p:spPr bwMode="auto">
            <a:xfrm>
              <a:off x="2143"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52" name="Rectangle 35"/>
            <p:cNvSpPr>
              <a:spLocks noChangeArrowheads="1"/>
            </p:cNvSpPr>
            <p:nvPr/>
          </p:nvSpPr>
          <p:spPr bwMode="auto">
            <a:xfrm>
              <a:off x="5126"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53" name="Rectangle 36"/>
            <p:cNvSpPr>
              <a:spLocks noChangeArrowheads="1"/>
            </p:cNvSpPr>
            <p:nvPr/>
          </p:nvSpPr>
          <p:spPr bwMode="auto">
            <a:xfrm>
              <a:off x="4493"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54" name="Rectangle 37"/>
            <p:cNvSpPr>
              <a:spLocks noChangeArrowheads="1"/>
            </p:cNvSpPr>
            <p:nvPr/>
          </p:nvSpPr>
          <p:spPr bwMode="auto">
            <a:xfrm>
              <a:off x="3906"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55" name="Rectangle 38"/>
            <p:cNvSpPr>
              <a:spLocks noChangeArrowheads="1"/>
            </p:cNvSpPr>
            <p:nvPr/>
          </p:nvSpPr>
          <p:spPr bwMode="auto">
            <a:xfrm>
              <a:off x="3318"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56" name="Rectangle 39"/>
            <p:cNvSpPr>
              <a:spLocks noChangeArrowheads="1"/>
            </p:cNvSpPr>
            <p:nvPr/>
          </p:nvSpPr>
          <p:spPr bwMode="auto">
            <a:xfrm>
              <a:off x="2731" y="105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grpSp>
        <p:nvGrpSpPr>
          <p:cNvPr id="24580" name="Group 40"/>
          <p:cNvGrpSpPr>
            <a:grpSpLocks/>
          </p:cNvGrpSpPr>
          <p:nvPr/>
        </p:nvGrpSpPr>
        <p:grpSpPr bwMode="auto">
          <a:xfrm>
            <a:off x="3200400" y="2725738"/>
            <a:ext cx="5949950" cy="942975"/>
            <a:chOff x="1918" y="1392"/>
            <a:chExt cx="3748" cy="594"/>
          </a:xfrm>
        </p:grpSpPr>
        <p:sp>
          <p:nvSpPr>
            <p:cNvPr id="24629" name="Rectangle 41"/>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4630" name="Group 42"/>
            <p:cNvGrpSpPr>
              <a:grpSpLocks/>
            </p:cNvGrpSpPr>
            <p:nvPr/>
          </p:nvGrpSpPr>
          <p:grpSpPr bwMode="auto">
            <a:xfrm>
              <a:off x="1979" y="1584"/>
              <a:ext cx="624" cy="210"/>
              <a:chOff x="1979" y="1584"/>
              <a:chExt cx="624" cy="210"/>
            </a:xfrm>
          </p:grpSpPr>
          <p:sp>
            <p:nvSpPr>
              <p:cNvPr id="24648" name="Rectangle 43"/>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49" name="Rectangle 44"/>
              <p:cNvSpPr>
                <a:spLocks noChangeArrowheads="1"/>
              </p:cNvSpPr>
              <p:nvPr/>
            </p:nvSpPr>
            <p:spPr bwMode="auto">
              <a:xfrm>
                <a:off x="2161" y="158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631" name="Group 45"/>
            <p:cNvGrpSpPr>
              <a:grpSpLocks/>
            </p:cNvGrpSpPr>
            <p:nvPr/>
          </p:nvGrpSpPr>
          <p:grpSpPr bwMode="auto">
            <a:xfrm>
              <a:off x="2611" y="1584"/>
              <a:ext cx="580" cy="210"/>
              <a:chOff x="2611" y="1584"/>
              <a:chExt cx="580" cy="210"/>
            </a:xfrm>
          </p:grpSpPr>
          <p:sp>
            <p:nvSpPr>
              <p:cNvPr id="24646" name="Rectangle 46"/>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47" name="Rectangle 47"/>
              <p:cNvSpPr>
                <a:spLocks noChangeArrowheads="1"/>
              </p:cNvSpPr>
              <p:nvPr/>
            </p:nvSpPr>
            <p:spPr bwMode="auto">
              <a:xfrm>
                <a:off x="2776" y="158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632" name="Group 48"/>
            <p:cNvGrpSpPr>
              <a:grpSpLocks/>
            </p:cNvGrpSpPr>
            <p:nvPr/>
          </p:nvGrpSpPr>
          <p:grpSpPr bwMode="auto">
            <a:xfrm>
              <a:off x="3199" y="1584"/>
              <a:ext cx="579" cy="210"/>
              <a:chOff x="3199" y="1584"/>
              <a:chExt cx="579" cy="210"/>
            </a:xfrm>
          </p:grpSpPr>
          <p:sp>
            <p:nvSpPr>
              <p:cNvPr id="24644" name="Rectangle 49"/>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45" name="Rectangle 50"/>
              <p:cNvSpPr>
                <a:spLocks noChangeArrowheads="1"/>
              </p:cNvSpPr>
              <p:nvPr/>
            </p:nvSpPr>
            <p:spPr bwMode="auto">
              <a:xfrm>
                <a:off x="3363" y="1584"/>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sp>
          <p:nvSpPr>
            <p:cNvPr id="24633" name="Rectangle 51"/>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34" name="Rectangle 52"/>
            <p:cNvSpPr>
              <a:spLocks noChangeArrowheads="1"/>
            </p:cNvSpPr>
            <p:nvPr/>
          </p:nvSpPr>
          <p:spPr bwMode="auto">
            <a:xfrm>
              <a:off x="4289" y="1584"/>
              <a:ext cx="6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immediate</a:t>
              </a:r>
            </a:p>
          </p:txBody>
        </p:sp>
        <p:sp>
          <p:nvSpPr>
            <p:cNvPr id="24635" name="Rectangle 53"/>
            <p:cNvSpPr>
              <a:spLocks noChangeArrowheads="1"/>
            </p:cNvSpPr>
            <p:nvPr/>
          </p:nvSpPr>
          <p:spPr bwMode="auto">
            <a:xfrm>
              <a:off x="5488" y="1392"/>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636" name="Rectangle 54"/>
            <p:cNvSpPr>
              <a:spLocks noChangeArrowheads="1"/>
            </p:cNvSpPr>
            <p:nvPr/>
          </p:nvSpPr>
          <p:spPr bwMode="auto">
            <a:xfrm>
              <a:off x="3590"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637" name="Rectangle 55"/>
            <p:cNvSpPr>
              <a:spLocks noChangeArrowheads="1"/>
            </p:cNvSpPr>
            <p:nvPr/>
          </p:nvSpPr>
          <p:spPr bwMode="auto">
            <a:xfrm>
              <a:off x="3002"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638" name="Rectangle 56"/>
            <p:cNvSpPr>
              <a:spLocks noChangeArrowheads="1"/>
            </p:cNvSpPr>
            <p:nvPr/>
          </p:nvSpPr>
          <p:spPr bwMode="auto">
            <a:xfrm>
              <a:off x="2414"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639" name="Rectangle 57"/>
            <p:cNvSpPr>
              <a:spLocks noChangeArrowheads="1"/>
            </p:cNvSpPr>
            <p:nvPr/>
          </p:nvSpPr>
          <p:spPr bwMode="auto">
            <a:xfrm>
              <a:off x="1918" y="1392"/>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sp>
          <p:nvSpPr>
            <p:cNvPr id="24640" name="Rectangle 58"/>
            <p:cNvSpPr>
              <a:spLocks noChangeArrowheads="1"/>
            </p:cNvSpPr>
            <p:nvPr/>
          </p:nvSpPr>
          <p:spPr bwMode="auto">
            <a:xfrm>
              <a:off x="2143" y="177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41" name="Rectangle 59"/>
            <p:cNvSpPr>
              <a:spLocks noChangeArrowheads="1"/>
            </p:cNvSpPr>
            <p:nvPr/>
          </p:nvSpPr>
          <p:spPr bwMode="auto">
            <a:xfrm>
              <a:off x="4448" y="1776"/>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16 bits</a:t>
              </a:r>
            </a:p>
          </p:txBody>
        </p:sp>
        <p:sp>
          <p:nvSpPr>
            <p:cNvPr id="24642" name="Rectangle 60"/>
            <p:cNvSpPr>
              <a:spLocks noChangeArrowheads="1"/>
            </p:cNvSpPr>
            <p:nvPr/>
          </p:nvSpPr>
          <p:spPr bwMode="auto">
            <a:xfrm>
              <a:off x="3318" y="177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43" name="Rectangle 61"/>
            <p:cNvSpPr>
              <a:spLocks noChangeArrowheads="1"/>
            </p:cNvSpPr>
            <p:nvPr/>
          </p:nvSpPr>
          <p:spPr bwMode="auto">
            <a:xfrm>
              <a:off x="2731" y="1776"/>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grpSp>
        <p:nvGrpSpPr>
          <p:cNvPr id="24581" name="Group 62"/>
          <p:cNvGrpSpPr>
            <a:grpSpLocks/>
          </p:cNvGrpSpPr>
          <p:nvPr/>
        </p:nvGrpSpPr>
        <p:grpSpPr bwMode="auto">
          <a:xfrm>
            <a:off x="3200400" y="3916363"/>
            <a:ext cx="5949950" cy="942975"/>
            <a:chOff x="1918" y="1915"/>
            <a:chExt cx="3748" cy="594"/>
          </a:xfrm>
        </p:grpSpPr>
        <p:sp>
          <p:nvSpPr>
            <p:cNvPr id="24608" name="Rectangle 63"/>
            <p:cNvSpPr>
              <a:spLocks noChangeArrowheads="1"/>
            </p:cNvSpPr>
            <p:nvPr/>
          </p:nvSpPr>
          <p:spPr bwMode="auto">
            <a:xfrm>
              <a:off x="1983" y="2115"/>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4609" name="Group 64"/>
            <p:cNvGrpSpPr>
              <a:grpSpLocks/>
            </p:cNvGrpSpPr>
            <p:nvPr/>
          </p:nvGrpSpPr>
          <p:grpSpPr bwMode="auto">
            <a:xfrm>
              <a:off x="1979" y="2107"/>
              <a:ext cx="624" cy="210"/>
              <a:chOff x="1979" y="2107"/>
              <a:chExt cx="624" cy="210"/>
            </a:xfrm>
          </p:grpSpPr>
          <p:sp>
            <p:nvSpPr>
              <p:cNvPr id="24627" name="Rectangle 65"/>
              <p:cNvSpPr>
                <a:spLocks noChangeArrowheads="1"/>
              </p:cNvSpPr>
              <p:nvPr/>
            </p:nvSpPr>
            <p:spPr bwMode="auto">
              <a:xfrm>
                <a:off x="1979" y="2111"/>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28" name="Rectangle 66"/>
              <p:cNvSpPr>
                <a:spLocks noChangeArrowheads="1"/>
              </p:cNvSpPr>
              <p:nvPr/>
            </p:nvSpPr>
            <p:spPr bwMode="auto">
              <a:xfrm>
                <a:off x="2161" y="2107"/>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610" name="Group 67"/>
            <p:cNvGrpSpPr>
              <a:grpSpLocks/>
            </p:cNvGrpSpPr>
            <p:nvPr/>
          </p:nvGrpSpPr>
          <p:grpSpPr bwMode="auto">
            <a:xfrm>
              <a:off x="2611" y="2107"/>
              <a:ext cx="580" cy="210"/>
              <a:chOff x="2611" y="2107"/>
              <a:chExt cx="580" cy="210"/>
            </a:xfrm>
          </p:grpSpPr>
          <p:sp>
            <p:nvSpPr>
              <p:cNvPr id="24625" name="Rectangle 68"/>
              <p:cNvSpPr>
                <a:spLocks noChangeArrowheads="1"/>
              </p:cNvSpPr>
              <p:nvPr/>
            </p:nvSpPr>
            <p:spPr bwMode="auto">
              <a:xfrm>
                <a:off x="2611" y="2111"/>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26" name="Rectangle 69"/>
              <p:cNvSpPr>
                <a:spLocks noChangeArrowheads="1"/>
              </p:cNvSpPr>
              <p:nvPr/>
            </p:nvSpPr>
            <p:spPr bwMode="auto">
              <a:xfrm>
                <a:off x="2776" y="2107"/>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611" name="Group 70"/>
            <p:cNvGrpSpPr>
              <a:grpSpLocks/>
            </p:cNvGrpSpPr>
            <p:nvPr/>
          </p:nvGrpSpPr>
          <p:grpSpPr bwMode="auto">
            <a:xfrm>
              <a:off x="3199" y="2107"/>
              <a:ext cx="579" cy="210"/>
              <a:chOff x="3199" y="2107"/>
              <a:chExt cx="579" cy="210"/>
            </a:xfrm>
          </p:grpSpPr>
          <p:sp>
            <p:nvSpPr>
              <p:cNvPr id="24623" name="Rectangle 71"/>
              <p:cNvSpPr>
                <a:spLocks noChangeArrowheads="1"/>
              </p:cNvSpPr>
              <p:nvPr/>
            </p:nvSpPr>
            <p:spPr bwMode="auto">
              <a:xfrm>
                <a:off x="3199" y="2111"/>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24" name="Rectangle 72"/>
              <p:cNvSpPr>
                <a:spLocks noChangeArrowheads="1"/>
              </p:cNvSpPr>
              <p:nvPr/>
            </p:nvSpPr>
            <p:spPr bwMode="auto">
              <a:xfrm>
                <a:off x="3363" y="2107"/>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sp>
          <p:nvSpPr>
            <p:cNvPr id="24612" name="Rectangle 73"/>
            <p:cNvSpPr>
              <a:spLocks noChangeArrowheads="1"/>
            </p:cNvSpPr>
            <p:nvPr/>
          </p:nvSpPr>
          <p:spPr bwMode="auto">
            <a:xfrm>
              <a:off x="3786" y="2111"/>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13" name="Rectangle 74"/>
            <p:cNvSpPr>
              <a:spLocks noChangeArrowheads="1"/>
            </p:cNvSpPr>
            <p:nvPr/>
          </p:nvSpPr>
          <p:spPr bwMode="auto">
            <a:xfrm>
              <a:off x="4289" y="2107"/>
              <a:ext cx="6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immediate</a:t>
              </a:r>
            </a:p>
          </p:txBody>
        </p:sp>
        <p:sp>
          <p:nvSpPr>
            <p:cNvPr id="24614" name="Rectangle 75"/>
            <p:cNvSpPr>
              <a:spLocks noChangeArrowheads="1"/>
            </p:cNvSpPr>
            <p:nvPr/>
          </p:nvSpPr>
          <p:spPr bwMode="auto">
            <a:xfrm>
              <a:off x="5488" y="191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615" name="Rectangle 76"/>
            <p:cNvSpPr>
              <a:spLocks noChangeArrowheads="1"/>
            </p:cNvSpPr>
            <p:nvPr/>
          </p:nvSpPr>
          <p:spPr bwMode="auto">
            <a:xfrm>
              <a:off x="3590"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616" name="Rectangle 77"/>
            <p:cNvSpPr>
              <a:spLocks noChangeArrowheads="1"/>
            </p:cNvSpPr>
            <p:nvPr/>
          </p:nvSpPr>
          <p:spPr bwMode="auto">
            <a:xfrm>
              <a:off x="3002"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617" name="Rectangle 78"/>
            <p:cNvSpPr>
              <a:spLocks noChangeArrowheads="1"/>
            </p:cNvSpPr>
            <p:nvPr/>
          </p:nvSpPr>
          <p:spPr bwMode="auto">
            <a:xfrm>
              <a:off x="2414"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618" name="Rectangle 79"/>
            <p:cNvSpPr>
              <a:spLocks noChangeArrowheads="1"/>
            </p:cNvSpPr>
            <p:nvPr/>
          </p:nvSpPr>
          <p:spPr bwMode="auto">
            <a:xfrm>
              <a:off x="1918" y="1915"/>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sp>
          <p:nvSpPr>
            <p:cNvPr id="24619" name="Rectangle 80"/>
            <p:cNvSpPr>
              <a:spLocks noChangeArrowheads="1"/>
            </p:cNvSpPr>
            <p:nvPr/>
          </p:nvSpPr>
          <p:spPr bwMode="auto">
            <a:xfrm>
              <a:off x="2143" y="2299"/>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620" name="Rectangle 81"/>
            <p:cNvSpPr>
              <a:spLocks noChangeArrowheads="1"/>
            </p:cNvSpPr>
            <p:nvPr/>
          </p:nvSpPr>
          <p:spPr bwMode="auto">
            <a:xfrm>
              <a:off x="4448" y="2299"/>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16 bits</a:t>
              </a:r>
            </a:p>
          </p:txBody>
        </p:sp>
        <p:sp>
          <p:nvSpPr>
            <p:cNvPr id="24621" name="Rectangle 82"/>
            <p:cNvSpPr>
              <a:spLocks noChangeArrowheads="1"/>
            </p:cNvSpPr>
            <p:nvPr/>
          </p:nvSpPr>
          <p:spPr bwMode="auto">
            <a:xfrm>
              <a:off x="3318" y="2299"/>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22" name="Rectangle 83"/>
            <p:cNvSpPr>
              <a:spLocks noChangeArrowheads="1"/>
            </p:cNvSpPr>
            <p:nvPr/>
          </p:nvSpPr>
          <p:spPr bwMode="auto">
            <a:xfrm>
              <a:off x="2731" y="2299"/>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grpSp>
        <p:nvGrpSpPr>
          <p:cNvPr id="24582" name="Group 84"/>
          <p:cNvGrpSpPr>
            <a:grpSpLocks/>
          </p:cNvGrpSpPr>
          <p:nvPr/>
        </p:nvGrpSpPr>
        <p:grpSpPr bwMode="auto">
          <a:xfrm>
            <a:off x="3200400" y="5440363"/>
            <a:ext cx="5949950" cy="942975"/>
            <a:chOff x="1918" y="2661"/>
            <a:chExt cx="3748" cy="594"/>
          </a:xfrm>
        </p:grpSpPr>
        <p:sp>
          <p:nvSpPr>
            <p:cNvPr id="24587" name="Rectangle 85"/>
            <p:cNvSpPr>
              <a:spLocks noChangeArrowheads="1"/>
            </p:cNvSpPr>
            <p:nvPr/>
          </p:nvSpPr>
          <p:spPr bwMode="auto">
            <a:xfrm>
              <a:off x="1983" y="2861"/>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4588" name="Group 86"/>
            <p:cNvGrpSpPr>
              <a:grpSpLocks/>
            </p:cNvGrpSpPr>
            <p:nvPr/>
          </p:nvGrpSpPr>
          <p:grpSpPr bwMode="auto">
            <a:xfrm>
              <a:off x="1979" y="2853"/>
              <a:ext cx="624" cy="210"/>
              <a:chOff x="1979" y="2853"/>
              <a:chExt cx="624" cy="210"/>
            </a:xfrm>
          </p:grpSpPr>
          <p:sp>
            <p:nvSpPr>
              <p:cNvPr id="24606" name="Rectangle 87"/>
              <p:cNvSpPr>
                <a:spLocks noChangeArrowheads="1"/>
              </p:cNvSpPr>
              <p:nvPr/>
            </p:nvSpPr>
            <p:spPr bwMode="auto">
              <a:xfrm>
                <a:off x="1979" y="2857"/>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07" name="Rectangle 88"/>
              <p:cNvSpPr>
                <a:spLocks noChangeArrowheads="1"/>
              </p:cNvSpPr>
              <p:nvPr/>
            </p:nvSpPr>
            <p:spPr bwMode="auto">
              <a:xfrm>
                <a:off x="2161" y="2853"/>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op</a:t>
                </a:r>
              </a:p>
            </p:txBody>
          </p:sp>
        </p:grpSp>
        <p:grpSp>
          <p:nvGrpSpPr>
            <p:cNvPr id="24589" name="Group 89"/>
            <p:cNvGrpSpPr>
              <a:grpSpLocks/>
            </p:cNvGrpSpPr>
            <p:nvPr/>
          </p:nvGrpSpPr>
          <p:grpSpPr bwMode="auto">
            <a:xfrm>
              <a:off x="2611" y="2853"/>
              <a:ext cx="580" cy="210"/>
              <a:chOff x="2611" y="2853"/>
              <a:chExt cx="580" cy="210"/>
            </a:xfrm>
          </p:grpSpPr>
          <p:sp>
            <p:nvSpPr>
              <p:cNvPr id="24604" name="Rectangle 90"/>
              <p:cNvSpPr>
                <a:spLocks noChangeArrowheads="1"/>
              </p:cNvSpPr>
              <p:nvPr/>
            </p:nvSpPr>
            <p:spPr bwMode="auto">
              <a:xfrm>
                <a:off x="2611" y="2857"/>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05" name="Rectangle 91"/>
              <p:cNvSpPr>
                <a:spLocks noChangeArrowheads="1"/>
              </p:cNvSpPr>
              <p:nvPr/>
            </p:nvSpPr>
            <p:spPr bwMode="auto">
              <a:xfrm>
                <a:off x="2776" y="2853"/>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rs</a:t>
                </a:r>
              </a:p>
            </p:txBody>
          </p:sp>
        </p:grpSp>
        <p:grpSp>
          <p:nvGrpSpPr>
            <p:cNvPr id="24590" name="Group 92"/>
            <p:cNvGrpSpPr>
              <a:grpSpLocks/>
            </p:cNvGrpSpPr>
            <p:nvPr/>
          </p:nvGrpSpPr>
          <p:grpSpPr bwMode="auto">
            <a:xfrm>
              <a:off x="3199" y="2853"/>
              <a:ext cx="579" cy="210"/>
              <a:chOff x="3199" y="2853"/>
              <a:chExt cx="579" cy="210"/>
            </a:xfrm>
          </p:grpSpPr>
          <p:sp>
            <p:nvSpPr>
              <p:cNvPr id="24602" name="Rectangle 93"/>
              <p:cNvSpPr>
                <a:spLocks noChangeArrowheads="1"/>
              </p:cNvSpPr>
              <p:nvPr/>
            </p:nvSpPr>
            <p:spPr bwMode="auto">
              <a:xfrm>
                <a:off x="3199" y="2857"/>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03" name="Rectangle 94"/>
              <p:cNvSpPr>
                <a:spLocks noChangeArrowheads="1"/>
              </p:cNvSpPr>
              <p:nvPr/>
            </p:nvSpPr>
            <p:spPr bwMode="auto">
              <a:xfrm>
                <a:off x="3363" y="2853"/>
                <a:ext cx="2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rt</a:t>
                </a:r>
              </a:p>
            </p:txBody>
          </p:sp>
        </p:grpSp>
        <p:sp>
          <p:nvSpPr>
            <p:cNvPr id="24591" name="Rectangle 95"/>
            <p:cNvSpPr>
              <a:spLocks noChangeArrowheads="1"/>
            </p:cNvSpPr>
            <p:nvPr/>
          </p:nvSpPr>
          <p:spPr bwMode="auto">
            <a:xfrm>
              <a:off x="3786" y="2857"/>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2" name="Rectangle 96"/>
            <p:cNvSpPr>
              <a:spLocks noChangeArrowheads="1"/>
            </p:cNvSpPr>
            <p:nvPr/>
          </p:nvSpPr>
          <p:spPr bwMode="auto">
            <a:xfrm>
              <a:off x="4289" y="2853"/>
              <a:ext cx="6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immediate</a:t>
              </a:r>
            </a:p>
          </p:txBody>
        </p:sp>
        <p:sp>
          <p:nvSpPr>
            <p:cNvPr id="24593" name="Rectangle 97"/>
            <p:cNvSpPr>
              <a:spLocks noChangeArrowheads="1"/>
            </p:cNvSpPr>
            <p:nvPr/>
          </p:nvSpPr>
          <p:spPr bwMode="auto">
            <a:xfrm>
              <a:off x="5488" y="2661"/>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0</a:t>
              </a:r>
            </a:p>
          </p:txBody>
        </p:sp>
        <p:sp>
          <p:nvSpPr>
            <p:cNvPr id="24594" name="Rectangle 98"/>
            <p:cNvSpPr>
              <a:spLocks noChangeArrowheads="1"/>
            </p:cNvSpPr>
            <p:nvPr/>
          </p:nvSpPr>
          <p:spPr bwMode="auto">
            <a:xfrm>
              <a:off x="3590"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16</a:t>
              </a:r>
            </a:p>
          </p:txBody>
        </p:sp>
        <p:sp>
          <p:nvSpPr>
            <p:cNvPr id="24595" name="Rectangle 99"/>
            <p:cNvSpPr>
              <a:spLocks noChangeArrowheads="1"/>
            </p:cNvSpPr>
            <p:nvPr/>
          </p:nvSpPr>
          <p:spPr bwMode="auto">
            <a:xfrm>
              <a:off x="3002"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21</a:t>
              </a:r>
            </a:p>
          </p:txBody>
        </p:sp>
        <p:sp>
          <p:nvSpPr>
            <p:cNvPr id="24596" name="Rectangle 100"/>
            <p:cNvSpPr>
              <a:spLocks noChangeArrowheads="1"/>
            </p:cNvSpPr>
            <p:nvPr/>
          </p:nvSpPr>
          <p:spPr bwMode="auto">
            <a:xfrm>
              <a:off x="2414"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26</a:t>
              </a:r>
            </a:p>
          </p:txBody>
        </p:sp>
        <p:sp>
          <p:nvSpPr>
            <p:cNvPr id="24597" name="Rectangle 101"/>
            <p:cNvSpPr>
              <a:spLocks noChangeArrowheads="1"/>
            </p:cNvSpPr>
            <p:nvPr/>
          </p:nvSpPr>
          <p:spPr bwMode="auto">
            <a:xfrm>
              <a:off x="1918" y="2661"/>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31</a:t>
              </a:r>
            </a:p>
          </p:txBody>
        </p:sp>
        <p:sp>
          <p:nvSpPr>
            <p:cNvPr id="24598" name="Rectangle 102"/>
            <p:cNvSpPr>
              <a:spLocks noChangeArrowheads="1"/>
            </p:cNvSpPr>
            <p:nvPr/>
          </p:nvSpPr>
          <p:spPr bwMode="auto">
            <a:xfrm>
              <a:off x="2143" y="3045"/>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6 bits</a:t>
              </a:r>
            </a:p>
          </p:txBody>
        </p:sp>
        <p:sp>
          <p:nvSpPr>
            <p:cNvPr id="24599" name="Rectangle 103"/>
            <p:cNvSpPr>
              <a:spLocks noChangeArrowheads="1"/>
            </p:cNvSpPr>
            <p:nvPr/>
          </p:nvSpPr>
          <p:spPr bwMode="auto">
            <a:xfrm>
              <a:off x="4448" y="3045"/>
              <a:ext cx="45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16 bits</a:t>
              </a:r>
            </a:p>
          </p:txBody>
        </p:sp>
        <p:sp>
          <p:nvSpPr>
            <p:cNvPr id="24600" name="Rectangle 104"/>
            <p:cNvSpPr>
              <a:spLocks noChangeArrowheads="1"/>
            </p:cNvSpPr>
            <p:nvPr/>
          </p:nvSpPr>
          <p:spPr bwMode="auto">
            <a:xfrm>
              <a:off x="3318" y="3045"/>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sp>
          <p:nvSpPr>
            <p:cNvPr id="24601" name="Rectangle 105"/>
            <p:cNvSpPr>
              <a:spLocks noChangeArrowheads="1"/>
            </p:cNvSpPr>
            <p:nvPr/>
          </p:nvSpPr>
          <p:spPr bwMode="auto">
            <a:xfrm>
              <a:off x="2731" y="3045"/>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Times" charset="0"/>
                </a:rPr>
                <a:t>5 bits</a:t>
              </a:r>
            </a:p>
          </p:txBody>
        </p:sp>
      </p:grpSp>
      <p:sp>
        <p:nvSpPr>
          <p:cNvPr id="24583" name="Title 105"/>
          <p:cNvSpPr>
            <a:spLocks noGrp="1"/>
          </p:cNvSpPr>
          <p:nvPr>
            <p:ph type="title"/>
          </p:nvPr>
        </p:nvSpPr>
        <p:spPr/>
        <p:txBody>
          <a:bodyPr/>
          <a:lstStyle/>
          <a:p>
            <a:r>
              <a:rPr lang="en-US" sz="4000">
                <a:latin typeface="Calibri" charset="0"/>
                <a:ea typeface="ＭＳ Ｐゴシック" charset="0"/>
                <a:cs typeface="ＭＳ Ｐゴシック" charset="0"/>
              </a:rPr>
              <a:t>The MIPS-lite Subset</a:t>
            </a:r>
          </a:p>
        </p:txBody>
      </p:sp>
    </p:spTree>
    <p:extLst>
      <p:ext uri="{BB962C8B-B14F-4D97-AF65-F5344CB8AC3E}">
        <p14:creationId xmlns:p14="http://schemas.microsoft.com/office/powerpoint/2010/main" val="38065525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67243" y="1177400"/>
            <a:ext cx="8632825" cy="1920875"/>
          </a:xfrm>
        </p:spPr>
        <p:txBody>
          <a:bodyPr/>
          <a:lstStyle/>
          <a:p>
            <a:pPr>
              <a:spcBef>
                <a:spcPts val="50"/>
              </a:spcBef>
            </a:pPr>
            <a:r>
              <a:rPr lang="en-US" sz="2800" dirty="0" smtClean="0">
                <a:latin typeface="Calibri" charset="0"/>
                <a:ea typeface="ＭＳ Ｐゴシック" charset="0"/>
                <a:cs typeface="ＭＳ Ｐゴシック" charset="0"/>
              </a:rPr>
              <a:t>Colloquially called “Register Transfer Language”</a:t>
            </a:r>
          </a:p>
          <a:p>
            <a:pPr>
              <a:spcBef>
                <a:spcPts val="50"/>
              </a:spcBef>
            </a:pPr>
            <a:r>
              <a:rPr lang="en-US" sz="2800" dirty="0" smtClean="0">
                <a:latin typeface="Calibri" charset="0"/>
                <a:ea typeface="ＭＳ Ｐゴシック" charset="0"/>
                <a:cs typeface="ＭＳ Ｐゴシック" charset="0"/>
              </a:rPr>
              <a:t>RTL </a:t>
            </a:r>
            <a:r>
              <a:rPr lang="en-US" sz="2800" dirty="0">
                <a:latin typeface="Calibri" charset="0"/>
                <a:ea typeface="ＭＳ Ｐゴシック" charset="0"/>
                <a:cs typeface="ＭＳ Ｐゴシック" charset="0"/>
              </a:rPr>
              <a:t>gives the </a:t>
            </a:r>
            <a:r>
              <a:rPr lang="en-US" sz="2800" u="sng" dirty="0">
                <a:solidFill>
                  <a:schemeClr val="accent2"/>
                </a:solidFill>
                <a:latin typeface="Calibri" charset="0"/>
                <a:ea typeface="ＭＳ Ｐゴシック" charset="0"/>
                <a:cs typeface="ＭＳ Ｐゴシック" charset="0"/>
              </a:rPr>
              <a:t>meaning</a:t>
            </a:r>
            <a:r>
              <a:rPr lang="en-US" sz="2800" dirty="0">
                <a:latin typeface="Calibri" charset="0"/>
                <a:ea typeface="ＭＳ Ｐゴシック" charset="0"/>
                <a:cs typeface="ＭＳ Ｐゴシック" charset="0"/>
              </a:rPr>
              <a:t> of the </a:t>
            </a:r>
            <a:r>
              <a:rPr lang="en-US" sz="2800" dirty="0" smtClean="0">
                <a:latin typeface="Calibri" charset="0"/>
                <a:ea typeface="ＭＳ Ｐゴシック" charset="0"/>
                <a:cs typeface="ＭＳ Ｐゴシック" charset="0"/>
              </a:rPr>
              <a:t>instructions</a:t>
            </a:r>
          </a:p>
          <a:p>
            <a:pPr>
              <a:spcBef>
                <a:spcPts val="100"/>
              </a:spcBef>
            </a:pPr>
            <a:r>
              <a:rPr lang="en-US" sz="2800" dirty="0" smtClean="0">
                <a:latin typeface="Calibri" charset="0"/>
                <a:ea typeface="ＭＳ Ｐゴシック" charset="0"/>
                <a:cs typeface="ＭＳ Ｐゴシック" charset="0"/>
              </a:rPr>
              <a:t>All </a:t>
            </a:r>
            <a:r>
              <a:rPr lang="en-US" sz="2800" dirty="0">
                <a:latin typeface="Calibri" charset="0"/>
                <a:ea typeface="ＭＳ Ｐゴシック" charset="0"/>
                <a:cs typeface="ＭＳ Ｐゴシック" charset="0"/>
              </a:rPr>
              <a:t>start by fetching the </a:t>
            </a:r>
            <a:r>
              <a:rPr lang="en-US" sz="2800" dirty="0" smtClean="0">
                <a:latin typeface="Calibri" charset="0"/>
                <a:ea typeface="ＭＳ Ｐゴシック" charset="0"/>
                <a:cs typeface="ＭＳ Ｐゴシック" charset="0"/>
              </a:rPr>
              <a:t>instruction itself</a:t>
            </a:r>
            <a:endParaRPr lang="en-US" sz="3600" dirty="0">
              <a:latin typeface="Calibri" charset="0"/>
              <a:ea typeface="ＭＳ Ｐゴシック" charset="0"/>
              <a:cs typeface="ＭＳ Ｐゴシック" charset="0"/>
            </a:endParaRPr>
          </a:p>
        </p:txBody>
      </p:sp>
      <p:sp>
        <p:nvSpPr>
          <p:cNvPr id="26627" name="Rectangle 4"/>
          <p:cNvSpPr>
            <a:spLocks noChangeArrowheads="1"/>
          </p:cNvSpPr>
          <p:nvPr/>
        </p:nvSpPr>
        <p:spPr bwMode="auto">
          <a:xfrm>
            <a:off x="356126" y="2644313"/>
            <a:ext cx="8737600" cy="41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tabLst>
                <a:tab pos="1143000" algn="l"/>
                <a:tab pos="5367338" algn="l"/>
              </a:tabLst>
            </a:pPr>
            <a:r>
              <a:rPr lang="en-US" dirty="0">
                <a:latin typeface="Courier" charset="0"/>
                <a:cs typeface="Courier" charset="0"/>
              </a:rPr>
              <a:t>{op , </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rt</a:t>
            </a:r>
            <a:r>
              <a:rPr lang="en-US" dirty="0">
                <a:latin typeface="Courier" charset="0"/>
                <a:cs typeface="Courier" charset="0"/>
              </a:rPr>
              <a:t> , </a:t>
            </a:r>
            <a:r>
              <a:rPr lang="en-US" dirty="0" err="1">
                <a:latin typeface="Courier" charset="0"/>
                <a:cs typeface="Courier" charset="0"/>
              </a:rPr>
              <a:t>rd</a:t>
            </a:r>
            <a:r>
              <a:rPr lang="en-US" dirty="0">
                <a:latin typeface="Courier" charset="0"/>
                <a:cs typeface="Courier" charset="0"/>
              </a:rPr>
              <a:t> , </a:t>
            </a:r>
            <a:r>
              <a:rPr lang="en-US" dirty="0" err="1">
                <a:latin typeface="Courier" charset="0"/>
                <a:cs typeface="Courier" charset="0"/>
              </a:rPr>
              <a:t>shamt</a:t>
            </a:r>
            <a:r>
              <a:rPr lang="en-US" dirty="0">
                <a:latin typeface="Courier" charset="0"/>
                <a:cs typeface="Courier" charset="0"/>
              </a:rPr>
              <a:t> , </a:t>
            </a:r>
            <a:r>
              <a:rPr lang="en-US" dirty="0" err="1">
                <a:latin typeface="Courier" charset="0"/>
                <a:cs typeface="Courier" charset="0"/>
              </a:rPr>
              <a:t>funct</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MEM[ PC ]</a:t>
            </a:r>
          </a:p>
          <a:p>
            <a:pPr>
              <a:spcBef>
                <a:spcPct val="50000"/>
              </a:spcBef>
              <a:tabLst>
                <a:tab pos="1143000" algn="l"/>
                <a:tab pos="5367338" algn="l"/>
              </a:tabLst>
            </a:pPr>
            <a:r>
              <a:rPr lang="en-US" dirty="0">
                <a:latin typeface="Courier" charset="0"/>
                <a:cs typeface="Courier" charset="0"/>
              </a:rPr>
              <a:t>{op , </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rt</a:t>
            </a:r>
            <a:r>
              <a:rPr lang="en-US" dirty="0">
                <a:latin typeface="Courier" charset="0"/>
                <a:cs typeface="Courier" charset="0"/>
              </a:rPr>
              <a:t> ,   Imm16} </a:t>
            </a:r>
            <a:r>
              <a:rPr lang="en-US" dirty="0">
                <a:latin typeface="Courier" charset="0"/>
                <a:cs typeface="Courier" charset="0"/>
                <a:sym typeface="Symbol" charset="0"/>
              </a:rPr>
              <a:t></a:t>
            </a:r>
            <a:r>
              <a:rPr lang="en-US" dirty="0">
                <a:latin typeface="Courier" charset="0"/>
                <a:cs typeface="Courier" charset="0"/>
              </a:rPr>
              <a:t> MEM[ PC </a:t>
            </a:r>
            <a:r>
              <a:rPr lang="en-US" dirty="0" smtClean="0">
                <a:latin typeface="Courier" charset="0"/>
                <a:cs typeface="Courier" charset="0"/>
              </a:rPr>
              <a:t>]</a:t>
            </a:r>
          </a:p>
          <a:p>
            <a:pPr>
              <a:lnSpc>
                <a:spcPct val="90000"/>
              </a:lnSpc>
              <a:spcBef>
                <a:spcPts val="800"/>
              </a:spcBef>
              <a:tabLst>
                <a:tab pos="1143000" algn="l"/>
                <a:tab pos="5367338" algn="l"/>
              </a:tabLst>
            </a:pPr>
            <a:r>
              <a:rPr lang="en-US" sz="2000" u="sng" dirty="0" err="1" smtClean="0">
                <a:latin typeface="Courier" charset="0"/>
                <a:cs typeface="Courier" charset="0"/>
              </a:rPr>
              <a:t>Inst</a:t>
            </a:r>
            <a:r>
              <a:rPr lang="en-US" sz="2000" dirty="0" smtClean="0">
                <a:latin typeface="Courier" charset="0"/>
                <a:cs typeface="Courier" charset="0"/>
              </a:rPr>
              <a:t>  </a:t>
            </a:r>
            <a:r>
              <a:rPr lang="en-US" sz="2000" u="sng" dirty="0">
                <a:latin typeface="Courier" charset="0"/>
                <a:cs typeface="Courier" charset="0"/>
              </a:rPr>
              <a:t>Register Transfers</a:t>
            </a:r>
          </a:p>
          <a:p>
            <a:pPr>
              <a:lnSpc>
                <a:spcPct val="90000"/>
              </a:lnSpc>
              <a:spcBef>
                <a:spcPct val="50000"/>
              </a:spcBef>
              <a:tabLst>
                <a:tab pos="1143000" algn="l"/>
                <a:tab pos="5367338" algn="l"/>
              </a:tabLst>
            </a:pPr>
            <a:r>
              <a:rPr lang="en-US" dirty="0">
                <a:latin typeface="Courier" charset="0"/>
                <a:cs typeface="Courier" charset="0"/>
              </a:rPr>
              <a:t>ADDU   R[</a:t>
            </a:r>
            <a:r>
              <a:rPr lang="en-US" dirty="0" err="1">
                <a:latin typeface="Courier" charset="0"/>
                <a:cs typeface="Courier" charset="0"/>
              </a:rPr>
              <a:t>rd</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rs</a:t>
            </a:r>
            <a:r>
              <a:rPr lang="en-US" dirty="0">
                <a:latin typeface="Courier" charset="0"/>
                <a:cs typeface="Courier" charset="0"/>
              </a:rPr>
              <a:t>] + R[</a:t>
            </a:r>
            <a:r>
              <a:rPr lang="en-US" dirty="0" err="1">
                <a:latin typeface="Courier" charset="0"/>
                <a:cs typeface="Courier" charset="0"/>
              </a:rPr>
              <a:t>rt</a:t>
            </a:r>
            <a:r>
              <a:rPr lang="en-US" dirty="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SUBU   R[</a:t>
            </a:r>
            <a:r>
              <a:rPr lang="en-US" dirty="0" err="1">
                <a:latin typeface="Courier" charset="0"/>
                <a:cs typeface="Courier" charset="0"/>
              </a:rPr>
              <a:t>rd</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rs</a:t>
            </a:r>
            <a:r>
              <a:rPr lang="en-US" dirty="0">
                <a:latin typeface="Courier" charset="0"/>
                <a:cs typeface="Courier" charset="0"/>
              </a:rPr>
              <a:t>] – R[</a:t>
            </a:r>
            <a:r>
              <a:rPr lang="en-US" dirty="0" err="1">
                <a:latin typeface="Courier" charset="0"/>
                <a:cs typeface="Courier" charset="0"/>
              </a:rPr>
              <a:t>rt</a:t>
            </a:r>
            <a:r>
              <a:rPr lang="en-US" dirty="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ORI    R[</a:t>
            </a:r>
            <a:r>
              <a:rPr lang="en-US" dirty="0" err="1">
                <a:latin typeface="Courier" charset="0"/>
                <a:cs typeface="Courier" charset="0"/>
              </a:rPr>
              <a:t>rt</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zero_ext</a:t>
            </a:r>
            <a:r>
              <a:rPr lang="en-US" dirty="0">
                <a:latin typeface="Courier" charset="0"/>
                <a:cs typeface="Courier" charset="0"/>
              </a:rPr>
              <a:t>(Imm16);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LOAD   R[</a:t>
            </a:r>
            <a:r>
              <a:rPr lang="en-US" dirty="0" err="1">
                <a:latin typeface="Courier" charset="0"/>
                <a:cs typeface="Courier" charset="0"/>
              </a:rPr>
              <a:t>rt</a:t>
            </a:r>
            <a:r>
              <a:rPr lang="en-US" dirty="0">
                <a:latin typeface="Courier" charset="0"/>
                <a:cs typeface="Courier" charset="0"/>
              </a:rPr>
              <a:t>] </a:t>
            </a:r>
            <a:r>
              <a:rPr lang="en-US" dirty="0">
                <a:latin typeface="Courier" charset="0"/>
                <a:cs typeface="Courier" charset="0"/>
                <a:sym typeface="Symbol" charset="0"/>
              </a:rPr>
              <a:t></a:t>
            </a:r>
            <a:r>
              <a:rPr lang="en-US" dirty="0">
                <a:latin typeface="Courier" charset="0"/>
                <a:cs typeface="Courier" charset="0"/>
              </a:rPr>
              <a:t> MEM[ R[</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sign_ext</a:t>
            </a:r>
            <a:r>
              <a:rPr lang="en-US" dirty="0">
                <a:latin typeface="Courier" charset="0"/>
                <a:cs typeface="Courier" charset="0"/>
              </a:rPr>
              <a:t>(Imm16)];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STORE  MEM[ R[</a:t>
            </a:r>
            <a:r>
              <a:rPr lang="en-US" dirty="0" err="1">
                <a:latin typeface="Courier" charset="0"/>
                <a:cs typeface="Courier" charset="0"/>
              </a:rPr>
              <a:t>rs</a:t>
            </a:r>
            <a:r>
              <a:rPr lang="en-US" dirty="0">
                <a:latin typeface="Courier" charset="0"/>
                <a:cs typeface="Courier" charset="0"/>
              </a:rPr>
              <a:t>] + </a:t>
            </a:r>
            <a:r>
              <a:rPr lang="en-US" dirty="0" err="1">
                <a:latin typeface="Courier" charset="0"/>
                <a:cs typeface="Courier" charset="0"/>
              </a:rPr>
              <a:t>sign_ext</a:t>
            </a:r>
            <a:r>
              <a:rPr lang="en-US" dirty="0">
                <a:latin typeface="Courier" charset="0"/>
                <a:cs typeface="Courier" charset="0"/>
              </a:rPr>
              <a:t>(Imm16) ] </a:t>
            </a:r>
            <a:r>
              <a:rPr lang="en-US" dirty="0">
                <a:latin typeface="Courier" charset="0"/>
                <a:cs typeface="Courier" charset="0"/>
                <a:sym typeface="Symbol" charset="0"/>
              </a:rPr>
              <a:t></a:t>
            </a:r>
            <a:r>
              <a:rPr lang="en-US" dirty="0">
                <a:latin typeface="Courier" charset="0"/>
                <a:cs typeface="Courier" charset="0"/>
              </a:rPr>
              <a:t> R[</a:t>
            </a:r>
            <a:r>
              <a:rPr lang="en-US" dirty="0" err="1">
                <a:latin typeface="Courier" charset="0"/>
                <a:cs typeface="Courier" charset="0"/>
              </a:rPr>
              <a:t>rt</a:t>
            </a:r>
            <a:r>
              <a:rPr lang="en-US" dirty="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a:t>
            </a:r>
          </a:p>
          <a:p>
            <a:pPr>
              <a:lnSpc>
                <a:spcPct val="90000"/>
              </a:lnSpc>
              <a:spcBef>
                <a:spcPct val="50000"/>
              </a:spcBef>
              <a:tabLst>
                <a:tab pos="1143000" algn="l"/>
                <a:tab pos="5367338" algn="l"/>
              </a:tabLst>
            </a:pPr>
            <a:r>
              <a:rPr lang="en-US" dirty="0">
                <a:latin typeface="Courier" charset="0"/>
                <a:cs typeface="Courier" charset="0"/>
              </a:rPr>
              <a:t>BEQ    if ( R[</a:t>
            </a:r>
            <a:r>
              <a:rPr lang="en-US" dirty="0" err="1">
                <a:latin typeface="Courier" charset="0"/>
                <a:cs typeface="Courier" charset="0"/>
              </a:rPr>
              <a:t>rs</a:t>
            </a:r>
            <a:r>
              <a:rPr lang="en-US" dirty="0">
                <a:latin typeface="Courier" charset="0"/>
                <a:cs typeface="Courier" charset="0"/>
              </a:rPr>
              <a:t>] == R[</a:t>
            </a:r>
            <a:r>
              <a:rPr lang="en-US" dirty="0" err="1">
                <a:latin typeface="Courier" charset="0"/>
                <a:cs typeface="Courier" charset="0"/>
              </a:rPr>
              <a:t>rt</a:t>
            </a:r>
            <a:r>
              <a:rPr lang="en-US" dirty="0">
                <a:latin typeface="Courier" charset="0"/>
                <a:cs typeface="Courier" charset="0"/>
              </a:rPr>
              <a:t>] )</a:t>
            </a:r>
            <a:br>
              <a:rPr lang="en-US" dirty="0">
                <a:latin typeface="Courier" charset="0"/>
                <a:cs typeface="Courier" charset="0"/>
              </a:rPr>
            </a:br>
            <a:r>
              <a:rPr lang="en-US" dirty="0">
                <a:latin typeface="Courier" charset="0"/>
                <a:cs typeface="Courier" charset="0"/>
              </a:rPr>
              <a:t>        </a:t>
            </a:r>
            <a:r>
              <a:rPr lang="en-US" dirty="0" smtClean="0">
                <a:latin typeface="Courier" charset="0"/>
                <a:cs typeface="Courier" charset="0"/>
              </a:rPr>
              <a:t>   PC </a:t>
            </a:r>
            <a:r>
              <a:rPr lang="en-US" dirty="0">
                <a:latin typeface="Courier" charset="0"/>
                <a:cs typeface="Courier" charset="0"/>
                <a:sym typeface="Symbol" charset="0"/>
              </a:rPr>
              <a:t></a:t>
            </a:r>
            <a:r>
              <a:rPr lang="en-US" dirty="0">
                <a:latin typeface="Courier" charset="0"/>
                <a:cs typeface="Courier" charset="0"/>
              </a:rPr>
              <a:t> PC + 4 + </a:t>
            </a:r>
            <a:r>
              <a:rPr lang="en-US" dirty="0" smtClean="0">
                <a:latin typeface="Courier" charset="0"/>
                <a:cs typeface="Courier" charset="0"/>
              </a:rPr>
              <a:t>{</a:t>
            </a:r>
            <a:r>
              <a:rPr lang="en-US" dirty="0" err="1" smtClean="0">
                <a:latin typeface="Courier" charset="0"/>
                <a:cs typeface="Courier" charset="0"/>
              </a:rPr>
              <a:t>sign_ext</a:t>
            </a:r>
            <a:r>
              <a:rPr lang="en-US" dirty="0">
                <a:latin typeface="Courier" charset="0"/>
                <a:cs typeface="Courier" charset="0"/>
              </a:rPr>
              <a:t>(Imm16</a:t>
            </a:r>
            <a:r>
              <a:rPr lang="en-US" dirty="0" smtClean="0">
                <a:latin typeface="Courier" charset="0"/>
                <a:cs typeface="Courier" charset="0"/>
              </a:rPr>
              <a:t>), 2’b00}</a:t>
            </a:r>
          </a:p>
          <a:p>
            <a:pPr>
              <a:lnSpc>
                <a:spcPct val="90000"/>
              </a:lnSpc>
              <a:spcBef>
                <a:spcPts val="0"/>
              </a:spcBef>
              <a:tabLst>
                <a:tab pos="1143000" algn="l"/>
                <a:tab pos="5367338" algn="l"/>
              </a:tabLst>
            </a:pPr>
            <a:r>
              <a:rPr lang="en-US" dirty="0">
                <a:latin typeface="Courier" charset="0"/>
                <a:cs typeface="Courier" charset="0"/>
              </a:rPr>
              <a:t> </a:t>
            </a:r>
            <a:r>
              <a:rPr lang="en-US" dirty="0" smtClean="0">
                <a:latin typeface="Courier" charset="0"/>
                <a:cs typeface="Courier" charset="0"/>
              </a:rPr>
              <a:t>      else </a:t>
            </a:r>
            <a:r>
              <a:rPr lang="en-US" dirty="0">
                <a:latin typeface="Courier" charset="0"/>
                <a:cs typeface="Courier" charset="0"/>
              </a:rPr>
              <a:t>PC </a:t>
            </a:r>
            <a:r>
              <a:rPr lang="en-US" dirty="0">
                <a:latin typeface="Courier" charset="0"/>
                <a:cs typeface="Courier" charset="0"/>
                <a:sym typeface="Symbol" charset="0"/>
              </a:rPr>
              <a:t></a:t>
            </a:r>
            <a:r>
              <a:rPr lang="en-US" dirty="0">
                <a:latin typeface="Courier" charset="0"/>
                <a:cs typeface="Courier" charset="0"/>
              </a:rPr>
              <a:t> PC + 4</a:t>
            </a:r>
          </a:p>
        </p:txBody>
      </p:sp>
      <p:sp>
        <p:nvSpPr>
          <p:cNvPr id="26628" name="Title 4"/>
          <p:cNvSpPr>
            <a:spLocks noGrp="1"/>
          </p:cNvSpPr>
          <p:nvPr>
            <p:ph type="title"/>
          </p:nvPr>
        </p:nvSpPr>
        <p:spPr/>
        <p:txBody>
          <a:bodyPr/>
          <a:lstStyle/>
          <a:p>
            <a:r>
              <a:rPr lang="en-US" dirty="0">
                <a:latin typeface="Calibri" charset="0"/>
                <a:ea typeface="ＭＳ Ｐゴシック" charset="0"/>
                <a:cs typeface="ＭＳ Ｐゴシック" charset="0"/>
              </a:rPr>
              <a:t>Register Transfer </a:t>
            </a:r>
            <a:r>
              <a:rPr lang="en-US" dirty="0" smtClean="0">
                <a:latin typeface="Calibri" charset="0"/>
                <a:ea typeface="ＭＳ Ｐゴシック" charset="0"/>
                <a:cs typeface="ＭＳ Ｐゴシック" charset="0"/>
              </a:rPr>
              <a:t>Level (</a:t>
            </a:r>
            <a:r>
              <a:rPr lang="en-US" dirty="0">
                <a:latin typeface="Calibri" charset="0"/>
                <a:ea typeface="ＭＳ Ｐゴシック" charset="0"/>
                <a:cs typeface="ＭＳ Ｐゴシック" charset="0"/>
              </a:rPr>
              <a:t>RTL)</a:t>
            </a:r>
          </a:p>
        </p:txBody>
      </p:sp>
    </p:spTree>
    <p:extLst>
      <p:ext uri="{BB962C8B-B14F-4D97-AF65-F5344CB8AC3E}">
        <p14:creationId xmlns:p14="http://schemas.microsoft.com/office/powerpoint/2010/main" val="36610892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Step 1: Requirements of the Instruction Set</a:t>
            </a:r>
          </a:p>
        </p:txBody>
      </p:sp>
      <p:sp>
        <p:nvSpPr>
          <p:cNvPr id="36867" name="Rectangle 3"/>
          <p:cNvSpPr>
            <a:spLocks noGrp="1" noChangeArrowheads="1"/>
          </p:cNvSpPr>
          <p:nvPr>
            <p:ph type="body" idx="1"/>
          </p:nvPr>
        </p:nvSpPr>
        <p:spPr/>
        <p:txBody>
          <a:bodyPr>
            <a:normAutofit fontScale="77500" lnSpcReduction="20000"/>
          </a:bodyPr>
          <a:lstStyle/>
          <a:p>
            <a:pPr>
              <a:defRPr/>
            </a:pPr>
            <a:r>
              <a:rPr lang="en-US" dirty="0" smtClean="0"/>
              <a:t>Memory (MEM)</a:t>
            </a:r>
          </a:p>
          <a:p>
            <a:pPr lvl="1">
              <a:defRPr/>
            </a:pPr>
            <a:r>
              <a:rPr lang="en-US" dirty="0" smtClean="0"/>
              <a:t>Instructions &amp; data (will use one for each)</a:t>
            </a:r>
          </a:p>
          <a:p>
            <a:pPr>
              <a:defRPr/>
            </a:pPr>
            <a:r>
              <a:rPr lang="en-US" dirty="0" smtClean="0"/>
              <a:t>Registers (R: 32, 32-bit wide registers)</a:t>
            </a:r>
          </a:p>
          <a:p>
            <a:pPr lvl="1">
              <a:defRPr/>
            </a:pPr>
            <a:r>
              <a:rPr lang="en-US" dirty="0" smtClean="0"/>
              <a:t>Read RS</a:t>
            </a:r>
          </a:p>
          <a:p>
            <a:pPr lvl="1">
              <a:defRPr/>
            </a:pPr>
            <a:r>
              <a:rPr lang="en-US" dirty="0" smtClean="0"/>
              <a:t>Read RT</a:t>
            </a:r>
          </a:p>
          <a:p>
            <a:pPr lvl="1">
              <a:defRPr/>
            </a:pPr>
            <a:r>
              <a:rPr lang="en-US" dirty="0" smtClean="0"/>
              <a:t>Write RT or RD</a:t>
            </a:r>
          </a:p>
          <a:p>
            <a:pPr>
              <a:defRPr/>
            </a:pPr>
            <a:r>
              <a:rPr lang="en-US" dirty="0" smtClean="0"/>
              <a:t>Program Counter (PC)</a:t>
            </a:r>
          </a:p>
          <a:p>
            <a:pPr>
              <a:defRPr/>
            </a:pPr>
            <a:r>
              <a:rPr lang="en-US" dirty="0" smtClean="0"/>
              <a:t>Extender (sign/zero extend)</a:t>
            </a:r>
          </a:p>
          <a:p>
            <a:pPr>
              <a:defRPr/>
            </a:pPr>
            <a:r>
              <a:rPr lang="en-US" dirty="0" smtClean="0"/>
              <a:t>Add/Sub/OR/</a:t>
            </a:r>
            <a:r>
              <a:rPr lang="en-US" dirty="0" err="1" smtClean="0"/>
              <a:t>etc</a:t>
            </a:r>
            <a:r>
              <a:rPr lang="en-US" dirty="0" smtClean="0"/>
              <a:t> unit for operation on register(s) or extended immediate (ALU)</a:t>
            </a:r>
          </a:p>
          <a:p>
            <a:pPr>
              <a:defRPr/>
            </a:pPr>
            <a:r>
              <a:rPr lang="en-US" dirty="0" smtClean="0"/>
              <a:t>Add 4 (+ maybe extended immediate) to PC</a:t>
            </a:r>
          </a:p>
          <a:p>
            <a:pPr>
              <a:defRPr/>
            </a:pPr>
            <a:r>
              <a:rPr lang="en-US" dirty="0" smtClean="0"/>
              <a:t>Compare registers?</a:t>
            </a:r>
          </a:p>
        </p:txBody>
      </p:sp>
    </p:spTree>
    <p:extLst>
      <p:ext uri="{BB962C8B-B14F-4D97-AF65-F5344CB8AC3E}">
        <p14:creationId xmlns:p14="http://schemas.microsoft.com/office/powerpoint/2010/main" val="38940683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Step 2: Components of the Datapath</a:t>
            </a:r>
          </a:p>
        </p:txBody>
      </p:sp>
      <p:sp>
        <p:nvSpPr>
          <p:cNvPr id="33795" name="Rectangle 3"/>
          <p:cNvSpPr>
            <a:spLocks noGrp="1" noChangeArrowheads="1"/>
          </p:cNvSpPr>
          <p:nvPr>
            <p:ph type="body" idx="1"/>
          </p:nvPr>
        </p:nvSpPr>
        <p:spPr>
          <a:xfrm>
            <a:off x="457200" y="1600200"/>
            <a:ext cx="8229600" cy="1836738"/>
          </a:xfrm>
        </p:spPr>
        <p:txBody>
          <a:bodyPr/>
          <a:lstStyle/>
          <a:p>
            <a:r>
              <a:rPr lang="en-US" dirty="0">
                <a:latin typeface="Calibri" charset="0"/>
                <a:ea typeface="ＭＳ Ｐゴシック" charset="0"/>
                <a:cs typeface="ＭＳ Ｐゴシック" charset="0"/>
              </a:rPr>
              <a:t>Combinational Elements</a:t>
            </a:r>
          </a:p>
          <a:p>
            <a:r>
              <a:rPr lang="en-US" dirty="0">
                <a:latin typeface="Calibri" charset="0"/>
                <a:ea typeface="ＭＳ Ｐゴシック" charset="0"/>
                <a:cs typeface="ＭＳ Ｐゴシック" charset="0"/>
              </a:rPr>
              <a:t>Storage Elements + Clocking Methodology</a:t>
            </a:r>
          </a:p>
          <a:p>
            <a:r>
              <a:rPr lang="en-US" dirty="0">
                <a:latin typeface="Calibri" charset="0"/>
                <a:ea typeface="ＭＳ Ｐゴシック" charset="0"/>
                <a:cs typeface="ＭＳ Ｐゴシック" charset="0"/>
              </a:rPr>
              <a:t>Building Blocks</a:t>
            </a:r>
          </a:p>
        </p:txBody>
      </p:sp>
      <p:grpSp>
        <p:nvGrpSpPr>
          <p:cNvPr id="33799" name="Group 120"/>
          <p:cNvGrpSpPr>
            <a:grpSpLocks/>
          </p:cNvGrpSpPr>
          <p:nvPr/>
        </p:nvGrpSpPr>
        <p:grpSpPr bwMode="auto">
          <a:xfrm>
            <a:off x="171450" y="3457575"/>
            <a:ext cx="3225800" cy="2162175"/>
            <a:chOff x="171003" y="3457002"/>
            <a:chExt cx="3225761" cy="2163289"/>
          </a:xfrm>
        </p:grpSpPr>
        <p:grpSp>
          <p:nvGrpSpPr>
            <p:cNvPr id="33844" name="Group 38"/>
            <p:cNvGrpSpPr>
              <a:grpSpLocks/>
            </p:cNvGrpSpPr>
            <p:nvPr/>
          </p:nvGrpSpPr>
          <p:grpSpPr bwMode="auto">
            <a:xfrm>
              <a:off x="171003" y="3457002"/>
              <a:ext cx="3225761" cy="1707442"/>
              <a:chOff x="2514600" y="1206500"/>
              <a:chExt cx="3225761" cy="1707442"/>
            </a:xfrm>
          </p:grpSpPr>
          <p:sp>
            <p:nvSpPr>
              <p:cNvPr id="40" name="Line 4"/>
              <p:cNvSpPr>
                <a:spLocks noChangeShapeType="1"/>
              </p:cNvSpPr>
              <p:nvPr/>
            </p:nvSpPr>
            <p:spPr bwMode="auto">
              <a:xfrm flipH="1">
                <a:off x="2820984" y="1708408"/>
                <a:ext cx="787390"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42" name="Line 14"/>
              <p:cNvSpPr>
                <a:spLocks noChangeShapeType="1"/>
              </p:cNvSpPr>
              <p:nvPr/>
            </p:nvSpPr>
            <p:spPr bwMode="auto">
              <a:xfrm flipH="1">
                <a:off x="3208330" y="1638522"/>
                <a:ext cx="88899" cy="139772"/>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43" name="Rectangle 15"/>
              <p:cNvSpPr>
                <a:spLocks noChangeArrowheads="1"/>
              </p:cNvSpPr>
              <p:nvPr/>
            </p:nvSpPr>
            <p:spPr bwMode="auto">
              <a:xfrm>
                <a:off x="2895595" y="1663935"/>
                <a:ext cx="390520"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44" name="Line 16"/>
              <p:cNvSpPr>
                <a:spLocks noChangeShapeType="1"/>
              </p:cNvSpPr>
              <p:nvPr/>
            </p:nvSpPr>
            <p:spPr bwMode="auto">
              <a:xfrm flipH="1">
                <a:off x="2820984" y="2621692"/>
                <a:ext cx="787390"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45" name="Line 17"/>
              <p:cNvSpPr>
                <a:spLocks noChangeShapeType="1"/>
              </p:cNvSpPr>
              <p:nvPr/>
            </p:nvSpPr>
            <p:spPr bwMode="auto">
              <a:xfrm flipH="1">
                <a:off x="3208330" y="2551806"/>
                <a:ext cx="88899" cy="139772"/>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46" name="Rectangle 18"/>
              <p:cNvSpPr>
                <a:spLocks noChangeArrowheads="1"/>
              </p:cNvSpPr>
              <p:nvPr/>
            </p:nvSpPr>
            <p:spPr bwMode="auto">
              <a:xfrm>
                <a:off x="2895595" y="2577219"/>
                <a:ext cx="390520" cy="33672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47" name="Rectangle 19"/>
              <p:cNvSpPr>
                <a:spLocks noChangeArrowheads="1"/>
              </p:cNvSpPr>
              <p:nvPr/>
            </p:nvSpPr>
            <p:spPr bwMode="auto">
              <a:xfrm>
                <a:off x="2514600" y="1511457"/>
                <a:ext cx="301621" cy="335136"/>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A</a:t>
                </a:r>
              </a:p>
            </p:txBody>
          </p:sp>
          <p:sp>
            <p:nvSpPr>
              <p:cNvPr id="48" name="Rectangle 20"/>
              <p:cNvSpPr>
                <a:spLocks noChangeArrowheads="1"/>
              </p:cNvSpPr>
              <p:nvPr/>
            </p:nvSpPr>
            <p:spPr bwMode="auto">
              <a:xfrm>
                <a:off x="2514600" y="2426328"/>
                <a:ext cx="293684"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B</a:t>
                </a:r>
              </a:p>
            </p:txBody>
          </p:sp>
          <p:sp>
            <p:nvSpPr>
              <p:cNvPr id="49" name="Line 21"/>
              <p:cNvSpPr>
                <a:spLocks noChangeShapeType="1"/>
              </p:cNvSpPr>
              <p:nvPr/>
            </p:nvSpPr>
            <p:spPr bwMode="auto">
              <a:xfrm flipH="1">
                <a:off x="4040170" y="2165844"/>
                <a:ext cx="787390"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50" name="Line 22"/>
              <p:cNvSpPr>
                <a:spLocks noChangeShapeType="1"/>
              </p:cNvSpPr>
              <p:nvPr/>
            </p:nvSpPr>
            <p:spPr bwMode="auto">
              <a:xfrm flipH="1">
                <a:off x="4427515" y="2095958"/>
                <a:ext cx="88899" cy="139772"/>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51" name="Rectangle 23"/>
              <p:cNvSpPr>
                <a:spLocks noChangeArrowheads="1"/>
              </p:cNvSpPr>
              <p:nvPr/>
            </p:nvSpPr>
            <p:spPr bwMode="auto">
              <a:xfrm>
                <a:off x="4114781" y="2121371"/>
                <a:ext cx="390520"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52" name="Rectangle 24"/>
              <p:cNvSpPr>
                <a:spLocks noChangeArrowheads="1"/>
              </p:cNvSpPr>
              <p:nvPr/>
            </p:nvSpPr>
            <p:spPr bwMode="auto">
              <a:xfrm>
                <a:off x="4800572" y="1968892"/>
                <a:ext cx="549268" cy="33513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Sum</a:t>
                </a:r>
              </a:p>
            </p:txBody>
          </p:sp>
          <p:sp>
            <p:nvSpPr>
              <p:cNvPr id="53" name="Line 25"/>
              <p:cNvSpPr>
                <a:spLocks noChangeShapeType="1"/>
              </p:cNvSpPr>
              <p:nvPr/>
            </p:nvSpPr>
            <p:spPr bwMode="auto">
              <a:xfrm>
                <a:off x="3790935" y="2621692"/>
                <a:ext cx="965188" cy="0"/>
              </a:xfrm>
              <a:prstGeom prst="line">
                <a:avLst/>
              </a:prstGeom>
              <a:noFill/>
              <a:ln w="254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54" name="Rectangle 26"/>
              <p:cNvSpPr>
                <a:spLocks noChangeArrowheads="1"/>
              </p:cNvSpPr>
              <p:nvPr/>
            </p:nvSpPr>
            <p:spPr bwMode="auto">
              <a:xfrm>
                <a:off x="4800572" y="2426328"/>
                <a:ext cx="939789" cy="335136"/>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CarryOut</a:t>
                </a:r>
                <a:endParaRPr lang="en-US" sz="1600" dirty="0">
                  <a:latin typeface="+mn-lt"/>
                  <a:ea typeface="ＭＳ Ｐゴシック" charset="-128"/>
                  <a:cs typeface="ＭＳ Ｐゴシック" charset="-128"/>
                </a:endParaRPr>
              </a:p>
            </p:txBody>
          </p:sp>
          <p:sp>
            <p:nvSpPr>
              <p:cNvPr id="56" name="Line 72"/>
              <p:cNvSpPr>
                <a:spLocks noChangeShapeType="1"/>
              </p:cNvSpPr>
              <p:nvPr/>
            </p:nvSpPr>
            <p:spPr bwMode="auto">
              <a:xfrm>
                <a:off x="3900471" y="1339919"/>
                <a:ext cx="0" cy="432022"/>
              </a:xfrm>
              <a:prstGeom prst="line">
                <a:avLst/>
              </a:prstGeom>
              <a:noFill/>
              <a:ln w="254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57" name="Rectangle 73"/>
              <p:cNvSpPr>
                <a:spLocks noChangeArrowheads="1"/>
              </p:cNvSpPr>
              <p:nvPr/>
            </p:nvSpPr>
            <p:spPr bwMode="auto">
              <a:xfrm>
                <a:off x="3886183" y="1206500"/>
                <a:ext cx="787390" cy="33672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CarryIn</a:t>
                </a:r>
              </a:p>
            </p:txBody>
          </p:sp>
        </p:grpSp>
        <p:sp>
          <p:nvSpPr>
            <p:cNvPr id="92" name="TextBox 91"/>
            <p:cNvSpPr txBox="1"/>
            <p:nvPr/>
          </p:nvSpPr>
          <p:spPr>
            <a:xfrm>
              <a:off x="991731" y="5250213"/>
              <a:ext cx="755641" cy="370078"/>
            </a:xfrm>
            <a:prstGeom prst="rect">
              <a:avLst/>
            </a:prstGeom>
            <a:noFill/>
          </p:spPr>
          <p:txBody>
            <a:bodyPr wrap="none">
              <a:spAutoFit/>
            </a:bodyPr>
            <a:lstStyle/>
            <a:p>
              <a:pPr>
                <a:defRPr/>
              </a:pPr>
              <a:r>
                <a:rPr lang="en-US" dirty="0">
                  <a:latin typeface="+mn-lt"/>
                  <a:ea typeface="ＭＳ Ｐゴシック" charset="-128"/>
                  <a:cs typeface="ＭＳ Ｐゴシック" charset="-128"/>
                </a:rPr>
                <a:t>Adder</a:t>
              </a:r>
            </a:p>
          </p:txBody>
        </p:sp>
      </p:grpSp>
      <p:grpSp>
        <p:nvGrpSpPr>
          <p:cNvPr id="33800" name="Group 119"/>
          <p:cNvGrpSpPr>
            <a:grpSpLocks/>
          </p:cNvGrpSpPr>
          <p:nvPr/>
        </p:nvGrpSpPr>
        <p:grpSpPr bwMode="auto">
          <a:xfrm>
            <a:off x="3427413" y="3497263"/>
            <a:ext cx="2417762" cy="2057400"/>
            <a:chOff x="3926492" y="3512687"/>
            <a:chExt cx="2416331" cy="2058640"/>
          </a:xfrm>
        </p:grpSpPr>
        <p:grpSp>
          <p:nvGrpSpPr>
            <p:cNvPr id="33825" name="Group 90"/>
            <p:cNvGrpSpPr>
              <a:grpSpLocks/>
            </p:cNvGrpSpPr>
            <p:nvPr/>
          </p:nvGrpSpPr>
          <p:grpSpPr bwMode="auto">
            <a:xfrm>
              <a:off x="3926492" y="3512687"/>
              <a:ext cx="2416331" cy="1663114"/>
              <a:chOff x="4577008" y="3357792"/>
              <a:chExt cx="2416331" cy="1663114"/>
            </a:xfrm>
          </p:grpSpPr>
          <p:grpSp>
            <p:nvGrpSpPr>
              <p:cNvPr id="33827" name="Group 67"/>
              <p:cNvGrpSpPr>
                <a:grpSpLocks/>
              </p:cNvGrpSpPr>
              <p:nvPr/>
            </p:nvGrpSpPr>
            <p:grpSpPr bwMode="auto">
              <a:xfrm>
                <a:off x="4577008" y="3357792"/>
                <a:ext cx="2416331" cy="1663114"/>
                <a:chOff x="2424113" y="3048000"/>
                <a:chExt cx="2416331" cy="1663114"/>
              </a:xfrm>
            </p:grpSpPr>
            <p:sp>
              <p:nvSpPr>
                <p:cNvPr id="70" name="Line 55"/>
                <p:cNvSpPr>
                  <a:spLocks noChangeShapeType="1"/>
                </p:cNvSpPr>
                <p:nvPr/>
              </p:nvSpPr>
              <p:spPr bwMode="auto">
                <a:xfrm flipH="1">
                  <a:off x="2730319" y="3734213"/>
                  <a:ext cx="786934"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71" name="Line 56"/>
                <p:cNvSpPr>
                  <a:spLocks noChangeShapeType="1"/>
                </p:cNvSpPr>
                <p:nvPr/>
              </p:nvSpPr>
              <p:spPr bwMode="auto">
                <a:xfrm flipH="1">
                  <a:off x="3117439" y="3664321"/>
                  <a:ext cx="88847" cy="139784"/>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72" name="Rectangle 57"/>
                <p:cNvSpPr>
                  <a:spLocks noChangeArrowheads="1"/>
                </p:cNvSpPr>
                <p:nvPr/>
              </p:nvSpPr>
              <p:spPr bwMode="auto">
                <a:xfrm>
                  <a:off x="2804887" y="3689737"/>
                  <a:ext cx="388707"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73" name="Line 58"/>
                <p:cNvSpPr>
                  <a:spLocks noChangeShapeType="1"/>
                </p:cNvSpPr>
                <p:nvPr/>
              </p:nvSpPr>
              <p:spPr bwMode="auto">
                <a:xfrm flipH="1">
                  <a:off x="2730319" y="4418838"/>
                  <a:ext cx="786934"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74" name="Line 59"/>
                <p:cNvSpPr>
                  <a:spLocks noChangeShapeType="1"/>
                </p:cNvSpPr>
                <p:nvPr/>
              </p:nvSpPr>
              <p:spPr bwMode="auto">
                <a:xfrm flipH="1">
                  <a:off x="3117439" y="4348946"/>
                  <a:ext cx="88847" cy="139784"/>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75" name="Rectangle 60"/>
                <p:cNvSpPr>
                  <a:spLocks noChangeArrowheads="1"/>
                </p:cNvSpPr>
                <p:nvPr/>
              </p:nvSpPr>
              <p:spPr bwMode="auto">
                <a:xfrm>
                  <a:off x="2424113" y="3537245"/>
                  <a:ext cx="301446"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a:t>
                  </a:r>
                </a:p>
              </p:txBody>
            </p:sp>
            <p:sp>
              <p:nvSpPr>
                <p:cNvPr id="76" name="Rectangle 61"/>
                <p:cNvSpPr>
                  <a:spLocks noChangeArrowheads="1"/>
                </p:cNvSpPr>
                <p:nvPr/>
              </p:nvSpPr>
              <p:spPr bwMode="auto">
                <a:xfrm>
                  <a:off x="2424113" y="4223458"/>
                  <a:ext cx="298273"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B</a:t>
                  </a:r>
                </a:p>
              </p:txBody>
            </p:sp>
            <p:sp>
              <p:nvSpPr>
                <p:cNvPr id="77" name="Rectangle 62"/>
                <p:cNvSpPr>
                  <a:spLocks noChangeArrowheads="1"/>
                </p:cNvSpPr>
                <p:nvPr/>
              </p:nvSpPr>
              <p:spPr bwMode="auto">
                <a:xfrm>
                  <a:off x="2804887" y="4374361"/>
                  <a:ext cx="388707" cy="33675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78" name="Line 63"/>
                <p:cNvSpPr>
                  <a:spLocks noChangeShapeType="1"/>
                </p:cNvSpPr>
                <p:nvPr/>
              </p:nvSpPr>
              <p:spPr bwMode="auto">
                <a:xfrm flipH="1">
                  <a:off x="3798074" y="4115443"/>
                  <a:ext cx="786934"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79" name="Line 64"/>
                <p:cNvSpPr>
                  <a:spLocks noChangeShapeType="1"/>
                </p:cNvSpPr>
                <p:nvPr/>
              </p:nvSpPr>
              <p:spPr bwMode="auto">
                <a:xfrm flipH="1">
                  <a:off x="4185195" y="4045551"/>
                  <a:ext cx="88847" cy="139784"/>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80" name="Rectangle 65"/>
                <p:cNvSpPr>
                  <a:spLocks noChangeArrowheads="1"/>
                </p:cNvSpPr>
                <p:nvPr/>
              </p:nvSpPr>
              <p:spPr bwMode="auto">
                <a:xfrm>
                  <a:off x="4558036" y="3918474"/>
                  <a:ext cx="282408"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Y</a:t>
                  </a:r>
                </a:p>
              </p:txBody>
            </p:sp>
            <p:sp>
              <p:nvSpPr>
                <p:cNvPr id="81" name="Rectangle 66"/>
                <p:cNvSpPr>
                  <a:spLocks noChangeArrowheads="1"/>
                </p:cNvSpPr>
                <p:nvPr/>
              </p:nvSpPr>
              <p:spPr bwMode="auto">
                <a:xfrm>
                  <a:off x="3872642" y="4070966"/>
                  <a:ext cx="387121" cy="335164"/>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82" name="Line 67"/>
                <p:cNvSpPr>
                  <a:spLocks noChangeShapeType="1"/>
                </p:cNvSpPr>
                <p:nvPr/>
              </p:nvSpPr>
              <p:spPr bwMode="auto">
                <a:xfrm>
                  <a:off x="3656870" y="3130600"/>
                  <a:ext cx="0" cy="444768"/>
                </a:xfrm>
                <a:prstGeom prst="line">
                  <a:avLst/>
                </a:prstGeom>
                <a:noFill/>
                <a:ln w="127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83" name="Rectangle 68"/>
                <p:cNvSpPr>
                  <a:spLocks noChangeArrowheads="1"/>
                </p:cNvSpPr>
                <p:nvPr/>
              </p:nvSpPr>
              <p:spPr bwMode="auto">
                <a:xfrm>
                  <a:off x="2895321" y="3048000"/>
                  <a:ext cx="836118" cy="336753"/>
                </a:xfrm>
                <a:prstGeom prst="rect">
                  <a:avLst/>
                </a:prstGeom>
                <a:noFill/>
                <a:ln w="12700">
                  <a:noFill/>
                  <a:miter lim="800000"/>
                  <a:headEnd/>
                  <a:tailEnd/>
                </a:ln>
              </p:spPr>
              <p:txBody>
                <a:bodyPr lIns="90488" tIns="44450" rIns="90488" bIns="44450">
                  <a:spAutoFit/>
                </a:bodyPr>
                <a:lstStyle/>
                <a:p>
                  <a:pPr>
                    <a:defRPr/>
                  </a:pPr>
                  <a:r>
                    <a:rPr lang="en-US" sz="1600">
                      <a:latin typeface="+mn-lt"/>
                      <a:ea typeface="ＭＳ Ｐゴシック" charset="-128"/>
                      <a:cs typeface="ＭＳ Ｐゴシック" charset="-128"/>
                    </a:rPr>
                    <a:t>Select</a:t>
                  </a:r>
                </a:p>
              </p:txBody>
            </p:sp>
            <p:sp>
              <p:nvSpPr>
                <p:cNvPr id="84" name="Rectangle 70"/>
                <p:cNvSpPr>
                  <a:spLocks noChangeArrowheads="1"/>
                </p:cNvSpPr>
                <p:nvPr/>
              </p:nvSpPr>
              <p:spPr bwMode="auto">
                <a:xfrm rot="5400000">
                  <a:off x="3376480" y="3889289"/>
                  <a:ext cx="608379" cy="336351"/>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MUX</a:t>
                  </a:r>
                </a:p>
              </p:txBody>
            </p:sp>
          </p:grpSp>
          <p:sp>
            <p:nvSpPr>
              <p:cNvPr id="90" name="Freeform 89"/>
              <p:cNvSpPr/>
              <p:nvPr/>
            </p:nvSpPr>
            <p:spPr>
              <a:xfrm>
                <a:off x="5638416" y="3794617"/>
                <a:ext cx="339524" cy="1115097"/>
              </a:xfrm>
              <a:custGeom>
                <a:avLst/>
                <a:gdLst>
                  <a:gd name="connsiteX0" fmla="*/ 0 w 340746"/>
                  <a:gd name="connsiteY0" fmla="*/ 0 h 1115248"/>
                  <a:gd name="connsiteX1" fmla="*/ 30977 w 340746"/>
                  <a:gd name="connsiteY1" fmla="*/ 1115248 h 1115248"/>
                  <a:gd name="connsiteX2" fmla="*/ 340746 w 340746"/>
                  <a:gd name="connsiteY2" fmla="*/ 882904 h 1115248"/>
                  <a:gd name="connsiteX3" fmla="*/ 325257 w 340746"/>
                  <a:gd name="connsiteY3" fmla="*/ 294301 h 1115248"/>
                  <a:gd name="connsiteX4" fmla="*/ 0 w 340746"/>
                  <a:gd name="connsiteY4" fmla="*/ 0 h 111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746" h="1115248">
                    <a:moveTo>
                      <a:pt x="0" y="0"/>
                    </a:moveTo>
                    <a:lnTo>
                      <a:pt x="30977" y="1115248"/>
                    </a:lnTo>
                    <a:lnTo>
                      <a:pt x="340746" y="882904"/>
                    </a:lnTo>
                    <a:lnTo>
                      <a:pt x="325257" y="294301"/>
                    </a:lnTo>
                    <a:lnTo>
                      <a:pt x="0" y="0"/>
                    </a:lnTo>
                    <a:close/>
                  </a:path>
                </a:pathLst>
              </a:cu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93" name="TextBox 92"/>
            <p:cNvSpPr txBox="1"/>
            <p:nvPr/>
          </p:nvSpPr>
          <p:spPr>
            <a:xfrm>
              <a:off x="4519866" y="5201216"/>
              <a:ext cx="1300980" cy="370111"/>
            </a:xfrm>
            <a:prstGeom prst="rect">
              <a:avLst/>
            </a:prstGeom>
            <a:noFill/>
          </p:spPr>
          <p:txBody>
            <a:bodyPr wrap="none">
              <a:spAutoFit/>
            </a:bodyPr>
            <a:lstStyle/>
            <a:p>
              <a:pPr>
                <a:defRPr/>
              </a:pPr>
              <a:r>
                <a:rPr lang="en-US" dirty="0">
                  <a:latin typeface="+mn-lt"/>
                  <a:ea typeface="ＭＳ Ｐゴシック" charset="-128"/>
                  <a:cs typeface="ＭＳ Ｐゴシック" charset="-128"/>
                </a:rPr>
                <a:t>Multiplexer</a:t>
              </a:r>
            </a:p>
          </p:txBody>
        </p:sp>
      </p:grpSp>
      <p:grpSp>
        <p:nvGrpSpPr>
          <p:cNvPr id="33801" name="Group 93"/>
          <p:cNvGrpSpPr>
            <a:grpSpLocks/>
          </p:cNvGrpSpPr>
          <p:nvPr/>
        </p:nvGrpSpPr>
        <p:grpSpPr bwMode="auto">
          <a:xfrm>
            <a:off x="5937250" y="3224213"/>
            <a:ext cx="2997200" cy="1993900"/>
            <a:chOff x="2660650" y="4654550"/>
            <a:chExt cx="2998035" cy="1993339"/>
          </a:xfrm>
        </p:grpSpPr>
        <p:sp>
          <p:nvSpPr>
            <p:cNvPr id="95" name="Line 27"/>
            <p:cNvSpPr>
              <a:spLocks noChangeShapeType="1"/>
            </p:cNvSpPr>
            <p:nvPr/>
          </p:nvSpPr>
          <p:spPr bwMode="auto">
            <a:xfrm flipH="1">
              <a:off x="2967123" y="5441728"/>
              <a:ext cx="787619"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97" name="Line 37"/>
            <p:cNvSpPr>
              <a:spLocks noChangeShapeType="1"/>
            </p:cNvSpPr>
            <p:nvPr/>
          </p:nvSpPr>
          <p:spPr bwMode="auto">
            <a:xfrm flipH="1">
              <a:off x="3354581" y="5371898"/>
              <a:ext cx="88925" cy="139661"/>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98" name="Rectangle 38"/>
            <p:cNvSpPr>
              <a:spLocks noChangeArrowheads="1"/>
            </p:cNvSpPr>
            <p:nvPr/>
          </p:nvSpPr>
          <p:spPr bwMode="auto">
            <a:xfrm>
              <a:off x="3041756" y="5397291"/>
              <a:ext cx="387458"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99" name="Line 39"/>
            <p:cNvSpPr>
              <a:spLocks noChangeShapeType="1"/>
            </p:cNvSpPr>
            <p:nvPr/>
          </p:nvSpPr>
          <p:spPr bwMode="auto">
            <a:xfrm flipH="1">
              <a:off x="2967123" y="6355871"/>
              <a:ext cx="787619"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100" name="Line 40"/>
            <p:cNvSpPr>
              <a:spLocks noChangeShapeType="1"/>
            </p:cNvSpPr>
            <p:nvPr/>
          </p:nvSpPr>
          <p:spPr bwMode="auto">
            <a:xfrm flipH="1">
              <a:off x="3354581" y="6286041"/>
              <a:ext cx="88925" cy="139661"/>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01" name="Rectangle 41"/>
            <p:cNvSpPr>
              <a:spLocks noChangeArrowheads="1"/>
            </p:cNvSpPr>
            <p:nvPr/>
          </p:nvSpPr>
          <p:spPr bwMode="auto">
            <a:xfrm>
              <a:off x="3041756" y="6311434"/>
              <a:ext cx="387458"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102" name="Rectangle 42"/>
            <p:cNvSpPr>
              <a:spLocks noChangeArrowheads="1"/>
            </p:cNvSpPr>
            <p:nvPr/>
          </p:nvSpPr>
          <p:spPr bwMode="auto">
            <a:xfrm>
              <a:off x="2660650" y="5244934"/>
              <a:ext cx="301709"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a:t>
              </a:r>
            </a:p>
          </p:txBody>
        </p:sp>
        <p:sp>
          <p:nvSpPr>
            <p:cNvPr id="103" name="Rectangle 43"/>
            <p:cNvSpPr>
              <a:spLocks noChangeArrowheads="1"/>
            </p:cNvSpPr>
            <p:nvPr/>
          </p:nvSpPr>
          <p:spPr bwMode="auto">
            <a:xfrm>
              <a:off x="2660650" y="6159077"/>
              <a:ext cx="298533"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B</a:t>
              </a:r>
            </a:p>
          </p:txBody>
        </p:sp>
        <p:sp>
          <p:nvSpPr>
            <p:cNvPr id="104" name="Line 44"/>
            <p:cNvSpPr>
              <a:spLocks noChangeShapeType="1"/>
            </p:cNvSpPr>
            <p:nvPr/>
          </p:nvSpPr>
          <p:spPr bwMode="auto">
            <a:xfrm flipH="1">
              <a:off x="4186663" y="5898800"/>
              <a:ext cx="787619" cy="0"/>
            </a:xfrm>
            <a:prstGeom prst="line">
              <a:avLst/>
            </a:prstGeom>
            <a:noFill/>
            <a:ln w="25400">
              <a:solidFill>
                <a:schemeClr val="tx1"/>
              </a:solidFill>
              <a:round/>
              <a:headEnd type="triangle" w="med" len="med"/>
              <a:tailEnd/>
            </a:ln>
          </p:spPr>
          <p:txBody>
            <a:bodyPr wrap="none" anchor="ctr"/>
            <a:lstStyle/>
            <a:p>
              <a:pPr>
                <a:defRPr/>
              </a:pPr>
              <a:endParaRPr lang="en-US" sz="1600">
                <a:latin typeface="+mn-lt"/>
                <a:ea typeface="ＭＳ Ｐゴシック" charset="-128"/>
                <a:cs typeface="ＭＳ Ｐゴシック" charset="-128"/>
              </a:endParaRPr>
            </a:p>
          </p:txBody>
        </p:sp>
        <p:sp>
          <p:nvSpPr>
            <p:cNvPr id="105" name="Line 45"/>
            <p:cNvSpPr>
              <a:spLocks noChangeShapeType="1"/>
            </p:cNvSpPr>
            <p:nvPr/>
          </p:nvSpPr>
          <p:spPr bwMode="auto">
            <a:xfrm flipH="1">
              <a:off x="4574121" y="5828969"/>
              <a:ext cx="88925" cy="139661"/>
            </a:xfrm>
            <a:prstGeom prst="line">
              <a:avLst/>
            </a:prstGeom>
            <a:noFill/>
            <a:ln w="1270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06" name="Rectangle 46"/>
            <p:cNvSpPr>
              <a:spLocks noChangeArrowheads="1"/>
            </p:cNvSpPr>
            <p:nvPr/>
          </p:nvSpPr>
          <p:spPr bwMode="auto">
            <a:xfrm>
              <a:off x="4261296" y="5854362"/>
              <a:ext cx="387458" cy="33645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107" name="Rectangle 47"/>
            <p:cNvSpPr>
              <a:spLocks noChangeArrowheads="1"/>
            </p:cNvSpPr>
            <p:nvPr/>
          </p:nvSpPr>
          <p:spPr bwMode="auto">
            <a:xfrm>
              <a:off x="4947287" y="5702005"/>
              <a:ext cx="711398" cy="336455"/>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Result</a:t>
              </a:r>
            </a:p>
          </p:txBody>
        </p:sp>
        <p:sp>
          <p:nvSpPr>
            <p:cNvPr id="108" name="Line 48"/>
            <p:cNvSpPr>
              <a:spLocks noChangeShapeType="1"/>
            </p:cNvSpPr>
            <p:nvPr/>
          </p:nvSpPr>
          <p:spPr bwMode="auto">
            <a:xfrm>
              <a:off x="3970703" y="4991005"/>
              <a:ext cx="0" cy="444375"/>
            </a:xfrm>
            <a:prstGeom prst="line">
              <a:avLst/>
            </a:prstGeom>
            <a:noFill/>
            <a:ln w="127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09" name="Rectangle 49"/>
            <p:cNvSpPr>
              <a:spLocks noChangeArrowheads="1"/>
            </p:cNvSpPr>
            <p:nvPr/>
          </p:nvSpPr>
          <p:spPr bwMode="auto">
            <a:xfrm>
              <a:off x="3670581" y="4654550"/>
              <a:ext cx="606594" cy="336455"/>
            </a:xfrm>
            <a:prstGeom prst="rect">
              <a:avLst/>
            </a:prstGeom>
            <a:noFill/>
            <a:ln w="12700">
              <a:noFill/>
              <a:miter lim="800000"/>
              <a:headEnd/>
              <a:tailEnd/>
            </a:ln>
          </p:spPr>
          <p:txBody>
            <a:bodyPr lIns="90488" tIns="44450" rIns="90488" bIns="44450">
              <a:spAutoFit/>
            </a:bodyPr>
            <a:lstStyle/>
            <a:p>
              <a:pPr>
                <a:defRPr/>
              </a:pPr>
              <a:r>
                <a:rPr lang="en-US" sz="1600">
                  <a:latin typeface="+mn-lt"/>
                  <a:ea typeface="ＭＳ Ｐゴシック" charset="-128"/>
                  <a:cs typeface="ＭＳ Ｐゴシック" charset="-128"/>
                </a:rPr>
                <a:t>OP</a:t>
              </a:r>
            </a:p>
          </p:txBody>
        </p:sp>
      </p:grpSp>
      <p:sp>
        <p:nvSpPr>
          <p:cNvPr id="122" name="TextBox 121"/>
          <p:cNvSpPr txBox="1"/>
          <p:nvPr/>
        </p:nvSpPr>
        <p:spPr>
          <a:xfrm>
            <a:off x="6843713" y="5145088"/>
            <a:ext cx="557212" cy="369887"/>
          </a:xfrm>
          <a:prstGeom prst="rect">
            <a:avLst/>
          </a:prstGeom>
          <a:noFill/>
        </p:spPr>
        <p:txBody>
          <a:bodyPr wrap="none">
            <a:spAutoFit/>
          </a:bodyPr>
          <a:lstStyle/>
          <a:p>
            <a:pPr>
              <a:defRPr/>
            </a:pPr>
            <a:r>
              <a:rPr lang="en-US" dirty="0">
                <a:latin typeface="+mn-lt"/>
                <a:ea typeface="ＭＳ Ｐゴシック" charset="-128"/>
                <a:cs typeface="ＭＳ Ｐゴシック" charset="-128"/>
              </a:rPr>
              <a:t>ALU</a:t>
            </a:r>
          </a:p>
        </p:txBody>
      </p:sp>
      <p:grpSp>
        <p:nvGrpSpPr>
          <p:cNvPr id="33803" name="Group 66"/>
          <p:cNvGrpSpPr>
            <a:grpSpLocks/>
          </p:cNvGrpSpPr>
          <p:nvPr/>
        </p:nvGrpSpPr>
        <p:grpSpPr bwMode="auto">
          <a:xfrm>
            <a:off x="6978650" y="3867150"/>
            <a:ext cx="485775" cy="1143000"/>
            <a:chOff x="4009" y="2304"/>
            <a:chExt cx="306" cy="720"/>
          </a:xfrm>
        </p:grpSpPr>
        <p:sp>
          <p:nvSpPr>
            <p:cNvPr id="68" name="Rectangle 67"/>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69" name="Rectangle 68"/>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ALU</a:t>
              </a:r>
            </a:p>
          </p:txBody>
        </p:sp>
        <p:sp>
          <p:nvSpPr>
            <p:cNvPr id="85" name="Freeform 69"/>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33804" name="Group 66"/>
          <p:cNvGrpSpPr>
            <a:grpSpLocks/>
          </p:cNvGrpSpPr>
          <p:nvPr/>
        </p:nvGrpSpPr>
        <p:grpSpPr bwMode="auto">
          <a:xfrm>
            <a:off x="1217613" y="3836988"/>
            <a:ext cx="485775" cy="1143000"/>
            <a:chOff x="4009" y="2304"/>
            <a:chExt cx="306" cy="720"/>
          </a:xfrm>
        </p:grpSpPr>
        <p:sp>
          <p:nvSpPr>
            <p:cNvPr id="87" name="Rectangle 67"/>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88" name="Rectangle 68"/>
            <p:cNvSpPr>
              <a:spLocks noChangeArrowheads="1"/>
            </p:cNvSpPr>
            <p:nvPr/>
          </p:nvSpPr>
          <p:spPr bwMode="auto">
            <a:xfrm rot="5400000">
              <a:off x="3959" y="2561"/>
              <a:ext cx="451"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Adder</a:t>
              </a:r>
            </a:p>
          </p:txBody>
        </p:sp>
        <p:sp>
          <p:nvSpPr>
            <p:cNvPr id="89" name="Freeform 69"/>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Tree>
    <p:extLst>
      <p:ext uri="{BB962C8B-B14F-4D97-AF65-F5344CB8AC3E}">
        <p14:creationId xmlns:p14="http://schemas.microsoft.com/office/powerpoint/2010/main" val="14358353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a:latin typeface="Calibri" charset="0"/>
                <a:ea typeface="ＭＳ Ｐゴシック" charset="0"/>
                <a:cs typeface="ＭＳ Ｐゴシック" charset="0"/>
              </a:rPr>
              <a:t>ALU Needs for MIPS-lite + Rest of MIPS</a:t>
            </a:r>
          </a:p>
        </p:txBody>
      </p:sp>
      <p:sp>
        <p:nvSpPr>
          <p:cNvPr id="35843" name="Rectangle 3"/>
          <p:cNvSpPr>
            <a:spLocks noGrp="1" noChangeArrowheads="1"/>
          </p:cNvSpPr>
          <p:nvPr>
            <p:ph type="body" idx="1"/>
          </p:nvPr>
        </p:nvSpPr>
        <p:spPr>
          <a:xfrm>
            <a:off x="609600" y="1295400"/>
            <a:ext cx="8229600" cy="4525963"/>
          </a:xfrm>
        </p:spPr>
        <p:txBody>
          <a:bodyPr/>
          <a:lstStyle/>
          <a:p>
            <a:r>
              <a:rPr lang="en-US" dirty="0">
                <a:latin typeface="Calibri" charset="0"/>
                <a:ea typeface="ＭＳ Ｐゴシック" charset="0"/>
                <a:cs typeface="ＭＳ Ｐゴシック" charset="0"/>
              </a:rPr>
              <a:t>Addition, subtraction, logical OR, ==:</a:t>
            </a:r>
          </a:p>
          <a:p>
            <a:pPr lvl="1">
              <a:buFont typeface="Arial" charset="0"/>
              <a:buNone/>
            </a:pPr>
            <a:r>
              <a:rPr lang="en-US" sz="2400" dirty="0">
                <a:latin typeface="Courier"/>
                <a:ea typeface="ＭＳ Ｐゴシック" charset="0"/>
                <a:cs typeface="Courier"/>
              </a:rPr>
              <a:t>ADDU	 R[</a:t>
            </a:r>
            <a:r>
              <a:rPr lang="en-US" sz="2400" dirty="0" err="1">
                <a:latin typeface="Courier"/>
                <a:ea typeface="ＭＳ Ｐゴシック" charset="0"/>
                <a:cs typeface="Courier"/>
              </a:rPr>
              <a:t>rd</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 R[</a:t>
            </a:r>
            <a:r>
              <a:rPr lang="en-US" sz="2400" dirty="0" err="1">
                <a:latin typeface="Courier"/>
                <a:ea typeface="ＭＳ Ｐゴシック" charset="0"/>
                <a:cs typeface="Courier"/>
              </a:rPr>
              <a:t>rt</a:t>
            </a:r>
            <a:r>
              <a:rPr lang="en-US" sz="2400" dirty="0">
                <a:latin typeface="Courier"/>
                <a:ea typeface="ＭＳ Ｐゴシック" charset="0"/>
                <a:cs typeface="Courier"/>
              </a:rPr>
              <a:t>]; ...</a:t>
            </a:r>
          </a:p>
          <a:p>
            <a:pPr lvl="1">
              <a:buFont typeface="Arial" charset="0"/>
              <a:buNone/>
            </a:pPr>
            <a:r>
              <a:rPr lang="en-US" sz="2400" dirty="0">
                <a:latin typeface="Courier"/>
                <a:ea typeface="ＭＳ Ｐゴシック" charset="0"/>
                <a:cs typeface="Courier"/>
              </a:rPr>
              <a:t>SUBU	 R[</a:t>
            </a:r>
            <a:r>
              <a:rPr lang="en-US" sz="2400" dirty="0" err="1">
                <a:latin typeface="Courier"/>
                <a:ea typeface="ＭＳ Ｐゴシック" charset="0"/>
                <a:cs typeface="Courier"/>
              </a:rPr>
              <a:t>rd</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 R[</a:t>
            </a:r>
            <a:r>
              <a:rPr lang="en-US" sz="2400" dirty="0" err="1">
                <a:latin typeface="Courier"/>
                <a:ea typeface="ＭＳ Ｐゴシック" charset="0"/>
                <a:cs typeface="Courier"/>
              </a:rPr>
              <a:t>rt</a:t>
            </a:r>
            <a:r>
              <a:rPr lang="en-US" sz="2400" dirty="0">
                <a:latin typeface="Courier"/>
                <a:ea typeface="ＭＳ Ｐゴシック" charset="0"/>
                <a:cs typeface="Courier"/>
              </a:rPr>
              <a:t>]; ... 	</a:t>
            </a:r>
          </a:p>
          <a:p>
            <a:pPr lvl="1">
              <a:buFont typeface="Arial" charset="0"/>
              <a:buNone/>
            </a:pPr>
            <a:r>
              <a:rPr lang="en-US" sz="2400" dirty="0">
                <a:latin typeface="Courier"/>
                <a:ea typeface="ＭＳ Ｐゴシック" charset="0"/>
                <a:cs typeface="Courier"/>
              </a:rPr>
              <a:t>ORI	 R[</a:t>
            </a:r>
            <a:r>
              <a:rPr lang="en-US" sz="2400" dirty="0" err="1">
                <a:latin typeface="Courier"/>
                <a:ea typeface="ＭＳ Ｐゴシック" charset="0"/>
                <a:cs typeface="Courier"/>
              </a:rPr>
              <a:t>rt</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 </a:t>
            </a:r>
            <a:r>
              <a:rPr lang="en-US" sz="2400" dirty="0" err="1">
                <a:latin typeface="Courier"/>
                <a:ea typeface="ＭＳ Ｐゴシック" charset="0"/>
                <a:cs typeface="Courier"/>
              </a:rPr>
              <a:t>zero_ext</a:t>
            </a:r>
            <a:r>
              <a:rPr lang="en-US" sz="2400" dirty="0">
                <a:latin typeface="Courier"/>
                <a:ea typeface="ＭＳ Ｐゴシック" charset="0"/>
                <a:cs typeface="Courier"/>
              </a:rPr>
              <a:t>(Imm16)... </a:t>
            </a:r>
          </a:p>
          <a:p>
            <a:pPr lvl="1">
              <a:buFont typeface="Arial" charset="0"/>
              <a:buNone/>
            </a:pPr>
            <a:r>
              <a:rPr lang="en-US" sz="2400" dirty="0">
                <a:latin typeface="Courier"/>
                <a:ea typeface="ＭＳ Ｐゴシック" charset="0"/>
                <a:cs typeface="Courier"/>
              </a:rPr>
              <a:t>BEQ	 if ( R[</a:t>
            </a:r>
            <a:r>
              <a:rPr lang="en-US" sz="2400" dirty="0" err="1">
                <a:latin typeface="Courier"/>
                <a:ea typeface="ＭＳ Ｐゴシック" charset="0"/>
                <a:cs typeface="Courier"/>
              </a:rPr>
              <a:t>rs</a:t>
            </a:r>
            <a:r>
              <a:rPr lang="en-US" sz="2400" dirty="0">
                <a:latin typeface="Courier"/>
                <a:ea typeface="ＭＳ Ｐゴシック" charset="0"/>
                <a:cs typeface="Courier"/>
              </a:rPr>
              <a:t>] == R[</a:t>
            </a:r>
            <a:r>
              <a:rPr lang="en-US" sz="2400" dirty="0" err="1">
                <a:latin typeface="Courier"/>
                <a:ea typeface="ＭＳ Ｐゴシック" charset="0"/>
                <a:cs typeface="Courier"/>
              </a:rPr>
              <a:t>rt</a:t>
            </a:r>
            <a:r>
              <a:rPr lang="en-US" sz="2400" dirty="0">
                <a:latin typeface="Courier"/>
                <a:ea typeface="ＭＳ Ｐゴシック" charset="0"/>
                <a:cs typeface="Courier"/>
              </a:rPr>
              <a:t>] )...</a:t>
            </a:r>
            <a:r>
              <a:rPr lang="en-US" dirty="0">
                <a:latin typeface="Calibri" charset="0"/>
                <a:ea typeface="ＭＳ Ｐゴシック" charset="0"/>
              </a:rPr>
              <a:t> </a:t>
            </a:r>
          </a:p>
          <a:p>
            <a:r>
              <a:rPr lang="en-US" dirty="0">
                <a:latin typeface="Calibri" charset="0"/>
                <a:ea typeface="ＭＳ Ｐゴシック" charset="0"/>
                <a:cs typeface="ＭＳ Ｐゴシック" charset="0"/>
              </a:rPr>
              <a:t>Test to see if output == 0 for any ALU operation gives == test. How?</a:t>
            </a:r>
          </a:p>
          <a:p>
            <a:r>
              <a:rPr lang="en-US" dirty="0">
                <a:latin typeface="Calibri" charset="0"/>
                <a:ea typeface="ＭＳ Ｐゴシック" charset="0"/>
                <a:cs typeface="ＭＳ Ｐゴシック" charset="0"/>
              </a:rPr>
              <a:t>P&amp;H also adds AND, Set Less Than (1 if A &lt; B, 0 otherwise) </a:t>
            </a:r>
          </a:p>
          <a:p>
            <a:r>
              <a:rPr lang="en-US" dirty="0">
                <a:latin typeface="Calibri" charset="0"/>
                <a:ea typeface="ＭＳ Ｐゴシック" charset="0"/>
                <a:cs typeface="ＭＳ Ｐゴシック" charset="0"/>
              </a:rPr>
              <a:t>ALU follows Chapter 5</a:t>
            </a:r>
          </a:p>
        </p:txBody>
      </p:sp>
    </p:spTree>
    <p:extLst>
      <p:ext uri="{BB962C8B-B14F-4D97-AF65-F5344CB8AC3E}">
        <p14:creationId xmlns:p14="http://schemas.microsoft.com/office/powerpoint/2010/main" val="27486502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46063" y="274638"/>
            <a:ext cx="8686800" cy="1143000"/>
          </a:xfrm>
        </p:spPr>
        <p:txBody>
          <a:bodyPr/>
          <a:lstStyle/>
          <a:p>
            <a:r>
              <a:rPr lang="en-US">
                <a:latin typeface="Calibri" charset="0"/>
                <a:ea typeface="ＭＳ Ｐゴシック" charset="0"/>
                <a:cs typeface="ＭＳ Ｐゴシック" charset="0"/>
              </a:rPr>
              <a:t>Storage Element: Idealized Memory</a:t>
            </a:r>
          </a:p>
        </p:txBody>
      </p:sp>
      <p:sp>
        <p:nvSpPr>
          <p:cNvPr id="52227" name="Rectangle 3"/>
          <p:cNvSpPr>
            <a:spLocks noGrp="1" noChangeArrowheads="1"/>
          </p:cNvSpPr>
          <p:nvPr>
            <p:ph type="body" idx="1"/>
          </p:nvPr>
        </p:nvSpPr>
        <p:spPr/>
        <p:txBody>
          <a:bodyPr>
            <a:normAutofit/>
          </a:bodyPr>
          <a:lstStyle/>
          <a:p>
            <a:pPr>
              <a:lnSpc>
                <a:spcPct val="90000"/>
              </a:lnSpc>
            </a:pPr>
            <a:r>
              <a:rPr lang="en-US" sz="2700" dirty="0" smtClean="0">
                <a:latin typeface="Calibri" charset="0"/>
                <a:ea typeface="ＭＳ Ｐゴシック" charset="0"/>
                <a:cs typeface="ＭＳ Ｐゴシック" charset="0"/>
              </a:rPr>
              <a:t>“Magic” Memory</a:t>
            </a:r>
          </a:p>
          <a:p>
            <a:pPr lvl="1">
              <a:lnSpc>
                <a:spcPct val="90000"/>
              </a:lnSpc>
            </a:pPr>
            <a:r>
              <a:rPr lang="en-US" sz="2400" dirty="0" smtClean="0">
                <a:latin typeface="Calibri" charset="0"/>
                <a:ea typeface="ＭＳ Ｐゴシック" charset="0"/>
              </a:rPr>
              <a:t>One input bus: Data In</a:t>
            </a:r>
          </a:p>
          <a:p>
            <a:pPr lvl="1">
              <a:lnSpc>
                <a:spcPct val="90000"/>
              </a:lnSpc>
            </a:pPr>
            <a:r>
              <a:rPr lang="en-US" sz="2400" dirty="0" smtClean="0">
                <a:latin typeface="Calibri" charset="0"/>
                <a:ea typeface="ＭＳ Ｐゴシック" charset="0"/>
              </a:rPr>
              <a:t>One </a:t>
            </a:r>
            <a:r>
              <a:rPr lang="en-US" sz="2400" dirty="0">
                <a:latin typeface="Calibri" charset="0"/>
                <a:ea typeface="ＭＳ Ｐゴシック" charset="0"/>
              </a:rPr>
              <a:t>output bus: Data Out</a:t>
            </a:r>
          </a:p>
          <a:p>
            <a:pPr>
              <a:lnSpc>
                <a:spcPct val="90000"/>
              </a:lnSpc>
            </a:pPr>
            <a:r>
              <a:rPr lang="en-US" sz="2700" dirty="0">
                <a:latin typeface="Calibri" charset="0"/>
                <a:ea typeface="ＭＳ Ｐゴシック" charset="0"/>
                <a:cs typeface="ＭＳ Ｐゴシック" charset="0"/>
              </a:rPr>
              <a:t>Memory word is found by:</a:t>
            </a:r>
          </a:p>
          <a:p>
            <a:pPr lvl="1">
              <a:lnSpc>
                <a:spcPct val="90000"/>
              </a:lnSpc>
            </a:pPr>
            <a:r>
              <a:rPr lang="en-US" sz="2400" dirty="0" smtClean="0">
                <a:latin typeface="Calibri" charset="0"/>
                <a:ea typeface="ＭＳ Ｐゴシック" charset="0"/>
              </a:rPr>
              <a:t>For Read: Address </a:t>
            </a:r>
            <a:r>
              <a:rPr lang="en-US" sz="2400" dirty="0">
                <a:latin typeface="Calibri" charset="0"/>
                <a:ea typeface="ＭＳ Ｐゴシック" charset="0"/>
              </a:rPr>
              <a:t>selects the word to put on Data Out</a:t>
            </a:r>
          </a:p>
          <a:p>
            <a:pPr lvl="1">
              <a:lnSpc>
                <a:spcPct val="90000"/>
              </a:lnSpc>
            </a:pPr>
            <a:r>
              <a:rPr lang="en-US" sz="2400" dirty="0" smtClean="0">
                <a:latin typeface="Calibri" charset="0"/>
                <a:ea typeface="ＭＳ Ｐゴシック" charset="0"/>
              </a:rPr>
              <a:t>For Write: Set Write </a:t>
            </a:r>
            <a:r>
              <a:rPr lang="en-US" sz="2400" dirty="0">
                <a:latin typeface="Calibri" charset="0"/>
                <a:ea typeface="ＭＳ Ｐゴシック" charset="0"/>
              </a:rPr>
              <a:t>Enable = 1: address selects the </a:t>
            </a:r>
            <a:r>
              <a:rPr lang="en-US" sz="2400" dirty="0" smtClean="0">
                <a:latin typeface="Calibri" charset="0"/>
                <a:ea typeface="ＭＳ Ｐゴシック" charset="0"/>
              </a:rPr>
              <a:t>memory word </a:t>
            </a:r>
            <a:r>
              <a:rPr lang="en-US" sz="2400" dirty="0">
                <a:latin typeface="Calibri" charset="0"/>
                <a:ea typeface="ＭＳ Ｐゴシック" charset="0"/>
              </a:rPr>
              <a:t>to be written via the Data In bus</a:t>
            </a:r>
          </a:p>
          <a:p>
            <a:pPr>
              <a:lnSpc>
                <a:spcPct val="90000"/>
              </a:lnSpc>
            </a:pPr>
            <a:r>
              <a:rPr lang="en-US" sz="2700" dirty="0">
                <a:latin typeface="Calibri" charset="0"/>
                <a:ea typeface="ＭＳ Ｐゴシック" charset="0"/>
                <a:cs typeface="ＭＳ Ｐゴシック" charset="0"/>
              </a:rPr>
              <a:t>Clock input (CLK) </a:t>
            </a:r>
          </a:p>
          <a:p>
            <a:pPr lvl="1">
              <a:lnSpc>
                <a:spcPct val="90000"/>
              </a:lnSpc>
            </a:pPr>
            <a:r>
              <a:rPr lang="en-US" sz="2400" dirty="0">
                <a:latin typeface="Calibri" charset="0"/>
                <a:ea typeface="ＭＳ Ｐゴシック" charset="0"/>
              </a:rPr>
              <a:t>CLK input is a factor ONLY during write operation</a:t>
            </a:r>
          </a:p>
          <a:p>
            <a:pPr lvl="1">
              <a:lnSpc>
                <a:spcPct val="90000"/>
              </a:lnSpc>
            </a:pPr>
            <a:r>
              <a:rPr lang="en-US" sz="2400" dirty="0">
                <a:latin typeface="Calibri" charset="0"/>
                <a:ea typeface="ＭＳ Ｐゴシック" charset="0"/>
              </a:rPr>
              <a:t>During read operation, behaves as a combinational logic block: Address valid </a:t>
            </a:r>
            <a:r>
              <a:rPr lang="en-US" sz="2400" dirty="0">
                <a:latin typeface="Calibri" charset="0"/>
                <a:ea typeface="ＭＳ Ｐゴシック" charset="0"/>
                <a:sym typeface="Symbol" charset="0"/>
              </a:rPr>
              <a:t></a:t>
            </a:r>
            <a:r>
              <a:rPr lang="en-US" sz="2400" dirty="0">
                <a:latin typeface="Calibri" charset="0"/>
                <a:ea typeface="ＭＳ Ｐゴシック" charset="0"/>
              </a:rPr>
              <a:t> Data Out valid after </a:t>
            </a:r>
            <a:r>
              <a:rPr lang="ja-JP" altLang="en-US" sz="2400" dirty="0">
                <a:latin typeface="Calibri" charset="0"/>
                <a:ea typeface="ＭＳ Ｐゴシック" charset="0"/>
              </a:rPr>
              <a:t>“</a:t>
            </a:r>
            <a:r>
              <a:rPr lang="en-US" sz="2400" dirty="0">
                <a:latin typeface="Calibri" charset="0"/>
                <a:ea typeface="ＭＳ Ｐゴシック" charset="0"/>
              </a:rPr>
              <a:t>access time</a:t>
            </a:r>
            <a:r>
              <a:rPr lang="ja-JP" altLang="en-US" sz="2400" dirty="0">
                <a:latin typeface="Calibri" charset="0"/>
                <a:ea typeface="ＭＳ Ｐゴシック" charset="0"/>
              </a:rPr>
              <a:t>”</a:t>
            </a:r>
            <a:endParaRPr lang="en-US" sz="2400" dirty="0">
              <a:latin typeface="Calibri" charset="0"/>
              <a:ea typeface="ＭＳ Ｐゴシック" charset="0"/>
            </a:endParaRPr>
          </a:p>
        </p:txBody>
      </p:sp>
      <p:sp>
        <p:nvSpPr>
          <p:cNvPr id="52228" name="Rectangle 4"/>
          <p:cNvSpPr>
            <a:spLocks noChangeArrowheads="1"/>
          </p:cNvSpPr>
          <p:nvPr/>
        </p:nvSpPr>
        <p:spPr bwMode="auto">
          <a:xfrm>
            <a:off x="5340350" y="2609850"/>
            <a:ext cx="5048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52229" name="Rectangle 5"/>
          <p:cNvSpPr>
            <a:spLocks noChangeArrowheads="1"/>
          </p:cNvSpPr>
          <p:nvPr/>
        </p:nvSpPr>
        <p:spPr bwMode="auto">
          <a:xfrm>
            <a:off x="5249863" y="1935163"/>
            <a:ext cx="946150"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Data In</a:t>
            </a:r>
          </a:p>
        </p:txBody>
      </p:sp>
      <p:sp>
        <p:nvSpPr>
          <p:cNvPr id="52230" name="Rectangle 6"/>
          <p:cNvSpPr>
            <a:spLocks noChangeArrowheads="1"/>
          </p:cNvSpPr>
          <p:nvPr/>
        </p:nvSpPr>
        <p:spPr bwMode="auto">
          <a:xfrm>
            <a:off x="6334125" y="1809750"/>
            <a:ext cx="1431925" cy="1212850"/>
          </a:xfrm>
          <a:prstGeom prst="rect">
            <a:avLst/>
          </a:prstGeom>
          <a:noFill/>
          <a:ln w="381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2231" name="Rectangle 7"/>
          <p:cNvSpPr>
            <a:spLocks noChangeArrowheads="1"/>
          </p:cNvSpPr>
          <p:nvPr/>
        </p:nvSpPr>
        <p:spPr bwMode="auto">
          <a:xfrm>
            <a:off x="5443538" y="1217613"/>
            <a:ext cx="155416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Write Enable</a:t>
            </a:r>
          </a:p>
        </p:txBody>
      </p:sp>
      <p:sp>
        <p:nvSpPr>
          <p:cNvPr id="52232" name="Line 8"/>
          <p:cNvSpPr>
            <a:spLocks noChangeShapeType="1"/>
          </p:cNvSpPr>
          <p:nvPr/>
        </p:nvSpPr>
        <p:spPr bwMode="auto">
          <a:xfrm flipH="1">
            <a:off x="5334000" y="2330450"/>
            <a:ext cx="1003300" cy="0"/>
          </a:xfrm>
          <a:prstGeom prst="line">
            <a:avLst/>
          </a:prstGeom>
          <a:noFill/>
          <a:ln w="127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52233" name="Line 9"/>
          <p:cNvSpPr>
            <a:spLocks noChangeShapeType="1"/>
          </p:cNvSpPr>
          <p:nvPr/>
        </p:nvSpPr>
        <p:spPr bwMode="auto">
          <a:xfrm flipH="1">
            <a:off x="5867400" y="2260600"/>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34" name="Rectangle 10"/>
          <p:cNvSpPr>
            <a:spLocks noChangeArrowheads="1"/>
          </p:cNvSpPr>
          <p:nvPr/>
        </p:nvSpPr>
        <p:spPr bwMode="auto">
          <a:xfrm>
            <a:off x="5554663" y="2286000"/>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2235" name="Line 11"/>
          <p:cNvSpPr>
            <a:spLocks noChangeShapeType="1"/>
          </p:cNvSpPr>
          <p:nvPr/>
        </p:nvSpPr>
        <p:spPr bwMode="auto">
          <a:xfrm>
            <a:off x="7785100" y="2330450"/>
            <a:ext cx="12827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2236" name="Line 12"/>
          <p:cNvSpPr>
            <a:spLocks noChangeShapeType="1"/>
          </p:cNvSpPr>
          <p:nvPr/>
        </p:nvSpPr>
        <p:spPr bwMode="auto">
          <a:xfrm flipH="1">
            <a:off x="8610600" y="2260600"/>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37" name="Rectangle 13"/>
          <p:cNvSpPr>
            <a:spLocks noChangeArrowheads="1"/>
          </p:cNvSpPr>
          <p:nvPr/>
        </p:nvSpPr>
        <p:spPr bwMode="auto">
          <a:xfrm>
            <a:off x="8221663" y="2286000"/>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2238" name="Rectangle 14"/>
          <p:cNvSpPr>
            <a:spLocks noChangeArrowheads="1"/>
          </p:cNvSpPr>
          <p:nvPr/>
        </p:nvSpPr>
        <p:spPr bwMode="auto">
          <a:xfrm>
            <a:off x="7764463" y="1935163"/>
            <a:ext cx="1081087" cy="396875"/>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DataOut</a:t>
            </a:r>
            <a:endParaRPr lang="en-US" sz="2000" dirty="0">
              <a:latin typeface="+mn-lt"/>
              <a:ea typeface="ＭＳ Ｐゴシック" charset="-128"/>
              <a:cs typeface="ＭＳ Ｐゴシック" charset="-128"/>
            </a:endParaRPr>
          </a:p>
        </p:txBody>
      </p:sp>
      <p:sp>
        <p:nvSpPr>
          <p:cNvPr id="52239" name="Line 15"/>
          <p:cNvSpPr>
            <a:spLocks noChangeShapeType="1"/>
          </p:cNvSpPr>
          <p:nvPr/>
        </p:nvSpPr>
        <p:spPr bwMode="auto">
          <a:xfrm flipV="1">
            <a:off x="6635750" y="1562100"/>
            <a:ext cx="0" cy="2413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0" name="Line 16"/>
          <p:cNvSpPr>
            <a:spLocks noChangeShapeType="1"/>
          </p:cNvSpPr>
          <p:nvPr/>
        </p:nvSpPr>
        <p:spPr bwMode="auto">
          <a:xfrm flipH="1">
            <a:off x="5861050" y="2838450"/>
            <a:ext cx="4699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1" name="Line 17"/>
          <p:cNvSpPr>
            <a:spLocks noChangeShapeType="1"/>
          </p:cNvSpPr>
          <p:nvPr/>
        </p:nvSpPr>
        <p:spPr bwMode="auto">
          <a:xfrm>
            <a:off x="7169150" y="1346200"/>
            <a:ext cx="0" cy="4445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2" name="Rectangle 18"/>
          <p:cNvSpPr>
            <a:spLocks noChangeArrowheads="1"/>
          </p:cNvSpPr>
          <p:nvPr/>
        </p:nvSpPr>
        <p:spPr bwMode="auto">
          <a:xfrm>
            <a:off x="7154863" y="1219200"/>
            <a:ext cx="10144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Address</a:t>
            </a:r>
          </a:p>
        </p:txBody>
      </p:sp>
      <p:sp>
        <p:nvSpPr>
          <p:cNvPr id="52243" name="Line 19"/>
          <p:cNvSpPr>
            <a:spLocks noChangeShapeType="1"/>
          </p:cNvSpPr>
          <p:nvPr/>
        </p:nvSpPr>
        <p:spPr bwMode="auto">
          <a:xfrm>
            <a:off x="6330950" y="2762250"/>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2244" name="Line 20"/>
          <p:cNvSpPr>
            <a:spLocks noChangeShapeType="1"/>
          </p:cNvSpPr>
          <p:nvPr/>
        </p:nvSpPr>
        <p:spPr bwMode="auto">
          <a:xfrm flipH="1">
            <a:off x="6330950" y="2838450"/>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3232360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 y="274638"/>
            <a:ext cx="9144000" cy="1143000"/>
          </a:xfrm>
        </p:spPr>
        <p:txBody>
          <a:bodyPr/>
          <a:lstStyle/>
          <a:p>
            <a:r>
              <a:rPr lang="en-US" sz="4000">
                <a:latin typeface="Calibri" charset="0"/>
                <a:ea typeface="ＭＳ Ｐゴシック" charset="0"/>
                <a:cs typeface="ＭＳ Ｐゴシック" charset="0"/>
              </a:rPr>
              <a:t>Storage Element: Register (Building Block)</a:t>
            </a:r>
          </a:p>
        </p:txBody>
      </p:sp>
      <p:sp>
        <p:nvSpPr>
          <p:cNvPr id="39939" name="Rectangle 3"/>
          <p:cNvSpPr>
            <a:spLocks noGrp="1" noChangeArrowheads="1"/>
          </p:cNvSpPr>
          <p:nvPr>
            <p:ph type="body" idx="1"/>
          </p:nvPr>
        </p:nvSpPr>
        <p:spPr/>
        <p:txBody>
          <a:bodyPr/>
          <a:lstStyle/>
          <a:p>
            <a:r>
              <a:rPr lang="en-US">
                <a:latin typeface="Calibri" charset="0"/>
                <a:ea typeface="ＭＳ Ｐゴシック" charset="0"/>
                <a:cs typeface="ＭＳ Ｐゴシック" charset="0"/>
              </a:rPr>
              <a:t>Similar to D Flip Flop except</a:t>
            </a:r>
          </a:p>
          <a:p>
            <a:pPr lvl="1"/>
            <a:r>
              <a:rPr lang="en-US">
                <a:latin typeface="Calibri" charset="0"/>
                <a:ea typeface="ＭＳ Ｐゴシック" charset="0"/>
              </a:rPr>
              <a:t>N-bit input and output</a:t>
            </a:r>
          </a:p>
          <a:p>
            <a:pPr lvl="1"/>
            <a:r>
              <a:rPr lang="en-US">
                <a:latin typeface="Calibri" charset="0"/>
                <a:ea typeface="ＭＳ Ｐゴシック" charset="0"/>
              </a:rPr>
              <a:t>Write Enable input</a:t>
            </a:r>
          </a:p>
          <a:p>
            <a:r>
              <a:rPr lang="en-US">
                <a:latin typeface="Calibri" charset="0"/>
                <a:ea typeface="ＭＳ Ｐゴシック" charset="0"/>
                <a:cs typeface="ＭＳ Ｐゴシック" charset="0"/>
              </a:rPr>
              <a:t>Write Enable:</a:t>
            </a:r>
          </a:p>
          <a:p>
            <a:pPr lvl="1"/>
            <a:r>
              <a:rPr lang="en-US">
                <a:latin typeface="Calibri" charset="0"/>
                <a:ea typeface="ＭＳ Ｐゴシック" charset="0"/>
              </a:rPr>
              <a:t>Negated (or deasserted) (0): Data Out will not change</a:t>
            </a:r>
          </a:p>
          <a:p>
            <a:pPr lvl="1"/>
            <a:r>
              <a:rPr lang="en-US">
                <a:latin typeface="Calibri" charset="0"/>
                <a:ea typeface="ＭＳ Ｐゴシック" charset="0"/>
              </a:rPr>
              <a:t>Asserted (1): Data Out will become Data In on positive edge of clock</a:t>
            </a:r>
          </a:p>
        </p:txBody>
      </p:sp>
      <p:grpSp>
        <p:nvGrpSpPr>
          <p:cNvPr id="39940" name="Group 4"/>
          <p:cNvGrpSpPr>
            <a:grpSpLocks/>
          </p:cNvGrpSpPr>
          <p:nvPr/>
        </p:nvGrpSpPr>
        <p:grpSpPr bwMode="auto">
          <a:xfrm>
            <a:off x="6172200" y="1260475"/>
            <a:ext cx="2719388" cy="2530475"/>
            <a:chOff x="3888" y="960"/>
            <a:chExt cx="1713" cy="1594"/>
          </a:xfrm>
        </p:grpSpPr>
        <p:sp>
          <p:nvSpPr>
            <p:cNvPr id="54280" name="Rectangle 5"/>
            <p:cNvSpPr>
              <a:spLocks noChangeArrowheads="1"/>
            </p:cNvSpPr>
            <p:nvPr/>
          </p:nvSpPr>
          <p:spPr bwMode="auto">
            <a:xfrm>
              <a:off x="4626" y="2304"/>
              <a:ext cx="294"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54281" name="Rectangle 6"/>
            <p:cNvSpPr>
              <a:spLocks noChangeArrowheads="1"/>
            </p:cNvSpPr>
            <p:nvPr/>
          </p:nvSpPr>
          <p:spPr bwMode="auto">
            <a:xfrm>
              <a:off x="3888" y="1474"/>
              <a:ext cx="595"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In</a:t>
              </a:r>
            </a:p>
          </p:txBody>
        </p:sp>
        <p:sp>
          <p:nvSpPr>
            <p:cNvPr id="54282" name="Rectangle 7"/>
            <p:cNvSpPr>
              <a:spLocks noChangeArrowheads="1"/>
            </p:cNvSpPr>
            <p:nvPr/>
          </p:nvSpPr>
          <p:spPr bwMode="auto">
            <a:xfrm>
              <a:off x="4675" y="1374"/>
              <a:ext cx="166" cy="748"/>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4283" name="Line 8"/>
            <p:cNvSpPr>
              <a:spLocks noChangeShapeType="1"/>
            </p:cNvSpPr>
            <p:nvPr/>
          </p:nvSpPr>
          <p:spPr bwMode="auto">
            <a:xfrm flipH="1">
              <a:off x="4761" y="2124"/>
              <a:ext cx="0" cy="19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84" name="Rectangle 9"/>
            <p:cNvSpPr>
              <a:spLocks noChangeArrowheads="1"/>
            </p:cNvSpPr>
            <p:nvPr/>
          </p:nvSpPr>
          <p:spPr bwMode="auto">
            <a:xfrm>
              <a:off x="4272" y="960"/>
              <a:ext cx="974"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Write Enable</a:t>
              </a:r>
            </a:p>
          </p:txBody>
        </p:sp>
        <p:sp>
          <p:nvSpPr>
            <p:cNvPr id="54285" name="Line 10"/>
            <p:cNvSpPr>
              <a:spLocks noChangeShapeType="1"/>
            </p:cNvSpPr>
            <p:nvPr/>
          </p:nvSpPr>
          <p:spPr bwMode="auto">
            <a:xfrm flipH="1">
              <a:off x="3937" y="1742"/>
              <a:ext cx="736"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54286" name="Line 11"/>
            <p:cNvSpPr>
              <a:spLocks noChangeShapeType="1"/>
            </p:cNvSpPr>
            <p:nvPr/>
          </p:nvSpPr>
          <p:spPr bwMode="auto">
            <a:xfrm flipH="1">
              <a:off x="4277" y="1698"/>
              <a:ext cx="56" cy="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87" name="Rectangle 12"/>
            <p:cNvSpPr>
              <a:spLocks noChangeArrowheads="1"/>
            </p:cNvSpPr>
            <p:nvPr/>
          </p:nvSpPr>
          <p:spPr bwMode="auto">
            <a:xfrm>
              <a:off x="4176" y="1776"/>
              <a:ext cx="219"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N</a:t>
              </a:r>
            </a:p>
          </p:txBody>
        </p:sp>
        <p:sp>
          <p:nvSpPr>
            <p:cNvPr id="54288" name="Line 13"/>
            <p:cNvSpPr>
              <a:spLocks noChangeShapeType="1"/>
            </p:cNvSpPr>
            <p:nvPr/>
          </p:nvSpPr>
          <p:spPr bwMode="auto">
            <a:xfrm>
              <a:off x="4848" y="1742"/>
              <a:ext cx="704"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4289" name="Line 14"/>
            <p:cNvSpPr>
              <a:spLocks noChangeShapeType="1"/>
            </p:cNvSpPr>
            <p:nvPr/>
          </p:nvSpPr>
          <p:spPr bwMode="auto">
            <a:xfrm flipH="1">
              <a:off x="5189" y="1698"/>
              <a:ext cx="56" cy="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90" name="Rectangle 15"/>
            <p:cNvSpPr>
              <a:spLocks noChangeArrowheads="1"/>
            </p:cNvSpPr>
            <p:nvPr/>
          </p:nvSpPr>
          <p:spPr bwMode="auto">
            <a:xfrm>
              <a:off x="5098" y="1776"/>
              <a:ext cx="219"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N</a:t>
              </a:r>
            </a:p>
          </p:txBody>
        </p:sp>
        <p:sp>
          <p:nvSpPr>
            <p:cNvPr id="54291" name="Rectangle 16"/>
            <p:cNvSpPr>
              <a:spLocks noChangeArrowheads="1"/>
            </p:cNvSpPr>
            <p:nvPr/>
          </p:nvSpPr>
          <p:spPr bwMode="auto">
            <a:xfrm>
              <a:off x="4896" y="1474"/>
              <a:ext cx="705" cy="25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Out</a:t>
              </a:r>
            </a:p>
          </p:txBody>
        </p:sp>
        <p:sp>
          <p:nvSpPr>
            <p:cNvPr id="54292" name="Line 17"/>
            <p:cNvSpPr>
              <a:spLocks noChangeShapeType="1"/>
            </p:cNvSpPr>
            <p:nvPr/>
          </p:nvSpPr>
          <p:spPr bwMode="auto">
            <a:xfrm flipV="1">
              <a:off x="4761" y="1168"/>
              <a:ext cx="0" cy="194"/>
            </a:xfrm>
            <a:prstGeom prst="line">
              <a:avLst/>
            </a:pr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93" name="Line 18"/>
            <p:cNvSpPr>
              <a:spLocks noChangeShapeType="1"/>
            </p:cNvSpPr>
            <p:nvPr/>
          </p:nvSpPr>
          <p:spPr bwMode="auto">
            <a:xfrm flipV="1">
              <a:off x="4704" y="2016"/>
              <a:ext cx="48" cy="96"/>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4294" name="Line 19"/>
            <p:cNvSpPr>
              <a:spLocks noChangeShapeType="1"/>
            </p:cNvSpPr>
            <p:nvPr/>
          </p:nvSpPr>
          <p:spPr bwMode="auto">
            <a:xfrm>
              <a:off x="4752" y="2016"/>
              <a:ext cx="48" cy="96"/>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Tree>
    <p:extLst>
      <p:ext uri="{BB962C8B-B14F-4D97-AF65-F5344CB8AC3E}">
        <p14:creationId xmlns:p14="http://schemas.microsoft.com/office/powerpoint/2010/main" val="2785995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533400"/>
            <a:ext cx="7872413" cy="474663"/>
          </a:xfrm>
        </p:spPr>
        <p:txBody>
          <a:bodyPr>
            <a:normAutofit fontScale="90000"/>
          </a:bodyPr>
          <a:lstStyle/>
          <a:p>
            <a:r>
              <a:rPr lang="en-US" dirty="0">
                <a:latin typeface="Helvetica" charset="0"/>
                <a:ea typeface="ＭＳ Ｐゴシック" charset="0"/>
                <a:cs typeface="ＭＳ Ｐゴシック" charset="0"/>
              </a:rPr>
              <a:t>Adder/</a:t>
            </a:r>
            <a:r>
              <a:rPr lang="en-US" dirty="0" err="1" smtClean="0">
                <a:latin typeface="Helvetica" charset="0"/>
                <a:ea typeface="ＭＳ Ｐゴシック" charset="0"/>
                <a:cs typeface="ＭＳ Ｐゴシック" charset="0"/>
              </a:rPr>
              <a:t>Subtractor</a:t>
            </a:r>
            <a:r>
              <a:rPr lang="en-US" dirty="0" smtClean="0">
                <a:latin typeface="Helvetica" charset="0"/>
                <a:ea typeface="ＭＳ Ｐゴシック" charset="0"/>
                <a:cs typeface="ＭＳ Ｐゴシック" charset="0"/>
              </a:rPr>
              <a:t> </a:t>
            </a:r>
            <a:r>
              <a:rPr lang="en-US" dirty="0">
                <a:latin typeface="Helvetica" charset="0"/>
                <a:ea typeface="ＭＳ Ｐゴシック" charset="0"/>
                <a:cs typeface="ＭＳ Ｐゴシック" charset="0"/>
              </a:rPr>
              <a:t>– One-bit adder LSB…</a:t>
            </a:r>
          </a:p>
        </p:txBody>
      </p:sp>
      <p:pic>
        <p:nvPicPr>
          <p:cNvPr id="3891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447800"/>
            <a:ext cx="8305800" cy="3906838"/>
          </a:xfrm>
        </p:spPr>
      </p:pic>
      <p:sp>
        <p:nvSpPr>
          <p:cNvPr id="2452484" name="Rectangle 4"/>
          <p:cNvSpPr>
            <a:spLocks noChangeArrowheads="1"/>
          </p:cNvSpPr>
          <p:nvPr/>
        </p:nvSpPr>
        <p:spPr bwMode="auto">
          <a:xfrm>
            <a:off x="4038600" y="4419600"/>
            <a:ext cx="1828800"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21846792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499"/>
                                          </p:stCondLst>
                                        </p:cTn>
                                        <p:tgtEl>
                                          <p:spTgt spid="24524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248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Storage Element: Register File</a:t>
            </a:r>
          </a:p>
        </p:txBody>
      </p:sp>
      <p:sp>
        <p:nvSpPr>
          <p:cNvPr id="56323" name="Rectangle 3"/>
          <p:cNvSpPr>
            <a:spLocks noGrp="1" noChangeArrowheads="1"/>
          </p:cNvSpPr>
          <p:nvPr>
            <p:ph type="body" idx="1"/>
          </p:nvPr>
        </p:nvSpPr>
        <p:spPr/>
        <p:txBody>
          <a:bodyPr>
            <a:normAutofit/>
          </a:bodyPr>
          <a:lstStyle/>
          <a:p>
            <a:pPr>
              <a:lnSpc>
                <a:spcPct val="80000"/>
              </a:lnSpc>
            </a:pPr>
            <a:r>
              <a:rPr lang="en-US" sz="2500">
                <a:latin typeface="Calibri" charset="0"/>
                <a:ea typeface="ＭＳ Ｐゴシック" charset="0"/>
                <a:cs typeface="ＭＳ Ｐゴシック" charset="0"/>
              </a:rPr>
              <a:t>Register File consists of 32 registers:</a:t>
            </a:r>
          </a:p>
          <a:p>
            <a:pPr lvl="1">
              <a:lnSpc>
                <a:spcPct val="80000"/>
              </a:lnSpc>
            </a:pPr>
            <a:r>
              <a:rPr lang="en-US" sz="2200">
                <a:latin typeface="Calibri" charset="0"/>
                <a:ea typeface="ＭＳ Ｐゴシック" charset="0"/>
              </a:rPr>
              <a:t>Two 32-bit output busses:</a:t>
            </a:r>
          </a:p>
          <a:p>
            <a:pPr lvl="1">
              <a:lnSpc>
                <a:spcPct val="80000"/>
              </a:lnSpc>
              <a:buFont typeface="Arial" charset="0"/>
              <a:buNone/>
            </a:pPr>
            <a:r>
              <a:rPr lang="en-US" sz="2200">
                <a:latin typeface="Calibri" charset="0"/>
                <a:ea typeface="ＭＳ Ｐゴシック" charset="0"/>
              </a:rPr>
              <a:t>	busA and busB</a:t>
            </a:r>
          </a:p>
          <a:p>
            <a:pPr lvl="1">
              <a:lnSpc>
                <a:spcPct val="80000"/>
              </a:lnSpc>
            </a:pPr>
            <a:r>
              <a:rPr lang="en-US" sz="2200">
                <a:latin typeface="Calibri" charset="0"/>
                <a:ea typeface="ＭＳ Ｐゴシック" charset="0"/>
              </a:rPr>
              <a:t>One 32-bit input bus: busW</a:t>
            </a:r>
          </a:p>
          <a:p>
            <a:pPr>
              <a:lnSpc>
                <a:spcPct val="80000"/>
              </a:lnSpc>
            </a:pPr>
            <a:r>
              <a:rPr lang="en-US" sz="2500">
                <a:latin typeface="Calibri" charset="0"/>
                <a:ea typeface="ＭＳ Ｐゴシック" charset="0"/>
                <a:cs typeface="ＭＳ Ｐゴシック" charset="0"/>
              </a:rPr>
              <a:t>Register is selected by:</a:t>
            </a:r>
          </a:p>
          <a:p>
            <a:pPr lvl="1">
              <a:lnSpc>
                <a:spcPct val="80000"/>
              </a:lnSpc>
            </a:pPr>
            <a:r>
              <a:rPr lang="en-US" sz="2200">
                <a:latin typeface="Calibri" charset="0"/>
                <a:ea typeface="ＭＳ Ｐゴシック" charset="0"/>
              </a:rPr>
              <a:t>RA (number) selects the register to put on busA (data)</a:t>
            </a:r>
          </a:p>
          <a:p>
            <a:pPr lvl="1">
              <a:lnSpc>
                <a:spcPct val="80000"/>
              </a:lnSpc>
            </a:pPr>
            <a:r>
              <a:rPr lang="en-US" sz="2200">
                <a:latin typeface="Calibri" charset="0"/>
                <a:ea typeface="ＭＳ Ｐゴシック" charset="0"/>
              </a:rPr>
              <a:t>RB (number) selects the register to put on busB (data)</a:t>
            </a:r>
          </a:p>
          <a:p>
            <a:pPr lvl="1">
              <a:lnSpc>
                <a:spcPct val="80000"/>
              </a:lnSpc>
            </a:pPr>
            <a:r>
              <a:rPr lang="en-US" sz="2200">
                <a:latin typeface="Calibri" charset="0"/>
                <a:ea typeface="ＭＳ Ｐゴシック" charset="0"/>
              </a:rPr>
              <a:t>RW (number) selects the register to be  written</a:t>
            </a:r>
            <a:br>
              <a:rPr lang="en-US" sz="2200">
                <a:latin typeface="Calibri" charset="0"/>
                <a:ea typeface="ＭＳ Ｐゴシック" charset="0"/>
              </a:rPr>
            </a:br>
            <a:r>
              <a:rPr lang="en-US" sz="2200">
                <a:latin typeface="Calibri" charset="0"/>
                <a:ea typeface="ＭＳ Ｐゴシック" charset="0"/>
              </a:rPr>
              <a:t>via busW (data) when Write Enable is 1</a:t>
            </a:r>
          </a:p>
          <a:p>
            <a:pPr>
              <a:lnSpc>
                <a:spcPct val="80000"/>
              </a:lnSpc>
            </a:pPr>
            <a:r>
              <a:rPr lang="en-US" sz="2500">
                <a:latin typeface="Calibri" charset="0"/>
                <a:ea typeface="ＭＳ Ｐゴシック" charset="0"/>
                <a:cs typeface="ＭＳ Ｐゴシック" charset="0"/>
              </a:rPr>
              <a:t>Clock input (clk) </a:t>
            </a:r>
          </a:p>
          <a:p>
            <a:pPr lvl="1">
              <a:lnSpc>
                <a:spcPct val="80000"/>
              </a:lnSpc>
            </a:pPr>
            <a:r>
              <a:rPr lang="en-US" sz="2200">
                <a:latin typeface="Calibri" charset="0"/>
                <a:ea typeface="ＭＳ Ｐゴシック" charset="0"/>
              </a:rPr>
              <a:t>Clk input is a factor ONLY during write operation</a:t>
            </a:r>
          </a:p>
          <a:p>
            <a:pPr lvl="1">
              <a:lnSpc>
                <a:spcPct val="80000"/>
              </a:lnSpc>
            </a:pPr>
            <a:r>
              <a:rPr lang="en-US" sz="2200">
                <a:latin typeface="Calibri" charset="0"/>
                <a:ea typeface="ＭＳ Ｐゴシック" charset="0"/>
              </a:rPr>
              <a:t>During read operation, behaves as a combinational logic block:</a:t>
            </a:r>
          </a:p>
          <a:p>
            <a:pPr lvl="2">
              <a:lnSpc>
                <a:spcPct val="80000"/>
              </a:lnSpc>
            </a:pPr>
            <a:r>
              <a:rPr lang="en-US" sz="1900">
                <a:latin typeface="Calibri" charset="0"/>
                <a:ea typeface="ＭＳ Ｐゴシック" charset="0"/>
              </a:rPr>
              <a:t>RA or RB valid </a:t>
            </a:r>
            <a:r>
              <a:rPr lang="en-US" sz="1900">
                <a:latin typeface="Calibri" charset="0"/>
                <a:ea typeface="ＭＳ Ｐゴシック" charset="0"/>
                <a:sym typeface="Symbol" charset="0"/>
              </a:rPr>
              <a:t></a:t>
            </a:r>
            <a:r>
              <a:rPr lang="en-US" sz="1900">
                <a:latin typeface="Calibri" charset="0"/>
                <a:ea typeface="ＭＳ Ｐゴシック" charset="0"/>
              </a:rPr>
              <a:t> busA or busB valid after </a:t>
            </a:r>
            <a:r>
              <a:rPr lang="ja-JP" altLang="en-US" sz="1900">
                <a:latin typeface="Calibri" charset="0"/>
                <a:ea typeface="ＭＳ Ｐゴシック" charset="0"/>
              </a:rPr>
              <a:t>“</a:t>
            </a:r>
            <a:r>
              <a:rPr lang="en-US" sz="1900">
                <a:latin typeface="Calibri" charset="0"/>
                <a:ea typeface="ＭＳ Ｐゴシック" charset="0"/>
              </a:rPr>
              <a:t>access time.</a:t>
            </a:r>
            <a:r>
              <a:rPr lang="ja-JP" altLang="en-US" sz="1900">
                <a:latin typeface="Calibri" charset="0"/>
                <a:ea typeface="ＭＳ Ｐゴシック" charset="0"/>
              </a:rPr>
              <a:t>”</a:t>
            </a:r>
            <a:endParaRPr lang="en-US" sz="1900">
              <a:latin typeface="Calibri" charset="0"/>
              <a:ea typeface="ＭＳ Ｐゴシック" charset="0"/>
            </a:endParaRPr>
          </a:p>
        </p:txBody>
      </p:sp>
      <p:sp>
        <p:nvSpPr>
          <p:cNvPr id="56324" name="Rectangle 4"/>
          <p:cNvSpPr>
            <a:spLocks noChangeArrowheads="1"/>
          </p:cNvSpPr>
          <p:nvPr/>
        </p:nvSpPr>
        <p:spPr bwMode="auto">
          <a:xfrm>
            <a:off x="5562600" y="2773363"/>
            <a:ext cx="5048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56325" name="Rectangle 5"/>
          <p:cNvSpPr>
            <a:spLocks noChangeArrowheads="1"/>
          </p:cNvSpPr>
          <p:nvPr/>
        </p:nvSpPr>
        <p:spPr bwMode="auto">
          <a:xfrm>
            <a:off x="5561013" y="2087563"/>
            <a:ext cx="815975"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busW</a:t>
            </a:r>
          </a:p>
        </p:txBody>
      </p:sp>
      <p:sp>
        <p:nvSpPr>
          <p:cNvPr id="56326" name="Rectangle 6"/>
          <p:cNvSpPr>
            <a:spLocks noChangeArrowheads="1"/>
          </p:cNvSpPr>
          <p:nvPr/>
        </p:nvSpPr>
        <p:spPr bwMode="auto">
          <a:xfrm>
            <a:off x="6657975" y="1928813"/>
            <a:ext cx="1406525" cy="1187450"/>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6327" name="Rectangle 7"/>
          <p:cNvSpPr>
            <a:spLocks noChangeArrowheads="1"/>
          </p:cNvSpPr>
          <p:nvPr/>
        </p:nvSpPr>
        <p:spPr bwMode="auto">
          <a:xfrm>
            <a:off x="5322888" y="1323975"/>
            <a:ext cx="155416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Write Enable</a:t>
            </a:r>
          </a:p>
        </p:txBody>
      </p:sp>
      <p:sp>
        <p:nvSpPr>
          <p:cNvPr id="56328" name="Line 8"/>
          <p:cNvSpPr>
            <a:spLocks noChangeShapeType="1"/>
          </p:cNvSpPr>
          <p:nvPr/>
        </p:nvSpPr>
        <p:spPr bwMode="auto">
          <a:xfrm flipH="1">
            <a:off x="5638800" y="2436813"/>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56329" name="Line 9"/>
          <p:cNvSpPr>
            <a:spLocks noChangeShapeType="1"/>
          </p:cNvSpPr>
          <p:nvPr/>
        </p:nvSpPr>
        <p:spPr bwMode="auto">
          <a:xfrm flipH="1">
            <a:off x="6178550" y="2366963"/>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0" name="Rectangle 10"/>
          <p:cNvSpPr>
            <a:spLocks noChangeArrowheads="1"/>
          </p:cNvSpPr>
          <p:nvPr/>
        </p:nvSpPr>
        <p:spPr bwMode="auto">
          <a:xfrm>
            <a:off x="5865813" y="2392363"/>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6331" name="Line 11"/>
          <p:cNvSpPr>
            <a:spLocks noChangeShapeType="1"/>
          </p:cNvSpPr>
          <p:nvPr/>
        </p:nvSpPr>
        <p:spPr bwMode="auto">
          <a:xfrm>
            <a:off x="8102600" y="2132013"/>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6332" name="Line 12"/>
          <p:cNvSpPr>
            <a:spLocks noChangeShapeType="1"/>
          </p:cNvSpPr>
          <p:nvPr/>
        </p:nvSpPr>
        <p:spPr bwMode="auto">
          <a:xfrm flipH="1">
            <a:off x="8693150" y="2062163"/>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3" name="Rectangle 13"/>
          <p:cNvSpPr>
            <a:spLocks noChangeArrowheads="1"/>
          </p:cNvSpPr>
          <p:nvPr/>
        </p:nvSpPr>
        <p:spPr bwMode="auto">
          <a:xfrm>
            <a:off x="8380413" y="2087563"/>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6334" name="Rectangle 14"/>
          <p:cNvSpPr>
            <a:spLocks noChangeArrowheads="1"/>
          </p:cNvSpPr>
          <p:nvPr/>
        </p:nvSpPr>
        <p:spPr bwMode="auto">
          <a:xfrm>
            <a:off x="8075613" y="1782763"/>
            <a:ext cx="71596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56335" name="Line 15"/>
          <p:cNvSpPr>
            <a:spLocks noChangeShapeType="1"/>
          </p:cNvSpPr>
          <p:nvPr/>
        </p:nvSpPr>
        <p:spPr bwMode="auto">
          <a:xfrm flipV="1">
            <a:off x="6794500" y="1662113"/>
            <a:ext cx="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6" name="Line 16"/>
          <p:cNvSpPr>
            <a:spLocks noChangeShapeType="1"/>
          </p:cNvSpPr>
          <p:nvPr/>
        </p:nvSpPr>
        <p:spPr bwMode="auto">
          <a:xfrm>
            <a:off x="8102600" y="2894013"/>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6337" name="Line 17"/>
          <p:cNvSpPr>
            <a:spLocks noChangeShapeType="1"/>
          </p:cNvSpPr>
          <p:nvPr/>
        </p:nvSpPr>
        <p:spPr bwMode="auto">
          <a:xfrm flipH="1">
            <a:off x="8693150" y="2824163"/>
            <a:ext cx="88900" cy="1397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38" name="Rectangle 18"/>
          <p:cNvSpPr>
            <a:spLocks noChangeArrowheads="1"/>
          </p:cNvSpPr>
          <p:nvPr/>
        </p:nvSpPr>
        <p:spPr bwMode="auto">
          <a:xfrm>
            <a:off x="8380413" y="2849563"/>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56339" name="Rectangle 19"/>
          <p:cNvSpPr>
            <a:spLocks noChangeArrowheads="1"/>
          </p:cNvSpPr>
          <p:nvPr/>
        </p:nvSpPr>
        <p:spPr bwMode="auto">
          <a:xfrm>
            <a:off x="8075613" y="2544763"/>
            <a:ext cx="69215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56340" name="Line 20"/>
          <p:cNvSpPr>
            <a:spLocks noChangeShapeType="1"/>
          </p:cNvSpPr>
          <p:nvPr/>
        </p:nvSpPr>
        <p:spPr bwMode="auto">
          <a:xfrm flipH="1">
            <a:off x="6146800" y="2938463"/>
            <a:ext cx="48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1" name="Line 21"/>
          <p:cNvSpPr>
            <a:spLocks noChangeShapeType="1"/>
          </p:cNvSpPr>
          <p:nvPr/>
        </p:nvSpPr>
        <p:spPr bwMode="auto">
          <a:xfrm>
            <a:off x="7099300" y="1458913"/>
            <a:ext cx="0" cy="4318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2" name="Line 22"/>
          <p:cNvSpPr>
            <a:spLocks noChangeShapeType="1"/>
          </p:cNvSpPr>
          <p:nvPr/>
        </p:nvSpPr>
        <p:spPr bwMode="auto">
          <a:xfrm flipV="1">
            <a:off x="7029450" y="1592263"/>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3" name="Rectangle 23"/>
          <p:cNvSpPr>
            <a:spLocks noChangeArrowheads="1"/>
          </p:cNvSpPr>
          <p:nvPr/>
        </p:nvSpPr>
        <p:spPr bwMode="auto">
          <a:xfrm>
            <a:off x="6856413" y="1401763"/>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56344" name="Line 24"/>
          <p:cNvSpPr>
            <a:spLocks noChangeShapeType="1"/>
          </p:cNvSpPr>
          <p:nvPr/>
        </p:nvSpPr>
        <p:spPr bwMode="auto">
          <a:xfrm>
            <a:off x="7480300" y="1458913"/>
            <a:ext cx="0" cy="4318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5" name="Line 25"/>
          <p:cNvSpPr>
            <a:spLocks noChangeShapeType="1"/>
          </p:cNvSpPr>
          <p:nvPr/>
        </p:nvSpPr>
        <p:spPr bwMode="auto">
          <a:xfrm flipV="1">
            <a:off x="7410450" y="1592263"/>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6" name="Rectangle 26"/>
          <p:cNvSpPr>
            <a:spLocks noChangeArrowheads="1"/>
          </p:cNvSpPr>
          <p:nvPr/>
        </p:nvSpPr>
        <p:spPr bwMode="auto">
          <a:xfrm>
            <a:off x="7237413" y="1401763"/>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56347" name="Line 27"/>
          <p:cNvSpPr>
            <a:spLocks noChangeShapeType="1"/>
          </p:cNvSpPr>
          <p:nvPr/>
        </p:nvSpPr>
        <p:spPr bwMode="auto">
          <a:xfrm>
            <a:off x="7937500" y="1458913"/>
            <a:ext cx="0" cy="4318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8" name="Line 28"/>
          <p:cNvSpPr>
            <a:spLocks noChangeShapeType="1"/>
          </p:cNvSpPr>
          <p:nvPr/>
        </p:nvSpPr>
        <p:spPr bwMode="auto">
          <a:xfrm flipV="1">
            <a:off x="7867650" y="1592263"/>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49" name="Rectangle 29"/>
          <p:cNvSpPr>
            <a:spLocks noChangeArrowheads="1"/>
          </p:cNvSpPr>
          <p:nvPr/>
        </p:nvSpPr>
        <p:spPr bwMode="auto">
          <a:xfrm>
            <a:off x="7694613" y="1401763"/>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56350" name="Rectangle 30"/>
          <p:cNvSpPr>
            <a:spLocks noChangeArrowheads="1"/>
          </p:cNvSpPr>
          <p:nvPr/>
        </p:nvSpPr>
        <p:spPr bwMode="auto">
          <a:xfrm>
            <a:off x="6761163" y="1096963"/>
            <a:ext cx="5572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RW</a:t>
            </a:r>
          </a:p>
        </p:txBody>
      </p:sp>
      <p:sp>
        <p:nvSpPr>
          <p:cNvPr id="56351" name="Rectangle 31"/>
          <p:cNvSpPr>
            <a:spLocks noChangeArrowheads="1"/>
          </p:cNvSpPr>
          <p:nvPr/>
        </p:nvSpPr>
        <p:spPr bwMode="auto">
          <a:xfrm>
            <a:off x="7219950" y="1096963"/>
            <a:ext cx="48260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RA</a:t>
            </a:r>
          </a:p>
        </p:txBody>
      </p:sp>
      <p:sp>
        <p:nvSpPr>
          <p:cNvPr id="56352" name="Rectangle 32"/>
          <p:cNvSpPr>
            <a:spLocks noChangeArrowheads="1"/>
          </p:cNvSpPr>
          <p:nvPr/>
        </p:nvSpPr>
        <p:spPr bwMode="auto">
          <a:xfrm>
            <a:off x="7694613" y="1096963"/>
            <a:ext cx="47148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RB</a:t>
            </a:r>
          </a:p>
        </p:txBody>
      </p:sp>
      <p:sp>
        <p:nvSpPr>
          <p:cNvPr id="42020" name="Rectangle 33"/>
          <p:cNvSpPr>
            <a:spLocks noChangeArrowheads="1"/>
          </p:cNvSpPr>
          <p:nvPr/>
        </p:nvSpPr>
        <p:spPr bwMode="auto">
          <a:xfrm>
            <a:off x="6716713" y="2163763"/>
            <a:ext cx="12874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sz="2000">
                <a:latin typeface="Calibri" charset="0"/>
              </a:rPr>
              <a:t>32 x 32-bit</a:t>
            </a:r>
          </a:p>
          <a:p>
            <a:pPr algn="ctr"/>
            <a:r>
              <a:rPr lang="en-US" sz="2000">
                <a:latin typeface="Calibri" charset="0"/>
              </a:rPr>
              <a:t>Registers</a:t>
            </a:r>
          </a:p>
        </p:txBody>
      </p:sp>
      <p:sp>
        <p:nvSpPr>
          <p:cNvPr id="56354" name="Line 34"/>
          <p:cNvSpPr>
            <a:spLocks noChangeShapeType="1"/>
          </p:cNvSpPr>
          <p:nvPr/>
        </p:nvSpPr>
        <p:spPr bwMode="auto">
          <a:xfrm>
            <a:off x="6662738" y="286226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6355" name="Line 35"/>
          <p:cNvSpPr>
            <a:spLocks noChangeShapeType="1"/>
          </p:cNvSpPr>
          <p:nvPr/>
        </p:nvSpPr>
        <p:spPr bwMode="auto">
          <a:xfrm flipH="1">
            <a:off x="6662738" y="293846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30602117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Step </a:t>
            </a:r>
            <a:r>
              <a:rPr lang="en-US" dirty="0" smtClean="0">
                <a:latin typeface="Calibri" charset="0"/>
                <a:ea typeface="ＭＳ Ｐゴシック" charset="0"/>
                <a:cs typeface="ＭＳ Ｐゴシック" charset="0"/>
              </a:rPr>
              <a:t>3a: Instruction Fetch Unit</a:t>
            </a:r>
            <a:endParaRPr lang="en-US" dirty="0">
              <a:latin typeface="Calibri" charset="0"/>
              <a:ea typeface="ＭＳ Ｐゴシック" charset="0"/>
              <a:cs typeface="ＭＳ Ｐゴシック" charset="0"/>
            </a:endParaRPr>
          </a:p>
        </p:txBody>
      </p:sp>
      <p:sp>
        <p:nvSpPr>
          <p:cNvPr id="58371" name="Rectangle 3"/>
          <p:cNvSpPr>
            <a:spLocks noGrp="1" noChangeArrowheads="1"/>
          </p:cNvSpPr>
          <p:nvPr>
            <p:ph type="body" idx="1"/>
          </p:nvPr>
        </p:nvSpPr>
        <p:spPr>
          <a:xfrm>
            <a:off x="503238" y="1600200"/>
            <a:ext cx="4824412" cy="4875213"/>
          </a:xfrm>
        </p:spPr>
        <p:txBody>
          <a:bodyPr>
            <a:normAutofit/>
          </a:bodyPr>
          <a:lstStyle/>
          <a:p>
            <a:pPr>
              <a:lnSpc>
                <a:spcPct val="80000"/>
              </a:lnSpc>
            </a:pPr>
            <a:r>
              <a:rPr lang="en-US" sz="2700">
                <a:latin typeface="Calibri" charset="0"/>
                <a:ea typeface="ＭＳ Ｐゴシック" charset="0"/>
                <a:cs typeface="ＭＳ Ｐゴシック" charset="0"/>
              </a:rPr>
              <a:t>Register Transfer Requirements </a:t>
            </a:r>
            <a:r>
              <a:rPr lang="en-US" sz="2700">
                <a:latin typeface="Calibri" charset="0"/>
                <a:ea typeface="ＭＳ Ｐゴシック" charset="0"/>
                <a:cs typeface="ＭＳ Ｐゴシック" charset="0"/>
                <a:sym typeface="Symbol" charset="0"/>
              </a:rPr>
              <a:t></a:t>
            </a:r>
            <a:r>
              <a:rPr lang="en-US" sz="2700">
                <a:latin typeface="Calibri" charset="0"/>
                <a:ea typeface="ＭＳ Ｐゴシック" charset="0"/>
                <a:cs typeface="ＭＳ Ｐゴシック" charset="0"/>
              </a:rPr>
              <a:t>  </a:t>
            </a:r>
            <a:br>
              <a:rPr lang="en-US" sz="2700">
                <a:latin typeface="Calibri" charset="0"/>
                <a:ea typeface="ＭＳ Ｐゴシック" charset="0"/>
                <a:cs typeface="ＭＳ Ｐゴシック" charset="0"/>
              </a:rPr>
            </a:br>
            <a:r>
              <a:rPr lang="en-US" sz="2700">
                <a:latin typeface="Calibri" charset="0"/>
                <a:ea typeface="ＭＳ Ｐゴシック" charset="0"/>
                <a:cs typeface="ＭＳ Ｐゴシック" charset="0"/>
              </a:rPr>
              <a:t>Datapath Assembly</a:t>
            </a:r>
          </a:p>
          <a:p>
            <a:pPr>
              <a:lnSpc>
                <a:spcPct val="80000"/>
              </a:lnSpc>
            </a:pPr>
            <a:r>
              <a:rPr lang="en-US" sz="2700">
                <a:latin typeface="Calibri" charset="0"/>
                <a:ea typeface="ＭＳ Ｐゴシック" charset="0"/>
                <a:cs typeface="ＭＳ Ｐゴシック" charset="0"/>
              </a:rPr>
              <a:t>Instruction Fetch</a:t>
            </a:r>
          </a:p>
          <a:p>
            <a:pPr>
              <a:lnSpc>
                <a:spcPct val="80000"/>
              </a:lnSpc>
            </a:pPr>
            <a:r>
              <a:rPr lang="en-US" sz="2700">
                <a:latin typeface="Calibri" charset="0"/>
                <a:ea typeface="ＭＳ Ｐゴシック" charset="0"/>
                <a:cs typeface="ＭＳ Ｐゴシック" charset="0"/>
              </a:rPr>
              <a:t>Read Operands and Execute Operation</a:t>
            </a:r>
          </a:p>
          <a:p>
            <a:pPr>
              <a:lnSpc>
                <a:spcPct val="80000"/>
              </a:lnSpc>
            </a:pPr>
            <a:r>
              <a:rPr lang="en-US" sz="2700">
                <a:latin typeface="Calibri" charset="0"/>
                <a:ea typeface="ＭＳ Ｐゴシック" charset="0"/>
                <a:cs typeface="ＭＳ Ｐゴシック" charset="0"/>
              </a:rPr>
              <a:t>Common RTL operations</a:t>
            </a:r>
          </a:p>
          <a:p>
            <a:pPr lvl="1">
              <a:lnSpc>
                <a:spcPct val="80000"/>
              </a:lnSpc>
            </a:pPr>
            <a:r>
              <a:rPr lang="en-US" sz="2400">
                <a:latin typeface="Calibri" charset="0"/>
                <a:ea typeface="ＭＳ Ｐゴシック" charset="0"/>
              </a:rPr>
              <a:t>Fetch the Instruction: </a:t>
            </a:r>
            <a:br>
              <a:rPr lang="en-US" sz="2400">
                <a:latin typeface="Calibri" charset="0"/>
                <a:ea typeface="ＭＳ Ｐゴシック" charset="0"/>
              </a:rPr>
            </a:br>
            <a:r>
              <a:rPr lang="en-US" sz="2400">
                <a:latin typeface="Calibri" charset="0"/>
                <a:ea typeface="ＭＳ Ｐゴシック" charset="0"/>
              </a:rPr>
              <a:t>mem[PC]</a:t>
            </a:r>
          </a:p>
          <a:p>
            <a:pPr lvl="1">
              <a:lnSpc>
                <a:spcPct val="80000"/>
              </a:lnSpc>
            </a:pPr>
            <a:r>
              <a:rPr lang="en-US" sz="2400">
                <a:latin typeface="Calibri" charset="0"/>
                <a:ea typeface="ＭＳ Ｐゴシック" charset="0"/>
              </a:rPr>
              <a:t>Update the program counter:</a:t>
            </a:r>
          </a:p>
          <a:p>
            <a:pPr lvl="2">
              <a:lnSpc>
                <a:spcPct val="80000"/>
              </a:lnSpc>
            </a:pPr>
            <a:r>
              <a:rPr lang="en-US" sz="2000">
                <a:latin typeface="Calibri" charset="0"/>
                <a:ea typeface="ＭＳ Ｐゴシック" charset="0"/>
              </a:rPr>
              <a:t>Sequential Code:	</a:t>
            </a:r>
            <a:br>
              <a:rPr lang="en-US" sz="2000">
                <a:latin typeface="Calibri" charset="0"/>
                <a:ea typeface="ＭＳ Ｐゴシック" charset="0"/>
              </a:rPr>
            </a:br>
            <a:r>
              <a:rPr lang="en-US" sz="2000">
                <a:latin typeface="Calibri" charset="0"/>
                <a:ea typeface="ＭＳ Ｐゴシック" charset="0"/>
              </a:rPr>
              <a:t>PC </a:t>
            </a:r>
            <a:r>
              <a:rPr lang="en-US" sz="2000">
                <a:latin typeface="Calibri" charset="0"/>
                <a:ea typeface="ＭＳ Ｐゴシック" charset="0"/>
                <a:sym typeface="Symbol" charset="0"/>
              </a:rPr>
              <a:t></a:t>
            </a:r>
            <a:r>
              <a:rPr lang="en-US" sz="2000">
                <a:latin typeface="Calibri" charset="0"/>
                <a:ea typeface="ＭＳ Ｐゴシック" charset="0"/>
              </a:rPr>
              <a:t> PC + 4 </a:t>
            </a:r>
          </a:p>
          <a:p>
            <a:pPr lvl="2">
              <a:lnSpc>
                <a:spcPct val="80000"/>
              </a:lnSpc>
            </a:pPr>
            <a:r>
              <a:rPr lang="en-US" sz="2000">
                <a:latin typeface="Calibri" charset="0"/>
                <a:ea typeface="ＭＳ Ｐゴシック" charset="0"/>
              </a:rPr>
              <a:t>Branch and Jump:	</a:t>
            </a:r>
            <a:br>
              <a:rPr lang="en-US" sz="2000">
                <a:latin typeface="Calibri" charset="0"/>
                <a:ea typeface="ＭＳ Ｐゴシック" charset="0"/>
              </a:rPr>
            </a:br>
            <a:r>
              <a:rPr lang="en-US" sz="2000">
                <a:latin typeface="Calibri" charset="0"/>
                <a:ea typeface="ＭＳ Ｐゴシック" charset="0"/>
              </a:rPr>
              <a:t>PC </a:t>
            </a:r>
            <a:r>
              <a:rPr lang="en-US" sz="2000">
                <a:latin typeface="Calibri" charset="0"/>
                <a:ea typeface="ＭＳ Ｐゴシック" charset="0"/>
                <a:sym typeface="Symbol" charset="0"/>
              </a:rPr>
              <a:t></a:t>
            </a:r>
            <a:r>
              <a:rPr lang="en-US" sz="2000">
                <a:latin typeface="Calibri" charset="0"/>
                <a:ea typeface="ＭＳ Ｐゴシック" charset="0"/>
              </a:rPr>
              <a:t> </a:t>
            </a:r>
            <a:r>
              <a:rPr lang="ja-JP" altLang="en-US" sz="2000">
                <a:latin typeface="Calibri" charset="0"/>
                <a:ea typeface="ＭＳ Ｐゴシック" charset="0"/>
              </a:rPr>
              <a:t>“</a:t>
            </a:r>
            <a:r>
              <a:rPr lang="en-US" sz="2000">
                <a:latin typeface="Calibri" charset="0"/>
                <a:ea typeface="ＭＳ Ｐゴシック" charset="0"/>
              </a:rPr>
              <a:t>something else</a:t>
            </a:r>
            <a:r>
              <a:rPr lang="ja-JP" altLang="en-US" sz="2000">
                <a:latin typeface="Calibri" charset="0"/>
                <a:ea typeface="ＭＳ Ｐゴシック" charset="0"/>
              </a:rPr>
              <a:t>”</a:t>
            </a:r>
            <a:endParaRPr lang="en-US" sz="2000">
              <a:latin typeface="Calibri" charset="0"/>
              <a:ea typeface="ＭＳ Ｐゴシック" charset="0"/>
            </a:endParaRPr>
          </a:p>
        </p:txBody>
      </p:sp>
      <p:sp>
        <p:nvSpPr>
          <p:cNvPr id="12" name="Line 4"/>
          <p:cNvSpPr>
            <a:spLocks noChangeShapeType="1"/>
          </p:cNvSpPr>
          <p:nvPr/>
        </p:nvSpPr>
        <p:spPr bwMode="auto">
          <a:xfrm>
            <a:off x="6873875" y="5707063"/>
            <a:ext cx="2184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13" name="Line 5"/>
          <p:cNvSpPr>
            <a:spLocks noChangeShapeType="1"/>
          </p:cNvSpPr>
          <p:nvPr/>
        </p:nvSpPr>
        <p:spPr bwMode="auto">
          <a:xfrm flipH="1">
            <a:off x="7997825" y="5561013"/>
            <a:ext cx="241300" cy="2921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4" name="Rectangle 6"/>
          <p:cNvSpPr>
            <a:spLocks noChangeArrowheads="1"/>
          </p:cNvSpPr>
          <p:nvPr/>
        </p:nvSpPr>
        <p:spPr bwMode="auto">
          <a:xfrm>
            <a:off x="7940675" y="5846763"/>
            <a:ext cx="442913" cy="398462"/>
          </a:xfrm>
          <a:prstGeom prst="rect">
            <a:avLst/>
          </a:prstGeom>
          <a:noFill/>
          <a:ln w="12700">
            <a:noFill/>
            <a:miter lim="800000"/>
            <a:headEnd/>
            <a:tailEnd/>
          </a:ln>
        </p:spPr>
        <p:txBody>
          <a:bodyPr wrap="none" lIns="90488" tIns="44450" rIns="90488" bIns="44450">
            <a:spAutoFit/>
          </a:bodyPr>
          <a:lstStyle/>
          <a:p>
            <a:r>
              <a:rPr lang="en-US" sz="2000">
                <a:latin typeface="Calibri" charset="0"/>
              </a:rPr>
              <a:t>32</a:t>
            </a:r>
            <a:endParaRPr lang="en-US" sz="1600">
              <a:latin typeface="Calibri" charset="0"/>
            </a:endParaRPr>
          </a:p>
        </p:txBody>
      </p:sp>
      <p:sp>
        <p:nvSpPr>
          <p:cNvPr id="15" name="Rectangle 7"/>
          <p:cNvSpPr>
            <a:spLocks noChangeArrowheads="1"/>
          </p:cNvSpPr>
          <p:nvPr/>
        </p:nvSpPr>
        <p:spPr bwMode="auto">
          <a:xfrm>
            <a:off x="7159625" y="5173663"/>
            <a:ext cx="19827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Instruction Word</a:t>
            </a:r>
          </a:p>
        </p:txBody>
      </p:sp>
      <p:grpSp>
        <p:nvGrpSpPr>
          <p:cNvPr id="44043" name="Group 8"/>
          <p:cNvGrpSpPr>
            <a:grpSpLocks/>
          </p:cNvGrpSpPr>
          <p:nvPr/>
        </p:nvGrpSpPr>
        <p:grpSpPr bwMode="auto">
          <a:xfrm>
            <a:off x="5429250" y="5080000"/>
            <a:ext cx="1406525" cy="1230313"/>
            <a:chOff x="2458" y="3061"/>
            <a:chExt cx="886" cy="775"/>
          </a:xfrm>
        </p:grpSpPr>
        <p:sp>
          <p:nvSpPr>
            <p:cNvPr id="17" name="Rectangle 9"/>
            <p:cNvSpPr>
              <a:spLocks noChangeArrowheads="1"/>
            </p:cNvSpPr>
            <p:nvPr/>
          </p:nvSpPr>
          <p:spPr bwMode="auto">
            <a:xfrm>
              <a:off x="2458" y="3088"/>
              <a:ext cx="886" cy="748"/>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18" name="Rectangle 10"/>
            <p:cNvSpPr>
              <a:spLocks noChangeArrowheads="1"/>
            </p:cNvSpPr>
            <p:nvPr/>
          </p:nvSpPr>
          <p:spPr bwMode="auto">
            <a:xfrm>
              <a:off x="2572" y="3061"/>
              <a:ext cx="664" cy="250"/>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Address</a:t>
              </a:r>
            </a:p>
          </p:txBody>
        </p:sp>
        <p:sp>
          <p:nvSpPr>
            <p:cNvPr id="19" name="Rectangle 11"/>
            <p:cNvSpPr>
              <a:spLocks noChangeArrowheads="1"/>
            </p:cNvSpPr>
            <p:nvPr/>
          </p:nvSpPr>
          <p:spPr bwMode="auto">
            <a:xfrm>
              <a:off x="2484" y="3389"/>
              <a:ext cx="843" cy="444"/>
            </a:xfrm>
            <a:prstGeom prst="rect">
              <a:avLst/>
            </a:prstGeom>
            <a:noFill/>
            <a:ln w="12700">
              <a:noFill/>
              <a:miter lim="800000"/>
              <a:headEnd/>
              <a:tailEnd/>
            </a:ln>
          </p:spPr>
          <p:txBody>
            <a:bodyPr wrap="none" lIns="90488" tIns="44450" rIns="90488" bIns="44450">
              <a:spAutoFit/>
            </a:bodyPr>
            <a:lstStyle/>
            <a:p>
              <a:pPr algn="ctr">
                <a:defRPr/>
              </a:pPr>
              <a:r>
                <a:rPr lang="en-US" sz="2000" dirty="0">
                  <a:latin typeface="+mn-lt"/>
                  <a:ea typeface="ＭＳ Ｐゴシック" charset="-128"/>
                  <a:cs typeface="ＭＳ Ｐゴシック" charset="-128"/>
                </a:rPr>
                <a:t>Instruction</a:t>
              </a:r>
            </a:p>
            <a:p>
              <a:pPr algn="ctr">
                <a:defRPr/>
              </a:pPr>
              <a:r>
                <a:rPr lang="en-US" sz="2000" dirty="0">
                  <a:latin typeface="+mn-lt"/>
                  <a:ea typeface="ＭＳ Ｐゴシック" charset="-128"/>
                  <a:cs typeface="ＭＳ Ｐゴシック" charset="-128"/>
                </a:rPr>
                <a:t>Memory</a:t>
              </a:r>
            </a:p>
          </p:txBody>
        </p:sp>
      </p:grpSp>
      <p:sp>
        <p:nvSpPr>
          <p:cNvPr id="20" name="Rectangle 12"/>
          <p:cNvSpPr>
            <a:spLocks noChangeArrowheads="1"/>
          </p:cNvSpPr>
          <p:nvPr/>
        </p:nvSpPr>
        <p:spPr bwMode="auto">
          <a:xfrm>
            <a:off x="5500688" y="3903663"/>
            <a:ext cx="1258887" cy="322262"/>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1" name="Line 13"/>
          <p:cNvSpPr>
            <a:spLocks noChangeShapeType="1"/>
          </p:cNvSpPr>
          <p:nvPr/>
        </p:nvSpPr>
        <p:spPr bwMode="auto">
          <a:xfrm flipH="1">
            <a:off x="5172075" y="4062413"/>
            <a:ext cx="330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2" name="Rectangle 14"/>
          <p:cNvSpPr>
            <a:spLocks noChangeArrowheads="1"/>
          </p:cNvSpPr>
          <p:nvPr/>
        </p:nvSpPr>
        <p:spPr bwMode="auto">
          <a:xfrm>
            <a:off x="5883275" y="3878263"/>
            <a:ext cx="455613"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PC</a:t>
            </a:r>
          </a:p>
        </p:txBody>
      </p:sp>
      <p:sp>
        <p:nvSpPr>
          <p:cNvPr id="23" name="Rectangle 15"/>
          <p:cNvSpPr>
            <a:spLocks noChangeArrowheads="1"/>
          </p:cNvSpPr>
          <p:nvPr/>
        </p:nvSpPr>
        <p:spPr bwMode="auto">
          <a:xfrm>
            <a:off x="4706938" y="3802063"/>
            <a:ext cx="476250"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44048" name="Group 16"/>
          <p:cNvGrpSpPr>
            <a:grpSpLocks/>
          </p:cNvGrpSpPr>
          <p:nvPr/>
        </p:nvGrpSpPr>
        <p:grpSpPr bwMode="auto">
          <a:xfrm>
            <a:off x="7038975" y="4356100"/>
            <a:ext cx="1397000" cy="582613"/>
            <a:chOff x="3472" y="2605"/>
            <a:chExt cx="880" cy="367"/>
          </a:xfrm>
        </p:grpSpPr>
        <p:sp>
          <p:nvSpPr>
            <p:cNvPr id="25" name="Rectangle 17"/>
            <p:cNvSpPr>
              <a:spLocks noChangeArrowheads="1"/>
            </p:cNvSpPr>
            <p:nvPr/>
          </p:nvSpPr>
          <p:spPr bwMode="auto">
            <a:xfrm>
              <a:off x="3472" y="2608"/>
              <a:ext cx="880" cy="352"/>
            </a:xfrm>
            <a:prstGeom prst="rect">
              <a:avLst/>
            </a:prstGeom>
            <a:noFill/>
            <a:ln w="508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6" name="Rectangle 18"/>
            <p:cNvSpPr>
              <a:spLocks noChangeArrowheads="1"/>
            </p:cNvSpPr>
            <p:nvPr/>
          </p:nvSpPr>
          <p:spPr bwMode="auto">
            <a:xfrm>
              <a:off x="3508" y="2605"/>
              <a:ext cx="810" cy="367"/>
            </a:xfrm>
            <a:prstGeom prst="rect">
              <a:avLst/>
            </a:prstGeom>
            <a:noFill/>
            <a:ln w="12700">
              <a:noFill/>
              <a:miter lim="800000"/>
              <a:headEnd/>
              <a:tailEnd/>
            </a:ln>
          </p:spPr>
          <p:txBody>
            <a:bodyPr wrap="none" lIns="90488" tIns="44450" rIns="90488" bIns="44450">
              <a:spAutoFit/>
            </a:bodyPr>
            <a:lstStyle/>
            <a:p>
              <a:pPr algn="ctr">
                <a:defRPr/>
              </a:pPr>
              <a:r>
                <a:rPr lang="en-US" sz="1600">
                  <a:latin typeface="+mn-lt"/>
                  <a:ea typeface="ＭＳ Ｐゴシック" charset="-128"/>
                  <a:cs typeface="ＭＳ Ｐゴシック" charset="-128"/>
                </a:rPr>
                <a:t>Next Address</a:t>
              </a:r>
            </a:p>
            <a:p>
              <a:pPr algn="ctr">
                <a:defRPr/>
              </a:pPr>
              <a:r>
                <a:rPr lang="en-US" sz="1600">
                  <a:latin typeface="+mn-lt"/>
                  <a:ea typeface="ＭＳ Ｐゴシック" charset="-128"/>
                  <a:cs typeface="ＭＳ Ｐゴシック" charset="-128"/>
                </a:rPr>
                <a:t>Logic</a:t>
              </a:r>
            </a:p>
          </p:txBody>
        </p:sp>
      </p:grpSp>
      <p:sp>
        <p:nvSpPr>
          <p:cNvPr id="27" name="Line 19"/>
          <p:cNvSpPr>
            <a:spLocks noChangeShapeType="1"/>
          </p:cNvSpPr>
          <p:nvPr/>
        </p:nvSpPr>
        <p:spPr bwMode="auto">
          <a:xfrm>
            <a:off x="6099175" y="4271963"/>
            <a:ext cx="0" cy="8128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 name="Line 20"/>
          <p:cNvSpPr>
            <a:spLocks noChangeShapeType="1"/>
          </p:cNvSpPr>
          <p:nvPr/>
        </p:nvSpPr>
        <p:spPr bwMode="auto">
          <a:xfrm>
            <a:off x="6111875" y="4640263"/>
            <a:ext cx="8890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9" name="Line 21"/>
          <p:cNvSpPr>
            <a:spLocks noChangeShapeType="1"/>
          </p:cNvSpPr>
          <p:nvPr/>
        </p:nvSpPr>
        <p:spPr bwMode="auto">
          <a:xfrm>
            <a:off x="6099175" y="3357563"/>
            <a:ext cx="0" cy="508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0" name="Line 22"/>
          <p:cNvSpPr>
            <a:spLocks noChangeShapeType="1"/>
          </p:cNvSpPr>
          <p:nvPr/>
        </p:nvSpPr>
        <p:spPr bwMode="auto">
          <a:xfrm>
            <a:off x="6111875" y="3363913"/>
            <a:ext cx="1574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1" name="Line 23"/>
          <p:cNvSpPr>
            <a:spLocks noChangeShapeType="1"/>
          </p:cNvSpPr>
          <p:nvPr/>
        </p:nvSpPr>
        <p:spPr bwMode="auto">
          <a:xfrm>
            <a:off x="7699375" y="3357563"/>
            <a:ext cx="0" cy="965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 name="Line 24"/>
          <p:cNvSpPr>
            <a:spLocks noChangeShapeType="1"/>
          </p:cNvSpPr>
          <p:nvPr/>
        </p:nvSpPr>
        <p:spPr bwMode="auto">
          <a:xfrm>
            <a:off x="5502275" y="398621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3" name="Line 25"/>
          <p:cNvSpPr>
            <a:spLocks noChangeShapeType="1"/>
          </p:cNvSpPr>
          <p:nvPr/>
        </p:nvSpPr>
        <p:spPr bwMode="auto">
          <a:xfrm flipH="1">
            <a:off x="5502275" y="4062413"/>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16724229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457200" y="1346200"/>
            <a:ext cx="8686800" cy="4525963"/>
          </a:xfrm>
        </p:spPr>
        <p:txBody>
          <a:bodyPr/>
          <a:lstStyle/>
          <a:p>
            <a:pPr>
              <a:spcBef>
                <a:spcPct val="0"/>
              </a:spcBef>
            </a:pPr>
            <a:r>
              <a:rPr lang="en-US" sz="2400" dirty="0">
                <a:latin typeface="Courier"/>
                <a:ea typeface="ＭＳ Ｐゴシック" charset="0"/>
                <a:cs typeface="Courier"/>
              </a:rPr>
              <a:t>R[</a:t>
            </a:r>
            <a:r>
              <a:rPr lang="en-US" sz="2400" dirty="0" err="1">
                <a:latin typeface="Courier"/>
                <a:ea typeface="ＭＳ Ｐゴシック" charset="0"/>
                <a:cs typeface="Courier"/>
              </a:rPr>
              <a:t>rd</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op R[</a:t>
            </a:r>
            <a:r>
              <a:rPr lang="en-US" sz="2400" dirty="0" err="1">
                <a:latin typeface="Courier"/>
                <a:ea typeface="ＭＳ Ｐゴシック" charset="0"/>
                <a:cs typeface="Courier"/>
              </a:rPr>
              <a:t>rt</a:t>
            </a:r>
            <a:r>
              <a:rPr lang="en-US" sz="2400" dirty="0">
                <a:latin typeface="Courier"/>
                <a:ea typeface="ＭＳ Ｐゴシック" charset="0"/>
                <a:cs typeface="Courier"/>
              </a:rPr>
              <a:t>] (</a:t>
            </a:r>
            <a:r>
              <a:rPr lang="en-US" sz="2400" dirty="0" err="1">
                <a:latin typeface="Courier"/>
                <a:ea typeface="ＭＳ Ｐゴシック" charset="0"/>
                <a:cs typeface="Courier"/>
              </a:rPr>
              <a:t>addu</a:t>
            </a:r>
            <a:r>
              <a:rPr lang="en-US" sz="2400" dirty="0">
                <a:latin typeface="Courier"/>
                <a:ea typeface="ＭＳ Ｐゴシック" charset="0"/>
                <a:cs typeface="Courier"/>
              </a:rPr>
              <a:t> </a:t>
            </a:r>
            <a:r>
              <a:rPr lang="en-US" sz="2400" dirty="0" err="1">
                <a:latin typeface="Courier"/>
                <a:ea typeface="ＭＳ Ｐゴシック" charset="0"/>
                <a:cs typeface="Courier"/>
              </a:rPr>
              <a:t>rd,rs,rt</a:t>
            </a:r>
            <a:r>
              <a:rPr lang="en-US" sz="2400" dirty="0">
                <a:latin typeface="Courier"/>
                <a:ea typeface="ＭＳ Ｐゴシック" charset="0"/>
                <a:cs typeface="Courier"/>
              </a:rPr>
              <a:t>)</a:t>
            </a:r>
          </a:p>
          <a:p>
            <a:pPr lvl="1">
              <a:spcBef>
                <a:spcPct val="0"/>
              </a:spcBef>
            </a:pPr>
            <a:r>
              <a:rPr lang="en-US" sz="2400" dirty="0">
                <a:latin typeface="Calibri" charset="0"/>
                <a:ea typeface="ＭＳ Ｐゴシック" charset="0"/>
              </a:rPr>
              <a:t>Ra, </a:t>
            </a:r>
            <a:r>
              <a:rPr lang="en-US" sz="2400" dirty="0" err="1">
                <a:latin typeface="Calibri" charset="0"/>
                <a:ea typeface="ＭＳ Ｐゴシック" charset="0"/>
              </a:rPr>
              <a:t>Rb</a:t>
            </a:r>
            <a:r>
              <a:rPr lang="en-US" sz="2400" dirty="0">
                <a:latin typeface="Calibri" charset="0"/>
                <a:ea typeface="ＭＳ Ｐゴシック" charset="0"/>
              </a:rPr>
              <a:t>, and </a:t>
            </a:r>
            <a:r>
              <a:rPr lang="en-US" sz="2400" dirty="0" err="1">
                <a:latin typeface="Calibri" charset="0"/>
                <a:ea typeface="ＭＳ Ｐゴシック" charset="0"/>
              </a:rPr>
              <a:t>Rw</a:t>
            </a:r>
            <a:r>
              <a:rPr lang="en-US" sz="2400" dirty="0">
                <a:latin typeface="Calibri" charset="0"/>
                <a:ea typeface="ＭＳ Ｐゴシック" charset="0"/>
              </a:rPr>
              <a:t> come from instruction</a:t>
            </a:r>
            <a:r>
              <a:rPr lang="ja-JP" altLang="en-US" sz="2400" dirty="0">
                <a:latin typeface="Calibri" charset="0"/>
                <a:ea typeface="ＭＳ Ｐゴシック" charset="0"/>
              </a:rPr>
              <a:t>’</a:t>
            </a:r>
            <a:r>
              <a:rPr lang="en-US" sz="2400" dirty="0">
                <a:latin typeface="Calibri" charset="0"/>
                <a:ea typeface="ＭＳ Ｐゴシック" charset="0"/>
              </a:rPr>
              <a:t>s </a:t>
            </a:r>
            <a:r>
              <a:rPr lang="en-US" sz="2400" dirty="0" err="1">
                <a:latin typeface="Calibri" charset="0"/>
                <a:ea typeface="ＭＳ Ｐゴシック" charset="0"/>
              </a:rPr>
              <a:t>Rs</a:t>
            </a:r>
            <a:r>
              <a:rPr lang="en-US" sz="2400" dirty="0">
                <a:latin typeface="Calibri" charset="0"/>
                <a:ea typeface="ＭＳ Ｐゴシック" charset="0"/>
              </a:rPr>
              <a:t>, </a:t>
            </a:r>
            <a:r>
              <a:rPr lang="en-US" sz="2400" dirty="0" err="1">
                <a:latin typeface="Calibri" charset="0"/>
                <a:ea typeface="ＭＳ Ｐゴシック" charset="0"/>
              </a:rPr>
              <a:t>Rt</a:t>
            </a:r>
            <a:r>
              <a:rPr lang="en-US" sz="2400" dirty="0">
                <a:latin typeface="Calibri" charset="0"/>
                <a:ea typeface="ＭＳ Ｐゴシック" charset="0"/>
              </a:rPr>
              <a:t>, and Rd fields</a:t>
            </a:r>
          </a:p>
          <a:p>
            <a:pPr lvl="1">
              <a:spcBef>
                <a:spcPct val="0"/>
              </a:spcBef>
              <a:buFont typeface="Arial" charset="0"/>
              <a:buNone/>
            </a:pPr>
            <a:r>
              <a:rPr lang="en-US" dirty="0">
                <a:latin typeface="Calibri" charset="0"/>
                <a:ea typeface="ＭＳ Ｐゴシック" charset="0"/>
              </a:rPr>
              <a:t/>
            </a:r>
            <a:br>
              <a:rPr lang="en-US" dirty="0">
                <a:latin typeface="Calibri" charset="0"/>
                <a:ea typeface="ＭＳ Ｐゴシック" charset="0"/>
              </a:rPr>
            </a:br>
            <a:endParaRPr lang="en-US" dirty="0">
              <a:latin typeface="Calibri" charset="0"/>
              <a:ea typeface="ＭＳ Ｐゴシック" charset="0"/>
            </a:endParaRPr>
          </a:p>
          <a:p>
            <a:pPr lvl="1">
              <a:spcBef>
                <a:spcPct val="0"/>
              </a:spcBef>
            </a:pPr>
            <a:r>
              <a:rPr lang="en-US" sz="2400" dirty="0" err="1">
                <a:solidFill>
                  <a:srgbClr val="FF0000"/>
                </a:solidFill>
                <a:latin typeface="Calibri" charset="0"/>
                <a:ea typeface="ＭＳ Ｐゴシック" charset="0"/>
              </a:rPr>
              <a:t>ALUctr</a:t>
            </a:r>
            <a:r>
              <a:rPr lang="en-US" sz="2400" dirty="0">
                <a:latin typeface="Calibri" charset="0"/>
                <a:ea typeface="ＭＳ Ｐゴシック" charset="0"/>
              </a:rPr>
              <a:t> and</a:t>
            </a:r>
            <a:r>
              <a:rPr lang="en-US" sz="2400" dirty="0">
                <a:solidFill>
                  <a:srgbClr val="FF0000"/>
                </a:solidFill>
                <a:latin typeface="Calibri" charset="0"/>
                <a:ea typeface="ＭＳ Ｐゴシック" charset="0"/>
              </a:rPr>
              <a:t> </a:t>
            </a:r>
            <a:r>
              <a:rPr lang="en-US" sz="2400" dirty="0" err="1">
                <a:solidFill>
                  <a:srgbClr val="FF0000"/>
                </a:solidFill>
                <a:latin typeface="Calibri" charset="0"/>
                <a:ea typeface="ＭＳ Ｐゴシック" charset="0"/>
              </a:rPr>
              <a:t>RegWr</a:t>
            </a:r>
            <a:r>
              <a:rPr lang="en-US" sz="2400" dirty="0">
                <a:latin typeface="Calibri" charset="0"/>
                <a:ea typeface="ＭＳ Ｐゴシック" charset="0"/>
              </a:rPr>
              <a:t>: control logic after decoding the instruction</a:t>
            </a:r>
          </a:p>
          <a:p>
            <a:pPr lvl="1">
              <a:spcBef>
                <a:spcPct val="0"/>
              </a:spcBef>
            </a:pPr>
            <a:endParaRPr lang="en-US" sz="2400" dirty="0">
              <a:latin typeface="Calibri" charset="0"/>
              <a:ea typeface="ＭＳ Ｐゴシック" charset="0"/>
            </a:endParaRPr>
          </a:p>
          <a:p>
            <a:pPr lvl="1">
              <a:spcBef>
                <a:spcPct val="0"/>
              </a:spcBef>
            </a:pPr>
            <a:endParaRPr lang="en-US" sz="2400" dirty="0">
              <a:latin typeface="Calibri" charset="0"/>
              <a:ea typeface="ＭＳ Ｐゴシック" charset="0"/>
            </a:endParaRPr>
          </a:p>
          <a:p>
            <a:pPr lvl="1">
              <a:spcBef>
                <a:spcPct val="0"/>
              </a:spcBef>
            </a:pPr>
            <a:endParaRPr lang="en-US" dirty="0">
              <a:latin typeface="Calibri" charset="0"/>
              <a:ea typeface="ＭＳ Ｐゴシック" charset="0"/>
            </a:endParaRPr>
          </a:p>
          <a:p>
            <a:endParaRPr lang="en-US" dirty="0">
              <a:latin typeface="Calibri" charset="0"/>
              <a:ea typeface="ＭＳ Ｐゴシック" charset="0"/>
              <a:cs typeface="ＭＳ Ｐゴシック" charset="0"/>
            </a:endParaRPr>
          </a:p>
          <a:p>
            <a:pPr>
              <a:buFont typeface="Arial" charset="0"/>
              <a:buNone/>
            </a:pPr>
            <a:endParaRPr lang="en-US" dirty="0">
              <a:latin typeface="Calibri" charset="0"/>
              <a:ea typeface="ＭＳ Ｐゴシック" charset="0"/>
              <a:cs typeface="ＭＳ Ｐゴシック" charset="0"/>
            </a:endParaRPr>
          </a:p>
          <a:p>
            <a:pPr>
              <a:spcBef>
                <a:spcPts val="1600"/>
              </a:spcBef>
            </a:pPr>
            <a:r>
              <a:rPr lang="en-US" sz="2400" dirty="0">
                <a:latin typeface="Calibri" charset="0"/>
                <a:ea typeface="ＭＳ Ｐゴシック" charset="0"/>
                <a:cs typeface="ＭＳ Ｐゴシック" charset="0"/>
              </a:rPr>
              <a:t>… Already defined the register file &amp; ALU             </a:t>
            </a:r>
          </a:p>
        </p:txBody>
      </p:sp>
      <p:sp>
        <p:nvSpPr>
          <p:cNvPr id="46082"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Step </a:t>
            </a:r>
            <a:r>
              <a:rPr lang="en-US" dirty="0" smtClean="0">
                <a:latin typeface="Calibri" charset="0"/>
                <a:ea typeface="ＭＳ Ｐゴシック" charset="0"/>
                <a:cs typeface="ＭＳ Ｐゴシック" charset="0"/>
              </a:rPr>
              <a:t>3b: </a:t>
            </a:r>
            <a:r>
              <a:rPr lang="en-US" dirty="0">
                <a:latin typeface="Calibri" charset="0"/>
                <a:ea typeface="ＭＳ Ｐゴシック" charset="0"/>
                <a:cs typeface="ＭＳ Ｐゴシック" charset="0"/>
              </a:rPr>
              <a:t>Add &amp; Subtract</a:t>
            </a:r>
          </a:p>
        </p:txBody>
      </p:sp>
      <p:sp>
        <p:nvSpPr>
          <p:cNvPr id="62469" name="Line 13"/>
          <p:cNvSpPr>
            <a:spLocks noChangeShapeType="1"/>
          </p:cNvSpPr>
          <p:nvPr/>
        </p:nvSpPr>
        <p:spPr bwMode="auto">
          <a:xfrm flipH="1">
            <a:off x="6604000" y="4630738"/>
            <a:ext cx="1854200" cy="0"/>
          </a:xfrm>
          <a:prstGeom prst="line">
            <a:avLst/>
          </a:prstGeom>
          <a:noFill/>
          <a:ln w="25400">
            <a:solidFill>
              <a:srgbClr val="000000"/>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62470" name="Line 14"/>
          <p:cNvSpPr>
            <a:spLocks noChangeShapeType="1"/>
          </p:cNvSpPr>
          <p:nvPr/>
        </p:nvSpPr>
        <p:spPr bwMode="auto">
          <a:xfrm flipH="1">
            <a:off x="7067550" y="44846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71" name="Rectangle 15"/>
          <p:cNvSpPr>
            <a:spLocks noChangeArrowheads="1"/>
          </p:cNvSpPr>
          <p:nvPr/>
        </p:nvSpPr>
        <p:spPr bwMode="auto">
          <a:xfrm>
            <a:off x="6754813" y="4630738"/>
            <a:ext cx="547687" cy="393700"/>
          </a:xfrm>
          <a:prstGeom prst="rect">
            <a:avLst/>
          </a:prstGeom>
          <a:noFill/>
          <a:ln w="12700">
            <a:noFill/>
            <a:miter lim="800000"/>
            <a:headEnd/>
            <a:tailEnd/>
          </a:ln>
        </p:spPr>
        <p:txBody>
          <a:bodyPr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72" name="Rectangle 16"/>
          <p:cNvSpPr>
            <a:spLocks noChangeArrowheads="1"/>
          </p:cNvSpPr>
          <p:nvPr/>
        </p:nvSpPr>
        <p:spPr bwMode="auto">
          <a:xfrm>
            <a:off x="7212013" y="4264025"/>
            <a:ext cx="849312"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Result</a:t>
            </a:r>
          </a:p>
        </p:txBody>
      </p:sp>
      <p:sp>
        <p:nvSpPr>
          <p:cNvPr id="62473" name="Line 17"/>
          <p:cNvSpPr>
            <a:spLocks noChangeShapeType="1"/>
          </p:cNvSpPr>
          <p:nvPr/>
        </p:nvSpPr>
        <p:spPr bwMode="auto">
          <a:xfrm>
            <a:off x="6388100" y="3722688"/>
            <a:ext cx="0" cy="444500"/>
          </a:xfrm>
          <a:prstGeom prst="line">
            <a:avLst/>
          </a:prstGeom>
          <a:noFill/>
          <a:ln w="127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74" name="Rectangle 18"/>
          <p:cNvSpPr>
            <a:spLocks noChangeArrowheads="1"/>
          </p:cNvSpPr>
          <p:nvPr/>
        </p:nvSpPr>
        <p:spPr bwMode="auto">
          <a:xfrm>
            <a:off x="6008688" y="3411538"/>
            <a:ext cx="989012" cy="393700"/>
          </a:xfrm>
          <a:prstGeom prst="rect">
            <a:avLst/>
          </a:prstGeom>
          <a:noFill/>
          <a:ln w="12700">
            <a:noFill/>
            <a:miter lim="800000"/>
            <a:headEnd/>
            <a:tailEnd/>
          </a:ln>
        </p:spPr>
        <p:txBody>
          <a:bodyPr lIns="90488" tIns="44450" rIns="90488" bIns="44450">
            <a:spAutoFit/>
          </a:bodyPr>
          <a:lstStyle/>
          <a:p>
            <a:pPr>
              <a:defRPr/>
            </a:pPr>
            <a:r>
              <a:rPr lang="en-US" sz="2000">
                <a:solidFill>
                  <a:schemeClr val="accent2"/>
                </a:solidFill>
                <a:latin typeface="+mn-lt"/>
                <a:ea typeface="ＭＳ Ｐゴシック" charset="-128"/>
                <a:cs typeface="ＭＳ Ｐゴシック" charset="-128"/>
              </a:rPr>
              <a:t>ALUctr</a:t>
            </a:r>
          </a:p>
        </p:txBody>
      </p:sp>
      <p:sp>
        <p:nvSpPr>
          <p:cNvPr id="62475" name="Rectangle 19"/>
          <p:cNvSpPr>
            <a:spLocks noChangeArrowheads="1"/>
          </p:cNvSpPr>
          <p:nvPr/>
        </p:nvSpPr>
        <p:spPr bwMode="auto">
          <a:xfrm>
            <a:off x="2192338" y="5011738"/>
            <a:ext cx="47625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62476" name="Rectangle 20"/>
          <p:cNvSpPr>
            <a:spLocks noChangeArrowheads="1"/>
          </p:cNvSpPr>
          <p:nvPr/>
        </p:nvSpPr>
        <p:spPr bwMode="auto">
          <a:xfrm>
            <a:off x="1801813" y="4173538"/>
            <a:ext cx="7858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busW</a:t>
            </a:r>
          </a:p>
        </p:txBody>
      </p:sp>
      <p:sp>
        <p:nvSpPr>
          <p:cNvPr id="62477" name="Rectangle 21"/>
          <p:cNvSpPr>
            <a:spLocks noChangeArrowheads="1"/>
          </p:cNvSpPr>
          <p:nvPr/>
        </p:nvSpPr>
        <p:spPr bwMode="auto">
          <a:xfrm>
            <a:off x="2886075" y="4033838"/>
            <a:ext cx="1431925" cy="121285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478" name="Rectangle 22"/>
          <p:cNvSpPr>
            <a:spLocks noChangeArrowheads="1"/>
          </p:cNvSpPr>
          <p:nvPr/>
        </p:nvSpPr>
        <p:spPr bwMode="auto">
          <a:xfrm>
            <a:off x="2349500" y="3440113"/>
            <a:ext cx="890588"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RegWr</a:t>
            </a:r>
          </a:p>
        </p:txBody>
      </p:sp>
      <p:sp>
        <p:nvSpPr>
          <p:cNvPr id="62479" name="Line 23"/>
          <p:cNvSpPr>
            <a:spLocks noChangeShapeType="1"/>
          </p:cNvSpPr>
          <p:nvPr/>
        </p:nvSpPr>
        <p:spPr bwMode="auto">
          <a:xfrm flipH="1">
            <a:off x="1879600" y="4554538"/>
            <a:ext cx="1016000" cy="0"/>
          </a:xfrm>
          <a:prstGeom prst="line">
            <a:avLst/>
          </a:prstGeom>
          <a:noFill/>
          <a:ln w="25400">
            <a:solidFill>
              <a:srgbClr val="000000"/>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62480" name="Line 24"/>
          <p:cNvSpPr>
            <a:spLocks noChangeShapeType="1"/>
          </p:cNvSpPr>
          <p:nvPr/>
        </p:nvSpPr>
        <p:spPr bwMode="auto">
          <a:xfrm flipH="1">
            <a:off x="2343150" y="44084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1" name="Rectangle 25"/>
          <p:cNvSpPr>
            <a:spLocks noChangeArrowheads="1"/>
          </p:cNvSpPr>
          <p:nvPr/>
        </p:nvSpPr>
        <p:spPr bwMode="auto">
          <a:xfrm>
            <a:off x="2030413" y="4554538"/>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82" name="Line 26"/>
          <p:cNvSpPr>
            <a:spLocks noChangeShapeType="1"/>
          </p:cNvSpPr>
          <p:nvPr/>
        </p:nvSpPr>
        <p:spPr bwMode="auto">
          <a:xfrm>
            <a:off x="4327525" y="4173538"/>
            <a:ext cx="1803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83" name="Line 27"/>
          <p:cNvSpPr>
            <a:spLocks noChangeShapeType="1"/>
          </p:cNvSpPr>
          <p:nvPr/>
        </p:nvSpPr>
        <p:spPr bwMode="auto">
          <a:xfrm flipH="1">
            <a:off x="5314950" y="40274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4" name="Rectangle 28"/>
          <p:cNvSpPr>
            <a:spLocks noChangeArrowheads="1"/>
          </p:cNvSpPr>
          <p:nvPr/>
        </p:nvSpPr>
        <p:spPr bwMode="auto">
          <a:xfrm>
            <a:off x="5343525" y="4173538"/>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85" name="Rectangle 29"/>
          <p:cNvSpPr>
            <a:spLocks noChangeArrowheads="1"/>
          </p:cNvSpPr>
          <p:nvPr/>
        </p:nvSpPr>
        <p:spPr bwMode="auto">
          <a:xfrm>
            <a:off x="4697413" y="3792538"/>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62486" name="Line 30"/>
          <p:cNvSpPr>
            <a:spLocks noChangeShapeType="1"/>
          </p:cNvSpPr>
          <p:nvPr/>
        </p:nvSpPr>
        <p:spPr bwMode="auto">
          <a:xfrm flipV="1">
            <a:off x="3035300" y="3779838"/>
            <a:ext cx="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7" name="Line 31"/>
          <p:cNvSpPr>
            <a:spLocks noChangeShapeType="1"/>
          </p:cNvSpPr>
          <p:nvPr/>
        </p:nvSpPr>
        <p:spPr bwMode="auto">
          <a:xfrm>
            <a:off x="4343400" y="5087938"/>
            <a:ext cx="1803400" cy="0"/>
          </a:xfrm>
          <a:prstGeom prst="line">
            <a:avLst/>
          </a:prstGeom>
          <a:noFill/>
          <a:ln w="25400">
            <a:solidFill>
              <a:srgbClr val="00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88" name="Line 32"/>
          <p:cNvSpPr>
            <a:spLocks noChangeShapeType="1"/>
          </p:cNvSpPr>
          <p:nvPr/>
        </p:nvSpPr>
        <p:spPr bwMode="auto">
          <a:xfrm flipH="1">
            <a:off x="5314950" y="49418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9" name="Rectangle 33"/>
          <p:cNvSpPr>
            <a:spLocks noChangeArrowheads="1"/>
          </p:cNvSpPr>
          <p:nvPr/>
        </p:nvSpPr>
        <p:spPr bwMode="auto">
          <a:xfrm>
            <a:off x="5343525" y="5087938"/>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90" name="Rectangle 34"/>
          <p:cNvSpPr>
            <a:spLocks noChangeArrowheads="1"/>
          </p:cNvSpPr>
          <p:nvPr/>
        </p:nvSpPr>
        <p:spPr bwMode="auto">
          <a:xfrm>
            <a:off x="4697413" y="4706938"/>
            <a:ext cx="7032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62491" name="Line 35"/>
          <p:cNvSpPr>
            <a:spLocks noChangeShapeType="1"/>
          </p:cNvSpPr>
          <p:nvPr/>
        </p:nvSpPr>
        <p:spPr bwMode="auto">
          <a:xfrm flipH="1">
            <a:off x="2387600" y="5011738"/>
            <a:ext cx="48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2" name="Line 36"/>
          <p:cNvSpPr>
            <a:spLocks noChangeShapeType="1"/>
          </p:cNvSpPr>
          <p:nvPr/>
        </p:nvSpPr>
        <p:spPr bwMode="auto">
          <a:xfrm>
            <a:off x="33401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3" name="Line 37"/>
          <p:cNvSpPr>
            <a:spLocks noChangeShapeType="1"/>
          </p:cNvSpPr>
          <p:nvPr/>
        </p:nvSpPr>
        <p:spPr bwMode="auto">
          <a:xfrm flipV="1">
            <a:off x="32702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4" name="Rectangle 38"/>
          <p:cNvSpPr>
            <a:spLocks noChangeArrowheads="1"/>
          </p:cNvSpPr>
          <p:nvPr/>
        </p:nvSpPr>
        <p:spPr bwMode="auto">
          <a:xfrm>
            <a:off x="30972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495" name="Line 39"/>
          <p:cNvSpPr>
            <a:spLocks noChangeShapeType="1"/>
          </p:cNvSpPr>
          <p:nvPr/>
        </p:nvSpPr>
        <p:spPr bwMode="auto">
          <a:xfrm>
            <a:off x="37211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6" name="Line 40"/>
          <p:cNvSpPr>
            <a:spLocks noChangeShapeType="1"/>
          </p:cNvSpPr>
          <p:nvPr/>
        </p:nvSpPr>
        <p:spPr bwMode="auto">
          <a:xfrm flipV="1">
            <a:off x="36512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7" name="Rectangle 41"/>
          <p:cNvSpPr>
            <a:spLocks noChangeArrowheads="1"/>
          </p:cNvSpPr>
          <p:nvPr/>
        </p:nvSpPr>
        <p:spPr bwMode="auto">
          <a:xfrm>
            <a:off x="34782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498" name="Line 42"/>
          <p:cNvSpPr>
            <a:spLocks noChangeShapeType="1"/>
          </p:cNvSpPr>
          <p:nvPr/>
        </p:nvSpPr>
        <p:spPr bwMode="auto">
          <a:xfrm>
            <a:off x="41783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9" name="Line 43"/>
          <p:cNvSpPr>
            <a:spLocks noChangeShapeType="1"/>
          </p:cNvSpPr>
          <p:nvPr/>
        </p:nvSpPr>
        <p:spPr bwMode="auto">
          <a:xfrm flipV="1">
            <a:off x="41084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500" name="Rectangle 44"/>
          <p:cNvSpPr>
            <a:spLocks noChangeArrowheads="1"/>
          </p:cNvSpPr>
          <p:nvPr/>
        </p:nvSpPr>
        <p:spPr bwMode="auto">
          <a:xfrm>
            <a:off x="39354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501" name="Rectangle 45"/>
          <p:cNvSpPr>
            <a:spLocks noChangeArrowheads="1"/>
          </p:cNvSpPr>
          <p:nvPr/>
        </p:nvSpPr>
        <p:spPr bwMode="auto">
          <a:xfrm>
            <a:off x="3035300" y="4021138"/>
            <a:ext cx="5159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Rw</a:t>
            </a:r>
          </a:p>
        </p:txBody>
      </p:sp>
      <p:sp>
        <p:nvSpPr>
          <p:cNvPr id="62502" name="Rectangle 46"/>
          <p:cNvSpPr>
            <a:spLocks noChangeArrowheads="1"/>
          </p:cNvSpPr>
          <p:nvPr/>
        </p:nvSpPr>
        <p:spPr bwMode="auto">
          <a:xfrm>
            <a:off x="3492500" y="4021138"/>
            <a:ext cx="4540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Ra</a:t>
            </a:r>
          </a:p>
        </p:txBody>
      </p:sp>
      <p:sp>
        <p:nvSpPr>
          <p:cNvPr id="62503" name="Rectangle 47"/>
          <p:cNvSpPr>
            <a:spLocks noChangeArrowheads="1"/>
          </p:cNvSpPr>
          <p:nvPr/>
        </p:nvSpPr>
        <p:spPr bwMode="auto">
          <a:xfrm>
            <a:off x="3873500" y="4021138"/>
            <a:ext cx="465138" cy="396875"/>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Rb</a:t>
            </a:r>
            <a:endParaRPr lang="en-US" sz="2000" dirty="0">
              <a:latin typeface="+mn-lt"/>
              <a:ea typeface="ＭＳ Ｐゴシック" charset="-128"/>
              <a:cs typeface="ＭＳ Ｐゴシック" charset="-128"/>
            </a:endParaRPr>
          </a:p>
        </p:txBody>
      </p:sp>
      <p:sp>
        <p:nvSpPr>
          <p:cNvPr id="46119" name="Rectangle 48"/>
          <p:cNvSpPr>
            <a:spLocks noChangeArrowheads="1"/>
          </p:cNvSpPr>
          <p:nvPr/>
        </p:nvSpPr>
        <p:spPr bwMode="auto">
          <a:xfrm>
            <a:off x="3035300" y="4419600"/>
            <a:ext cx="12874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000">
                <a:latin typeface="Calibri" charset="0"/>
              </a:rPr>
              <a:t>32 x 32-bit</a:t>
            </a:r>
          </a:p>
          <a:p>
            <a:r>
              <a:rPr lang="en-US" sz="2000">
                <a:latin typeface="Calibri" charset="0"/>
              </a:rPr>
              <a:t>Registers</a:t>
            </a:r>
          </a:p>
        </p:txBody>
      </p:sp>
      <p:sp>
        <p:nvSpPr>
          <p:cNvPr id="46120" name="Line 49"/>
          <p:cNvSpPr>
            <a:spLocks noChangeShapeType="1"/>
          </p:cNvSpPr>
          <p:nvPr/>
        </p:nvSpPr>
        <p:spPr bwMode="auto">
          <a:xfrm>
            <a:off x="7683500" y="4643438"/>
            <a:ext cx="0" cy="1193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1" name="Line 50"/>
          <p:cNvSpPr>
            <a:spLocks noChangeShapeType="1"/>
          </p:cNvSpPr>
          <p:nvPr/>
        </p:nvSpPr>
        <p:spPr bwMode="auto">
          <a:xfrm flipH="1">
            <a:off x="1879600" y="5849938"/>
            <a:ext cx="58166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2" name="Line 51"/>
          <p:cNvSpPr>
            <a:spLocks noChangeShapeType="1"/>
          </p:cNvSpPr>
          <p:nvPr/>
        </p:nvSpPr>
        <p:spPr bwMode="auto">
          <a:xfrm flipV="1">
            <a:off x="1892300" y="4541838"/>
            <a:ext cx="0" cy="1320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8" name="Rectangle 52"/>
          <p:cNvSpPr>
            <a:spLocks noChangeArrowheads="1"/>
          </p:cNvSpPr>
          <p:nvPr/>
        </p:nvSpPr>
        <p:spPr bwMode="auto">
          <a:xfrm>
            <a:off x="3554413" y="3259138"/>
            <a:ext cx="422275"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Rs</a:t>
            </a:r>
          </a:p>
        </p:txBody>
      </p:sp>
      <p:sp>
        <p:nvSpPr>
          <p:cNvPr id="62509" name="Rectangle 53"/>
          <p:cNvSpPr>
            <a:spLocks noChangeArrowheads="1"/>
          </p:cNvSpPr>
          <p:nvPr/>
        </p:nvSpPr>
        <p:spPr bwMode="auto">
          <a:xfrm>
            <a:off x="4011613" y="3259138"/>
            <a:ext cx="420687" cy="393700"/>
          </a:xfrm>
          <a:prstGeom prst="rect">
            <a:avLst/>
          </a:prstGeom>
          <a:noFill/>
          <a:ln w="12700">
            <a:noFill/>
            <a:miter lim="800000"/>
            <a:headEnd/>
            <a:tailEnd/>
          </a:ln>
        </p:spPr>
        <p:txBody>
          <a:bodyPr wrap="none" lIns="90488" tIns="44450" rIns="90488" bIns="44450">
            <a:spAutoFit/>
          </a:bodyPr>
          <a:lstStyle/>
          <a:p>
            <a:pPr>
              <a:defRPr/>
            </a:pPr>
            <a:r>
              <a:rPr lang="en-US" sz="2000" dirty="0" err="1">
                <a:solidFill>
                  <a:schemeClr val="accent2"/>
                </a:solidFill>
                <a:latin typeface="+mn-lt"/>
                <a:ea typeface="ＭＳ Ｐゴシック" charset="-128"/>
                <a:cs typeface="ＭＳ Ｐゴシック" charset="-128"/>
              </a:rPr>
              <a:t>Rt</a:t>
            </a:r>
            <a:endParaRPr lang="en-US" sz="2000" dirty="0">
              <a:solidFill>
                <a:schemeClr val="accent2"/>
              </a:solidFill>
              <a:latin typeface="+mn-lt"/>
              <a:ea typeface="ＭＳ Ｐゴシック" charset="-128"/>
              <a:cs typeface="ＭＳ Ｐゴシック" charset="-128"/>
            </a:endParaRPr>
          </a:p>
        </p:txBody>
      </p:sp>
      <p:sp>
        <p:nvSpPr>
          <p:cNvPr id="62510" name="Rectangle 54"/>
          <p:cNvSpPr>
            <a:spLocks noChangeArrowheads="1"/>
          </p:cNvSpPr>
          <p:nvPr/>
        </p:nvSpPr>
        <p:spPr bwMode="auto">
          <a:xfrm>
            <a:off x="3173413" y="3259138"/>
            <a:ext cx="457200"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Rd</a:t>
            </a:r>
          </a:p>
        </p:txBody>
      </p:sp>
      <p:sp>
        <p:nvSpPr>
          <p:cNvPr id="62511" name="Rectangle 55"/>
          <p:cNvSpPr>
            <a:spLocks noChangeArrowheads="1"/>
          </p:cNvSpPr>
          <p:nvPr/>
        </p:nvSpPr>
        <p:spPr bwMode="auto">
          <a:xfrm rot="5400000">
            <a:off x="6163469" y="4469607"/>
            <a:ext cx="565150" cy="366712"/>
          </a:xfrm>
          <a:prstGeom prst="rect">
            <a:avLst/>
          </a:prstGeom>
          <a:noFill/>
          <a:ln w="12700">
            <a:noFill/>
            <a:miter lim="800000"/>
            <a:headEnd/>
            <a:tailEnd/>
          </a:ln>
        </p:spPr>
        <p:txBody>
          <a:bodyPr wrap="none" lIns="90488" tIns="44450" rIns="90488" bIns="44450">
            <a:spAutoFit/>
          </a:bodyPr>
          <a:lstStyle/>
          <a:p>
            <a:r>
              <a:rPr lang="en-US">
                <a:latin typeface="Calibri" charset="0"/>
              </a:rPr>
              <a:t>ALU</a:t>
            </a:r>
            <a:endParaRPr lang="en-US" sz="2000">
              <a:latin typeface="Calibri" charset="0"/>
            </a:endParaRPr>
          </a:p>
        </p:txBody>
      </p:sp>
      <p:sp>
        <p:nvSpPr>
          <p:cNvPr id="62512" name="Rectangle 56"/>
          <p:cNvSpPr>
            <a:spLocks noChangeArrowheads="1"/>
          </p:cNvSpPr>
          <p:nvPr/>
        </p:nvSpPr>
        <p:spPr bwMode="auto">
          <a:xfrm>
            <a:off x="1691771" y="2408238"/>
            <a:ext cx="6070600" cy="2794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3" name="Rectangle 57"/>
          <p:cNvSpPr>
            <a:spLocks noChangeArrowheads="1"/>
          </p:cNvSpPr>
          <p:nvPr/>
        </p:nvSpPr>
        <p:spPr bwMode="auto">
          <a:xfrm>
            <a:off x="1685421" y="2401888"/>
            <a:ext cx="10541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4" name="Rectangle 58"/>
          <p:cNvSpPr>
            <a:spLocks noChangeArrowheads="1"/>
          </p:cNvSpPr>
          <p:nvPr/>
        </p:nvSpPr>
        <p:spPr bwMode="auto">
          <a:xfrm>
            <a:off x="1998158" y="2332038"/>
            <a:ext cx="4587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op</a:t>
            </a:r>
          </a:p>
        </p:txBody>
      </p:sp>
      <p:sp>
        <p:nvSpPr>
          <p:cNvPr id="62515" name="Rectangle 59"/>
          <p:cNvSpPr>
            <a:spLocks noChangeArrowheads="1"/>
          </p:cNvSpPr>
          <p:nvPr/>
        </p:nvSpPr>
        <p:spPr bwMode="auto">
          <a:xfrm>
            <a:off x="27522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6" name="Rectangle 60"/>
          <p:cNvSpPr>
            <a:spLocks noChangeArrowheads="1"/>
          </p:cNvSpPr>
          <p:nvPr/>
        </p:nvSpPr>
        <p:spPr bwMode="auto">
          <a:xfrm>
            <a:off x="3036383" y="2332038"/>
            <a:ext cx="374650" cy="398462"/>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rs</a:t>
            </a:r>
            <a:endParaRPr lang="en-US" sz="2000" dirty="0">
              <a:latin typeface="+mn-lt"/>
              <a:ea typeface="ＭＳ Ｐゴシック" charset="-128"/>
              <a:cs typeface="ＭＳ Ｐゴシック" charset="-128"/>
            </a:endParaRPr>
          </a:p>
        </p:txBody>
      </p:sp>
      <p:sp>
        <p:nvSpPr>
          <p:cNvPr id="62517" name="Rectangle 61"/>
          <p:cNvSpPr>
            <a:spLocks noChangeArrowheads="1"/>
          </p:cNvSpPr>
          <p:nvPr/>
        </p:nvSpPr>
        <p:spPr bwMode="auto">
          <a:xfrm>
            <a:off x="37428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8" name="Rectangle 62"/>
          <p:cNvSpPr>
            <a:spLocks noChangeArrowheads="1"/>
          </p:cNvSpPr>
          <p:nvPr/>
        </p:nvSpPr>
        <p:spPr bwMode="auto">
          <a:xfrm>
            <a:off x="4026983" y="2332038"/>
            <a:ext cx="363538" cy="398462"/>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rt</a:t>
            </a:r>
            <a:endParaRPr lang="en-US" sz="2000" dirty="0">
              <a:latin typeface="+mn-lt"/>
              <a:ea typeface="ＭＳ Ｐゴシック" charset="-128"/>
              <a:cs typeface="ＭＳ Ｐゴシック" charset="-128"/>
            </a:endParaRPr>
          </a:p>
        </p:txBody>
      </p:sp>
      <p:sp>
        <p:nvSpPr>
          <p:cNvPr id="62519" name="Rectangle 63"/>
          <p:cNvSpPr>
            <a:spLocks noChangeArrowheads="1"/>
          </p:cNvSpPr>
          <p:nvPr/>
        </p:nvSpPr>
        <p:spPr bwMode="auto">
          <a:xfrm>
            <a:off x="47334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0" name="Rectangle 64"/>
          <p:cNvSpPr>
            <a:spLocks noChangeArrowheads="1"/>
          </p:cNvSpPr>
          <p:nvPr/>
        </p:nvSpPr>
        <p:spPr bwMode="auto">
          <a:xfrm>
            <a:off x="5017583" y="2332038"/>
            <a:ext cx="4079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rd</a:t>
            </a:r>
          </a:p>
        </p:txBody>
      </p:sp>
      <p:sp>
        <p:nvSpPr>
          <p:cNvPr id="62521" name="Rectangle 65"/>
          <p:cNvSpPr>
            <a:spLocks noChangeArrowheads="1"/>
          </p:cNvSpPr>
          <p:nvPr/>
        </p:nvSpPr>
        <p:spPr bwMode="auto">
          <a:xfrm>
            <a:off x="57240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2" name="Rectangle 66"/>
          <p:cNvSpPr>
            <a:spLocks noChangeArrowheads="1"/>
          </p:cNvSpPr>
          <p:nvPr/>
        </p:nvSpPr>
        <p:spPr bwMode="auto">
          <a:xfrm>
            <a:off x="5855783" y="2332038"/>
            <a:ext cx="844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shamt</a:t>
            </a:r>
          </a:p>
        </p:txBody>
      </p:sp>
      <p:sp>
        <p:nvSpPr>
          <p:cNvPr id="62523" name="Rectangle 67"/>
          <p:cNvSpPr>
            <a:spLocks noChangeArrowheads="1"/>
          </p:cNvSpPr>
          <p:nvPr/>
        </p:nvSpPr>
        <p:spPr bwMode="auto">
          <a:xfrm>
            <a:off x="6714621" y="2401888"/>
            <a:ext cx="10541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4" name="Rectangle 68"/>
          <p:cNvSpPr>
            <a:spLocks noChangeArrowheads="1"/>
          </p:cNvSpPr>
          <p:nvPr/>
        </p:nvSpPr>
        <p:spPr bwMode="auto">
          <a:xfrm>
            <a:off x="7027358" y="2332038"/>
            <a:ext cx="746125"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funct</a:t>
            </a:r>
          </a:p>
        </p:txBody>
      </p:sp>
      <p:sp>
        <p:nvSpPr>
          <p:cNvPr id="62525" name="Rectangle 69"/>
          <p:cNvSpPr>
            <a:spLocks noChangeArrowheads="1"/>
          </p:cNvSpPr>
          <p:nvPr/>
        </p:nvSpPr>
        <p:spPr bwMode="auto">
          <a:xfrm>
            <a:off x="7608383" y="2060575"/>
            <a:ext cx="3127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0</a:t>
            </a:r>
          </a:p>
        </p:txBody>
      </p:sp>
      <p:sp>
        <p:nvSpPr>
          <p:cNvPr id="62526" name="Rectangle 70"/>
          <p:cNvSpPr>
            <a:spLocks noChangeArrowheads="1"/>
          </p:cNvSpPr>
          <p:nvPr/>
        </p:nvSpPr>
        <p:spPr bwMode="auto">
          <a:xfrm>
            <a:off x="6465383" y="2060575"/>
            <a:ext cx="3127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a:t>
            </a:r>
          </a:p>
        </p:txBody>
      </p:sp>
      <p:sp>
        <p:nvSpPr>
          <p:cNvPr id="62527" name="Rectangle 71"/>
          <p:cNvSpPr>
            <a:spLocks noChangeArrowheads="1"/>
          </p:cNvSpPr>
          <p:nvPr/>
        </p:nvSpPr>
        <p:spPr bwMode="auto">
          <a:xfrm>
            <a:off x="53985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11</a:t>
            </a:r>
          </a:p>
        </p:txBody>
      </p:sp>
      <p:sp>
        <p:nvSpPr>
          <p:cNvPr id="62528" name="Rectangle 72"/>
          <p:cNvSpPr>
            <a:spLocks noChangeArrowheads="1"/>
          </p:cNvSpPr>
          <p:nvPr/>
        </p:nvSpPr>
        <p:spPr bwMode="auto">
          <a:xfrm>
            <a:off x="44079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16</a:t>
            </a:r>
          </a:p>
        </p:txBody>
      </p:sp>
      <p:sp>
        <p:nvSpPr>
          <p:cNvPr id="62529" name="Rectangle 73"/>
          <p:cNvSpPr>
            <a:spLocks noChangeArrowheads="1"/>
          </p:cNvSpPr>
          <p:nvPr/>
        </p:nvSpPr>
        <p:spPr bwMode="auto">
          <a:xfrm>
            <a:off x="34173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21</a:t>
            </a:r>
          </a:p>
        </p:txBody>
      </p:sp>
      <p:sp>
        <p:nvSpPr>
          <p:cNvPr id="62530" name="Rectangle 74"/>
          <p:cNvSpPr>
            <a:spLocks noChangeArrowheads="1"/>
          </p:cNvSpPr>
          <p:nvPr/>
        </p:nvSpPr>
        <p:spPr bwMode="auto">
          <a:xfrm>
            <a:off x="24267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26</a:t>
            </a:r>
          </a:p>
        </p:txBody>
      </p:sp>
      <p:sp>
        <p:nvSpPr>
          <p:cNvPr id="62531" name="Rectangle 75"/>
          <p:cNvSpPr>
            <a:spLocks noChangeArrowheads="1"/>
          </p:cNvSpPr>
          <p:nvPr/>
        </p:nvSpPr>
        <p:spPr bwMode="auto">
          <a:xfrm>
            <a:off x="15885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31</a:t>
            </a:r>
          </a:p>
        </p:txBody>
      </p:sp>
      <p:sp>
        <p:nvSpPr>
          <p:cNvPr id="62532" name="Rectangle 76"/>
          <p:cNvSpPr>
            <a:spLocks noChangeArrowheads="1"/>
          </p:cNvSpPr>
          <p:nvPr/>
        </p:nvSpPr>
        <p:spPr bwMode="auto">
          <a:xfrm>
            <a:off x="19695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 bits</a:t>
            </a:r>
          </a:p>
        </p:txBody>
      </p:sp>
      <p:sp>
        <p:nvSpPr>
          <p:cNvPr id="62533" name="Rectangle 77"/>
          <p:cNvSpPr>
            <a:spLocks noChangeArrowheads="1"/>
          </p:cNvSpPr>
          <p:nvPr/>
        </p:nvSpPr>
        <p:spPr bwMode="auto">
          <a:xfrm>
            <a:off x="69987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 bits</a:t>
            </a:r>
          </a:p>
        </p:txBody>
      </p:sp>
      <p:sp>
        <p:nvSpPr>
          <p:cNvPr id="62534" name="Rectangle 78"/>
          <p:cNvSpPr>
            <a:spLocks noChangeArrowheads="1"/>
          </p:cNvSpPr>
          <p:nvPr/>
        </p:nvSpPr>
        <p:spPr bwMode="auto">
          <a:xfrm>
            <a:off x="59319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5" name="Rectangle 79"/>
          <p:cNvSpPr>
            <a:spLocks noChangeArrowheads="1"/>
          </p:cNvSpPr>
          <p:nvPr/>
        </p:nvSpPr>
        <p:spPr bwMode="auto">
          <a:xfrm>
            <a:off x="49413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6" name="Rectangle 80"/>
          <p:cNvSpPr>
            <a:spLocks noChangeArrowheads="1"/>
          </p:cNvSpPr>
          <p:nvPr/>
        </p:nvSpPr>
        <p:spPr bwMode="auto">
          <a:xfrm>
            <a:off x="39507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7" name="Rectangle 81"/>
          <p:cNvSpPr>
            <a:spLocks noChangeArrowheads="1"/>
          </p:cNvSpPr>
          <p:nvPr/>
        </p:nvSpPr>
        <p:spPr bwMode="auto">
          <a:xfrm>
            <a:off x="29601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8" name="Line 83"/>
          <p:cNvSpPr>
            <a:spLocks noChangeShapeType="1"/>
          </p:cNvSpPr>
          <p:nvPr/>
        </p:nvSpPr>
        <p:spPr bwMode="auto">
          <a:xfrm>
            <a:off x="2882900" y="4935538"/>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539" name="Line 84"/>
          <p:cNvSpPr>
            <a:spLocks noChangeShapeType="1"/>
          </p:cNvSpPr>
          <p:nvPr/>
        </p:nvSpPr>
        <p:spPr bwMode="auto">
          <a:xfrm flipH="1">
            <a:off x="2882900" y="5011738"/>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87" name="Freeform 86"/>
          <p:cNvSpPr/>
          <p:nvPr/>
        </p:nvSpPr>
        <p:spPr>
          <a:xfrm>
            <a:off x="6129338" y="3987800"/>
            <a:ext cx="482600" cy="1270000"/>
          </a:xfrm>
          <a:custGeom>
            <a:avLst/>
            <a:gdLst>
              <a:gd name="connsiteX0" fmla="*/ 0 w 482321"/>
              <a:gd name="connsiteY0" fmla="*/ 417950 h 1269925"/>
              <a:gd name="connsiteX1" fmla="*/ 0 w 482321"/>
              <a:gd name="connsiteY1" fmla="*/ 0 h 1269925"/>
              <a:gd name="connsiteX2" fmla="*/ 466244 w 482321"/>
              <a:gd name="connsiteY2" fmla="*/ 337575 h 1269925"/>
              <a:gd name="connsiteX3" fmla="*/ 482321 w 482321"/>
              <a:gd name="connsiteY3" fmla="*/ 916275 h 1269925"/>
              <a:gd name="connsiteX4" fmla="*/ 32155 w 482321"/>
              <a:gd name="connsiteY4" fmla="*/ 1269925 h 1269925"/>
              <a:gd name="connsiteX5" fmla="*/ 0 w 482321"/>
              <a:gd name="connsiteY5" fmla="*/ 868050 h 1269925"/>
              <a:gd name="connsiteX6" fmla="*/ 192928 w 482321"/>
              <a:gd name="connsiteY6" fmla="*/ 691225 h 1269925"/>
              <a:gd name="connsiteX7" fmla="*/ 0 w 482321"/>
              <a:gd name="connsiteY7" fmla="*/ 530475 h 1269925"/>
              <a:gd name="connsiteX8" fmla="*/ 0 w 482321"/>
              <a:gd name="connsiteY8" fmla="*/ 417950 h 126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321" h="1269925">
                <a:moveTo>
                  <a:pt x="0" y="417950"/>
                </a:moveTo>
                <a:lnTo>
                  <a:pt x="0" y="0"/>
                </a:lnTo>
                <a:lnTo>
                  <a:pt x="466244" y="337575"/>
                </a:lnTo>
                <a:lnTo>
                  <a:pt x="482321" y="916275"/>
                </a:lnTo>
                <a:lnTo>
                  <a:pt x="32155" y="1269925"/>
                </a:lnTo>
                <a:lnTo>
                  <a:pt x="0" y="868050"/>
                </a:lnTo>
                <a:lnTo>
                  <a:pt x="192928" y="691225"/>
                </a:lnTo>
                <a:lnTo>
                  <a:pt x="0" y="530475"/>
                </a:lnTo>
                <a:lnTo>
                  <a:pt x="0" y="417950"/>
                </a:lnTo>
                <a:close/>
              </a:path>
            </a:pathLst>
          </a:cu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Tree>
    <p:extLst>
      <p:ext uri="{BB962C8B-B14F-4D97-AF65-F5344CB8AC3E}">
        <p14:creationId xmlns:p14="http://schemas.microsoft.com/office/powerpoint/2010/main" val="30119538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Clocking Methodology</a:t>
            </a:r>
          </a:p>
        </p:txBody>
      </p:sp>
      <p:sp>
        <p:nvSpPr>
          <p:cNvPr id="51203" name="Rectangle 3"/>
          <p:cNvSpPr>
            <a:spLocks noGrp="1" noChangeArrowheads="1"/>
          </p:cNvSpPr>
          <p:nvPr>
            <p:ph type="body" idx="1"/>
          </p:nvPr>
        </p:nvSpPr>
        <p:spPr>
          <a:xfrm>
            <a:off x="457200" y="3436938"/>
            <a:ext cx="8229600" cy="2163762"/>
          </a:xfrm>
        </p:spPr>
        <p:txBody>
          <a:bodyPr/>
          <a:lstStyle/>
          <a:p>
            <a:pPr>
              <a:lnSpc>
                <a:spcPct val="90000"/>
              </a:lnSpc>
            </a:pPr>
            <a:r>
              <a:rPr lang="en-US" sz="2400">
                <a:latin typeface="Calibri" charset="0"/>
                <a:ea typeface="ＭＳ Ｐゴシック" charset="0"/>
                <a:cs typeface="ＭＳ Ｐゴシック" charset="0"/>
              </a:rPr>
              <a:t>Storage elements clocked by same edge</a:t>
            </a:r>
          </a:p>
          <a:p>
            <a:pPr>
              <a:lnSpc>
                <a:spcPct val="90000"/>
              </a:lnSpc>
            </a:pPr>
            <a:r>
              <a:rPr lang="en-US" sz="2400">
                <a:latin typeface="Calibri" charset="0"/>
                <a:ea typeface="ＭＳ Ｐゴシック" charset="0"/>
                <a:cs typeface="ＭＳ Ｐゴシック" charset="0"/>
              </a:rPr>
              <a:t>Flip-flops (FFs) and combinational logic have some delays </a:t>
            </a:r>
          </a:p>
          <a:p>
            <a:pPr lvl="1">
              <a:lnSpc>
                <a:spcPct val="90000"/>
              </a:lnSpc>
            </a:pPr>
            <a:r>
              <a:rPr lang="en-US" sz="2000">
                <a:latin typeface="Calibri" charset="0"/>
                <a:ea typeface="ＭＳ Ｐゴシック" charset="0"/>
              </a:rPr>
              <a:t>Gates: delay from input change to output change </a:t>
            </a:r>
          </a:p>
          <a:p>
            <a:pPr lvl="1">
              <a:lnSpc>
                <a:spcPct val="90000"/>
              </a:lnSpc>
            </a:pPr>
            <a:r>
              <a:rPr lang="en-US" sz="2000">
                <a:latin typeface="Calibri" charset="0"/>
                <a:ea typeface="ＭＳ Ｐゴシック" charset="0"/>
              </a:rPr>
              <a:t>Signals at FF D input must be stable before active clock edge to allow signal to travel within the FF (set-up time), and we have the usual clock-to-Q delay</a:t>
            </a:r>
          </a:p>
          <a:p>
            <a:pPr>
              <a:lnSpc>
                <a:spcPct val="90000"/>
              </a:lnSpc>
            </a:pPr>
            <a:r>
              <a:rPr lang="ja-JP" altLang="en-US" sz="2400">
                <a:latin typeface="Calibri" charset="0"/>
                <a:ea typeface="ＭＳ Ｐゴシック" charset="0"/>
                <a:cs typeface="ＭＳ Ｐゴシック" charset="0"/>
              </a:rPr>
              <a:t>“</a:t>
            </a:r>
            <a:r>
              <a:rPr lang="en-US" sz="2400">
                <a:latin typeface="Calibri" charset="0"/>
                <a:ea typeface="ＭＳ Ｐゴシック" charset="0"/>
                <a:cs typeface="ＭＳ Ｐゴシック" charset="0"/>
              </a:rPr>
              <a:t>Critical path</a:t>
            </a:r>
            <a:r>
              <a:rPr lang="ja-JP" altLang="en-US" sz="2400">
                <a:latin typeface="Calibri" charset="0"/>
                <a:ea typeface="ＭＳ Ｐゴシック" charset="0"/>
                <a:cs typeface="ＭＳ Ｐゴシック" charset="0"/>
              </a:rPr>
              <a:t>”</a:t>
            </a:r>
            <a:r>
              <a:rPr lang="en-US" sz="2400">
                <a:latin typeface="Calibri" charset="0"/>
                <a:ea typeface="ＭＳ Ｐゴシック" charset="0"/>
                <a:cs typeface="ＭＳ Ｐゴシック" charset="0"/>
              </a:rPr>
              <a:t> (longest path through logic) determines length of clock period</a:t>
            </a:r>
          </a:p>
        </p:txBody>
      </p:sp>
      <p:grpSp>
        <p:nvGrpSpPr>
          <p:cNvPr id="51207" name="Group 4"/>
          <p:cNvGrpSpPr>
            <a:grpSpLocks/>
          </p:cNvGrpSpPr>
          <p:nvPr/>
        </p:nvGrpSpPr>
        <p:grpSpPr bwMode="auto">
          <a:xfrm flipV="1">
            <a:off x="539750" y="1447800"/>
            <a:ext cx="7835900" cy="317500"/>
            <a:chOff x="340" y="524"/>
            <a:chExt cx="4936" cy="200"/>
          </a:xfrm>
        </p:grpSpPr>
        <p:sp>
          <p:nvSpPr>
            <p:cNvPr id="51313" name="Line 5"/>
            <p:cNvSpPr>
              <a:spLocks noChangeShapeType="1"/>
            </p:cNvSpPr>
            <p:nvPr/>
          </p:nvSpPr>
          <p:spPr bwMode="auto">
            <a:xfrm>
              <a:off x="340" y="528"/>
              <a:ext cx="69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4" name="Line 6"/>
            <p:cNvSpPr>
              <a:spLocks noChangeShapeType="1"/>
            </p:cNvSpPr>
            <p:nvPr/>
          </p:nvSpPr>
          <p:spPr bwMode="auto">
            <a:xfrm>
              <a:off x="1042" y="532"/>
              <a:ext cx="0" cy="1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15" name="Line 7"/>
            <p:cNvSpPr>
              <a:spLocks noChangeShapeType="1"/>
            </p:cNvSpPr>
            <p:nvPr/>
          </p:nvSpPr>
          <p:spPr bwMode="auto">
            <a:xfrm>
              <a:off x="1046" y="720"/>
              <a:ext cx="17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6" name="Line 8"/>
            <p:cNvSpPr>
              <a:spLocks noChangeShapeType="1"/>
            </p:cNvSpPr>
            <p:nvPr/>
          </p:nvSpPr>
          <p:spPr bwMode="auto">
            <a:xfrm flipV="1">
              <a:off x="2808" y="524"/>
              <a:ext cx="0"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7" name="Line 9"/>
            <p:cNvSpPr>
              <a:spLocks noChangeShapeType="1"/>
            </p:cNvSpPr>
            <p:nvPr/>
          </p:nvSpPr>
          <p:spPr bwMode="auto">
            <a:xfrm>
              <a:off x="2812" y="528"/>
              <a:ext cx="17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8" name="Line 10"/>
            <p:cNvSpPr>
              <a:spLocks noChangeShapeType="1"/>
            </p:cNvSpPr>
            <p:nvPr/>
          </p:nvSpPr>
          <p:spPr bwMode="auto">
            <a:xfrm>
              <a:off x="4574" y="532"/>
              <a:ext cx="0" cy="1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19" name="Line 11"/>
            <p:cNvSpPr>
              <a:spLocks noChangeShapeType="1"/>
            </p:cNvSpPr>
            <p:nvPr/>
          </p:nvSpPr>
          <p:spPr bwMode="auto">
            <a:xfrm>
              <a:off x="4578" y="720"/>
              <a:ext cx="69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6632" name="Rectangle 12"/>
          <p:cNvSpPr>
            <a:spLocks noChangeArrowheads="1"/>
          </p:cNvSpPr>
          <p:nvPr/>
        </p:nvSpPr>
        <p:spPr bwMode="auto">
          <a:xfrm>
            <a:off x="457200" y="1295400"/>
            <a:ext cx="633413" cy="520700"/>
          </a:xfrm>
          <a:prstGeom prst="rect">
            <a:avLst/>
          </a:prstGeom>
          <a:noFill/>
          <a:ln w="38100">
            <a:noFill/>
            <a:miter lim="800000"/>
            <a:headEnd/>
            <a:tailEnd/>
          </a:ln>
        </p:spPr>
        <p:txBody>
          <a:bodyPr wrap="none" lIns="90488" tIns="44450" rIns="90488" bIns="44450">
            <a:spAutoFit/>
          </a:bodyPr>
          <a:lstStyle/>
          <a:p>
            <a:pPr>
              <a:defRPr/>
            </a:pPr>
            <a:r>
              <a:rPr lang="en-US" sz="2800" dirty="0" err="1">
                <a:latin typeface="+mn-lt"/>
                <a:ea typeface="ＭＳ Ｐゴシック" charset="-128"/>
                <a:cs typeface="ＭＳ Ｐゴシック" charset="-128"/>
              </a:rPr>
              <a:t>Clk</a:t>
            </a:r>
            <a:endParaRPr lang="en-US" sz="2800" dirty="0">
              <a:latin typeface="+mn-lt"/>
              <a:ea typeface="ＭＳ Ｐゴシック" charset="-128"/>
              <a:cs typeface="ＭＳ Ｐゴシック" charset="-128"/>
            </a:endParaRPr>
          </a:p>
        </p:txBody>
      </p:sp>
      <p:sp>
        <p:nvSpPr>
          <p:cNvPr id="51209" name="Rectangle 13"/>
          <p:cNvSpPr>
            <a:spLocks noChangeArrowheads="1"/>
          </p:cNvSpPr>
          <p:nvPr/>
        </p:nvSpPr>
        <p:spPr bwMode="auto">
          <a:xfrm>
            <a:off x="1619250" y="1905000"/>
            <a:ext cx="279400" cy="1422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10" name="Line 14"/>
          <p:cNvSpPr>
            <a:spLocks noChangeShapeType="1"/>
          </p:cNvSpPr>
          <p:nvPr/>
        </p:nvSpPr>
        <p:spPr bwMode="auto">
          <a:xfrm>
            <a:off x="1752600" y="3327400"/>
            <a:ext cx="0"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1" name="Line 15"/>
          <p:cNvSpPr>
            <a:spLocks noChangeShapeType="1"/>
          </p:cNvSpPr>
          <p:nvPr/>
        </p:nvSpPr>
        <p:spPr bwMode="auto">
          <a:xfrm flipH="1">
            <a:off x="11430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Rectangle 16"/>
          <p:cNvSpPr>
            <a:spLocks noChangeArrowheads="1"/>
          </p:cNvSpPr>
          <p:nvPr/>
        </p:nvSpPr>
        <p:spPr bwMode="auto">
          <a:xfrm>
            <a:off x="1287463" y="2197100"/>
            <a:ext cx="231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13" name="Line 17"/>
          <p:cNvSpPr>
            <a:spLocks noChangeShapeType="1"/>
          </p:cNvSpPr>
          <p:nvPr/>
        </p:nvSpPr>
        <p:spPr bwMode="auto">
          <a:xfrm flipH="1">
            <a:off x="11430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4" name="Line 18"/>
          <p:cNvSpPr>
            <a:spLocks noChangeShapeType="1"/>
          </p:cNvSpPr>
          <p:nvPr/>
        </p:nvSpPr>
        <p:spPr bwMode="auto">
          <a:xfrm flipH="1">
            <a:off x="19050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5" name="Rectangle 19"/>
          <p:cNvSpPr>
            <a:spLocks noChangeArrowheads="1"/>
          </p:cNvSpPr>
          <p:nvPr/>
        </p:nvSpPr>
        <p:spPr bwMode="auto">
          <a:xfrm>
            <a:off x="2049463" y="2197100"/>
            <a:ext cx="231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16" name="Line 20"/>
          <p:cNvSpPr>
            <a:spLocks noChangeShapeType="1"/>
          </p:cNvSpPr>
          <p:nvPr/>
        </p:nvSpPr>
        <p:spPr bwMode="auto">
          <a:xfrm flipH="1">
            <a:off x="19050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7" name="Rectangle 21"/>
          <p:cNvSpPr>
            <a:spLocks noChangeArrowheads="1"/>
          </p:cNvSpPr>
          <p:nvPr/>
        </p:nvSpPr>
        <p:spPr bwMode="auto">
          <a:xfrm>
            <a:off x="7181850" y="1905000"/>
            <a:ext cx="279400" cy="1422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18" name="Line 22"/>
          <p:cNvSpPr>
            <a:spLocks noChangeShapeType="1"/>
          </p:cNvSpPr>
          <p:nvPr/>
        </p:nvSpPr>
        <p:spPr bwMode="auto">
          <a:xfrm flipH="1">
            <a:off x="67056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9" name="Rectangle 23"/>
          <p:cNvSpPr>
            <a:spLocks noChangeArrowheads="1"/>
          </p:cNvSpPr>
          <p:nvPr/>
        </p:nvSpPr>
        <p:spPr bwMode="auto">
          <a:xfrm>
            <a:off x="6850063" y="2197100"/>
            <a:ext cx="231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20" name="Line 24"/>
          <p:cNvSpPr>
            <a:spLocks noChangeShapeType="1"/>
          </p:cNvSpPr>
          <p:nvPr/>
        </p:nvSpPr>
        <p:spPr bwMode="auto">
          <a:xfrm flipH="1">
            <a:off x="67056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1" name="Line 25"/>
          <p:cNvSpPr>
            <a:spLocks noChangeShapeType="1"/>
          </p:cNvSpPr>
          <p:nvPr/>
        </p:nvSpPr>
        <p:spPr bwMode="auto">
          <a:xfrm flipH="1">
            <a:off x="7467600" y="21209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2" name="Rectangle 26"/>
          <p:cNvSpPr>
            <a:spLocks noChangeArrowheads="1"/>
          </p:cNvSpPr>
          <p:nvPr/>
        </p:nvSpPr>
        <p:spPr bwMode="auto">
          <a:xfrm>
            <a:off x="7612063" y="2197100"/>
            <a:ext cx="231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Times" charset="0"/>
              </a:rPr>
              <a:t>.</a:t>
            </a:r>
          </a:p>
          <a:p>
            <a:r>
              <a:rPr lang="en-US" sz="1600" b="1">
                <a:latin typeface="Times" charset="0"/>
              </a:rPr>
              <a:t>.</a:t>
            </a:r>
          </a:p>
          <a:p>
            <a:r>
              <a:rPr lang="en-US" sz="1600" b="1">
                <a:latin typeface="Times" charset="0"/>
              </a:rPr>
              <a:t>.</a:t>
            </a:r>
          </a:p>
        </p:txBody>
      </p:sp>
      <p:sp>
        <p:nvSpPr>
          <p:cNvPr id="51223" name="Line 27"/>
          <p:cNvSpPr>
            <a:spLocks noChangeShapeType="1"/>
          </p:cNvSpPr>
          <p:nvPr/>
        </p:nvSpPr>
        <p:spPr bwMode="auto">
          <a:xfrm flipH="1">
            <a:off x="7467600" y="3111500"/>
            <a:ext cx="469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4" name="Rectangle 28"/>
          <p:cNvSpPr>
            <a:spLocks noChangeArrowheads="1"/>
          </p:cNvSpPr>
          <p:nvPr/>
        </p:nvSpPr>
        <p:spPr bwMode="auto">
          <a:xfrm>
            <a:off x="2381250" y="1905000"/>
            <a:ext cx="4318000" cy="1422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1225" name="Group 29"/>
          <p:cNvGrpSpPr>
            <a:grpSpLocks/>
          </p:cNvGrpSpPr>
          <p:nvPr/>
        </p:nvGrpSpPr>
        <p:grpSpPr bwMode="auto">
          <a:xfrm>
            <a:off x="2365375" y="2239963"/>
            <a:ext cx="1219200" cy="431800"/>
            <a:chOff x="1438" y="1755"/>
            <a:chExt cx="768" cy="272"/>
          </a:xfrm>
        </p:grpSpPr>
        <p:sp>
          <p:nvSpPr>
            <p:cNvPr id="51303" name="Oval 30"/>
            <p:cNvSpPr>
              <a:spLocks noChangeArrowheads="1"/>
            </p:cNvSpPr>
            <p:nvPr/>
          </p:nvSpPr>
          <p:spPr bwMode="auto">
            <a:xfrm>
              <a:off x="1951" y="1864"/>
              <a:ext cx="51" cy="5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1304" name="Group 31"/>
            <p:cNvGrpSpPr>
              <a:grpSpLocks/>
            </p:cNvGrpSpPr>
            <p:nvPr/>
          </p:nvGrpSpPr>
          <p:grpSpPr bwMode="auto">
            <a:xfrm>
              <a:off x="1600" y="1755"/>
              <a:ext cx="344" cy="272"/>
              <a:chOff x="1600" y="1755"/>
              <a:chExt cx="344" cy="272"/>
            </a:xfrm>
          </p:grpSpPr>
          <p:sp>
            <p:nvSpPr>
              <p:cNvPr id="51308" name="Arc 32"/>
              <p:cNvSpPr>
                <a:spLocks/>
              </p:cNvSpPr>
              <p:nvPr/>
            </p:nvSpPr>
            <p:spPr bwMode="auto">
              <a:xfrm>
                <a:off x="1804" y="1764"/>
                <a:ext cx="132" cy="128"/>
              </a:xfrm>
              <a:custGeom>
                <a:avLst/>
                <a:gdLst>
                  <a:gd name="T0" fmla="*/ 0 w 21764"/>
                  <a:gd name="T1" fmla="*/ 0 h 21600"/>
                  <a:gd name="T2" fmla="*/ 0 w 21764"/>
                  <a:gd name="T3" fmla="*/ 0 h 21600"/>
                  <a:gd name="T4" fmla="*/ 0 w 21764"/>
                  <a:gd name="T5" fmla="*/ 0 h 21600"/>
                  <a:gd name="T6" fmla="*/ 0 60000 65536"/>
                  <a:gd name="T7" fmla="*/ 0 60000 65536"/>
                  <a:gd name="T8" fmla="*/ 0 60000 65536"/>
                  <a:gd name="T9" fmla="*/ 0 w 21764"/>
                  <a:gd name="T10" fmla="*/ 0 h 21600"/>
                  <a:gd name="T11" fmla="*/ 21764 w 21764"/>
                  <a:gd name="T12" fmla="*/ 21600 h 21600"/>
                </a:gdLst>
                <a:ahLst/>
                <a:cxnLst>
                  <a:cxn ang="T6">
                    <a:pos x="T0" y="T1"/>
                  </a:cxn>
                  <a:cxn ang="T7">
                    <a:pos x="T2" y="T3"/>
                  </a:cxn>
                  <a:cxn ang="T8">
                    <a:pos x="T4" y="T5"/>
                  </a:cxn>
                </a:cxnLst>
                <a:rect l="T9" t="T10" r="T11" b="T12"/>
                <a:pathLst>
                  <a:path w="21764" h="21600" fill="none" extrusionOk="0">
                    <a:moveTo>
                      <a:pt x="-1" y="0"/>
                    </a:moveTo>
                    <a:cubicBezTo>
                      <a:pt x="54" y="0"/>
                      <a:pt x="109" y="-1"/>
                      <a:pt x="164" y="0"/>
                    </a:cubicBezTo>
                    <a:cubicBezTo>
                      <a:pt x="12093" y="0"/>
                      <a:pt x="21764" y="9670"/>
                      <a:pt x="21764" y="21600"/>
                    </a:cubicBezTo>
                  </a:path>
                  <a:path w="21764" h="21600" stroke="0" extrusionOk="0">
                    <a:moveTo>
                      <a:pt x="-1" y="0"/>
                    </a:moveTo>
                    <a:cubicBezTo>
                      <a:pt x="54" y="0"/>
                      <a:pt x="109" y="-1"/>
                      <a:pt x="164" y="0"/>
                    </a:cubicBezTo>
                    <a:cubicBezTo>
                      <a:pt x="12093" y="0"/>
                      <a:pt x="21764" y="9670"/>
                      <a:pt x="21764" y="21600"/>
                    </a:cubicBezTo>
                    <a:lnTo>
                      <a:pt x="164"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09" name="Arc 33"/>
              <p:cNvSpPr>
                <a:spLocks/>
              </p:cNvSpPr>
              <p:nvPr/>
            </p:nvSpPr>
            <p:spPr bwMode="auto">
              <a:xfrm rot="10800000">
                <a:off x="1813" y="1900"/>
                <a:ext cx="131" cy="127"/>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429"/>
                    </a:moveTo>
                    <a:cubicBezTo>
                      <a:pt x="91" y="9630"/>
                      <a:pt x="9635" y="89"/>
                      <a:pt x="21434" y="-1"/>
                    </a:cubicBezTo>
                  </a:path>
                  <a:path w="21599" h="21599" stroke="0" extrusionOk="0">
                    <a:moveTo>
                      <a:pt x="-1" y="21429"/>
                    </a:moveTo>
                    <a:cubicBezTo>
                      <a:pt x="91" y="9630"/>
                      <a:pt x="9635" y="89"/>
                      <a:pt x="21434" y="-1"/>
                    </a:cubicBezTo>
                    <a:lnTo>
                      <a:pt x="21599"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10" name="Line 34"/>
              <p:cNvSpPr>
                <a:spLocks noChangeShapeType="1"/>
              </p:cNvSpPr>
              <p:nvPr/>
            </p:nvSpPr>
            <p:spPr bwMode="auto">
              <a:xfrm flipH="1">
                <a:off x="1600" y="1755"/>
                <a:ext cx="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1" name="Line 35"/>
              <p:cNvSpPr>
                <a:spLocks noChangeShapeType="1"/>
              </p:cNvSpPr>
              <p:nvPr/>
            </p:nvSpPr>
            <p:spPr bwMode="auto">
              <a:xfrm>
                <a:off x="1608" y="1763"/>
                <a:ext cx="0" cy="2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2" name="Line 36"/>
              <p:cNvSpPr>
                <a:spLocks noChangeShapeType="1"/>
              </p:cNvSpPr>
              <p:nvPr/>
            </p:nvSpPr>
            <p:spPr bwMode="auto">
              <a:xfrm flipH="1">
                <a:off x="1600" y="2027"/>
                <a:ext cx="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305" name="Line 37"/>
            <p:cNvSpPr>
              <a:spLocks noChangeShapeType="1"/>
            </p:cNvSpPr>
            <p:nvPr/>
          </p:nvSpPr>
          <p:spPr bwMode="auto">
            <a:xfrm flipH="1">
              <a:off x="1438" y="1823"/>
              <a:ext cx="1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6" name="Line 38"/>
            <p:cNvSpPr>
              <a:spLocks noChangeShapeType="1"/>
            </p:cNvSpPr>
            <p:nvPr/>
          </p:nvSpPr>
          <p:spPr bwMode="auto">
            <a:xfrm flipH="1">
              <a:off x="1438" y="1959"/>
              <a:ext cx="1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7" name="Line 39"/>
            <p:cNvSpPr>
              <a:spLocks noChangeShapeType="1"/>
            </p:cNvSpPr>
            <p:nvPr/>
          </p:nvSpPr>
          <p:spPr bwMode="auto">
            <a:xfrm>
              <a:off x="2014" y="1890"/>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26" name="Group 40"/>
          <p:cNvGrpSpPr>
            <a:grpSpLocks/>
          </p:cNvGrpSpPr>
          <p:nvPr/>
        </p:nvGrpSpPr>
        <p:grpSpPr bwMode="auto">
          <a:xfrm>
            <a:off x="2376488" y="2836863"/>
            <a:ext cx="1168400" cy="401637"/>
            <a:chOff x="1445" y="2131"/>
            <a:chExt cx="736" cy="253"/>
          </a:xfrm>
        </p:grpSpPr>
        <p:grpSp>
          <p:nvGrpSpPr>
            <p:cNvPr id="51294" name="Group 41"/>
            <p:cNvGrpSpPr>
              <a:grpSpLocks/>
            </p:cNvGrpSpPr>
            <p:nvPr/>
          </p:nvGrpSpPr>
          <p:grpSpPr bwMode="auto">
            <a:xfrm>
              <a:off x="1583" y="2131"/>
              <a:ext cx="361" cy="253"/>
              <a:chOff x="1583" y="2131"/>
              <a:chExt cx="361" cy="253"/>
            </a:xfrm>
          </p:grpSpPr>
          <p:sp>
            <p:nvSpPr>
              <p:cNvPr id="51298" name="Arc 42"/>
              <p:cNvSpPr>
                <a:spLocks/>
              </p:cNvSpPr>
              <p:nvPr/>
            </p:nvSpPr>
            <p:spPr bwMode="auto">
              <a:xfrm>
                <a:off x="1611" y="2131"/>
                <a:ext cx="276" cy="122"/>
              </a:xfrm>
              <a:custGeom>
                <a:avLst/>
                <a:gdLst>
                  <a:gd name="T0" fmla="*/ 0 w 21679"/>
                  <a:gd name="T1" fmla="*/ 0 h 21600"/>
                  <a:gd name="T2" fmla="*/ 0 w 21679"/>
                  <a:gd name="T3" fmla="*/ 0 h 21600"/>
                  <a:gd name="T4" fmla="*/ 0 w 21679"/>
                  <a:gd name="T5" fmla="*/ 0 h 21600"/>
                  <a:gd name="T6" fmla="*/ 0 60000 65536"/>
                  <a:gd name="T7" fmla="*/ 0 60000 65536"/>
                  <a:gd name="T8" fmla="*/ 0 60000 65536"/>
                  <a:gd name="T9" fmla="*/ 0 w 21679"/>
                  <a:gd name="T10" fmla="*/ 0 h 21600"/>
                  <a:gd name="T11" fmla="*/ 21679 w 21679"/>
                  <a:gd name="T12" fmla="*/ 21600 h 21600"/>
                </a:gdLst>
                <a:ahLst/>
                <a:cxnLst>
                  <a:cxn ang="T6">
                    <a:pos x="T0" y="T1"/>
                  </a:cxn>
                  <a:cxn ang="T7">
                    <a:pos x="T2" y="T3"/>
                  </a:cxn>
                  <a:cxn ang="T8">
                    <a:pos x="T4" y="T5"/>
                  </a:cxn>
                </a:cxnLst>
                <a:rect l="T9" t="T10" r="T11" b="T12"/>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99" name="Arc 43"/>
              <p:cNvSpPr>
                <a:spLocks/>
              </p:cNvSpPr>
              <p:nvPr/>
            </p:nvSpPr>
            <p:spPr bwMode="auto">
              <a:xfrm rot="10800000">
                <a:off x="1620" y="2262"/>
                <a:ext cx="275" cy="1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00" name="Oval 44"/>
              <p:cNvSpPr>
                <a:spLocks noChangeArrowheads="1"/>
              </p:cNvSpPr>
              <p:nvPr/>
            </p:nvSpPr>
            <p:spPr bwMode="auto">
              <a:xfrm>
                <a:off x="1902" y="2235"/>
                <a:ext cx="42" cy="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01" name="Arc 45"/>
              <p:cNvSpPr>
                <a:spLocks/>
              </p:cNvSpPr>
              <p:nvPr/>
            </p:nvSpPr>
            <p:spPr bwMode="auto">
              <a:xfrm>
                <a:off x="1583" y="2131"/>
                <a:ext cx="79" cy="122"/>
              </a:xfrm>
              <a:custGeom>
                <a:avLst/>
                <a:gdLst>
                  <a:gd name="T0" fmla="*/ 0 w 21879"/>
                  <a:gd name="T1" fmla="*/ 0 h 21600"/>
                  <a:gd name="T2" fmla="*/ 0 w 21879"/>
                  <a:gd name="T3" fmla="*/ 0 h 21600"/>
                  <a:gd name="T4" fmla="*/ 0 w 21879"/>
                  <a:gd name="T5" fmla="*/ 0 h 21600"/>
                  <a:gd name="T6" fmla="*/ 0 60000 65536"/>
                  <a:gd name="T7" fmla="*/ 0 60000 65536"/>
                  <a:gd name="T8" fmla="*/ 0 60000 65536"/>
                  <a:gd name="T9" fmla="*/ 0 w 21879"/>
                  <a:gd name="T10" fmla="*/ 0 h 21600"/>
                  <a:gd name="T11" fmla="*/ 21879 w 21879"/>
                  <a:gd name="T12" fmla="*/ 21600 h 21600"/>
                </a:gdLst>
                <a:ahLst/>
                <a:cxnLst>
                  <a:cxn ang="T6">
                    <a:pos x="T0" y="T1"/>
                  </a:cxn>
                  <a:cxn ang="T7">
                    <a:pos x="T2" y="T3"/>
                  </a:cxn>
                  <a:cxn ang="T8">
                    <a:pos x="T4" y="T5"/>
                  </a:cxn>
                </a:cxnLst>
                <a:rect l="T9" t="T10" r="T11" b="T12"/>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02" name="Arc 46"/>
              <p:cNvSpPr>
                <a:spLocks/>
              </p:cNvSpPr>
              <p:nvPr/>
            </p:nvSpPr>
            <p:spPr bwMode="auto">
              <a:xfrm rot="10800000">
                <a:off x="1592" y="2262"/>
                <a:ext cx="78" cy="1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1295" name="Line 47"/>
            <p:cNvSpPr>
              <a:spLocks noChangeShapeType="1"/>
            </p:cNvSpPr>
            <p:nvPr/>
          </p:nvSpPr>
          <p:spPr bwMode="auto">
            <a:xfrm>
              <a:off x="1956" y="2253"/>
              <a:ext cx="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6" name="Line 48"/>
            <p:cNvSpPr>
              <a:spLocks noChangeShapeType="1"/>
            </p:cNvSpPr>
            <p:nvPr/>
          </p:nvSpPr>
          <p:spPr bwMode="auto">
            <a:xfrm flipH="1">
              <a:off x="1445" y="2187"/>
              <a:ext cx="21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7" name="Line 49"/>
            <p:cNvSpPr>
              <a:spLocks noChangeShapeType="1"/>
            </p:cNvSpPr>
            <p:nvPr/>
          </p:nvSpPr>
          <p:spPr bwMode="auto">
            <a:xfrm flipH="1">
              <a:off x="1445" y="2318"/>
              <a:ext cx="21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27" name="Group 50"/>
          <p:cNvGrpSpPr>
            <a:grpSpLocks/>
          </p:cNvGrpSpPr>
          <p:nvPr/>
        </p:nvGrpSpPr>
        <p:grpSpPr bwMode="auto">
          <a:xfrm>
            <a:off x="5799138" y="2025650"/>
            <a:ext cx="903287" cy="336550"/>
            <a:chOff x="3601" y="1620"/>
            <a:chExt cx="569" cy="212"/>
          </a:xfrm>
        </p:grpSpPr>
        <p:grpSp>
          <p:nvGrpSpPr>
            <p:cNvPr id="51287" name="Group 51"/>
            <p:cNvGrpSpPr>
              <a:grpSpLocks/>
            </p:cNvGrpSpPr>
            <p:nvPr/>
          </p:nvGrpSpPr>
          <p:grpSpPr bwMode="auto">
            <a:xfrm>
              <a:off x="3765" y="1620"/>
              <a:ext cx="201" cy="212"/>
              <a:chOff x="3765" y="1620"/>
              <a:chExt cx="201" cy="212"/>
            </a:xfrm>
          </p:grpSpPr>
          <p:sp>
            <p:nvSpPr>
              <p:cNvPr id="51290" name="Oval 52"/>
              <p:cNvSpPr>
                <a:spLocks noChangeArrowheads="1"/>
              </p:cNvSpPr>
              <p:nvPr/>
            </p:nvSpPr>
            <p:spPr bwMode="auto">
              <a:xfrm>
                <a:off x="3914" y="1701"/>
                <a:ext cx="52" cy="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91" name="Line 53"/>
              <p:cNvSpPr>
                <a:spLocks noChangeShapeType="1"/>
              </p:cNvSpPr>
              <p:nvPr/>
            </p:nvSpPr>
            <p:spPr bwMode="auto">
              <a:xfrm flipH="1" flipV="1">
                <a:off x="3765" y="1620"/>
                <a:ext cx="149" cy="1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2" name="Line 54"/>
              <p:cNvSpPr>
                <a:spLocks noChangeShapeType="1"/>
              </p:cNvSpPr>
              <p:nvPr/>
            </p:nvSpPr>
            <p:spPr bwMode="auto">
              <a:xfrm flipH="1">
                <a:off x="3765" y="1735"/>
                <a:ext cx="149" cy="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3" name="Line 55"/>
              <p:cNvSpPr>
                <a:spLocks noChangeShapeType="1"/>
              </p:cNvSpPr>
              <p:nvPr/>
            </p:nvSpPr>
            <p:spPr bwMode="auto">
              <a:xfrm flipV="1">
                <a:off x="3773" y="1620"/>
                <a:ext cx="0" cy="2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288" name="Line 56"/>
            <p:cNvSpPr>
              <a:spLocks noChangeShapeType="1"/>
            </p:cNvSpPr>
            <p:nvPr/>
          </p:nvSpPr>
          <p:spPr bwMode="auto">
            <a:xfrm flipH="1">
              <a:off x="3601" y="1727"/>
              <a:ext cx="1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9" name="Line 57"/>
            <p:cNvSpPr>
              <a:spLocks noChangeShapeType="1"/>
            </p:cNvSpPr>
            <p:nvPr/>
          </p:nvSpPr>
          <p:spPr bwMode="auto">
            <a:xfrm>
              <a:off x="3978" y="1727"/>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28" name="Group 58"/>
          <p:cNvGrpSpPr>
            <a:grpSpLocks/>
          </p:cNvGrpSpPr>
          <p:nvPr/>
        </p:nvGrpSpPr>
        <p:grpSpPr bwMode="auto">
          <a:xfrm>
            <a:off x="3308350" y="2278063"/>
            <a:ext cx="903288" cy="336550"/>
            <a:chOff x="2032" y="1779"/>
            <a:chExt cx="569" cy="212"/>
          </a:xfrm>
        </p:grpSpPr>
        <p:grpSp>
          <p:nvGrpSpPr>
            <p:cNvPr id="51280" name="Group 59"/>
            <p:cNvGrpSpPr>
              <a:grpSpLocks/>
            </p:cNvGrpSpPr>
            <p:nvPr/>
          </p:nvGrpSpPr>
          <p:grpSpPr bwMode="auto">
            <a:xfrm>
              <a:off x="2196" y="1779"/>
              <a:ext cx="201" cy="212"/>
              <a:chOff x="2196" y="1779"/>
              <a:chExt cx="201" cy="212"/>
            </a:xfrm>
          </p:grpSpPr>
          <p:sp>
            <p:nvSpPr>
              <p:cNvPr id="51283" name="Oval 60"/>
              <p:cNvSpPr>
                <a:spLocks noChangeArrowheads="1"/>
              </p:cNvSpPr>
              <p:nvPr/>
            </p:nvSpPr>
            <p:spPr bwMode="auto">
              <a:xfrm>
                <a:off x="2345" y="1860"/>
                <a:ext cx="52" cy="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84" name="Line 61"/>
              <p:cNvSpPr>
                <a:spLocks noChangeShapeType="1"/>
              </p:cNvSpPr>
              <p:nvPr/>
            </p:nvSpPr>
            <p:spPr bwMode="auto">
              <a:xfrm flipH="1" flipV="1">
                <a:off x="2196" y="1779"/>
                <a:ext cx="149" cy="1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5" name="Line 62"/>
              <p:cNvSpPr>
                <a:spLocks noChangeShapeType="1"/>
              </p:cNvSpPr>
              <p:nvPr/>
            </p:nvSpPr>
            <p:spPr bwMode="auto">
              <a:xfrm flipH="1">
                <a:off x="2196" y="1894"/>
                <a:ext cx="149" cy="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6" name="Line 63"/>
              <p:cNvSpPr>
                <a:spLocks noChangeShapeType="1"/>
              </p:cNvSpPr>
              <p:nvPr/>
            </p:nvSpPr>
            <p:spPr bwMode="auto">
              <a:xfrm flipV="1">
                <a:off x="2204" y="1779"/>
                <a:ext cx="0" cy="2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281" name="Line 64"/>
            <p:cNvSpPr>
              <a:spLocks noChangeShapeType="1"/>
            </p:cNvSpPr>
            <p:nvPr/>
          </p:nvSpPr>
          <p:spPr bwMode="auto">
            <a:xfrm flipH="1">
              <a:off x="2032" y="1886"/>
              <a:ext cx="1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2" name="Line 65"/>
            <p:cNvSpPr>
              <a:spLocks noChangeShapeType="1"/>
            </p:cNvSpPr>
            <p:nvPr/>
          </p:nvSpPr>
          <p:spPr bwMode="auto">
            <a:xfrm>
              <a:off x="2409" y="1886"/>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29" name="Group 66"/>
          <p:cNvGrpSpPr>
            <a:grpSpLocks/>
          </p:cNvGrpSpPr>
          <p:nvPr/>
        </p:nvGrpSpPr>
        <p:grpSpPr bwMode="auto">
          <a:xfrm>
            <a:off x="4794250" y="2001838"/>
            <a:ext cx="1168400" cy="401637"/>
            <a:chOff x="2968" y="1605"/>
            <a:chExt cx="736" cy="253"/>
          </a:xfrm>
        </p:grpSpPr>
        <p:grpSp>
          <p:nvGrpSpPr>
            <p:cNvPr id="51271" name="Group 67"/>
            <p:cNvGrpSpPr>
              <a:grpSpLocks/>
            </p:cNvGrpSpPr>
            <p:nvPr/>
          </p:nvGrpSpPr>
          <p:grpSpPr bwMode="auto">
            <a:xfrm>
              <a:off x="3106" y="1605"/>
              <a:ext cx="361" cy="253"/>
              <a:chOff x="3106" y="1605"/>
              <a:chExt cx="361" cy="253"/>
            </a:xfrm>
          </p:grpSpPr>
          <p:sp>
            <p:nvSpPr>
              <p:cNvPr id="51275" name="Arc 68"/>
              <p:cNvSpPr>
                <a:spLocks/>
              </p:cNvSpPr>
              <p:nvPr/>
            </p:nvSpPr>
            <p:spPr bwMode="auto">
              <a:xfrm>
                <a:off x="3134" y="1605"/>
                <a:ext cx="276" cy="122"/>
              </a:xfrm>
              <a:custGeom>
                <a:avLst/>
                <a:gdLst>
                  <a:gd name="T0" fmla="*/ 0 w 21679"/>
                  <a:gd name="T1" fmla="*/ 0 h 21600"/>
                  <a:gd name="T2" fmla="*/ 0 w 21679"/>
                  <a:gd name="T3" fmla="*/ 0 h 21600"/>
                  <a:gd name="T4" fmla="*/ 0 w 21679"/>
                  <a:gd name="T5" fmla="*/ 0 h 21600"/>
                  <a:gd name="T6" fmla="*/ 0 60000 65536"/>
                  <a:gd name="T7" fmla="*/ 0 60000 65536"/>
                  <a:gd name="T8" fmla="*/ 0 60000 65536"/>
                  <a:gd name="T9" fmla="*/ 0 w 21679"/>
                  <a:gd name="T10" fmla="*/ 0 h 21600"/>
                  <a:gd name="T11" fmla="*/ 21679 w 21679"/>
                  <a:gd name="T12" fmla="*/ 21600 h 21600"/>
                </a:gdLst>
                <a:ahLst/>
                <a:cxnLst>
                  <a:cxn ang="T6">
                    <a:pos x="T0" y="T1"/>
                  </a:cxn>
                  <a:cxn ang="T7">
                    <a:pos x="T2" y="T3"/>
                  </a:cxn>
                  <a:cxn ang="T8">
                    <a:pos x="T4" y="T5"/>
                  </a:cxn>
                </a:cxnLst>
                <a:rect l="T9" t="T10" r="T11" b="T12"/>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76" name="Arc 69"/>
              <p:cNvSpPr>
                <a:spLocks/>
              </p:cNvSpPr>
              <p:nvPr/>
            </p:nvSpPr>
            <p:spPr bwMode="auto">
              <a:xfrm rot="10800000">
                <a:off x="3143" y="1736"/>
                <a:ext cx="275" cy="1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77" name="Oval 70"/>
              <p:cNvSpPr>
                <a:spLocks noChangeArrowheads="1"/>
              </p:cNvSpPr>
              <p:nvPr/>
            </p:nvSpPr>
            <p:spPr bwMode="auto">
              <a:xfrm>
                <a:off x="3425" y="1709"/>
                <a:ext cx="42" cy="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78" name="Arc 71"/>
              <p:cNvSpPr>
                <a:spLocks/>
              </p:cNvSpPr>
              <p:nvPr/>
            </p:nvSpPr>
            <p:spPr bwMode="auto">
              <a:xfrm>
                <a:off x="3106" y="1605"/>
                <a:ext cx="79" cy="122"/>
              </a:xfrm>
              <a:custGeom>
                <a:avLst/>
                <a:gdLst>
                  <a:gd name="T0" fmla="*/ 0 w 21879"/>
                  <a:gd name="T1" fmla="*/ 0 h 21600"/>
                  <a:gd name="T2" fmla="*/ 0 w 21879"/>
                  <a:gd name="T3" fmla="*/ 0 h 21600"/>
                  <a:gd name="T4" fmla="*/ 0 w 21879"/>
                  <a:gd name="T5" fmla="*/ 0 h 21600"/>
                  <a:gd name="T6" fmla="*/ 0 60000 65536"/>
                  <a:gd name="T7" fmla="*/ 0 60000 65536"/>
                  <a:gd name="T8" fmla="*/ 0 60000 65536"/>
                  <a:gd name="T9" fmla="*/ 0 w 21879"/>
                  <a:gd name="T10" fmla="*/ 0 h 21600"/>
                  <a:gd name="T11" fmla="*/ 21879 w 21879"/>
                  <a:gd name="T12" fmla="*/ 21600 h 21600"/>
                </a:gdLst>
                <a:ahLst/>
                <a:cxnLst>
                  <a:cxn ang="T6">
                    <a:pos x="T0" y="T1"/>
                  </a:cxn>
                  <a:cxn ang="T7">
                    <a:pos x="T2" y="T3"/>
                  </a:cxn>
                  <a:cxn ang="T8">
                    <a:pos x="T4" y="T5"/>
                  </a:cxn>
                </a:cxnLst>
                <a:rect l="T9" t="T10" r="T11" b="T12"/>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79" name="Arc 72"/>
              <p:cNvSpPr>
                <a:spLocks/>
              </p:cNvSpPr>
              <p:nvPr/>
            </p:nvSpPr>
            <p:spPr bwMode="auto">
              <a:xfrm rot="10800000">
                <a:off x="3115" y="1736"/>
                <a:ext cx="78" cy="1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1272" name="Line 73"/>
            <p:cNvSpPr>
              <a:spLocks noChangeShapeType="1"/>
            </p:cNvSpPr>
            <p:nvPr/>
          </p:nvSpPr>
          <p:spPr bwMode="auto">
            <a:xfrm>
              <a:off x="3479" y="1727"/>
              <a:ext cx="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73" name="Line 74"/>
            <p:cNvSpPr>
              <a:spLocks noChangeShapeType="1"/>
            </p:cNvSpPr>
            <p:nvPr/>
          </p:nvSpPr>
          <p:spPr bwMode="auto">
            <a:xfrm flipH="1">
              <a:off x="2968" y="1661"/>
              <a:ext cx="21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74" name="Line 75"/>
            <p:cNvSpPr>
              <a:spLocks noChangeShapeType="1"/>
            </p:cNvSpPr>
            <p:nvPr/>
          </p:nvSpPr>
          <p:spPr bwMode="auto">
            <a:xfrm flipH="1">
              <a:off x="2968" y="1792"/>
              <a:ext cx="21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30" name="Group 76"/>
          <p:cNvGrpSpPr>
            <a:grpSpLocks/>
          </p:cNvGrpSpPr>
          <p:nvPr/>
        </p:nvGrpSpPr>
        <p:grpSpPr bwMode="auto">
          <a:xfrm>
            <a:off x="4200525" y="2717800"/>
            <a:ext cx="1219200" cy="414338"/>
            <a:chOff x="2594" y="2056"/>
            <a:chExt cx="768" cy="261"/>
          </a:xfrm>
        </p:grpSpPr>
        <p:sp>
          <p:nvSpPr>
            <p:cNvPr id="51261" name="Oval 77"/>
            <p:cNvSpPr>
              <a:spLocks noChangeArrowheads="1"/>
            </p:cNvSpPr>
            <p:nvPr/>
          </p:nvSpPr>
          <p:spPr bwMode="auto">
            <a:xfrm>
              <a:off x="3107" y="2161"/>
              <a:ext cx="51" cy="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1262" name="Group 78"/>
            <p:cNvGrpSpPr>
              <a:grpSpLocks/>
            </p:cNvGrpSpPr>
            <p:nvPr/>
          </p:nvGrpSpPr>
          <p:grpSpPr bwMode="auto">
            <a:xfrm>
              <a:off x="2756" y="2056"/>
              <a:ext cx="344" cy="261"/>
              <a:chOff x="2756" y="2056"/>
              <a:chExt cx="344" cy="261"/>
            </a:xfrm>
          </p:grpSpPr>
          <p:sp>
            <p:nvSpPr>
              <p:cNvPr id="51266" name="Arc 79"/>
              <p:cNvSpPr>
                <a:spLocks/>
              </p:cNvSpPr>
              <p:nvPr/>
            </p:nvSpPr>
            <p:spPr bwMode="auto">
              <a:xfrm>
                <a:off x="2960" y="2065"/>
                <a:ext cx="132" cy="123"/>
              </a:xfrm>
              <a:custGeom>
                <a:avLst/>
                <a:gdLst>
                  <a:gd name="T0" fmla="*/ 0 w 21763"/>
                  <a:gd name="T1" fmla="*/ 0 h 21600"/>
                  <a:gd name="T2" fmla="*/ 0 w 21763"/>
                  <a:gd name="T3" fmla="*/ 0 h 21600"/>
                  <a:gd name="T4" fmla="*/ 0 w 21763"/>
                  <a:gd name="T5" fmla="*/ 0 h 21600"/>
                  <a:gd name="T6" fmla="*/ 0 60000 65536"/>
                  <a:gd name="T7" fmla="*/ 0 60000 65536"/>
                  <a:gd name="T8" fmla="*/ 0 60000 65536"/>
                  <a:gd name="T9" fmla="*/ 0 w 21763"/>
                  <a:gd name="T10" fmla="*/ 0 h 21600"/>
                  <a:gd name="T11" fmla="*/ 21763 w 21763"/>
                  <a:gd name="T12" fmla="*/ 21600 h 21600"/>
                </a:gdLst>
                <a:ahLst/>
                <a:cxnLst>
                  <a:cxn ang="T6">
                    <a:pos x="T0" y="T1"/>
                  </a:cxn>
                  <a:cxn ang="T7">
                    <a:pos x="T2" y="T3"/>
                  </a:cxn>
                  <a:cxn ang="T8">
                    <a:pos x="T4" y="T5"/>
                  </a:cxn>
                </a:cxnLst>
                <a:rect l="T9" t="T10" r="T11" b="T12"/>
                <a:pathLst>
                  <a:path w="21763" h="21600" fill="none" extrusionOk="0">
                    <a:moveTo>
                      <a:pt x="-1" y="0"/>
                    </a:moveTo>
                    <a:cubicBezTo>
                      <a:pt x="54" y="0"/>
                      <a:pt x="109" y="-1"/>
                      <a:pt x="164" y="0"/>
                    </a:cubicBezTo>
                    <a:cubicBezTo>
                      <a:pt x="12024" y="0"/>
                      <a:pt x="21666" y="9563"/>
                      <a:pt x="21763" y="21422"/>
                    </a:cubicBezTo>
                  </a:path>
                  <a:path w="21763" h="21600" stroke="0" extrusionOk="0">
                    <a:moveTo>
                      <a:pt x="-1" y="0"/>
                    </a:moveTo>
                    <a:cubicBezTo>
                      <a:pt x="54" y="0"/>
                      <a:pt x="109" y="-1"/>
                      <a:pt x="164" y="0"/>
                    </a:cubicBezTo>
                    <a:cubicBezTo>
                      <a:pt x="12024" y="0"/>
                      <a:pt x="21666" y="9563"/>
                      <a:pt x="21763" y="21422"/>
                    </a:cubicBezTo>
                    <a:lnTo>
                      <a:pt x="164"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67" name="Arc 80"/>
              <p:cNvSpPr>
                <a:spLocks/>
              </p:cNvSpPr>
              <p:nvPr/>
            </p:nvSpPr>
            <p:spPr bwMode="auto">
              <a:xfrm rot="10800000">
                <a:off x="2969" y="2195"/>
                <a:ext cx="131" cy="12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34"/>
                      <a:pt x="9570" y="90"/>
                      <a:pt x="21434" y="-1"/>
                    </a:cubicBezTo>
                  </a:path>
                  <a:path w="21600" h="21599" stroke="0" extrusionOk="0">
                    <a:moveTo>
                      <a:pt x="0" y="21599"/>
                    </a:moveTo>
                    <a:cubicBezTo>
                      <a:pt x="0" y="9734"/>
                      <a:pt x="9570" y="90"/>
                      <a:pt x="21434" y="-1"/>
                    </a:cubicBezTo>
                    <a:lnTo>
                      <a:pt x="21600" y="21599"/>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68" name="Line 81"/>
              <p:cNvSpPr>
                <a:spLocks noChangeShapeType="1"/>
              </p:cNvSpPr>
              <p:nvPr/>
            </p:nvSpPr>
            <p:spPr bwMode="auto">
              <a:xfrm flipH="1">
                <a:off x="2756" y="2056"/>
                <a:ext cx="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69" name="Line 82"/>
              <p:cNvSpPr>
                <a:spLocks noChangeShapeType="1"/>
              </p:cNvSpPr>
              <p:nvPr/>
            </p:nvSpPr>
            <p:spPr bwMode="auto">
              <a:xfrm>
                <a:off x="2764" y="2064"/>
                <a:ext cx="0" cy="2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70" name="Line 83"/>
              <p:cNvSpPr>
                <a:spLocks noChangeShapeType="1"/>
              </p:cNvSpPr>
              <p:nvPr/>
            </p:nvSpPr>
            <p:spPr bwMode="auto">
              <a:xfrm flipH="1">
                <a:off x="2756" y="2317"/>
                <a:ext cx="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263" name="Line 84"/>
            <p:cNvSpPr>
              <a:spLocks noChangeShapeType="1"/>
            </p:cNvSpPr>
            <p:nvPr/>
          </p:nvSpPr>
          <p:spPr bwMode="auto">
            <a:xfrm flipH="1">
              <a:off x="2594" y="2121"/>
              <a:ext cx="1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64" name="Line 85"/>
            <p:cNvSpPr>
              <a:spLocks noChangeShapeType="1"/>
            </p:cNvSpPr>
            <p:nvPr/>
          </p:nvSpPr>
          <p:spPr bwMode="auto">
            <a:xfrm flipH="1">
              <a:off x="2594" y="2252"/>
              <a:ext cx="1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65" name="Line 86"/>
            <p:cNvSpPr>
              <a:spLocks noChangeShapeType="1"/>
            </p:cNvSpPr>
            <p:nvPr/>
          </p:nvSpPr>
          <p:spPr bwMode="auto">
            <a:xfrm>
              <a:off x="3170" y="2186"/>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231" name="Line 87"/>
          <p:cNvSpPr>
            <a:spLocks noChangeShapeType="1"/>
          </p:cNvSpPr>
          <p:nvPr/>
        </p:nvSpPr>
        <p:spPr bwMode="auto">
          <a:xfrm>
            <a:off x="4213225" y="2449513"/>
            <a:ext cx="0"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2" name="Line 88"/>
          <p:cNvSpPr>
            <a:spLocks noChangeShapeType="1"/>
          </p:cNvSpPr>
          <p:nvPr/>
        </p:nvSpPr>
        <p:spPr bwMode="auto">
          <a:xfrm>
            <a:off x="3559175" y="3025775"/>
            <a:ext cx="6905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3" name="Line 89"/>
          <p:cNvSpPr>
            <a:spLocks noChangeShapeType="1"/>
          </p:cNvSpPr>
          <p:nvPr/>
        </p:nvSpPr>
        <p:spPr bwMode="auto">
          <a:xfrm flipH="1">
            <a:off x="4800600" y="2298700"/>
            <a:ext cx="14288" cy="247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4" name="Line 90"/>
          <p:cNvSpPr>
            <a:spLocks noChangeShapeType="1"/>
          </p:cNvSpPr>
          <p:nvPr/>
        </p:nvSpPr>
        <p:spPr bwMode="auto">
          <a:xfrm>
            <a:off x="4805363" y="2570163"/>
            <a:ext cx="622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5" name="Line 91"/>
          <p:cNvSpPr>
            <a:spLocks noChangeShapeType="1"/>
          </p:cNvSpPr>
          <p:nvPr/>
        </p:nvSpPr>
        <p:spPr bwMode="auto">
          <a:xfrm>
            <a:off x="5424488" y="2574925"/>
            <a:ext cx="0" cy="344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6" name="Line 92"/>
          <p:cNvSpPr>
            <a:spLocks noChangeShapeType="1"/>
          </p:cNvSpPr>
          <p:nvPr/>
        </p:nvSpPr>
        <p:spPr bwMode="auto">
          <a:xfrm flipV="1">
            <a:off x="2392363" y="2079625"/>
            <a:ext cx="2408237" cy="14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7" name="Line 93"/>
          <p:cNvSpPr>
            <a:spLocks noChangeShapeType="1"/>
          </p:cNvSpPr>
          <p:nvPr/>
        </p:nvSpPr>
        <p:spPr bwMode="auto">
          <a:xfrm>
            <a:off x="5414963" y="2925763"/>
            <a:ext cx="128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8" name="Line 94"/>
          <p:cNvSpPr>
            <a:spLocks noChangeShapeType="1"/>
          </p:cNvSpPr>
          <p:nvPr/>
        </p:nvSpPr>
        <p:spPr bwMode="auto">
          <a:xfrm>
            <a:off x="2609850" y="2362200"/>
            <a:ext cx="584200" cy="50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9" name="Line 95"/>
          <p:cNvSpPr>
            <a:spLocks noChangeShapeType="1"/>
          </p:cNvSpPr>
          <p:nvPr/>
        </p:nvSpPr>
        <p:spPr bwMode="auto">
          <a:xfrm>
            <a:off x="3600450" y="2444750"/>
            <a:ext cx="203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0" name="Line 96"/>
          <p:cNvSpPr>
            <a:spLocks noChangeShapeType="1"/>
          </p:cNvSpPr>
          <p:nvPr/>
        </p:nvSpPr>
        <p:spPr bwMode="auto">
          <a:xfrm>
            <a:off x="4476750" y="2838450"/>
            <a:ext cx="527050" cy="698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1" name="Line 97"/>
          <p:cNvSpPr>
            <a:spLocks noChangeShapeType="1"/>
          </p:cNvSpPr>
          <p:nvPr/>
        </p:nvSpPr>
        <p:spPr bwMode="auto">
          <a:xfrm flipV="1">
            <a:off x="5124450" y="2184400"/>
            <a:ext cx="393700" cy="1397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2" name="Line 98"/>
          <p:cNvSpPr>
            <a:spLocks noChangeShapeType="1"/>
          </p:cNvSpPr>
          <p:nvPr/>
        </p:nvSpPr>
        <p:spPr bwMode="auto">
          <a:xfrm>
            <a:off x="6076950" y="2197100"/>
            <a:ext cx="2032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3" name="Line 99"/>
          <p:cNvSpPr>
            <a:spLocks noChangeShapeType="1"/>
          </p:cNvSpPr>
          <p:nvPr/>
        </p:nvSpPr>
        <p:spPr bwMode="auto">
          <a:xfrm>
            <a:off x="2362200" y="2362200"/>
            <a:ext cx="228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4" name="Line 100"/>
          <p:cNvSpPr>
            <a:spLocks noChangeShapeType="1"/>
          </p:cNvSpPr>
          <p:nvPr/>
        </p:nvSpPr>
        <p:spPr bwMode="auto">
          <a:xfrm>
            <a:off x="3276600" y="2438400"/>
            <a:ext cx="304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5" name="Line 101"/>
          <p:cNvSpPr>
            <a:spLocks noChangeShapeType="1"/>
          </p:cNvSpPr>
          <p:nvPr/>
        </p:nvSpPr>
        <p:spPr bwMode="auto">
          <a:xfrm>
            <a:off x="3886200" y="2438400"/>
            <a:ext cx="381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6" name="Line 102"/>
          <p:cNvSpPr>
            <a:spLocks noChangeShapeType="1"/>
          </p:cNvSpPr>
          <p:nvPr/>
        </p:nvSpPr>
        <p:spPr bwMode="auto">
          <a:xfrm>
            <a:off x="4267200" y="2819400"/>
            <a:ext cx="228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7" name="Line 103"/>
          <p:cNvSpPr>
            <a:spLocks noChangeShapeType="1"/>
          </p:cNvSpPr>
          <p:nvPr/>
        </p:nvSpPr>
        <p:spPr bwMode="auto">
          <a:xfrm>
            <a:off x="5105400" y="2895600"/>
            <a:ext cx="304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8" name="Line 104"/>
          <p:cNvSpPr>
            <a:spLocks noChangeShapeType="1"/>
          </p:cNvSpPr>
          <p:nvPr/>
        </p:nvSpPr>
        <p:spPr bwMode="auto">
          <a:xfrm>
            <a:off x="4800600" y="2590800"/>
            <a:ext cx="609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9" name="Line 105"/>
          <p:cNvSpPr>
            <a:spLocks noChangeShapeType="1"/>
          </p:cNvSpPr>
          <p:nvPr/>
        </p:nvSpPr>
        <p:spPr bwMode="auto">
          <a:xfrm>
            <a:off x="4800600" y="2286000"/>
            <a:ext cx="304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0" name="Line 106"/>
          <p:cNvSpPr>
            <a:spLocks noChangeShapeType="1"/>
          </p:cNvSpPr>
          <p:nvPr/>
        </p:nvSpPr>
        <p:spPr bwMode="auto">
          <a:xfrm>
            <a:off x="5638800" y="2209800"/>
            <a:ext cx="381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1" name="Line 107"/>
          <p:cNvSpPr>
            <a:spLocks noChangeShapeType="1"/>
          </p:cNvSpPr>
          <p:nvPr/>
        </p:nvSpPr>
        <p:spPr bwMode="auto">
          <a:xfrm>
            <a:off x="6400800" y="2209800"/>
            <a:ext cx="304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2" name="Line 108"/>
          <p:cNvSpPr>
            <a:spLocks noChangeShapeType="1"/>
          </p:cNvSpPr>
          <p:nvPr/>
        </p:nvSpPr>
        <p:spPr bwMode="auto">
          <a:xfrm>
            <a:off x="6705600" y="2133600"/>
            <a:ext cx="381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3" name="Line 109"/>
          <p:cNvSpPr>
            <a:spLocks noChangeShapeType="1"/>
          </p:cNvSpPr>
          <p:nvPr/>
        </p:nvSpPr>
        <p:spPr bwMode="auto">
          <a:xfrm rot="5400000">
            <a:off x="4648200" y="2438400"/>
            <a:ext cx="304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4" name="Line 110"/>
          <p:cNvSpPr>
            <a:spLocks noChangeShapeType="1"/>
          </p:cNvSpPr>
          <p:nvPr/>
        </p:nvSpPr>
        <p:spPr bwMode="auto">
          <a:xfrm rot="5400000">
            <a:off x="5257800" y="2743200"/>
            <a:ext cx="304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5" name="Line 111"/>
          <p:cNvSpPr>
            <a:spLocks noChangeShapeType="1"/>
          </p:cNvSpPr>
          <p:nvPr/>
        </p:nvSpPr>
        <p:spPr bwMode="auto">
          <a:xfrm rot="5400000">
            <a:off x="4076700" y="2628900"/>
            <a:ext cx="381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6" name="Line 112"/>
          <p:cNvSpPr>
            <a:spLocks noChangeShapeType="1"/>
          </p:cNvSpPr>
          <p:nvPr/>
        </p:nvSpPr>
        <p:spPr bwMode="auto">
          <a:xfrm flipV="1">
            <a:off x="1676400" y="318135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7" name="Line 113"/>
          <p:cNvSpPr>
            <a:spLocks noChangeShapeType="1"/>
          </p:cNvSpPr>
          <p:nvPr/>
        </p:nvSpPr>
        <p:spPr bwMode="auto">
          <a:xfrm>
            <a:off x="1752600" y="318135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8" name="Line 114"/>
          <p:cNvSpPr>
            <a:spLocks noChangeShapeType="1"/>
          </p:cNvSpPr>
          <p:nvPr/>
        </p:nvSpPr>
        <p:spPr bwMode="auto">
          <a:xfrm>
            <a:off x="7315200" y="3314700"/>
            <a:ext cx="0"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9" name="Line 115"/>
          <p:cNvSpPr>
            <a:spLocks noChangeShapeType="1"/>
          </p:cNvSpPr>
          <p:nvPr/>
        </p:nvSpPr>
        <p:spPr bwMode="auto">
          <a:xfrm flipV="1">
            <a:off x="7239000" y="316865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60" name="Line 116"/>
          <p:cNvSpPr>
            <a:spLocks noChangeShapeType="1"/>
          </p:cNvSpPr>
          <p:nvPr/>
        </p:nvSpPr>
        <p:spPr bwMode="auto">
          <a:xfrm>
            <a:off x="7315200" y="316865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09303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592137"/>
          </a:xfrm>
        </p:spPr>
        <p:txBody>
          <a:bodyPr/>
          <a:lstStyle/>
          <a:p>
            <a:pPr>
              <a:lnSpc>
                <a:spcPct val="85000"/>
              </a:lnSpc>
            </a:pPr>
            <a:r>
              <a:rPr lang="en-US" sz="4000">
                <a:latin typeface="Calibri" charset="0"/>
                <a:ea typeface="ＭＳ Ｐゴシック" charset="0"/>
                <a:cs typeface="ＭＳ Ｐゴシック" charset="0"/>
              </a:rPr>
              <a:t>Register-Register Timing: </a:t>
            </a:r>
            <a:br>
              <a:rPr lang="en-US" sz="4000">
                <a:latin typeface="Calibri" charset="0"/>
                <a:ea typeface="ＭＳ Ｐゴシック" charset="0"/>
                <a:cs typeface="ＭＳ Ｐゴシック" charset="0"/>
              </a:rPr>
            </a:br>
            <a:r>
              <a:rPr lang="en-US" sz="4000">
                <a:latin typeface="Calibri" charset="0"/>
                <a:ea typeface="ＭＳ Ｐゴシック" charset="0"/>
                <a:cs typeface="ＭＳ Ｐゴシック" charset="0"/>
              </a:rPr>
              <a:t>One Complete Cycle</a:t>
            </a:r>
          </a:p>
        </p:txBody>
      </p:sp>
      <p:sp>
        <p:nvSpPr>
          <p:cNvPr id="28678" name="Line 3"/>
          <p:cNvSpPr>
            <a:spLocks noChangeShapeType="1"/>
          </p:cNvSpPr>
          <p:nvPr/>
        </p:nvSpPr>
        <p:spPr bwMode="auto">
          <a:xfrm>
            <a:off x="469900" y="1371600"/>
            <a:ext cx="1193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79" name="Line 4"/>
          <p:cNvSpPr>
            <a:spLocks noChangeShapeType="1"/>
          </p:cNvSpPr>
          <p:nvPr/>
        </p:nvSpPr>
        <p:spPr bwMode="auto">
          <a:xfrm>
            <a:off x="1676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0" name="Line 5"/>
          <p:cNvSpPr>
            <a:spLocks noChangeShapeType="1"/>
          </p:cNvSpPr>
          <p:nvPr/>
        </p:nvSpPr>
        <p:spPr bwMode="auto">
          <a:xfrm>
            <a:off x="1689100" y="1143000"/>
            <a:ext cx="302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1" name="Line 6"/>
          <p:cNvSpPr>
            <a:spLocks noChangeShapeType="1"/>
          </p:cNvSpPr>
          <p:nvPr/>
        </p:nvSpPr>
        <p:spPr bwMode="auto">
          <a:xfrm>
            <a:off x="4724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2" name="Line 7"/>
          <p:cNvSpPr>
            <a:spLocks noChangeShapeType="1"/>
          </p:cNvSpPr>
          <p:nvPr/>
        </p:nvSpPr>
        <p:spPr bwMode="auto">
          <a:xfrm>
            <a:off x="4737100" y="1371600"/>
            <a:ext cx="3403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Line 8"/>
          <p:cNvSpPr>
            <a:spLocks noChangeShapeType="1"/>
          </p:cNvSpPr>
          <p:nvPr/>
        </p:nvSpPr>
        <p:spPr bwMode="auto">
          <a:xfrm>
            <a:off x="8153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4" name="Line 9"/>
          <p:cNvSpPr>
            <a:spLocks noChangeShapeType="1"/>
          </p:cNvSpPr>
          <p:nvPr/>
        </p:nvSpPr>
        <p:spPr bwMode="auto">
          <a:xfrm>
            <a:off x="8166100" y="1143000"/>
            <a:ext cx="660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0"/>
          <p:cNvSpPr>
            <a:spLocks noChangeArrowheads="1"/>
          </p:cNvSpPr>
          <p:nvPr/>
        </p:nvSpPr>
        <p:spPr bwMode="auto">
          <a:xfrm>
            <a:off x="60325" y="1104900"/>
            <a:ext cx="465138"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28686" name="Line 11"/>
          <p:cNvSpPr>
            <a:spLocks noChangeShapeType="1"/>
          </p:cNvSpPr>
          <p:nvPr/>
        </p:nvSpPr>
        <p:spPr bwMode="auto">
          <a:xfrm>
            <a:off x="546100" y="16764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7" name="Line 12"/>
          <p:cNvSpPr>
            <a:spLocks noChangeShapeType="1"/>
          </p:cNvSpPr>
          <p:nvPr/>
        </p:nvSpPr>
        <p:spPr bwMode="auto">
          <a:xfrm>
            <a:off x="1841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Line 13"/>
          <p:cNvSpPr>
            <a:spLocks noChangeShapeType="1"/>
          </p:cNvSpPr>
          <p:nvPr/>
        </p:nvSpPr>
        <p:spPr bwMode="auto">
          <a:xfrm>
            <a:off x="546100" y="19050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9" name="Line 14"/>
          <p:cNvSpPr>
            <a:spLocks noChangeShapeType="1"/>
          </p:cNvSpPr>
          <p:nvPr/>
        </p:nvSpPr>
        <p:spPr bwMode="auto">
          <a:xfrm flipV="1">
            <a:off x="1841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0" name="Line 15"/>
          <p:cNvSpPr>
            <a:spLocks noChangeShapeType="1"/>
          </p:cNvSpPr>
          <p:nvPr/>
        </p:nvSpPr>
        <p:spPr bwMode="auto">
          <a:xfrm>
            <a:off x="1993900" y="16764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Rectangle 16"/>
          <p:cNvSpPr>
            <a:spLocks noChangeArrowheads="1"/>
          </p:cNvSpPr>
          <p:nvPr/>
        </p:nvSpPr>
        <p:spPr bwMode="auto">
          <a:xfrm>
            <a:off x="60325" y="1614488"/>
            <a:ext cx="623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PC</a:t>
            </a:r>
          </a:p>
        </p:txBody>
      </p:sp>
      <p:sp>
        <p:nvSpPr>
          <p:cNvPr id="28692" name="Line 17"/>
          <p:cNvSpPr>
            <a:spLocks noChangeShapeType="1"/>
          </p:cNvSpPr>
          <p:nvPr/>
        </p:nvSpPr>
        <p:spPr bwMode="auto">
          <a:xfrm>
            <a:off x="1993900" y="19050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3" name="Line 18"/>
          <p:cNvSpPr>
            <a:spLocks noChangeShapeType="1"/>
          </p:cNvSpPr>
          <p:nvPr/>
        </p:nvSpPr>
        <p:spPr bwMode="auto">
          <a:xfrm>
            <a:off x="1676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Line 19"/>
          <p:cNvSpPr>
            <a:spLocks noChangeShapeType="1"/>
          </p:cNvSpPr>
          <p:nvPr/>
        </p:nvSpPr>
        <p:spPr bwMode="auto">
          <a:xfrm>
            <a:off x="8153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5" name="Line 20"/>
          <p:cNvSpPr>
            <a:spLocks noChangeShapeType="1"/>
          </p:cNvSpPr>
          <p:nvPr/>
        </p:nvSpPr>
        <p:spPr bwMode="auto">
          <a:xfrm>
            <a:off x="8318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6" name="Line 21"/>
          <p:cNvSpPr>
            <a:spLocks noChangeShapeType="1"/>
          </p:cNvSpPr>
          <p:nvPr/>
        </p:nvSpPr>
        <p:spPr bwMode="auto">
          <a:xfrm flipV="1">
            <a:off x="8318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7" name="Line 22"/>
          <p:cNvSpPr>
            <a:spLocks noChangeShapeType="1"/>
          </p:cNvSpPr>
          <p:nvPr/>
        </p:nvSpPr>
        <p:spPr bwMode="auto">
          <a:xfrm>
            <a:off x="1079500" y="22098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8" name="Line 23"/>
          <p:cNvSpPr>
            <a:spLocks noChangeShapeType="1"/>
          </p:cNvSpPr>
          <p:nvPr/>
        </p:nvSpPr>
        <p:spPr bwMode="auto">
          <a:xfrm>
            <a:off x="3136900" y="22225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9" name="Line 24"/>
          <p:cNvSpPr>
            <a:spLocks noChangeShapeType="1"/>
          </p:cNvSpPr>
          <p:nvPr/>
        </p:nvSpPr>
        <p:spPr bwMode="auto">
          <a:xfrm>
            <a:off x="1079500" y="24384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0" name="Line 25"/>
          <p:cNvSpPr>
            <a:spLocks noChangeShapeType="1"/>
          </p:cNvSpPr>
          <p:nvPr/>
        </p:nvSpPr>
        <p:spPr bwMode="auto">
          <a:xfrm flipV="1">
            <a:off x="3136900" y="21971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1" name="Line 26"/>
          <p:cNvSpPr>
            <a:spLocks noChangeShapeType="1"/>
          </p:cNvSpPr>
          <p:nvPr/>
        </p:nvSpPr>
        <p:spPr bwMode="auto">
          <a:xfrm>
            <a:off x="3289300" y="22098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2" name="Rectangle 27"/>
          <p:cNvSpPr>
            <a:spLocks noChangeArrowheads="1"/>
          </p:cNvSpPr>
          <p:nvPr/>
        </p:nvSpPr>
        <p:spPr bwMode="auto">
          <a:xfrm>
            <a:off x="60325" y="1919288"/>
            <a:ext cx="1293813" cy="638175"/>
          </a:xfrm>
          <a:prstGeom prst="rect">
            <a:avLst/>
          </a:prstGeom>
          <a:noFill/>
          <a:ln w="12700">
            <a:noFill/>
            <a:miter lim="800000"/>
            <a:headEnd/>
            <a:tailEnd/>
          </a:ln>
        </p:spPr>
        <p:txBody>
          <a:bodyPr lIns="90488" tIns="44450" rIns="90488" bIns="44450">
            <a:spAutoFit/>
          </a:bodyPr>
          <a:lstStyle/>
          <a:p>
            <a:pPr>
              <a:defRPr/>
            </a:pPr>
            <a:r>
              <a:rPr lang="en-US" dirty="0" err="1">
                <a:latin typeface="+mn-lt"/>
                <a:ea typeface="ＭＳ Ｐゴシック" charset="-128"/>
                <a:cs typeface="ＭＳ Ｐゴシック" charset="-128"/>
              </a:rPr>
              <a:t>Rs</a:t>
            </a:r>
            <a:r>
              <a:rPr lang="en-US" dirty="0">
                <a:latin typeface="+mn-lt"/>
                <a:ea typeface="ＭＳ Ｐゴシック" charset="-128"/>
                <a:cs typeface="ＭＳ Ｐゴシック" charset="-128"/>
              </a:rPr>
              <a:t>, </a:t>
            </a:r>
            <a:r>
              <a:rPr lang="en-US" dirty="0" err="1">
                <a:latin typeface="+mn-lt"/>
                <a:ea typeface="ＭＳ Ｐゴシック" charset="-128"/>
                <a:cs typeface="ＭＳ Ｐゴシック" charset="-128"/>
              </a:rPr>
              <a:t>Rt</a:t>
            </a:r>
            <a:r>
              <a:rPr lang="en-US" dirty="0">
                <a:latin typeface="+mn-lt"/>
                <a:ea typeface="ＭＳ Ｐゴシック" charset="-128"/>
                <a:cs typeface="ＭＳ Ｐゴシック" charset="-128"/>
              </a:rPr>
              <a:t>, Rd,</a:t>
            </a:r>
          </a:p>
          <a:p>
            <a:pPr>
              <a:defRPr/>
            </a:pPr>
            <a:r>
              <a:rPr lang="en-US" dirty="0">
                <a:latin typeface="+mn-lt"/>
                <a:ea typeface="ＭＳ Ｐゴシック" charset="-128"/>
                <a:cs typeface="ＭＳ Ｐゴシック" charset="-128"/>
              </a:rPr>
              <a:t>Op, </a:t>
            </a:r>
            <a:r>
              <a:rPr lang="en-US" dirty="0" err="1">
                <a:latin typeface="+mn-lt"/>
                <a:ea typeface="ＭＳ Ｐゴシック" charset="-128"/>
                <a:cs typeface="ＭＳ Ｐゴシック" charset="-128"/>
              </a:rPr>
              <a:t>Func</a:t>
            </a:r>
            <a:endParaRPr lang="en-US" dirty="0">
              <a:latin typeface="+mn-lt"/>
              <a:ea typeface="ＭＳ Ｐゴシック" charset="-128"/>
              <a:cs typeface="ＭＳ Ｐゴシック" charset="-128"/>
            </a:endParaRPr>
          </a:p>
        </p:txBody>
      </p:sp>
      <p:sp>
        <p:nvSpPr>
          <p:cNvPr id="28703" name="Line 28"/>
          <p:cNvSpPr>
            <a:spLocks noChangeShapeType="1"/>
          </p:cNvSpPr>
          <p:nvPr/>
        </p:nvSpPr>
        <p:spPr bwMode="auto">
          <a:xfrm>
            <a:off x="3289300" y="24384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4" name="Line 29"/>
          <p:cNvSpPr>
            <a:spLocks noChangeShapeType="1"/>
          </p:cNvSpPr>
          <p:nvPr/>
        </p:nvSpPr>
        <p:spPr bwMode="auto">
          <a:xfrm>
            <a:off x="1905000" y="1460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Line 30"/>
          <p:cNvSpPr>
            <a:spLocks noChangeShapeType="1"/>
          </p:cNvSpPr>
          <p:nvPr/>
        </p:nvSpPr>
        <p:spPr bwMode="auto">
          <a:xfrm>
            <a:off x="698500" y="2743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6" name="Line 31"/>
          <p:cNvSpPr>
            <a:spLocks noChangeShapeType="1"/>
          </p:cNvSpPr>
          <p:nvPr/>
        </p:nvSpPr>
        <p:spPr bwMode="auto">
          <a:xfrm>
            <a:off x="4279900" y="27559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7" name="Line 32"/>
          <p:cNvSpPr>
            <a:spLocks noChangeShapeType="1"/>
          </p:cNvSpPr>
          <p:nvPr/>
        </p:nvSpPr>
        <p:spPr bwMode="auto">
          <a:xfrm>
            <a:off x="698500" y="29718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3"/>
          <p:cNvSpPr>
            <a:spLocks noChangeShapeType="1"/>
          </p:cNvSpPr>
          <p:nvPr/>
        </p:nvSpPr>
        <p:spPr bwMode="auto">
          <a:xfrm flipV="1">
            <a:off x="4279900" y="27305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Line 34"/>
          <p:cNvSpPr>
            <a:spLocks noChangeShapeType="1"/>
          </p:cNvSpPr>
          <p:nvPr/>
        </p:nvSpPr>
        <p:spPr bwMode="auto">
          <a:xfrm>
            <a:off x="4432300" y="27432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0" name="Line 35"/>
          <p:cNvSpPr>
            <a:spLocks noChangeShapeType="1"/>
          </p:cNvSpPr>
          <p:nvPr/>
        </p:nvSpPr>
        <p:spPr bwMode="auto">
          <a:xfrm>
            <a:off x="4432300" y="29718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1" name="Line 36"/>
          <p:cNvSpPr>
            <a:spLocks noChangeShapeType="1"/>
          </p:cNvSpPr>
          <p:nvPr/>
        </p:nvSpPr>
        <p:spPr bwMode="auto">
          <a:xfrm>
            <a:off x="698500" y="38100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2" name="Line 37"/>
          <p:cNvSpPr>
            <a:spLocks noChangeShapeType="1"/>
          </p:cNvSpPr>
          <p:nvPr/>
        </p:nvSpPr>
        <p:spPr bwMode="auto">
          <a:xfrm>
            <a:off x="5346700" y="38227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3" name="Line 38"/>
          <p:cNvSpPr>
            <a:spLocks noChangeShapeType="1"/>
          </p:cNvSpPr>
          <p:nvPr/>
        </p:nvSpPr>
        <p:spPr bwMode="auto">
          <a:xfrm>
            <a:off x="698500" y="40386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4" name="Line 39"/>
          <p:cNvSpPr>
            <a:spLocks noChangeShapeType="1"/>
          </p:cNvSpPr>
          <p:nvPr/>
        </p:nvSpPr>
        <p:spPr bwMode="auto">
          <a:xfrm flipV="1">
            <a:off x="5346700" y="37973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5" name="Line 40"/>
          <p:cNvSpPr>
            <a:spLocks noChangeShapeType="1"/>
          </p:cNvSpPr>
          <p:nvPr/>
        </p:nvSpPr>
        <p:spPr bwMode="auto">
          <a:xfrm>
            <a:off x="5499100" y="40386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6" name="Line 41"/>
          <p:cNvSpPr>
            <a:spLocks noChangeShapeType="1"/>
          </p:cNvSpPr>
          <p:nvPr/>
        </p:nvSpPr>
        <p:spPr bwMode="auto">
          <a:xfrm>
            <a:off x="698500" y="43434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7" name="Line 42"/>
          <p:cNvSpPr>
            <a:spLocks noChangeShapeType="1"/>
          </p:cNvSpPr>
          <p:nvPr/>
        </p:nvSpPr>
        <p:spPr bwMode="auto">
          <a:xfrm>
            <a:off x="6489700" y="4356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Line 43"/>
          <p:cNvSpPr>
            <a:spLocks noChangeShapeType="1"/>
          </p:cNvSpPr>
          <p:nvPr/>
        </p:nvSpPr>
        <p:spPr bwMode="auto">
          <a:xfrm>
            <a:off x="698500" y="45720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9" name="Line 44"/>
          <p:cNvSpPr>
            <a:spLocks noChangeShapeType="1"/>
          </p:cNvSpPr>
          <p:nvPr/>
        </p:nvSpPr>
        <p:spPr bwMode="auto">
          <a:xfrm flipV="1">
            <a:off x="6489700" y="4330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0" name="Line 45"/>
          <p:cNvSpPr>
            <a:spLocks noChangeShapeType="1"/>
          </p:cNvSpPr>
          <p:nvPr/>
        </p:nvSpPr>
        <p:spPr bwMode="auto">
          <a:xfrm>
            <a:off x="6642100" y="43434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1" name="Line 46"/>
          <p:cNvSpPr>
            <a:spLocks noChangeShapeType="1"/>
          </p:cNvSpPr>
          <p:nvPr/>
        </p:nvSpPr>
        <p:spPr bwMode="auto">
          <a:xfrm>
            <a:off x="6642100" y="45720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2" name="Rectangle 47"/>
          <p:cNvSpPr>
            <a:spLocks noChangeArrowheads="1"/>
          </p:cNvSpPr>
          <p:nvPr/>
        </p:nvSpPr>
        <p:spPr bwMode="auto">
          <a:xfrm>
            <a:off x="60325" y="2646363"/>
            <a:ext cx="9286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ALUctr</a:t>
            </a:r>
          </a:p>
        </p:txBody>
      </p:sp>
      <p:sp>
        <p:nvSpPr>
          <p:cNvPr id="28723" name="Line 48"/>
          <p:cNvSpPr>
            <a:spLocks noChangeShapeType="1"/>
          </p:cNvSpPr>
          <p:nvPr/>
        </p:nvSpPr>
        <p:spPr bwMode="auto">
          <a:xfrm>
            <a:off x="3200400" y="1993900"/>
            <a:ext cx="0" cy="2184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4" name="Rectangle 49"/>
          <p:cNvSpPr>
            <a:spLocks noChangeArrowheads="1"/>
          </p:cNvSpPr>
          <p:nvPr/>
        </p:nvSpPr>
        <p:spPr bwMode="auto">
          <a:xfrm>
            <a:off x="3262313" y="1866900"/>
            <a:ext cx="3260725"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 Memory Access Time</a:t>
            </a:r>
          </a:p>
        </p:txBody>
      </p:sp>
      <p:sp>
        <p:nvSpPr>
          <p:cNvPr id="28725" name="Line 50"/>
          <p:cNvSpPr>
            <a:spLocks noChangeShapeType="1"/>
          </p:cNvSpPr>
          <p:nvPr/>
        </p:nvSpPr>
        <p:spPr bwMode="auto">
          <a:xfrm>
            <a:off x="1917700" y="2057400"/>
            <a:ext cx="12700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26" name="Rectangle 51"/>
          <p:cNvSpPr>
            <a:spLocks noChangeArrowheads="1"/>
          </p:cNvSpPr>
          <p:nvPr/>
        </p:nvSpPr>
        <p:spPr bwMode="auto">
          <a:xfrm>
            <a:off x="1752600" y="26463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27" name="Rectangle 52"/>
          <p:cNvSpPr>
            <a:spLocks noChangeArrowheads="1"/>
          </p:cNvSpPr>
          <p:nvPr/>
        </p:nvSpPr>
        <p:spPr bwMode="auto">
          <a:xfrm>
            <a:off x="4862513" y="26622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28" name="Line 53"/>
          <p:cNvSpPr>
            <a:spLocks noChangeShapeType="1"/>
          </p:cNvSpPr>
          <p:nvPr/>
        </p:nvSpPr>
        <p:spPr bwMode="auto">
          <a:xfrm>
            <a:off x="4343400" y="2514600"/>
            <a:ext cx="0" cy="1041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Line 54"/>
          <p:cNvSpPr>
            <a:spLocks noChangeShapeType="1"/>
          </p:cNvSpPr>
          <p:nvPr/>
        </p:nvSpPr>
        <p:spPr bwMode="auto">
          <a:xfrm>
            <a:off x="698500" y="3276600"/>
            <a:ext cx="3784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0" name="Line 55"/>
          <p:cNvSpPr>
            <a:spLocks noChangeShapeType="1"/>
          </p:cNvSpPr>
          <p:nvPr/>
        </p:nvSpPr>
        <p:spPr bwMode="auto">
          <a:xfrm flipH="1">
            <a:off x="4254500" y="3289300"/>
            <a:ext cx="1778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1" name="Line 56"/>
          <p:cNvSpPr>
            <a:spLocks noChangeShapeType="1"/>
          </p:cNvSpPr>
          <p:nvPr/>
        </p:nvSpPr>
        <p:spPr bwMode="auto">
          <a:xfrm>
            <a:off x="698500" y="3505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2" name="Line 57"/>
          <p:cNvSpPr>
            <a:spLocks noChangeShapeType="1"/>
          </p:cNvSpPr>
          <p:nvPr/>
        </p:nvSpPr>
        <p:spPr bwMode="auto">
          <a:xfrm>
            <a:off x="4432300" y="32766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Rectangle 58"/>
          <p:cNvSpPr>
            <a:spLocks noChangeArrowheads="1"/>
          </p:cNvSpPr>
          <p:nvPr/>
        </p:nvSpPr>
        <p:spPr bwMode="auto">
          <a:xfrm>
            <a:off x="60325" y="3179763"/>
            <a:ext cx="1004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RegWr</a:t>
            </a:r>
          </a:p>
        </p:txBody>
      </p:sp>
      <p:sp>
        <p:nvSpPr>
          <p:cNvPr id="28734" name="Rectangle 59"/>
          <p:cNvSpPr>
            <a:spLocks noChangeArrowheads="1"/>
          </p:cNvSpPr>
          <p:nvPr/>
        </p:nvSpPr>
        <p:spPr bwMode="auto">
          <a:xfrm>
            <a:off x="1752600" y="31797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35" name="Rectangle 60"/>
          <p:cNvSpPr>
            <a:spLocks noChangeArrowheads="1"/>
          </p:cNvSpPr>
          <p:nvPr/>
        </p:nvSpPr>
        <p:spPr bwMode="auto">
          <a:xfrm>
            <a:off x="4862513" y="3241675"/>
            <a:ext cx="1385887" cy="363538"/>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New Value</a:t>
            </a:r>
          </a:p>
        </p:txBody>
      </p:sp>
      <p:sp>
        <p:nvSpPr>
          <p:cNvPr id="28736" name="Line 61"/>
          <p:cNvSpPr>
            <a:spLocks noChangeShapeType="1"/>
          </p:cNvSpPr>
          <p:nvPr/>
        </p:nvSpPr>
        <p:spPr bwMode="auto">
          <a:xfrm>
            <a:off x="3213100" y="25908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Rectangle 62"/>
          <p:cNvSpPr>
            <a:spLocks noChangeArrowheads="1"/>
          </p:cNvSpPr>
          <p:nvPr/>
        </p:nvSpPr>
        <p:spPr bwMode="auto">
          <a:xfrm>
            <a:off x="4329113" y="2400300"/>
            <a:ext cx="3671887" cy="363538"/>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Delay through Control Logic</a:t>
            </a:r>
          </a:p>
        </p:txBody>
      </p:sp>
      <p:sp>
        <p:nvSpPr>
          <p:cNvPr id="28738" name="Line 63"/>
          <p:cNvSpPr>
            <a:spLocks noChangeShapeType="1"/>
          </p:cNvSpPr>
          <p:nvPr/>
        </p:nvSpPr>
        <p:spPr bwMode="auto">
          <a:xfrm>
            <a:off x="5499100" y="38100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Rectangle 64"/>
          <p:cNvSpPr>
            <a:spLocks noChangeArrowheads="1"/>
          </p:cNvSpPr>
          <p:nvPr/>
        </p:nvSpPr>
        <p:spPr bwMode="auto">
          <a:xfrm>
            <a:off x="60325" y="3713163"/>
            <a:ext cx="11572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busA, B</a:t>
            </a:r>
          </a:p>
        </p:txBody>
      </p:sp>
      <p:sp>
        <p:nvSpPr>
          <p:cNvPr id="28740" name="Line 65"/>
          <p:cNvSpPr>
            <a:spLocks noChangeShapeType="1"/>
          </p:cNvSpPr>
          <p:nvPr/>
        </p:nvSpPr>
        <p:spPr bwMode="auto">
          <a:xfrm>
            <a:off x="5410200" y="35941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Line 66"/>
          <p:cNvSpPr>
            <a:spLocks noChangeShapeType="1"/>
          </p:cNvSpPr>
          <p:nvPr/>
        </p:nvSpPr>
        <p:spPr bwMode="auto">
          <a:xfrm>
            <a:off x="3213100" y="3657600"/>
            <a:ext cx="21844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2" name="Rectangle 67"/>
          <p:cNvSpPr>
            <a:spLocks noChangeArrowheads="1"/>
          </p:cNvSpPr>
          <p:nvPr/>
        </p:nvSpPr>
        <p:spPr bwMode="auto">
          <a:xfrm>
            <a:off x="5395913" y="3451225"/>
            <a:ext cx="27051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Register File Access Time</a:t>
            </a:r>
          </a:p>
        </p:txBody>
      </p:sp>
      <p:sp>
        <p:nvSpPr>
          <p:cNvPr id="28743" name="Rectangle 68"/>
          <p:cNvSpPr>
            <a:spLocks noChangeArrowheads="1"/>
          </p:cNvSpPr>
          <p:nvPr/>
        </p:nvSpPr>
        <p:spPr bwMode="auto">
          <a:xfrm>
            <a:off x="1752600" y="37131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44" name="Rectangle 69"/>
          <p:cNvSpPr>
            <a:spLocks noChangeArrowheads="1"/>
          </p:cNvSpPr>
          <p:nvPr/>
        </p:nvSpPr>
        <p:spPr bwMode="auto">
          <a:xfrm>
            <a:off x="6005513" y="37131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45" name="Rectangle 70"/>
          <p:cNvSpPr>
            <a:spLocks noChangeArrowheads="1"/>
          </p:cNvSpPr>
          <p:nvPr/>
        </p:nvSpPr>
        <p:spPr bwMode="auto">
          <a:xfrm>
            <a:off x="60325" y="4246563"/>
            <a:ext cx="774700"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busW</a:t>
            </a:r>
          </a:p>
        </p:txBody>
      </p:sp>
      <p:sp>
        <p:nvSpPr>
          <p:cNvPr id="28746" name="Line 71"/>
          <p:cNvSpPr>
            <a:spLocks noChangeShapeType="1"/>
          </p:cNvSpPr>
          <p:nvPr/>
        </p:nvSpPr>
        <p:spPr bwMode="auto">
          <a:xfrm>
            <a:off x="6553200" y="4127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7" name="Line 72"/>
          <p:cNvSpPr>
            <a:spLocks noChangeShapeType="1"/>
          </p:cNvSpPr>
          <p:nvPr/>
        </p:nvSpPr>
        <p:spPr bwMode="auto">
          <a:xfrm>
            <a:off x="5422900" y="41910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Rectangle 73"/>
          <p:cNvSpPr>
            <a:spLocks noChangeArrowheads="1"/>
          </p:cNvSpPr>
          <p:nvPr/>
        </p:nvSpPr>
        <p:spPr bwMode="auto">
          <a:xfrm>
            <a:off x="6615113" y="4000500"/>
            <a:ext cx="1131887"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ALU Delay</a:t>
            </a:r>
          </a:p>
        </p:txBody>
      </p:sp>
      <p:sp>
        <p:nvSpPr>
          <p:cNvPr id="28749" name="Rectangle 74"/>
          <p:cNvSpPr>
            <a:spLocks noChangeArrowheads="1"/>
          </p:cNvSpPr>
          <p:nvPr/>
        </p:nvSpPr>
        <p:spPr bwMode="auto">
          <a:xfrm>
            <a:off x="1752600" y="42465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50" name="Rectangle 75"/>
          <p:cNvSpPr>
            <a:spLocks noChangeArrowheads="1"/>
          </p:cNvSpPr>
          <p:nvPr/>
        </p:nvSpPr>
        <p:spPr bwMode="auto">
          <a:xfrm>
            <a:off x="6996113" y="42624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1" name="Rectangle 76"/>
          <p:cNvSpPr>
            <a:spLocks noChangeArrowheads="1"/>
          </p:cNvSpPr>
          <p:nvPr/>
        </p:nvSpPr>
        <p:spPr bwMode="auto">
          <a:xfrm>
            <a:off x="1752600" y="21129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2" name="Line 77"/>
          <p:cNvSpPr>
            <a:spLocks noChangeShapeType="1"/>
          </p:cNvSpPr>
          <p:nvPr/>
        </p:nvSpPr>
        <p:spPr bwMode="auto">
          <a:xfrm>
            <a:off x="8470900" y="16764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3" name="Line 78"/>
          <p:cNvSpPr>
            <a:spLocks noChangeShapeType="1"/>
          </p:cNvSpPr>
          <p:nvPr/>
        </p:nvSpPr>
        <p:spPr bwMode="auto">
          <a:xfrm>
            <a:off x="8470900" y="19050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Rectangle 79"/>
          <p:cNvSpPr>
            <a:spLocks noChangeArrowheads="1"/>
          </p:cNvSpPr>
          <p:nvPr/>
        </p:nvSpPr>
        <p:spPr bwMode="auto">
          <a:xfrm>
            <a:off x="3567113" y="21129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5" name="Rectangle 80"/>
          <p:cNvSpPr>
            <a:spLocks noChangeArrowheads="1"/>
          </p:cNvSpPr>
          <p:nvPr/>
        </p:nvSpPr>
        <p:spPr bwMode="auto">
          <a:xfrm>
            <a:off x="2133600" y="1600200"/>
            <a:ext cx="14478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6" name="Rectangle 81"/>
          <p:cNvSpPr>
            <a:spLocks noChangeArrowheads="1"/>
          </p:cNvSpPr>
          <p:nvPr/>
        </p:nvSpPr>
        <p:spPr bwMode="auto">
          <a:xfrm>
            <a:off x="595313" y="1595438"/>
            <a:ext cx="1538287" cy="366712"/>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7" name="Oval 82"/>
          <p:cNvSpPr>
            <a:spLocks noChangeArrowheads="1"/>
          </p:cNvSpPr>
          <p:nvPr/>
        </p:nvSpPr>
        <p:spPr bwMode="auto">
          <a:xfrm>
            <a:off x="8083550" y="3206750"/>
            <a:ext cx="139700" cy="2159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8" name="Oval 83"/>
          <p:cNvSpPr>
            <a:spLocks noChangeArrowheads="1"/>
          </p:cNvSpPr>
          <p:nvPr/>
        </p:nvSpPr>
        <p:spPr bwMode="auto">
          <a:xfrm>
            <a:off x="8083550" y="4197350"/>
            <a:ext cx="139700" cy="4445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9" name="Arc 84"/>
          <p:cNvSpPr>
            <a:spLocks/>
          </p:cNvSpPr>
          <p:nvPr/>
        </p:nvSpPr>
        <p:spPr bwMode="auto">
          <a:xfrm>
            <a:off x="8229600" y="3360738"/>
            <a:ext cx="222250" cy="1670050"/>
          </a:xfrm>
          <a:custGeom>
            <a:avLst/>
            <a:gdLst>
              <a:gd name="T0" fmla="*/ 0 w 21600"/>
              <a:gd name="T1" fmla="*/ 0 h 21600"/>
              <a:gd name="T2" fmla="*/ 2352977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Arc 85"/>
          <p:cNvSpPr>
            <a:spLocks/>
          </p:cNvSpPr>
          <p:nvPr/>
        </p:nvSpPr>
        <p:spPr bwMode="auto">
          <a:xfrm>
            <a:off x="8229600" y="4427538"/>
            <a:ext cx="222250" cy="69850"/>
          </a:xfrm>
          <a:custGeom>
            <a:avLst/>
            <a:gdLst>
              <a:gd name="T0" fmla="*/ 0 w 21600"/>
              <a:gd name="T1" fmla="*/ 0 h 21600"/>
              <a:gd name="T2" fmla="*/ 23529772 w 21600"/>
              <a:gd name="T3" fmla="*/ 730453 h 21600"/>
              <a:gd name="T4" fmla="*/ 0 w 21600"/>
              <a:gd name="T5" fmla="*/ 7304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Rectangle 86"/>
          <p:cNvSpPr>
            <a:spLocks noChangeArrowheads="1"/>
          </p:cNvSpPr>
          <p:nvPr/>
        </p:nvSpPr>
        <p:spPr bwMode="auto">
          <a:xfrm>
            <a:off x="7337425" y="5029200"/>
            <a:ext cx="1543050" cy="644525"/>
          </a:xfrm>
          <a:prstGeom prst="rect">
            <a:avLst/>
          </a:prstGeom>
          <a:noFill/>
          <a:ln w="12700">
            <a:noFill/>
            <a:miter lim="800000"/>
            <a:headEnd/>
            <a:tailEnd/>
          </a:ln>
        </p:spPr>
        <p:txBody>
          <a:bodyPr wrap="none" lIns="90488" tIns="44450" rIns="90488" bIns="44450">
            <a:spAutoFit/>
          </a:bodyPr>
          <a:lstStyle/>
          <a:p>
            <a:pPr algn="ctr">
              <a:defRPr/>
            </a:pPr>
            <a:r>
              <a:rPr lang="en-US" dirty="0">
                <a:latin typeface="+mn-lt"/>
                <a:ea typeface="ＭＳ Ｐゴシック" charset="-128"/>
                <a:cs typeface="ＭＳ Ｐゴシック" charset="-128"/>
              </a:rPr>
              <a:t>Register Write</a:t>
            </a:r>
          </a:p>
          <a:p>
            <a:pPr algn="ctr">
              <a:defRPr/>
            </a:pPr>
            <a:r>
              <a:rPr lang="en-US" dirty="0">
                <a:latin typeface="+mn-lt"/>
                <a:ea typeface="ＭＳ Ｐゴシック" charset="-128"/>
                <a:cs typeface="ＭＳ Ｐゴシック" charset="-128"/>
              </a:rPr>
              <a:t>Occurs Here</a:t>
            </a:r>
          </a:p>
        </p:txBody>
      </p:sp>
      <p:sp>
        <p:nvSpPr>
          <p:cNvPr id="28762" name="Rectangle 87"/>
          <p:cNvSpPr>
            <a:spLocks noChangeArrowheads="1"/>
          </p:cNvSpPr>
          <p:nvPr/>
        </p:nvSpPr>
        <p:spPr bwMode="auto">
          <a:xfrm>
            <a:off x="6092825" y="53641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3" name="Rectangle 88"/>
          <p:cNvSpPr>
            <a:spLocks noChangeArrowheads="1"/>
          </p:cNvSpPr>
          <p:nvPr/>
        </p:nvSpPr>
        <p:spPr bwMode="auto">
          <a:xfrm>
            <a:off x="5281613" y="4589463"/>
            <a:ext cx="1039812" cy="393700"/>
          </a:xfrm>
          <a:prstGeom prst="rect">
            <a:avLst/>
          </a:prstGeom>
          <a:noFill/>
          <a:ln w="12700">
            <a:noFill/>
            <a:miter lim="800000"/>
            <a:headEnd/>
            <a:tailEnd/>
          </a:ln>
        </p:spPr>
        <p:txBody>
          <a:bodyPr lIns="90488" tIns="44450" rIns="90488" bIns="44450">
            <a:spAutoFit/>
          </a:bodyPr>
          <a:lstStyle/>
          <a:p>
            <a:pPr>
              <a:defRPr/>
            </a:pPr>
            <a:r>
              <a:rPr lang="en-US" sz="2000" u="sng">
                <a:latin typeface="+mn-lt"/>
                <a:ea typeface="ＭＳ Ｐゴシック" charset="-128"/>
                <a:cs typeface="ＭＳ Ｐゴシック" charset="-128"/>
              </a:rPr>
              <a:t>ALUctr</a:t>
            </a:r>
          </a:p>
        </p:txBody>
      </p:sp>
      <p:sp>
        <p:nvSpPr>
          <p:cNvPr id="28764" name="Rectangle 89"/>
          <p:cNvSpPr>
            <a:spLocks noChangeArrowheads="1"/>
          </p:cNvSpPr>
          <p:nvPr/>
        </p:nvSpPr>
        <p:spPr bwMode="auto">
          <a:xfrm>
            <a:off x="2667000" y="62023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65" name="Rectangle 90"/>
          <p:cNvSpPr>
            <a:spLocks noChangeArrowheads="1"/>
          </p:cNvSpPr>
          <p:nvPr/>
        </p:nvSpPr>
        <p:spPr bwMode="auto">
          <a:xfrm>
            <a:off x="2122488" y="5297488"/>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766" name="Rectangle 91"/>
          <p:cNvSpPr>
            <a:spLocks noChangeArrowheads="1"/>
          </p:cNvSpPr>
          <p:nvPr/>
        </p:nvSpPr>
        <p:spPr bwMode="auto">
          <a:xfrm>
            <a:off x="2244725" y="4602163"/>
            <a:ext cx="876300"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RegWr</a:t>
            </a:r>
          </a:p>
        </p:txBody>
      </p:sp>
      <p:sp>
        <p:nvSpPr>
          <p:cNvPr id="28767" name="Line 92"/>
          <p:cNvSpPr>
            <a:spLocks noChangeShapeType="1"/>
          </p:cNvSpPr>
          <p:nvPr/>
        </p:nvSpPr>
        <p:spPr bwMode="auto">
          <a:xfrm flipH="1">
            <a:off x="5029200" y="54403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8" name="Rectangle 93"/>
          <p:cNvSpPr>
            <a:spLocks noChangeArrowheads="1"/>
          </p:cNvSpPr>
          <p:nvPr/>
        </p:nvSpPr>
        <p:spPr bwMode="auto">
          <a:xfrm>
            <a:off x="4949825" y="51355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9" name="Rectangle 94"/>
          <p:cNvSpPr>
            <a:spLocks noChangeArrowheads="1"/>
          </p:cNvSpPr>
          <p:nvPr/>
        </p:nvSpPr>
        <p:spPr bwMode="auto">
          <a:xfrm>
            <a:off x="4311650" y="51355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770" name="Line 95"/>
          <p:cNvSpPr>
            <a:spLocks noChangeShapeType="1"/>
          </p:cNvSpPr>
          <p:nvPr/>
        </p:nvSpPr>
        <p:spPr bwMode="auto">
          <a:xfrm flipV="1">
            <a:off x="5029200" y="59737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1" name="Rectangle 96"/>
          <p:cNvSpPr>
            <a:spLocks noChangeArrowheads="1"/>
          </p:cNvSpPr>
          <p:nvPr/>
        </p:nvSpPr>
        <p:spPr bwMode="auto">
          <a:xfrm>
            <a:off x="4873625" y="60975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72" name="Rectangle 97"/>
          <p:cNvSpPr>
            <a:spLocks noChangeArrowheads="1"/>
          </p:cNvSpPr>
          <p:nvPr/>
        </p:nvSpPr>
        <p:spPr bwMode="auto">
          <a:xfrm>
            <a:off x="4343400" y="5668963"/>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28773" name="Line 98"/>
          <p:cNvSpPr>
            <a:spLocks noChangeShapeType="1"/>
          </p:cNvSpPr>
          <p:nvPr/>
        </p:nvSpPr>
        <p:spPr bwMode="auto">
          <a:xfrm flipV="1">
            <a:off x="39624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4" name="Line 99"/>
          <p:cNvSpPr>
            <a:spLocks noChangeShapeType="1"/>
          </p:cNvSpPr>
          <p:nvPr/>
        </p:nvSpPr>
        <p:spPr bwMode="auto">
          <a:xfrm flipV="1">
            <a:off x="3213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5" name="Rectangle 100"/>
          <p:cNvSpPr>
            <a:spLocks noChangeArrowheads="1"/>
          </p:cNvSpPr>
          <p:nvPr/>
        </p:nvSpPr>
        <p:spPr bwMode="auto">
          <a:xfrm>
            <a:off x="3070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6" name="Line 101"/>
          <p:cNvSpPr>
            <a:spLocks noChangeShapeType="1"/>
          </p:cNvSpPr>
          <p:nvPr/>
        </p:nvSpPr>
        <p:spPr bwMode="auto">
          <a:xfrm flipV="1">
            <a:off x="3594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7" name="Rectangle 102"/>
          <p:cNvSpPr>
            <a:spLocks noChangeArrowheads="1"/>
          </p:cNvSpPr>
          <p:nvPr/>
        </p:nvSpPr>
        <p:spPr bwMode="auto">
          <a:xfrm>
            <a:off x="3429000"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8" name="Rectangle 103"/>
          <p:cNvSpPr>
            <a:spLocks noChangeArrowheads="1"/>
          </p:cNvSpPr>
          <p:nvPr/>
        </p:nvSpPr>
        <p:spPr bwMode="auto">
          <a:xfrm>
            <a:off x="3008313" y="5207000"/>
            <a:ext cx="439737"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779" name="Rectangle 104"/>
          <p:cNvSpPr>
            <a:spLocks noChangeArrowheads="1"/>
          </p:cNvSpPr>
          <p:nvPr/>
        </p:nvSpPr>
        <p:spPr bwMode="auto">
          <a:xfrm>
            <a:off x="3465513" y="52070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780" name="Rectangle 105"/>
          <p:cNvSpPr>
            <a:spLocks noChangeArrowheads="1"/>
          </p:cNvSpPr>
          <p:nvPr/>
        </p:nvSpPr>
        <p:spPr bwMode="auto">
          <a:xfrm>
            <a:off x="3846513" y="52070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781" name="Rectangle 106"/>
          <p:cNvSpPr>
            <a:spLocks noChangeArrowheads="1"/>
          </p:cNvSpPr>
          <p:nvPr/>
        </p:nvSpPr>
        <p:spPr bwMode="auto">
          <a:xfrm>
            <a:off x="3008313" y="55927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782" name="Rectangle 107"/>
          <p:cNvSpPr>
            <a:spLocks noChangeArrowheads="1"/>
          </p:cNvSpPr>
          <p:nvPr/>
        </p:nvSpPr>
        <p:spPr bwMode="auto">
          <a:xfrm>
            <a:off x="3429000" y="4602163"/>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83" name="Rectangle 108"/>
          <p:cNvSpPr>
            <a:spLocks noChangeArrowheads="1"/>
          </p:cNvSpPr>
          <p:nvPr/>
        </p:nvSpPr>
        <p:spPr bwMode="auto">
          <a:xfrm>
            <a:off x="3810000" y="46021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84" name="Rectangle 109"/>
          <p:cNvSpPr>
            <a:spLocks noChangeArrowheads="1"/>
          </p:cNvSpPr>
          <p:nvPr/>
        </p:nvSpPr>
        <p:spPr bwMode="auto">
          <a:xfrm>
            <a:off x="2819400" y="52117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3361" name="Group 110"/>
          <p:cNvGrpSpPr>
            <a:grpSpLocks/>
          </p:cNvGrpSpPr>
          <p:nvPr/>
        </p:nvGrpSpPr>
        <p:grpSpPr bwMode="auto">
          <a:xfrm>
            <a:off x="5454650" y="5211763"/>
            <a:ext cx="485775" cy="1143000"/>
            <a:chOff x="4009" y="2304"/>
            <a:chExt cx="306" cy="720"/>
          </a:xfrm>
        </p:grpSpPr>
        <p:sp>
          <p:nvSpPr>
            <p:cNvPr id="28800" name="Rectangle 111"/>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801" name="Rectangle 112"/>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802" name="Freeform 113"/>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86" name="Line 114"/>
          <p:cNvSpPr>
            <a:spLocks noChangeShapeType="1"/>
          </p:cNvSpPr>
          <p:nvPr/>
        </p:nvSpPr>
        <p:spPr bwMode="auto">
          <a:xfrm>
            <a:off x="2971800" y="49831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7" name="Line 115"/>
          <p:cNvSpPr>
            <a:spLocks noChangeShapeType="1"/>
          </p:cNvSpPr>
          <p:nvPr/>
        </p:nvSpPr>
        <p:spPr bwMode="auto">
          <a:xfrm>
            <a:off x="3276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8" name="Line 116"/>
          <p:cNvSpPr>
            <a:spLocks noChangeShapeType="1"/>
          </p:cNvSpPr>
          <p:nvPr/>
        </p:nvSpPr>
        <p:spPr bwMode="auto">
          <a:xfrm>
            <a:off x="3657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9" name="Line 117"/>
          <p:cNvSpPr>
            <a:spLocks noChangeShapeType="1"/>
          </p:cNvSpPr>
          <p:nvPr/>
        </p:nvSpPr>
        <p:spPr bwMode="auto">
          <a:xfrm>
            <a:off x="4038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0" name="Rectangle 118"/>
          <p:cNvSpPr>
            <a:spLocks noChangeArrowheads="1"/>
          </p:cNvSpPr>
          <p:nvPr/>
        </p:nvSpPr>
        <p:spPr bwMode="auto">
          <a:xfrm>
            <a:off x="3832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91" name="Line 119"/>
          <p:cNvSpPr>
            <a:spLocks noChangeShapeType="1"/>
          </p:cNvSpPr>
          <p:nvPr/>
        </p:nvSpPr>
        <p:spPr bwMode="auto">
          <a:xfrm>
            <a:off x="4267200" y="55165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2" name="Line 120"/>
          <p:cNvSpPr>
            <a:spLocks noChangeShapeType="1"/>
          </p:cNvSpPr>
          <p:nvPr/>
        </p:nvSpPr>
        <p:spPr bwMode="auto">
          <a:xfrm>
            <a:off x="5788025" y="4983163"/>
            <a:ext cx="0" cy="4191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3" name="Line 121"/>
          <p:cNvSpPr>
            <a:spLocks noChangeShapeType="1"/>
          </p:cNvSpPr>
          <p:nvPr/>
        </p:nvSpPr>
        <p:spPr bwMode="auto">
          <a:xfrm>
            <a:off x="4267200" y="60499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4" name="Line 122"/>
          <p:cNvSpPr>
            <a:spLocks noChangeShapeType="1"/>
          </p:cNvSpPr>
          <p:nvPr/>
        </p:nvSpPr>
        <p:spPr bwMode="auto">
          <a:xfrm flipH="1">
            <a:off x="30480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5" name="Line 123"/>
          <p:cNvSpPr>
            <a:spLocks noChangeShapeType="1"/>
          </p:cNvSpPr>
          <p:nvPr/>
        </p:nvSpPr>
        <p:spPr bwMode="auto">
          <a:xfrm>
            <a:off x="31242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6" name="Line 124"/>
          <p:cNvSpPr>
            <a:spLocks noChangeShapeType="1"/>
          </p:cNvSpPr>
          <p:nvPr/>
        </p:nvSpPr>
        <p:spPr bwMode="auto">
          <a:xfrm>
            <a:off x="3124200" y="62023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7" name="Line 125"/>
          <p:cNvSpPr>
            <a:spLocks noChangeShapeType="1"/>
          </p:cNvSpPr>
          <p:nvPr/>
        </p:nvSpPr>
        <p:spPr bwMode="auto">
          <a:xfrm flipH="1">
            <a:off x="6169025" y="56689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8" name="Rectangle 126"/>
          <p:cNvSpPr>
            <a:spLocks noChangeArrowheads="1"/>
          </p:cNvSpPr>
          <p:nvPr/>
        </p:nvSpPr>
        <p:spPr bwMode="auto">
          <a:xfrm>
            <a:off x="3082925" y="46021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28799" name="Freeform 127"/>
          <p:cNvSpPr>
            <a:spLocks/>
          </p:cNvSpPr>
          <p:nvPr/>
        </p:nvSpPr>
        <p:spPr bwMode="auto">
          <a:xfrm>
            <a:off x="2286000" y="5668963"/>
            <a:ext cx="4114800" cy="990600"/>
          </a:xfrm>
          <a:custGeom>
            <a:avLst/>
            <a:gdLst>
              <a:gd name="T0" fmla="*/ 2147483647 w 2592"/>
              <a:gd name="T1" fmla="*/ 120967500 h 624"/>
              <a:gd name="T2" fmla="*/ 2147483647 w 2592"/>
              <a:gd name="T3" fmla="*/ 120967500 h 624"/>
              <a:gd name="T4" fmla="*/ 2147483647 w 2592"/>
              <a:gd name="T5" fmla="*/ 1572577500 h 624"/>
              <a:gd name="T6" fmla="*/ 0 w 2592"/>
              <a:gd name="T7" fmla="*/ 1572577500 h 624"/>
              <a:gd name="T8" fmla="*/ 0 w 2592"/>
              <a:gd name="T9" fmla="*/ 0 h 624"/>
              <a:gd name="T10" fmla="*/ 8467725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1860654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60866"/>
            <a:ext cx="9166225" cy="474663"/>
          </a:xfrm>
          <a:noFill/>
        </p:spPr>
        <p:txBody>
          <a:bodyPr/>
          <a:lstStyle/>
          <a:p>
            <a:r>
              <a:rPr lang="en-US" sz="3600" dirty="0"/>
              <a:t>Putting it All </a:t>
            </a:r>
            <a:r>
              <a:rPr lang="en-US" sz="3600" dirty="0" err="1"/>
              <a:t>Together:A</a:t>
            </a:r>
            <a:r>
              <a:rPr lang="en-US" sz="3600" dirty="0"/>
              <a:t> Single Cycle </a:t>
            </a:r>
            <a:r>
              <a:rPr lang="en-US" sz="3600" dirty="0" err="1"/>
              <a:t>Datapath</a:t>
            </a:r>
            <a:endParaRPr lang="en-US" sz="3600" dirty="0"/>
          </a:p>
        </p:txBody>
      </p:sp>
      <p:sp>
        <p:nvSpPr>
          <p:cNvPr id="14339" name="Rectangle 3"/>
          <p:cNvSpPr>
            <a:spLocks noChangeArrowheads="1"/>
          </p:cNvSpPr>
          <p:nvPr/>
        </p:nvSpPr>
        <p:spPr bwMode="auto">
          <a:xfrm rot="10800000" flipV="1">
            <a:off x="76200" y="61552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40" name="Rectangle 4"/>
          <p:cNvSpPr>
            <a:spLocks noChangeArrowheads="1"/>
          </p:cNvSpPr>
          <p:nvPr/>
        </p:nvSpPr>
        <p:spPr bwMode="auto">
          <a:xfrm>
            <a:off x="6934200" y="40216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1" name="Rectangle 5"/>
          <p:cNvSpPr>
            <a:spLocks noChangeArrowheads="1"/>
          </p:cNvSpPr>
          <p:nvPr/>
        </p:nvSpPr>
        <p:spPr bwMode="auto">
          <a:xfrm>
            <a:off x="6046788" y="2408764"/>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u="sng">
                <a:latin typeface="Times" charset="0"/>
              </a:rPr>
              <a:t>ALUctr</a:t>
            </a:r>
          </a:p>
        </p:txBody>
      </p:sp>
      <p:sp>
        <p:nvSpPr>
          <p:cNvPr id="14342" name="Rectangle 6"/>
          <p:cNvSpPr>
            <a:spLocks noChangeArrowheads="1"/>
          </p:cNvSpPr>
          <p:nvPr/>
        </p:nvSpPr>
        <p:spPr bwMode="auto">
          <a:xfrm>
            <a:off x="3048000" y="47836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43" name="Rectangle 7"/>
          <p:cNvSpPr>
            <a:spLocks noChangeArrowheads="1"/>
          </p:cNvSpPr>
          <p:nvPr/>
        </p:nvSpPr>
        <p:spPr bwMode="auto">
          <a:xfrm>
            <a:off x="2503488" y="3878789"/>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4344" name="Rectangle 8"/>
          <p:cNvSpPr>
            <a:spLocks noChangeArrowheads="1"/>
          </p:cNvSpPr>
          <p:nvPr/>
        </p:nvSpPr>
        <p:spPr bwMode="auto">
          <a:xfrm>
            <a:off x="2625725" y="31834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RegWr</a:t>
            </a: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6" name="Rectangle 10"/>
          <p:cNvSpPr>
            <a:spLocks noChangeArrowheads="1"/>
          </p:cNvSpPr>
          <p:nvPr/>
        </p:nvSpPr>
        <p:spPr bwMode="auto">
          <a:xfrm>
            <a:off x="2665413" y="4297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8" name="Rectangle 12"/>
          <p:cNvSpPr>
            <a:spLocks noChangeArrowheads="1"/>
          </p:cNvSpPr>
          <p:nvPr/>
        </p:nvSpPr>
        <p:spPr bwMode="auto">
          <a:xfrm>
            <a:off x="5486400" y="37168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9" name="Rectangle 13"/>
          <p:cNvSpPr>
            <a:spLocks noChangeArrowheads="1"/>
          </p:cNvSpPr>
          <p:nvPr/>
        </p:nvSpPr>
        <p:spPr bwMode="auto">
          <a:xfrm>
            <a:off x="4692650" y="3716864"/>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1" name="Rectangle 15"/>
          <p:cNvSpPr>
            <a:spLocks noChangeArrowheads="1"/>
          </p:cNvSpPr>
          <p:nvPr/>
        </p:nvSpPr>
        <p:spPr bwMode="auto">
          <a:xfrm>
            <a:off x="4797425" y="4678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52" name="Rectangle 16"/>
          <p:cNvSpPr>
            <a:spLocks noChangeArrowheads="1"/>
          </p:cNvSpPr>
          <p:nvPr/>
        </p:nvSpPr>
        <p:spPr bwMode="auto">
          <a:xfrm>
            <a:off x="4724400" y="4250264"/>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5" name="Rectangle 19"/>
          <p:cNvSpPr>
            <a:spLocks noChangeArrowheads="1"/>
          </p:cNvSpPr>
          <p:nvPr/>
        </p:nvSpPr>
        <p:spPr bwMode="auto">
          <a:xfrm>
            <a:off x="3451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7" name="Rectangle 21"/>
          <p:cNvSpPr>
            <a:spLocks noChangeArrowheads="1"/>
          </p:cNvSpPr>
          <p:nvPr/>
        </p:nvSpPr>
        <p:spPr bwMode="auto">
          <a:xfrm>
            <a:off x="3810000"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8" name="Rectangle 22"/>
          <p:cNvSpPr>
            <a:spLocks noChangeArrowheads="1"/>
          </p:cNvSpPr>
          <p:nvPr/>
        </p:nvSpPr>
        <p:spPr bwMode="auto">
          <a:xfrm>
            <a:off x="3389313" y="3788302"/>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4359" name="Rectangle 23"/>
          <p:cNvSpPr>
            <a:spLocks noChangeArrowheads="1"/>
          </p:cNvSpPr>
          <p:nvPr/>
        </p:nvSpPr>
        <p:spPr bwMode="auto">
          <a:xfrm>
            <a:off x="3846513" y="3788302"/>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4360" name="Rectangle 24"/>
          <p:cNvSpPr>
            <a:spLocks noChangeArrowheads="1"/>
          </p:cNvSpPr>
          <p:nvPr/>
        </p:nvSpPr>
        <p:spPr bwMode="auto">
          <a:xfrm>
            <a:off x="4227513" y="3788302"/>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4361" name="Rectangle 25"/>
          <p:cNvSpPr>
            <a:spLocks noChangeArrowheads="1"/>
          </p:cNvSpPr>
          <p:nvPr/>
        </p:nvSpPr>
        <p:spPr bwMode="auto">
          <a:xfrm>
            <a:off x="3389313" y="4174064"/>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4362" name="Rectangle 26"/>
          <p:cNvSpPr>
            <a:spLocks noChangeArrowheads="1"/>
          </p:cNvSpPr>
          <p:nvPr/>
        </p:nvSpPr>
        <p:spPr bwMode="auto">
          <a:xfrm>
            <a:off x="3810000" y="3183464"/>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4363" name="Rectangle 27"/>
          <p:cNvSpPr>
            <a:spLocks noChangeArrowheads="1"/>
          </p:cNvSpPr>
          <p:nvPr/>
        </p:nvSpPr>
        <p:spPr bwMode="auto">
          <a:xfrm>
            <a:off x="3641725" y="2421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4364" name="Rectangle 28"/>
          <p:cNvSpPr>
            <a:spLocks noChangeArrowheads="1"/>
          </p:cNvSpPr>
          <p:nvPr/>
        </p:nvSpPr>
        <p:spPr bwMode="auto">
          <a:xfrm>
            <a:off x="4191000" y="3183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4365" name="Rectangle 29"/>
          <p:cNvSpPr>
            <a:spLocks noChangeArrowheads="1"/>
          </p:cNvSpPr>
          <p:nvPr/>
        </p:nvSpPr>
        <p:spPr bwMode="auto">
          <a:xfrm>
            <a:off x="3209925" y="2421464"/>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4366" name="Rectangle 30"/>
          <p:cNvSpPr>
            <a:spLocks noChangeArrowheads="1"/>
          </p:cNvSpPr>
          <p:nvPr/>
        </p:nvSpPr>
        <p:spPr bwMode="auto">
          <a:xfrm>
            <a:off x="2486025" y="2116664"/>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RegDst</a:t>
            </a:r>
          </a:p>
        </p:txBody>
      </p:sp>
      <p:grpSp>
        <p:nvGrpSpPr>
          <p:cNvPr id="14367" name="Group 31"/>
          <p:cNvGrpSpPr>
            <a:grpSpLocks/>
          </p:cNvGrpSpPr>
          <p:nvPr/>
        </p:nvGrpSpPr>
        <p:grpSpPr bwMode="auto">
          <a:xfrm>
            <a:off x="4521200" y="5029727"/>
            <a:ext cx="376238" cy="1082675"/>
            <a:chOff x="2848" y="3083"/>
            <a:chExt cx="237" cy="682"/>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9" name="Rectangle 33"/>
            <p:cNvSpPr>
              <a:spLocks noChangeArrowheads="1"/>
            </p:cNvSpPr>
            <p:nvPr/>
          </p:nvSpPr>
          <p:spPr bwMode="auto">
            <a:xfrm rot="5400000">
              <a:off x="2630" y="3309"/>
              <a:ext cx="68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grpSp>
      <p:sp>
        <p:nvSpPr>
          <p:cNvPr id="14368" name="Rectangle 34"/>
          <p:cNvSpPr>
            <a:spLocks noChangeArrowheads="1"/>
          </p:cNvSpPr>
          <p:nvPr/>
        </p:nvSpPr>
        <p:spPr bwMode="auto">
          <a:xfrm>
            <a:off x="5029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1" name="Rectangle 37"/>
          <p:cNvSpPr>
            <a:spLocks noChangeArrowheads="1"/>
          </p:cNvSpPr>
          <p:nvPr/>
        </p:nvSpPr>
        <p:spPr bwMode="auto">
          <a:xfrm>
            <a:off x="3886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4372" name="Rectangle 38"/>
          <p:cNvSpPr>
            <a:spLocks noChangeArrowheads="1"/>
          </p:cNvSpPr>
          <p:nvPr/>
        </p:nvSpPr>
        <p:spPr bwMode="auto">
          <a:xfrm>
            <a:off x="2971800" y="52408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73" name="Rectangle 39"/>
          <p:cNvSpPr>
            <a:spLocks noChangeArrowheads="1"/>
          </p:cNvSpPr>
          <p:nvPr/>
        </p:nvSpPr>
        <p:spPr bwMode="auto">
          <a:xfrm>
            <a:off x="5294313" y="6447364"/>
            <a:ext cx="1041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ALUSrc</a:t>
            </a:r>
          </a:p>
        </p:txBody>
      </p:sp>
      <p:sp>
        <p:nvSpPr>
          <p:cNvPr id="14374" name="Rectangle 40"/>
          <p:cNvSpPr>
            <a:spLocks noChangeArrowheads="1"/>
          </p:cNvSpPr>
          <p:nvPr/>
        </p:nvSpPr>
        <p:spPr bwMode="auto">
          <a:xfrm>
            <a:off x="4343400" y="6447364"/>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ExtOp</a:t>
            </a: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76" name="Rectangle 42"/>
          <p:cNvSpPr>
            <a:spLocks noChangeArrowheads="1"/>
          </p:cNvSpPr>
          <p:nvPr/>
        </p:nvSpPr>
        <p:spPr bwMode="auto">
          <a:xfrm>
            <a:off x="7696200" y="2345264"/>
            <a:ext cx="1323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MemtoReg</a:t>
            </a:r>
          </a:p>
        </p:txBody>
      </p:sp>
      <p:sp>
        <p:nvSpPr>
          <p:cNvPr id="14377" name="Rectangle 43"/>
          <p:cNvSpPr>
            <a:spLocks noChangeArrowheads="1"/>
          </p:cNvSpPr>
          <p:nvPr/>
        </p:nvSpPr>
        <p:spPr bwMode="auto">
          <a:xfrm>
            <a:off x="6291263" y="5774264"/>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78" name="Rectangle 44"/>
          <p:cNvSpPr>
            <a:spLocks noChangeArrowheads="1"/>
          </p:cNvSpPr>
          <p:nvPr/>
        </p:nvSpPr>
        <p:spPr bwMode="auto">
          <a:xfrm>
            <a:off x="6019800" y="5240864"/>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80" name="Rectangle 46"/>
          <p:cNvSpPr>
            <a:spLocks noChangeArrowheads="1"/>
          </p:cNvSpPr>
          <p:nvPr/>
        </p:nvSpPr>
        <p:spPr bwMode="auto">
          <a:xfrm>
            <a:off x="6183313" y="49487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82" name="Rectangle 48"/>
          <p:cNvSpPr>
            <a:spLocks noChangeArrowheads="1"/>
          </p:cNvSpPr>
          <p:nvPr/>
        </p:nvSpPr>
        <p:spPr bwMode="auto">
          <a:xfrm>
            <a:off x="6858000" y="2726264"/>
            <a:ext cx="1041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MemWr</a:t>
            </a:r>
          </a:p>
        </p:txBody>
      </p:sp>
      <p:sp>
        <p:nvSpPr>
          <p:cNvPr id="14383" name="Rectangle 49"/>
          <p:cNvSpPr>
            <a:spLocks noChangeArrowheads="1"/>
          </p:cNvSpPr>
          <p:nvPr/>
        </p:nvSpPr>
        <p:spPr bwMode="auto">
          <a:xfrm>
            <a:off x="4976813" y="2442102"/>
            <a:ext cx="773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14385" name="Rectangle 51"/>
          <p:cNvSpPr>
            <a:spLocks noChangeArrowheads="1"/>
          </p:cNvSpPr>
          <p:nvPr/>
        </p:nvSpPr>
        <p:spPr bwMode="auto">
          <a:xfrm>
            <a:off x="5562600" y="821264"/>
            <a:ext cx="20193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87" name="Rectangle 53"/>
          <p:cNvSpPr>
            <a:spLocks noChangeArrowheads="1"/>
          </p:cNvSpPr>
          <p:nvPr/>
        </p:nvSpPr>
        <p:spPr bwMode="auto">
          <a:xfrm rot="5400000">
            <a:off x="30646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&lt;21:25&gt;</a:t>
            </a:r>
          </a:p>
        </p:txBody>
      </p:sp>
      <p:sp>
        <p:nvSpPr>
          <p:cNvPr id="14388" name="Rectangle 54"/>
          <p:cNvSpPr>
            <a:spLocks noChangeArrowheads="1"/>
          </p:cNvSpPr>
          <p:nvPr/>
        </p:nvSpPr>
        <p:spPr bwMode="auto">
          <a:xfrm rot="5400000">
            <a:off x="35980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&lt;16:20&gt;</a:t>
            </a:r>
          </a:p>
        </p:txBody>
      </p:sp>
      <p:sp>
        <p:nvSpPr>
          <p:cNvPr id="14389" name="Rectangle 55"/>
          <p:cNvSpPr>
            <a:spLocks noChangeArrowheads="1"/>
          </p:cNvSpPr>
          <p:nvPr/>
        </p:nvSpPr>
        <p:spPr bwMode="auto">
          <a:xfrm rot="5400000">
            <a:off x="41314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&lt;11:15&gt;</a:t>
            </a:r>
          </a:p>
        </p:txBody>
      </p:sp>
      <p:sp>
        <p:nvSpPr>
          <p:cNvPr id="14390" name="Rectangle 56"/>
          <p:cNvSpPr>
            <a:spLocks noChangeArrowheads="1"/>
          </p:cNvSpPr>
          <p:nvPr/>
        </p:nvSpPr>
        <p:spPr bwMode="auto">
          <a:xfrm rot="5400000">
            <a:off x="4677569" y="1304658"/>
            <a:ext cx="919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4" name="Rectangle 60"/>
          <p:cNvSpPr>
            <a:spLocks noChangeArrowheads="1"/>
          </p:cNvSpPr>
          <p:nvPr/>
        </p:nvSpPr>
        <p:spPr bwMode="auto">
          <a:xfrm>
            <a:off x="4786313" y="18753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95" name="Rectangle 61"/>
          <p:cNvSpPr>
            <a:spLocks noChangeArrowheads="1"/>
          </p:cNvSpPr>
          <p:nvPr/>
        </p:nvSpPr>
        <p:spPr bwMode="auto">
          <a:xfrm>
            <a:off x="4252913" y="1875364"/>
            <a:ext cx="4778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Rd</a:t>
            </a:r>
          </a:p>
        </p:txBody>
      </p:sp>
      <p:sp>
        <p:nvSpPr>
          <p:cNvPr id="14396" name="Rectangle 62"/>
          <p:cNvSpPr>
            <a:spLocks noChangeArrowheads="1"/>
          </p:cNvSpPr>
          <p:nvPr/>
        </p:nvSpPr>
        <p:spPr bwMode="auto">
          <a:xfrm>
            <a:off x="3795713" y="1875364"/>
            <a:ext cx="42068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Rt</a:t>
            </a:r>
          </a:p>
        </p:txBody>
      </p:sp>
      <p:sp>
        <p:nvSpPr>
          <p:cNvPr id="14397" name="Rectangle 63"/>
          <p:cNvSpPr>
            <a:spLocks noChangeArrowheads="1"/>
          </p:cNvSpPr>
          <p:nvPr/>
        </p:nvSpPr>
        <p:spPr bwMode="auto">
          <a:xfrm>
            <a:off x="3262313" y="1875364"/>
            <a:ext cx="4492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Rs</a:t>
            </a:r>
          </a:p>
        </p:txBody>
      </p:sp>
      <p:sp>
        <p:nvSpPr>
          <p:cNvPr id="14398" name="Rectangle 64"/>
          <p:cNvSpPr>
            <a:spLocks noChangeArrowheads="1"/>
          </p:cNvSpPr>
          <p:nvPr/>
        </p:nvSpPr>
        <p:spPr bwMode="auto">
          <a:xfrm>
            <a:off x="1981200" y="52408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4399" name="Group 65"/>
          <p:cNvGrpSpPr>
            <a:grpSpLocks/>
          </p:cNvGrpSpPr>
          <p:nvPr/>
        </p:nvGrpSpPr>
        <p:grpSpPr bwMode="auto">
          <a:xfrm>
            <a:off x="2057400" y="3847039"/>
            <a:ext cx="354013" cy="1266825"/>
            <a:chOff x="1326" y="2338"/>
            <a:chExt cx="223" cy="798"/>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5" name="Rectangle 67"/>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4486" name="Rectangle 68"/>
            <p:cNvSpPr>
              <a:spLocks noChangeArrowheads="1"/>
            </p:cNvSpPr>
            <p:nvPr/>
          </p:nvSpPr>
          <p:spPr bwMode="auto">
            <a:xfrm rot="-5400000">
              <a:off x="1323"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a:p>
        </p:txBody>
      </p:sp>
      <p:sp>
        <p:nvSpPr>
          <p:cNvPr id="14402" name="Rectangle 72"/>
          <p:cNvSpPr>
            <a:spLocks noChangeArrowheads="1"/>
          </p:cNvSpPr>
          <p:nvPr/>
        </p:nvSpPr>
        <p:spPr bwMode="auto">
          <a:xfrm>
            <a:off x="430213" y="3259664"/>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4403" name="Rectangle 73"/>
          <p:cNvSpPr>
            <a:spLocks noChangeArrowheads="1"/>
          </p:cNvSpPr>
          <p:nvPr/>
        </p:nvSpPr>
        <p:spPr bwMode="auto">
          <a:xfrm>
            <a:off x="1295400" y="2192864"/>
            <a:ext cx="1027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u="sng">
                <a:latin typeface="Times" charset="0"/>
              </a:rPr>
              <a:t>nPC_sel</a:t>
            </a: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grpSp>
        <p:nvGrpSpPr>
          <p:cNvPr id="14405" name="Group 75"/>
          <p:cNvGrpSpPr>
            <a:grpSpLocks/>
          </p:cNvGrpSpPr>
          <p:nvPr/>
        </p:nvGrpSpPr>
        <p:grpSpPr bwMode="auto">
          <a:xfrm>
            <a:off x="438150" y="4936064"/>
            <a:ext cx="363538" cy="1066800"/>
            <a:chOff x="239" y="3168"/>
            <a:chExt cx="22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3" name="Rectangle 77"/>
            <p:cNvSpPr>
              <a:spLocks noChangeArrowheads="1"/>
            </p:cNvSpPr>
            <p:nvPr/>
          </p:nvSpPr>
          <p:spPr bwMode="auto">
            <a:xfrm rot="5400000">
              <a:off x="75" y="3379"/>
              <a:ext cx="558"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grpSp>
      <p:grpSp>
        <p:nvGrpSpPr>
          <p:cNvPr id="14406" name="Group 78"/>
          <p:cNvGrpSpPr>
            <a:grpSpLocks/>
          </p:cNvGrpSpPr>
          <p:nvPr/>
        </p:nvGrpSpPr>
        <p:grpSpPr bwMode="auto">
          <a:xfrm>
            <a:off x="1974850" y="808564"/>
            <a:ext cx="1123950" cy="1092200"/>
            <a:chOff x="1244" y="424"/>
            <a:chExt cx="708" cy="68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0" name="Rectangle 80"/>
            <p:cNvSpPr>
              <a:spLocks noChangeArrowheads="1"/>
            </p:cNvSpPr>
            <p:nvPr/>
          </p:nvSpPr>
          <p:spPr bwMode="auto">
            <a:xfrm>
              <a:off x="1440" y="864"/>
              <a:ext cx="36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Adr</a:t>
              </a:r>
            </a:p>
          </p:txBody>
        </p:sp>
        <p:sp>
          <p:nvSpPr>
            <p:cNvPr id="14481" name="Rectangle 81"/>
            <p:cNvSpPr>
              <a:spLocks noChangeArrowheads="1"/>
            </p:cNvSpPr>
            <p:nvPr/>
          </p:nvSpPr>
          <p:spPr bwMode="auto">
            <a:xfrm>
              <a:off x="1244" y="424"/>
              <a:ext cx="700" cy="44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a:solidFill>
                    <a:schemeClr val="tx1"/>
                  </a:solidFill>
                  <a:latin typeface="Times" charset="0"/>
                </a:rPr>
                <a:t>Inst</a:t>
              </a:r>
            </a:p>
            <a:p>
              <a:pPr algn="ctr"/>
              <a:r>
                <a:rPr lang="en-US" sz="2000" b="1">
                  <a:solidFill>
                    <a:schemeClr val="tx1"/>
                  </a:solidFill>
                  <a:latin typeface="Times" charset="0"/>
                </a:rPr>
                <a:t>Memory</a:t>
              </a:r>
            </a:p>
          </p:txBody>
        </p:sp>
      </p:grpSp>
      <p:grpSp>
        <p:nvGrpSpPr>
          <p:cNvPr id="14407" name="Group 82"/>
          <p:cNvGrpSpPr>
            <a:grpSpLocks/>
          </p:cNvGrpSpPr>
          <p:nvPr/>
        </p:nvGrpSpPr>
        <p:grpSpPr bwMode="auto">
          <a:xfrm>
            <a:off x="990600" y="3335864"/>
            <a:ext cx="381000" cy="1066800"/>
            <a:chOff x="432" y="912"/>
            <a:chExt cx="240" cy="672"/>
          </a:xfrm>
        </p:grpSpPr>
        <p:sp>
          <p:nvSpPr>
            <p:cNvPr id="14477" name="Rectangle 83"/>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8" name="Group 85"/>
          <p:cNvGrpSpPr>
            <a:grpSpLocks/>
          </p:cNvGrpSpPr>
          <p:nvPr/>
        </p:nvGrpSpPr>
        <p:grpSpPr bwMode="auto">
          <a:xfrm>
            <a:off x="990600" y="4555064"/>
            <a:ext cx="381000" cy="1066800"/>
            <a:chOff x="432" y="912"/>
            <a:chExt cx="240" cy="672"/>
          </a:xfrm>
        </p:grpSpPr>
        <p:sp>
          <p:nvSpPr>
            <p:cNvPr id="14475" name="Rectangle 86"/>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9" name="Group 88"/>
          <p:cNvGrpSpPr>
            <a:grpSpLocks/>
          </p:cNvGrpSpPr>
          <p:nvPr/>
        </p:nvGrpSpPr>
        <p:grpSpPr bwMode="auto">
          <a:xfrm>
            <a:off x="1600200" y="3793064"/>
            <a:ext cx="363538" cy="1447800"/>
            <a:chOff x="480" y="864"/>
            <a:chExt cx="229" cy="912"/>
          </a:xfrm>
        </p:grpSpPr>
        <p:sp>
          <p:nvSpPr>
            <p:cNvPr id="14473" name="Rectangle 89"/>
            <p:cNvSpPr>
              <a:spLocks noChangeArrowheads="1"/>
            </p:cNvSpPr>
            <p:nvPr/>
          </p:nvSpPr>
          <p:spPr bwMode="auto">
            <a:xfrm rot="5400000">
              <a:off x="394" y="1220"/>
              <a:ext cx="40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nvGrpSpPr>
          <p:cNvPr id="14419" name="Group 100"/>
          <p:cNvGrpSpPr>
            <a:grpSpLocks/>
          </p:cNvGrpSpPr>
          <p:nvPr/>
        </p:nvGrpSpPr>
        <p:grpSpPr bwMode="auto">
          <a:xfrm>
            <a:off x="3200400" y="2850089"/>
            <a:ext cx="838200" cy="333375"/>
            <a:chOff x="2640" y="1422"/>
            <a:chExt cx="528" cy="210"/>
          </a:xfrm>
        </p:grpSpPr>
        <p:sp>
          <p:nvSpPr>
            <p:cNvPr id="14470" name="Rectangle 10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71" name="Rectangle 10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nvGrpSpPr>
          <p:cNvPr id="14421" name="Group 105"/>
          <p:cNvGrpSpPr>
            <a:grpSpLocks/>
          </p:cNvGrpSpPr>
          <p:nvPr/>
        </p:nvGrpSpPr>
        <p:grpSpPr bwMode="auto">
          <a:xfrm>
            <a:off x="5508625" y="4402664"/>
            <a:ext cx="358775" cy="1219200"/>
            <a:chOff x="3518" y="2640"/>
            <a:chExt cx="226" cy="768"/>
          </a:xfrm>
        </p:grpSpPr>
        <p:sp>
          <p:nvSpPr>
            <p:cNvPr id="14467" name="Rectangle 10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8" name="Rectangle 10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187"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t>
              </a:r>
            </a:p>
          </p:txBody>
        </p:sp>
        <p:sp>
          <p:nvSpPr>
            <p:cNvPr id="14465" name="Rectangle 11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2" name="Rectangle 115"/>
            <p:cNvSpPr>
              <a:spLocks noChangeArrowheads="1"/>
            </p:cNvSpPr>
            <p:nvPr/>
          </p:nvSpPr>
          <p:spPr bwMode="auto">
            <a:xfrm>
              <a:off x="5294" y="324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4" name="Group 117"/>
          <p:cNvGrpSpPr>
            <a:grpSpLocks/>
          </p:cNvGrpSpPr>
          <p:nvPr/>
        </p:nvGrpSpPr>
        <p:grpSpPr bwMode="auto">
          <a:xfrm>
            <a:off x="6981825" y="4983689"/>
            <a:ext cx="1146175" cy="1181100"/>
            <a:chOff x="4398" y="3054"/>
            <a:chExt cx="722"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56" name="Rectangle 119"/>
            <p:cNvSpPr>
              <a:spLocks noChangeArrowheads="1"/>
            </p:cNvSpPr>
            <p:nvPr/>
          </p:nvSpPr>
          <p:spPr bwMode="auto">
            <a:xfrm>
              <a:off x="4398" y="3054"/>
              <a:ext cx="420"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4457" name="Rectangle 120"/>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4458" name="Rectangle 121"/>
            <p:cNvSpPr>
              <a:spLocks noChangeArrowheads="1"/>
            </p:cNvSpPr>
            <p:nvPr/>
          </p:nvSpPr>
          <p:spPr bwMode="auto">
            <a:xfrm>
              <a:off x="4416" y="3311"/>
              <a:ext cx="700" cy="364"/>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2" name="Rectangle 131"/>
          <p:cNvSpPr>
            <a:spLocks noChangeArrowheads="1"/>
          </p:cNvSpPr>
          <p:nvPr/>
        </p:nvSpPr>
        <p:spPr bwMode="auto">
          <a:xfrm>
            <a:off x="4213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6475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Instruction</a:t>
            </a:r>
            <a:endParaRPr lang="en-US" dirty="0"/>
          </a:p>
        </p:txBody>
      </p:sp>
      <p:sp>
        <p:nvSpPr>
          <p:cNvPr id="3" name="Content Placeholder 2"/>
          <p:cNvSpPr>
            <a:spLocks noGrp="1"/>
          </p:cNvSpPr>
          <p:nvPr>
            <p:ph idx="1"/>
          </p:nvPr>
        </p:nvSpPr>
        <p:spPr>
          <a:xfrm>
            <a:off x="457200" y="1600200"/>
            <a:ext cx="5862428" cy="4525963"/>
          </a:xfrm>
        </p:spPr>
        <p:txBody>
          <a:bodyPr/>
          <a:lstStyle/>
          <a:p>
            <a:pPr marL="514350" indent="-514350">
              <a:buFont typeface="+mj-lt"/>
              <a:buAutoNum type="alphaUcPeriod"/>
            </a:pPr>
            <a:r>
              <a:rPr lang="en-US" dirty="0" smtClean="0"/>
              <a:t>Our ALU is a synchronous device</a:t>
            </a:r>
          </a:p>
          <a:p>
            <a:pPr marL="514350" indent="-514350">
              <a:buFont typeface="+mj-lt"/>
              <a:buAutoNum type="alphaUcPeriod"/>
            </a:pPr>
            <a:r>
              <a:rPr lang="en-US" dirty="0" smtClean="0"/>
              <a:t>We should use the main ALU to compute PC = PC + 4</a:t>
            </a:r>
          </a:p>
          <a:p>
            <a:pPr marL="514350" indent="-514350">
              <a:buFont typeface="+mj-lt"/>
              <a:buAutoNum type="alphaUcPeriod"/>
            </a:pPr>
            <a:r>
              <a:rPr lang="en-US" dirty="0" smtClean="0"/>
              <a:t>The ALU is inactive for memory reads or writes.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30292251"/>
              </p:ext>
            </p:extLst>
          </p:nvPr>
        </p:nvGraphicFramePr>
        <p:xfrm>
          <a:off x="6675982" y="1898836"/>
          <a:ext cx="1735776" cy="3337560"/>
        </p:xfrm>
        <a:graphic>
          <a:graphicData uri="http://schemas.openxmlformats.org/drawingml/2006/table">
            <a:tbl>
              <a:tblPr firstRow="1" bandRow="1">
                <a:tableStyleId>{5C22544A-7EE6-4342-B048-85BDC9FD1C3A}</a:tableStyleId>
              </a:tblPr>
              <a:tblGrid>
                <a:gridCol w="839547"/>
                <a:gridCol w="298743"/>
                <a:gridCol w="298743"/>
                <a:gridCol w="298743"/>
              </a:tblGrid>
              <a:tr h="370840">
                <a:tc>
                  <a:txBody>
                    <a:bodyPr/>
                    <a:lstStyle/>
                    <a:p>
                      <a:r>
                        <a:rPr lang="en-US" dirty="0" smtClean="0"/>
                        <a:t>Option</a:t>
                      </a:r>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A</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A</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B</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C</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C</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D</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E</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extLst>
      <p:ext uri="{BB962C8B-B14F-4D97-AF65-F5344CB8AC3E}">
        <p14:creationId xmlns:p14="http://schemas.microsoft.com/office/powerpoint/2010/main" val="4029211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p:txBody>
          <a:bodyPr/>
          <a:lstStyle/>
          <a:p>
            <a:r>
              <a:rPr lang="en-US" dirty="0">
                <a:latin typeface="Calibri" charset="0"/>
                <a:ea typeface="ＭＳ Ｐゴシック" charset="0"/>
                <a:cs typeface="ＭＳ Ｐゴシック" charset="0"/>
              </a:rPr>
              <a:t>Processor </a:t>
            </a:r>
            <a:r>
              <a:rPr lang="en-US" dirty="0" smtClean="0">
                <a:latin typeface="Calibri" charset="0"/>
                <a:ea typeface="ＭＳ Ｐゴシック" charset="0"/>
                <a:cs typeface="ＭＳ Ｐゴシック" charset="0"/>
              </a:rPr>
              <a:t>Design: 3 of 5 steps</a:t>
            </a:r>
            <a:endParaRPr lang="en-US" dirty="0">
              <a:latin typeface="Calibri" charset="0"/>
              <a:ea typeface="ＭＳ Ｐゴシック" charset="0"/>
              <a:cs typeface="ＭＳ Ｐゴシック" charset="0"/>
            </a:endParaRPr>
          </a:p>
        </p:txBody>
      </p:sp>
      <p:sp>
        <p:nvSpPr>
          <p:cNvPr id="11" name="Content Placeholder 10"/>
          <p:cNvSpPr>
            <a:spLocks noGrp="1"/>
          </p:cNvSpPr>
          <p:nvPr>
            <p:ph idx="1"/>
          </p:nvPr>
        </p:nvSpPr>
        <p:spPr>
          <a:xfrm>
            <a:off x="220132" y="1176867"/>
            <a:ext cx="8923867" cy="5681133"/>
          </a:xfrm>
        </p:spPr>
        <p:txBody>
          <a:bodyPr>
            <a:normAutofit lnSpcReduction="10000"/>
          </a:bodyPr>
          <a:lstStyle/>
          <a:p>
            <a:pPr lvl="1">
              <a:buFont typeface="Arial" charset="0"/>
              <a:buNone/>
              <a:defRPr/>
            </a:pPr>
            <a:r>
              <a:rPr lang="en-US" dirty="0" smtClean="0"/>
              <a:t>Step 1: Analyze instruction set </a:t>
            </a:r>
            <a:r>
              <a:rPr lang="en-US" dirty="0" smtClean="0">
                <a:sym typeface="Wingdings" charset="2"/>
              </a:rPr>
              <a:t>to determine</a:t>
            </a:r>
            <a:r>
              <a:rPr lang="en-US" dirty="0" smtClean="0"/>
              <a:t> </a:t>
            </a:r>
            <a:r>
              <a:rPr lang="en-US" dirty="0" err="1" smtClean="0"/>
              <a:t>datapath</a:t>
            </a:r>
            <a:r>
              <a:rPr lang="en-US" dirty="0" smtClean="0"/>
              <a:t> requirements</a:t>
            </a:r>
          </a:p>
          <a:p>
            <a:pPr lvl="1">
              <a:lnSpc>
                <a:spcPct val="80000"/>
              </a:lnSpc>
            </a:pPr>
            <a:r>
              <a:rPr lang="en-US" sz="2600" dirty="0" smtClean="0">
                <a:latin typeface="Calibri" charset="0"/>
                <a:ea typeface="ＭＳ Ｐゴシック" charset="0"/>
              </a:rPr>
              <a:t>Meaning of each instruction is given by register transfers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include storage element for ISA registers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support each register transfer</a:t>
            </a:r>
            <a:endParaRPr lang="en-US" sz="2600" dirty="0" smtClean="0"/>
          </a:p>
          <a:p>
            <a:pPr lvl="1">
              <a:buFont typeface="Arial" charset="0"/>
              <a:buNone/>
              <a:defRPr/>
            </a:pPr>
            <a:r>
              <a:rPr lang="en-US" dirty="0" smtClean="0"/>
              <a:t>Step 2: Select set of </a:t>
            </a:r>
            <a:r>
              <a:rPr lang="en-US" dirty="0" err="1" smtClean="0"/>
              <a:t>datapath</a:t>
            </a:r>
            <a:r>
              <a:rPr lang="en-US" dirty="0" smtClean="0"/>
              <a:t> components &amp; establish </a:t>
            </a:r>
            <a:br>
              <a:rPr lang="en-US" dirty="0" smtClean="0"/>
            </a:br>
            <a:r>
              <a:rPr lang="en-US" dirty="0" smtClean="0"/>
              <a:t>clock methodology</a:t>
            </a:r>
          </a:p>
          <a:p>
            <a:pPr lvl="1">
              <a:buFont typeface="Arial" charset="0"/>
              <a:buNone/>
              <a:defRPr/>
            </a:pPr>
            <a:r>
              <a:rPr lang="en-US" dirty="0" smtClean="0"/>
              <a:t>Step 3: Assemble </a:t>
            </a:r>
            <a:r>
              <a:rPr lang="en-US" dirty="0" err="1" smtClean="0"/>
              <a:t>datapath</a:t>
            </a:r>
            <a:r>
              <a:rPr lang="en-US" dirty="0" smtClean="0"/>
              <a:t> components that meet the requirements</a:t>
            </a:r>
          </a:p>
          <a:p>
            <a:pPr lvl="1">
              <a:buFont typeface="Arial" charset="0"/>
              <a:buNone/>
              <a:defRPr/>
            </a:pPr>
            <a:r>
              <a:rPr lang="en-US" dirty="0" smtClean="0">
                <a:solidFill>
                  <a:srgbClr val="A6A6A6"/>
                </a:solidFill>
              </a:rPr>
              <a:t>Step 4: Analyze implementation of each instruction to determine setting of control points that realizes the register transfer</a:t>
            </a:r>
          </a:p>
          <a:p>
            <a:pPr lvl="1">
              <a:buFont typeface="Arial" charset="0"/>
              <a:buNone/>
              <a:defRPr/>
            </a:pPr>
            <a:r>
              <a:rPr lang="en-US" dirty="0" smtClean="0">
                <a:solidFill>
                  <a:srgbClr val="A6A6A6"/>
                </a:solidFill>
              </a:rPr>
              <a:t>Step 5: Assemble the control logic</a:t>
            </a:r>
          </a:p>
        </p:txBody>
      </p:sp>
    </p:spTree>
    <p:extLst>
      <p:ext uri="{BB962C8B-B14F-4D97-AF65-F5344CB8AC3E}">
        <p14:creationId xmlns:p14="http://schemas.microsoft.com/office/powerpoint/2010/main" val="32140841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p:txBody>
          <a:bodyPr/>
          <a:lstStyle/>
          <a:p>
            <a:r>
              <a:rPr lang="en-US" dirty="0" smtClean="0"/>
              <a:t>“Divide and Conquer” to build complex logic blocks from smaller simpler pieces (adder)</a:t>
            </a:r>
          </a:p>
          <a:p>
            <a:r>
              <a:rPr lang="en-US" dirty="0" smtClean="0"/>
              <a:t>Five stages of MIPS instruction execution</a:t>
            </a:r>
          </a:p>
          <a:p>
            <a:r>
              <a:rPr lang="en-US" dirty="0" smtClean="0"/>
              <a:t>Mapping instructions to </a:t>
            </a:r>
            <a:r>
              <a:rPr lang="en-US" dirty="0" err="1" smtClean="0"/>
              <a:t>datapath</a:t>
            </a:r>
            <a:r>
              <a:rPr lang="en-US" dirty="0" smtClean="0"/>
              <a:t> components</a:t>
            </a:r>
          </a:p>
          <a:p>
            <a:r>
              <a:rPr lang="en-US" dirty="0" smtClean="0"/>
              <a:t>Single long clock cycle per instruction</a:t>
            </a:r>
          </a:p>
          <a:p>
            <a:endParaRPr lang="en-US" dirty="0"/>
          </a:p>
        </p:txBody>
      </p:sp>
      <p:sp>
        <p:nvSpPr>
          <p:cNvPr id="4" name="Date Placeholder 3"/>
          <p:cNvSpPr>
            <a:spLocks noGrp="1"/>
          </p:cNvSpPr>
          <p:nvPr>
            <p:ph type="dt" sz="half" idx="10"/>
          </p:nvPr>
        </p:nvSpPr>
        <p:spPr/>
        <p:txBody>
          <a:bodyPr/>
          <a:lstStyle/>
          <a:p>
            <a:pPr>
              <a:defRPr/>
            </a:pPr>
            <a:fld id="{10741F16-D1BB-EC4C-A681-D017D6DB40DC}" type="datetime1">
              <a:rPr lang="en-US" smtClean="0"/>
              <a:pPr>
                <a:defRPr/>
              </a:pPr>
              <a:t>2/24/15</a:t>
            </a:fld>
            <a:endParaRPr lang="en-US"/>
          </a:p>
        </p:txBody>
      </p:sp>
      <p:sp>
        <p:nvSpPr>
          <p:cNvPr id="5" name="Footer Placeholder 4"/>
          <p:cNvSpPr>
            <a:spLocks noGrp="1"/>
          </p:cNvSpPr>
          <p:nvPr>
            <p:ph type="ftr" sz="quarter" idx="11"/>
          </p:nvPr>
        </p:nvSpPr>
        <p:spPr/>
        <p:txBody>
          <a:bodyPr/>
          <a:lstStyle/>
          <a:p>
            <a:pPr>
              <a:defRPr/>
            </a:pPr>
            <a:r>
              <a:rPr lang="da-DK" smtClean="0"/>
              <a:t>Fall 2011</a:t>
            </a:r>
            <a:r>
              <a:rPr lang="en-US" smtClean="0"/>
              <a:t> -- Lecture #28</a:t>
            </a:r>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48</a:t>
            </a:fld>
            <a:endParaRPr lang="en-US"/>
          </a:p>
        </p:txBody>
      </p:sp>
    </p:spTree>
    <p:extLst>
      <p:ext uri="{BB962C8B-B14F-4D97-AF65-F5344CB8AC3E}">
        <p14:creationId xmlns:p14="http://schemas.microsoft.com/office/powerpoint/2010/main" val="1098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1431" y="474136"/>
            <a:ext cx="8382000" cy="474663"/>
          </a:xfrm>
        </p:spPr>
        <p:txBody>
          <a:bodyPr>
            <a:normAutofit fontScale="90000"/>
          </a:bodyPr>
          <a:lstStyle/>
          <a:p>
            <a:r>
              <a:rPr lang="en-US" dirty="0">
                <a:latin typeface="Helvetica" charset="0"/>
                <a:ea typeface="ＭＳ Ｐゴシック" charset="0"/>
                <a:cs typeface="ＭＳ Ｐゴシック" charset="0"/>
              </a:rPr>
              <a:t>Adder/</a:t>
            </a:r>
            <a:r>
              <a:rPr lang="en-US" dirty="0" err="1" smtClean="0">
                <a:latin typeface="Helvetica" charset="0"/>
                <a:ea typeface="ＭＳ Ｐゴシック" charset="0"/>
                <a:cs typeface="ＭＳ Ｐゴシック" charset="0"/>
              </a:rPr>
              <a:t>Subtractor</a:t>
            </a:r>
            <a:r>
              <a:rPr lang="en-US" dirty="0" smtClean="0">
                <a:latin typeface="Helvetica" charset="0"/>
                <a:ea typeface="ＭＳ Ｐゴシック" charset="0"/>
                <a:cs typeface="ＭＳ Ｐゴシック" charset="0"/>
              </a:rPr>
              <a:t> </a:t>
            </a:r>
            <a:r>
              <a:rPr lang="en-US" dirty="0">
                <a:latin typeface="Helvetica" charset="0"/>
                <a:ea typeface="ＭＳ Ｐゴシック" charset="0"/>
                <a:cs typeface="ＭＳ Ｐゴシック" charset="0"/>
              </a:rPr>
              <a:t>– One-bit adder (1/2)…</a:t>
            </a:r>
          </a:p>
        </p:txBody>
      </p:sp>
      <p:pic>
        <p:nvPicPr>
          <p:cNvPr id="40963" name="Picture 3"/>
          <p:cNvPicPr>
            <a:picLocks noGrp="1" noChangeAspect="1" noChangeArrowheads="1"/>
          </p:cNvPicPr>
          <p:nvPr>
            <p:ph idx="1"/>
          </p:nvPr>
        </p:nvPicPr>
        <p:blipFill>
          <a:blip r:embed="rId3">
            <a:clrChange>
              <a:clrFrom>
                <a:srgbClr val="E1E1E1"/>
              </a:clrFrom>
              <a:clrTo>
                <a:srgbClr val="E1E1E1">
                  <a:alpha val="0"/>
                </a:srgbClr>
              </a:clrTo>
            </a:clrChange>
            <a:extLst>
              <a:ext uri="{28A0092B-C50C-407E-A947-70E740481C1C}">
                <a14:useLocalDpi xmlns:a14="http://schemas.microsoft.com/office/drawing/2010/main" val="0"/>
              </a:ext>
            </a:extLst>
          </a:blip>
          <a:srcRect/>
          <a:stretch>
            <a:fillRect/>
          </a:stretch>
        </p:blipFill>
        <p:spPr>
          <a:xfrm>
            <a:off x="533400" y="914400"/>
            <a:ext cx="8229600" cy="5248275"/>
          </a:xfrm>
        </p:spPr>
      </p:pic>
      <p:sp>
        <p:nvSpPr>
          <p:cNvPr id="2454532" name="Rectangle 4"/>
          <p:cNvSpPr>
            <a:spLocks noChangeArrowheads="1"/>
          </p:cNvSpPr>
          <p:nvPr/>
        </p:nvSpPr>
        <p:spPr bwMode="auto">
          <a:xfrm>
            <a:off x="2667000" y="5257800"/>
            <a:ext cx="5105400" cy="990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endParaRPr lang="en-US"/>
          </a:p>
        </p:txBody>
      </p:sp>
    </p:spTree>
    <p:extLst>
      <p:ext uri="{BB962C8B-B14F-4D97-AF65-F5344CB8AC3E}">
        <p14:creationId xmlns:p14="http://schemas.microsoft.com/office/powerpoint/2010/main" val="41823099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499"/>
                                          </p:stCondLst>
                                        </p:cTn>
                                        <p:tgtEl>
                                          <p:spTgt spid="24545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45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t="3922" b="2614"/>
          <a:stretch>
            <a:fillRect/>
          </a:stretch>
        </p:blipFill>
        <p:spPr bwMode="auto">
          <a:xfrm>
            <a:off x="2522538" y="1066800"/>
            <a:ext cx="425926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0" name="Rectangle 2"/>
          <p:cNvSpPr>
            <a:spLocks noGrp="1" noChangeArrowheads="1"/>
          </p:cNvSpPr>
          <p:nvPr>
            <p:ph type="title"/>
          </p:nvPr>
        </p:nvSpPr>
        <p:spPr>
          <a:xfrm>
            <a:off x="228600" y="304800"/>
            <a:ext cx="8915400" cy="474663"/>
          </a:xfrm>
        </p:spPr>
        <p:txBody>
          <a:bodyPr>
            <a:normAutofit fontScale="90000"/>
          </a:bodyPr>
          <a:lstStyle/>
          <a:p>
            <a:r>
              <a:rPr lang="en-US" dirty="0">
                <a:latin typeface="Helvetica" charset="0"/>
                <a:ea typeface="ＭＳ Ｐゴシック" charset="0"/>
                <a:cs typeface="ＭＳ Ｐゴシック" charset="0"/>
              </a:rPr>
              <a:t>Adder/</a:t>
            </a:r>
            <a:r>
              <a:rPr lang="en-US" dirty="0" err="1" smtClean="0">
                <a:latin typeface="Helvetica" charset="0"/>
                <a:ea typeface="ＭＳ Ｐゴシック" charset="0"/>
                <a:cs typeface="ＭＳ Ｐゴシック" charset="0"/>
              </a:rPr>
              <a:t>Subtractor</a:t>
            </a:r>
            <a:r>
              <a:rPr lang="en-US" dirty="0" smtClean="0">
                <a:latin typeface="Helvetica" charset="0"/>
                <a:ea typeface="ＭＳ Ｐゴシック" charset="0"/>
                <a:cs typeface="ＭＳ Ｐゴシック" charset="0"/>
              </a:rPr>
              <a:t> </a:t>
            </a:r>
            <a:r>
              <a:rPr lang="en-US" dirty="0">
                <a:latin typeface="Helvetica" charset="0"/>
                <a:ea typeface="ＭＳ Ｐゴシック" charset="0"/>
                <a:cs typeface="ＭＳ Ｐゴシック" charset="0"/>
              </a:rPr>
              <a:t>– One-bit adder (2</a:t>
            </a:r>
            <a:r>
              <a:rPr lang="en-US" dirty="0" smtClean="0">
                <a:latin typeface="Helvetica" charset="0"/>
                <a:ea typeface="ＭＳ Ｐゴシック" charset="0"/>
                <a:cs typeface="ＭＳ Ｐゴシック" charset="0"/>
              </a:rPr>
              <a:t>/2)</a:t>
            </a:r>
            <a:endParaRPr lang="en-US" dirty="0">
              <a:latin typeface="Helvetica" charset="0"/>
              <a:ea typeface="ＭＳ Ｐゴシック" charset="0"/>
              <a:cs typeface="ＭＳ Ｐゴシック" charset="0"/>
            </a:endParaRPr>
          </a:p>
        </p:txBody>
      </p:sp>
      <p:pic>
        <p:nvPicPr>
          <p:cNvPr id="43011" name="Picture 3"/>
          <p:cNvPicPr>
            <a:picLocks noGrp="1" noChangeAspect="1" noChangeArrowheads="1"/>
          </p:cNvPicPr>
          <p:nvPr>
            <p:ph idx="1"/>
          </p:nvPr>
        </p:nvPicPr>
        <p:blipFill>
          <a:blip r:embed="rId4">
            <a:clrChange>
              <a:clrFrom>
                <a:srgbClr val="E1E1E1"/>
              </a:clrFrom>
              <a:clrTo>
                <a:srgbClr val="E1E1E1">
                  <a:alpha val="0"/>
                </a:srgbClr>
              </a:clrTo>
            </a:clrChange>
            <a:extLst>
              <a:ext uri="{28A0092B-C50C-407E-A947-70E740481C1C}">
                <a14:useLocalDpi xmlns:a14="http://schemas.microsoft.com/office/drawing/2010/main" val="0"/>
              </a:ext>
            </a:extLst>
          </a:blip>
          <a:srcRect t="83969"/>
          <a:stretch>
            <a:fillRect/>
          </a:stretch>
        </p:blipFill>
        <p:spPr>
          <a:xfrm>
            <a:off x="533400" y="5483225"/>
            <a:ext cx="8229600" cy="841375"/>
          </a:xfrm>
        </p:spPr>
      </p:pic>
    </p:spTree>
    <p:extLst>
      <p:ext uri="{BB962C8B-B14F-4D97-AF65-F5344CB8AC3E}">
        <p14:creationId xmlns:p14="http://schemas.microsoft.com/office/powerpoint/2010/main" val="3293139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152400"/>
            <a:ext cx="8229600" cy="474663"/>
          </a:xfrm>
        </p:spPr>
        <p:txBody>
          <a:bodyPr>
            <a:normAutofit fontScale="90000"/>
          </a:bodyPr>
          <a:lstStyle/>
          <a:p>
            <a:r>
              <a:rPr lang="en-US" dirty="0">
                <a:latin typeface="Helvetica" charset="0"/>
                <a:ea typeface="ＭＳ Ｐゴシック" charset="0"/>
                <a:cs typeface="ＭＳ Ｐゴシック" charset="0"/>
              </a:rPr>
              <a:t>N 1-bit adders </a:t>
            </a:r>
            <a:r>
              <a:rPr lang="en-US" dirty="0">
                <a:latin typeface="Symbol" charset="0"/>
                <a:ea typeface="ＭＳ Ｐゴシック" charset="0"/>
                <a:cs typeface="ＭＳ Ｐゴシック" charset="0"/>
              </a:rPr>
              <a:t></a:t>
            </a:r>
            <a:r>
              <a:rPr lang="en-US" dirty="0">
                <a:latin typeface="Helvetica" charset="0"/>
                <a:ea typeface="ＭＳ Ｐゴシック" charset="0"/>
                <a:cs typeface="ＭＳ Ｐゴシック" charset="0"/>
              </a:rPr>
              <a:t> 1 N-bit adder</a:t>
            </a:r>
          </a:p>
        </p:txBody>
      </p:sp>
      <p:pic>
        <p:nvPicPr>
          <p:cNvPr id="24586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4909" t="6818" r="7500" b="14511"/>
          <a:stretch>
            <a:fillRect/>
          </a:stretch>
        </p:blipFill>
        <p:spPr>
          <a:xfrm>
            <a:off x="152400" y="1371600"/>
            <a:ext cx="8839200" cy="3290888"/>
          </a:xfrm>
        </p:spPr>
      </p:pic>
      <p:sp>
        <p:nvSpPr>
          <p:cNvPr id="2458628" name="Rectangle 4"/>
          <p:cNvSpPr>
            <a:spLocks noChangeArrowheads="1"/>
          </p:cNvSpPr>
          <p:nvPr/>
        </p:nvSpPr>
        <p:spPr bwMode="auto">
          <a:xfrm>
            <a:off x="2282825" y="4953000"/>
            <a:ext cx="44291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3200" b="1">
                <a:solidFill>
                  <a:schemeClr val="accent2"/>
                </a:solidFill>
              </a:rPr>
              <a:t>What about overflow?</a:t>
            </a:r>
          </a:p>
          <a:p>
            <a:pPr algn="ctr"/>
            <a:r>
              <a:rPr lang="en-US" sz="3200" b="1">
                <a:solidFill>
                  <a:schemeClr val="accent2"/>
                </a:solidFill>
              </a:rPr>
              <a:t>Overflow = c</a:t>
            </a:r>
            <a:r>
              <a:rPr lang="en-US" sz="3200" b="1" baseline="-25000">
                <a:solidFill>
                  <a:schemeClr val="accent2"/>
                </a:solidFill>
              </a:rPr>
              <a:t>n</a:t>
            </a:r>
            <a:r>
              <a:rPr lang="en-US" sz="3200" b="1">
                <a:solidFill>
                  <a:schemeClr val="accent2"/>
                </a:solidFill>
              </a:rPr>
              <a:t>?</a:t>
            </a:r>
          </a:p>
        </p:txBody>
      </p:sp>
      <p:grpSp>
        <p:nvGrpSpPr>
          <p:cNvPr id="2" name="Group 5"/>
          <p:cNvGrpSpPr>
            <a:grpSpLocks/>
          </p:cNvGrpSpPr>
          <p:nvPr/>
        </p:nvGrpSpPr>
        <p:grpSpPr bwMode="auto">
          <a:xfrm>
            <a:off x="1676400" y="2209800"/>
            <a:ext cx="6018213" cy="1433513"/>
            <a:chOff x="1056" y="1392"/>
            <a:chExt cx="3791" cy="903"/>
          </a:xfrm>
        </p:grpSpPr>
        <p:sp>
          <p:nvSpPr>
            <p:cNvPr id="45063" name="Rectangle 6"/>
            <p:cNvSpPr>
              <a:spLocks noChangeArrowheads="1"/>
            </p:cNvSpPr>
            <p:nvPr/>
          </p:nvSpPr>
          <p:spPr bwMode="auto">
            <a:xfrm>
              <a:off x="1056" y="1392"/>
              <a:ext cx="527"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8800" b="1">
                  <a:solidFill>
                    <a:schemeClr val="tx1"/>
                  </a:solidFill>
                </a:rPr>
                <a:t>+</a:t>
              </a:r>
            </a:p>
          </p:txBody>
        </p:sp>
        <p:sp>
          <p:nvSpPr>
            <p:cNvPr id="45064" name="Rectangle 7"/>
            <p:cNvSpPr>
              <a:spLocks noChangeArrowheads="1"/>
            </p:cNvSpPr>
            <p:nvPr/>
          </p:nvSpPr>
          <p:spPr bwMode="auto">
            <a:xfrm>
              <a:off x="3042" y="1392"/>
              <a:ext cx="527"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8800" b="1">
                  <a:solidFill>
                    <a:schemeClr val="tx1"/>
                  </a:solidFill>
                </a:rPr>
                <a:t>+</a:t>
              </a:r>
            </a:p>
          </p:txBody>
        </p:sp>
        <p:sp>
          <p:nvSpPr>
            <p:cNvPr id="45065" name="Rectangle 8"/>
            <p:cNvSpPr>
              <a:spLocks noChangeArrowheads="1"/>
            </p:cNvSpPr>
            <p:nvPr/>
          </p:nvSpPr>
          <p:spPr bwMode="auto">
            <a:xfrm>
              <a:off x="4320" y="1392"/>
              <a:ext cx="527"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8800" b="1">
                  <a:solidFill>
                    <a:schemeClr val="tx1"/>
                  </a:solidFill>
                </a:rPr>
                <a:t>+</a:t>
              </a:r>
            </a:p>
          </p:txBody>
        </p:sp>
      </p:grpSp>
      <p:sp>
        <p:nvSpPr>
          <p:cNvPr id="2458633" name="Text Box 9"/>
          <p:cNvSpPr txBox="1">
            <a:spLocks noChangeArrowheads="1"/>
          </p:cNvSpPr>
          <p:nvPr/>
        </p:nvSpPr>
        <p:spPr bwMode="auto">
          <a:xfrm>
            <a:off x="6629400" y="1308100"/>
            <a:ext cx="68580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5600">
                <a:solidFill>
                  <a:schemeClr val="accent1"/>
                </a:solidFill>
                <a:latin typeface="Helvetica" charset="0"/>
                <a:ea typeface="ＭＳ Ｐゴシック" charset="0"/>
                <a:cs typeface="ＭＳ Ｐゴシック" charset="0"/>
              </a:defRPr>
            </a:lvl1pPr>
            <a:lvl2pPr marL="37931725" indent="-37474525">
              <a:defRPr sz="25600">
                <a:solidFill>
                  <a:schemeClr val="accent1"/>
                </a:solidFill>
                <a:latin typeface="Helvetica" charset="0"/>
                <a:ea typeface="ＭＳ Ｐゴシック" charset="0"/>
              </a:defRPr>
            </a:lvl2pPr>
            <a:lvl3pPr>
              <a:defRPr sz="25600">
                <a:solidFill>
                  <a:schemeClr val="accent1"/>
                </a:solidFill>
                <a:latin typeface="Helvetica" charset="0"/>
                <a:ea typeface="ＭＳ Ｐゴシック" charset="0"/>
              </a:defRPr>
            </a:lvl3pPr>
            <a:lvl4pPr>
              <a:defRPr sz="25600">
                <a:solidFill>
                  <a:schemeClr val="accent1"/>
                </a:solidFill>
                <a:latin typeface="Helvetica" charset="0"/>
                <a:ea typeface="ＭＳ Ｐゴシック" charset="0"/>
              </a:defRPr>
            </a:lvl4pPr>
            <a:lvl5pPr>
              <a:defRPr sz="25600">
                <a:solidFill>
                  <a:schemeClr val="accent1"/>
                </a:solidFill>
                <a:latin typeface="Helvetica" charset="0"/>
                <a:ea typeface="ＭＳ Ｐゴシック" charset="0"/>
              </a:defRPr>
            </a:lvl5pPr>
            <a:lvl6pPr marL="457200" eaLnBrk="0" fontAlgn="base" hangingPunct="0">
              <a:spcBef>
                <a:spcPct val="0"/>
              </a:spcBef>
              <a:spcAft>
                <a:spcPct val="0"/>
              </a:spcAft>
              <a:defRPr sz="25600">
                <a:solidFill>
                  <a:schemeClr val="accent1"/>
                </a:solidFill>
                <a:latin typeface="Helvetica" charset="0"/>
                <a:ea typeface="ＭＳ Ｐゴシック" charset="0"/>
              </a:defRPr>
            </a:lvl6pPr>
            <a:lvl7pPr marL="914400" eaLnBrk="0" fontAlgn="base" hangingPunct="0">
              <a:spcBef>
                <a:spcPct val="0"/>
              </a:spcBef>
              <a:spcAft>
                <a:spcPct val="0"/>
              </a:spcAft>
              <a:defRPr sz="25600">
                <a:solidFill>
                  <a:schemeClr val="accent1"/>
                </a:solidFill>
                <a:latin typeface="Helvetica" charset="0"/>
                <a:ea typeface="ＭＳ Ｐゴシック" charset="0"/>
              </a:defRPr>
            </a:lvl7pPr>
            <a:lvl8pPr marL="1371600" eaLnBrk="0" fontAlgn="base" hangingPunct="0">
              <a:spcBef>
                <a:spcPct val="0"/>
              </a:spcBef>
              <a:spcAft>
                <a:spcPct val="0"/>
              </a:spcAft>
              <a:defRPr sz="25600">
                <a:solidFill>
                  <a:schemeClr val="accent1"/>
                </a:solidFill>
                <a:latin typeface="Helvetica" charset="0"/>
                <a:ea typeface="ＭＳ Ｐゴシック" charset="0"/>
              </a:defRPr>
            </a:lvl8pPr>
            <a:lvl9pPr marL="1828800" eaLnBrk="0" fontAlgn="base" hangingPunct="0">
              <a:spcBef>
                <a:spcPct val="0"/>
              </a:spcBef>
              <a:spcAft>
                <a:spcPct val="0"/>
              </a:spcAft>
              <a:defRPr sz="25600">
                <a:solidFill>
                  <a:schemeClr val="accent1"/>
                </a:solidFill>
                <a:latin typeface="Helvetica" charset="0"/>
                <a:ea typeface="ＭＳ Ｐゴシック" charset="0"/>
              </a:defRPr>
            </a:lvl9pPr>
          </a:lstStyle>
          <a:p>
            <a:pPr algn="ctr">
              <a:spcBef>
                <a:spcPct val="50000"/>
              </a:spcBef>
            </a:pPr>
            <a:r>
              <a:rPr lang="en-US" sz="2400">
                <a:solidFill>
                  <a:schemeClr val="tx1"/>
                </a:solidFill>
                <a:latin typeface="Comic Sans MS" charset="0"/>
              </a:rPr>
              <a:t>b</a:t>
            </a:r>
            <a:r>
              <a:rPr lang="en-US" sz="2400" baseline="-25000">
                <a:solidFill>
                  <a:schemeClr val="tx1"/>
                </a:solidFill>
                <a:latin typeface="Comic Sans MS" charset="0"/>
              </a:rPr>
              <a:t>0</a:t>
            </a:r>
            <a:endParaRPr lang="en-US" sz="2800">
              <a:solidFill>
                <a:schemeClr val="tx1"/>
              </a:solidFill>
            </a:endParaRPr>
          </a:p>
        </p:txBody>
      </p:sp>
    </p:spTree>
    <p:extLst>
      <p:ext uri="{BB962C8B-B14F-4D97-AF65-F5344CB8AC3E}">
        <p14:creationId xmlns:p14="http://schemas.microsoft.com/office/powerpoint/2010/main" val="26889572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86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8633"/>
                                        </p:tgtEl>
                                        <p:attrNameLst>
                                          <p:attrName>style.visibility</p:attrName>
                                        </p:attrNameLst>
                                      </p:cBhvr>
                                      <p:to>
                                        <p:strVal val="visible"/>
                                      </p:to>
                                    </p:set>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458628">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4586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28" grpId="0" build="p" autoUpdateAnimBg="0"/>
      <p:bldP spid="245863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0" y="152400"/>
            <a:ext cx="7162800" cy="474663"/>
          </a:xfrm>
        </p:spPr>
        <p:txBody>
          <a:bodyPr>
            <a:normAutofit fontScale="90000"/>
          </a:bodyPr>
          <a:lstStyle/>
          <a:p>
            <a:r>
              <a:rPr lang="en-US" dirty="0">
                <a:latin typeface="Helvetica" charset="0"/>
                <a:ea typeface="ＭＳ Ｐゴシック" charset="0"/>
                <a:cs typeface="ＭＳ Ｐゴシック" charset="0"/>
              </a:rPr>
              <a:t>Extremely Clever </a:t>
            </a:r>
            <a:r>
              <a:rPr lang="en-US" dirty="0" err="1" smtClean="0">
                <a:latin typeface="Helvetica" charset="0"/>
                <a:ea typeface="ＭＳ Ｐゴシック" charset="0"/>
                <a:cs typeface="ＭＳ Ｐゴシック" charset="0"/>
              </a:rPr>
              <a:t>Subtractor</a:t>
            </a:r>
            <a:r>
              <a:rPr lang="en-US" dirty="0" smtClean="0">
                <a:latin typeface="Helvetica" charset="0"/>
                <a:ea typeface="ＭＳ Ｐゴシック" charset="0"/>
                <a:cs typeface="ＭＳ Ｐゴシック" charset="0"/>
              </a:rPr>
              <a:t> </a:t>
            </a:r>
            <a:endParaRPr lang="en-US" dirty="0">
              <a:latin typeface="Helvetica" charset="0"/>
              <a:ea typeface="ＭＳ Ｐゴシック" charset="0"/>
              <a:cs typeface="ＭＳ Ｐゴシック" charset="0"/>
            </a:endParaRPr>
          </a:p>
        </p:txBody>
      </p:sp>
      <p:pic>
        <p:nvPicPr>
          <p:cNvPr id="5120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r="3806"/>
          <a:stretch>
            <a:fillRect/>
          </a:stretch>
        </p:blipFill>
        <p:spPr>
          <a:xfrm>
            <a:off x="457200" y="914400"/>
            <a:ext cx="8305800" cy="5030788"/>
          </a:xfrm>
        </p:spPr>
      </p:pic>
      <p:graphicFrame>
        <p:nvGraphicFramePr>
          <p:cNvPr id="4" name="Group 3"/>
          <p:cNvGraphicFramePr>
            <a:graphicFrameLocks/>
          </p:cNvGraphicFramePr>
          <p:nvPr/>
        </p:nvGraphicFramePr>
        <p:xfrm>
          <a:off x="7315200" y="4953000"/>
          <a:ext cx="1752600" cy="1676401"/>
        </p:xfrm>
        <a:graphic>
          <a:graphicData uri="http://schemas.openxmlformats.org/drawingml/2006/table">
            <a:tbl>
              <a:tblPr/>
              <a:tblGrid>
                <a:gridCol w="304800"/>
                <a:gridCol w="304800"/>
                <a:gridCol w="1143000"/>
              </a:tblGrid>
              <a:tr h="334837">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x</a:t>
                      </a:r>
                    </a:p>
                  </a:txBody>
                  <a:tcPr anchor="ct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y</a:t>
                      </a:r>
                    </a:p>
                  </a:txBody>
                  <a:tcPr anchor="ct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XOR(x,y)</a:t>
                      </a:r>
                    </a:p>
                  </a:txBody>
                  <a:tcPr anchor="ctr" horzOverflow="overflow">
                    <a:lnL w="127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335945">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0</a:t>
                      </a:r>
                    </a:p>
                  </a:txBody>
                  <a:tcPr anchor="ct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0</a:t>
                      </a:r>
                    </a:p>
                  </a:txBody>
                  <a:tcPr anchor="ct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0</a:t>
                      </a:r>
                    </a:p>
                  </a:txBody>
                  <a:tcPr anchor="ctr" horzOverflow="overflow">
                    <a:lnL w="127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334837">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1</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1</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35945">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1</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34837">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1</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1600" b="1" i="0" u="none" strike="noStrike" cap="none" normalizeH="0" baseline="0">
                          <a:ln>
                            <a:noFill/>
                          </a:ln>
                          <a:solidFill>
                            <a:srgbClr val="3366FF"/>
                          </a:solidFill>
                          <a:effectLst/>
                          <a:latin typeface="Helvetica" pitchFamily="-65" charset="0"/>
                        </a:rPr>
                        <a:t>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grpSp>
        <p:nvGrpSpPr>
          <p:cNvPr id="2" name="Group 5"/>
          <p:cNvGrpSpPr>
            <a:grpSpLocks/>
          </p:cNvGrpSpPr>
          <p:nvPr/>
        </p:nvGrpSpPr>
        <p:grpSpPr bwMode="auto">
          <a:xfrm>
            <a:off x="1831975" y="2930525"/>
            <a:ext cx="5129213" cy="1108075"/>
            <a:chOff x="1106" y="1392"/>
            <a:chExt cx="3231" cy="698"/>
          </a:xfrm>
        </p:grpSpPr>
        <p:sp>
          <p:nvSpPr>
            <p:cNvPr id="51224" name="Rectangle 6"/>
            <p:cNvSpPr>
              <a:spLocks noChangeArrowheads="1"/>
            </p:cNvSpPr>
            <p:nvPr/>
          </p:nvSpPr>
          <p:spPr bwMode="auto">
            <a:xfrm>
              <a:off x="1106" y="1392"/>
              <a:ext cx="42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6600" b="1">
                  <a:solidFill>
                    <a:schemeClr val="tx1"/>
                  </a:solidFill>
                </a:rPr>
                <a:t>+</a:t>
              </a:r>
            </a:p>
          </p:txBody>
        </p:sp>
        <p:sp>
          <p:nvSpPr>
            <p:cNvPr id="51225" name="Rectangle 7"/>
            <p:cNvSpPr>
              <a:spLocks noChangeArrowheads="1"/>
            </p:cNvSpPr>
            <p:nvPr/>
          </p:nvSpPr>
          <p:spPr bwMode="auto">
            <a:xfrm>
              <a:off x="2996" y="1392"/>
              <a:ext cx="42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6600" b="1">
                  <a:solidFill>
                    <a:schemeClr val="tx1"/>
                  </a:solidFill>
                </a:rPr>
                <a:t>+</a:t>
              </a:r>
            </a:p>
          </p:txBody>
        </p:sp>
        <p:sp>
          <p:nvSpPr>
            <p:cNvPr id="51226" name="Rectangle 8"/>
            <p:cNvSpPr>
              <a:spLocks noChangeArrowheads="1"/>
            </p:cNvSpPr>
            <p:nvPr/>
          </p:nvSpPr>
          <p:spPr bwMode="auto">
            <a:xfrm>
              <a:off x="3909" y="1392"/>
              <a:ext cx="42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6600" b="1">
                  <a:solidFill>
                    <a:schemeClr val="tx1"/>
                  </a:solidFill>
                </a:rPr>
                <a:t>+</a:t>
              </a:r>
            </a:p>
          </p:txBody>
        </p:sp>
      </p:grpSp>
      <p:sp>
        <p:nvSpPr>
          <p:cNvPr id="9" name="Rectangle 4"/>
          <p:cNvSpPr>
            <a:spLocks noChangeArrowheads="1"/>
          </p:cNvSpPr>
          <p:nvPr/>
        </p:nvSpPr>
        <p:spPr bwMode="auto">
          <a:xfrm>
            <a:off x="2587625" y="5486400"/>
            <a:ext cx="41306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3200" b="1">
                <a:solidFill>
                  <a:schemeClr val="accent2"/>
                </a:solidFill>
              </a:rPr>
              <a:t>XOR serves as</a:t>
            </a:r>
            <a:br>
              <a:rPr lang="en-US" sz="3200" b="1">
                <a:solidFill>
                  <a:schemeClr val="accent2"/>
                </a:solidFill>
              </a:rPr>
            </a:br>
            <a:r>
              <a:rPr lang="en-US" sz="3200" b="1">
                <a:solidFill>
                  <a:schemeClr val="accent2"/>
                </a:solidFill>
              </a:rPr>
              <a:t>conditional inverter!</a:t>
            </a:r>
          </a:p>
        </p:txBody>
      </p:sp>
    </p:spTree>
    <p:extLst>
      <p:ext uri="{BB962C8B-B14F-4D97-AF65-F5344CB8AC3E}">
        <p14:creationId xmlns:p14="http://schemas.microsoft.com/office/powerpoint/2010/main" val="60182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609600" y="16764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dirty="0" smtClean="0">
                  <a:solidFill>
                    <a:prstClr val="black"/>
                  </a:solidFill>
                  <a:latin typeface="Calibri"/>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Control</a:t>
              </a:r>
              <a:endParaRPr lang="en-US" b="1" dirty="0">
                <a:solidFill>
                  <a:prstClr val="black"/>
                </a:solidFill>
                <a:latin typeface="Calibri"/>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err="1" smtClean="0">
                  <a:solidFill>
                    <a:prstClr val="black"/>
                  </a:solidFill>
                  <a:latin typeface="Calibri"/>
                </a:rPr>
                <a:t>Datapath</a:t>
              </a:r>
              <a:endParaRPr lang="en-US" b="1" dirty="0">
                <a:solidFill>
                  <a:prstClr val="black"/>
                </a:solidFill>
                <a:latin typeface="Calibri"/>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p:txBody>
          <a:bodyPr>
            <a:normAutofit/>
          </a:bodyPr>
          <a:lstStyle/>
          <a:p>
            <a:r>
              <a:rPr lang="en-US" dirty="0" smtClean="0"/>
              <a:t>Components of a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latin typeface="Calibri"/>
              </a:rPr>
              <a:pPr/>
              <a:t>9</a:t>
            </a:fld>
            <a:endParaRPr lang="en-US">
              <a:solidFill>
                <a:prstClr val="black">
                  <a:tint val="75000"/>
                </a:prstClr>
              </a:solidFill>
              <a:latin typeface="Calibri"/>
            </a:endParaRPr>
          </a:p>
        </p:txBody>
      </p:sp>
      <p:grpSp>
        <p:nvGrpSpPr>
          <p:cNvPr id="270" name="Group 269"/>
          <p:cNvGrpSpPr/>
          <p:nvPr/>
        </p:nvGrpSpPr>
        <p:grpSpPr>
          <a:xfrm>
            <a:off x="9143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dirty="0" smtClean="0">
                  <a:solidFill>
                    <a:prstClr val="black"/>
                  </a:solidFill>
                  <a:latin typeface="Calibri"/>
                </a:rPr>
                <a:t>PC</a:t>
              </a:r>
              <a:endParaRPr lang="en-US" dirty="0">
                <a:solidFill>
                  <a:prstClr val="black"/>
                </a:solidFill>
                <a:latin typeface="Calibri"/>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smtClean="0">
                  <a:solidFill>
                    <a:prstClr val="white"/>
                  </a:solidFill>
                  <a:effectLst>
                    <a:glow rad="101600">
                      <a:prstClr val="white">
                        <a:alpha val="75000"/>
                      </a:prstClr>
                    </a:glow>
                  </a:effectLst>
                  <a:latin typeface="Calibri"/>
                </a:endParaRPr>
              </a:p>
              <a:p>
                <a:pPr algn="ctr" fontAlgn="auto">
                  <a:spcBef>
                    <a:spcPts val="0"/>
                  </a:spcBef>
                  <a:spcAft>
                    <a:spcPts val="0"/>
                  </a:spcAft>
                </a:pPr>
                <a:endParaRPr lang="en-US" dirty="0">
                  <a:solidFill>
                    <a:prstClr val="black"/>
                  </a:solidFill>
                  <a:latin typeface="Calibri"/>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fontAlgn="auto">
                  <a:spcBef>
                    <a:spcPts val="0"/>
                  </a:spcBef>
                  <a:spcAft>
                    <a:spcPts val="0"/>
                  </a:spcAft>
                </a:pPr>
                <a:r>
                  <a:rPr lang="en-US" sz="2400" dirty="0" smtClean="0">
                    <a:solidFill>
                      <a:prstClr val="black"/>
                    </a:solidFill>
                    <a:effectLst>
                      <a:glow rad="254000">
                        <a:prstClr val="white">
                          <a:alpha val="75000"/>
                        </a:prstClr>
                      </a:glow>
                    </a:effectLst>
                    <a:latin typeface="Calibri"/>
                    <a:ea typeface="+mn-ea"/>
                    <a:cs typeface="+mn-cs"/>
                  </a:rPr>
                  <a:t>Registers</a:t>
                </a:r>
                <a:endParaRPr lang="en-US" sz="2400" dirty="0">
                  <a:solidFill>
                    <a:prstClr val="black"/>
                  </a:solidFill>
                  <a:effectLst>
                    <a:glow rad="254000">
                      <a:prstClr val="white">
                        <a:alpha val="75000"/>
                      </a:prstClr>
                    </a:glow>
                  </a:effectLst>
                  <a:latin typeface="Calibri"/>
                  <a:ea typeface="+mn-ea"/>
                  <a:cs typeface="+mn-cs"/>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fontAlgn="auto">
                  <a:spcBef>
                    <a:spcPts val="0"/>
                  </a:spcBef>
                  <a:spcAft>
                    <a:spcPts val="0"/>
                  </a:spcAft>
                </a:pPr>
                <a:endParaRPr lang="en-US" dirty="0" smtClean="0">
                  <a:solidFill>
                    <a:prstClr val="black"/>
                  </a:solidFill>
                  <a:latin typeface="Calibri"/>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fontAlgn="auto">
                  <a:spcBef>
                    <a:spcPts val="0"/>
                  </a:spcBef>
                  <a:spcAft>
                    <a:spcPts val="0"/>
                  </a:spcAft>
                </a:pPr>
                <a:r>
                  <a:rPr lang="en-US" dirty="0" smtClean="0">
                    <a:solidFill>
                      <a:prstClr val="black"/>
                    </a:solidFill>
                    <a:effectLst>
                      <a:glow rad="152400">
                        <a:prstClr val="white">
                          <a:alpha val="75000"/>
                        </a:prstClr>
                      </a:glow>
                    </a:effectLst>
                    <a:latin typeface="Calibri"/>
                    <a:ea typeface="+mn-ea"/>
                    <a:cs typeface="+mn-cs"/>
                  </a:rPr>
                  <a:t>Arithmetic &amp; Logic Unit</a:t>
                </a:r>
              </a:p>
              <a:p>
                <a:pPr algn="ctr" fontAlgn="auto">
                  <a:spcBef>
                    <a:spcPts val="0"/>
                  </a:spcBef>
                  <a:spcAft>
                    <a:spcPts val="0"/>
                  </a:spcAft>
                </a:pPr>
                <a:r>
                  <a:rPr lang="en-US" dirty="0" smtClean="0">
                    <a:solidFill>
                      <a:prstClr val="black"/>
                    </a:solidFill>
                    <a:effectLst>
                      <a:glow rad="152400">
                        <a:prstClr val="white">
                          <a:alpha val="75000"/>
                        </a:prstClr>
                      </a:glow>
                    </a:effectLst>
                    <a:latin typeface="Calibri"/>
                    <a:ea typeface="+mn-ea"/>
                    <a:cs typeface="+mn-cs"/>
                  </a:rPr>
                  <a:t>(ALU)</a:t>
                </a:r>
                <a:endParaRPr lang="en-US" dirty="0">
                  <a:solidFill>
                    <a:prstClr val="black"/>
                  </a:solidFill>
                  <a:effectLst>
                    <a:glow rad="152400">
                      <a:prstClr val="white">
                        <a:alpha val="75000"/>
                      </a:prstClr>
                    </a:glow>
                  </a:effectLst>
                  <a:latin typeface="Calibri"/>
                  <a:ea typeface="+mn-ea"/>
                  <a:cs typeface="+mn-cs"/>
                </a:endParaRPr>
              </a:p>
            </p:txBody>
          </p:sp>
        </p:grpSp>
      </p:grpSp>
      <p:sp>
        <p:nvSpPr>
          <p:cNvPr id="30" name="Rectangle 29"/>
          <p:cNvSpPr/>
          <p:nvPr/>
        </p:nvSpPr>
        <p:spPr>
          <a:xfrm>
            <a:off x="48006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Memory</a:t>
            </a:r>
          </a:p>
        </p:txBody>
      </p:sp>
      <p:grpSp>
        <p:nvGrpSpPr>
          <p:cNvPr id="273" name="Group 272"/>
          <p:cNvGrpSpPr/>
          <p:nvPr/>
        </p:nvGrpSpPr>
        <p:grpSpPr>
          <a:xfrm>
            <a:off x="6705600" y="1676400"/>
            <a:ext cx="1524000" cy="762000"/>
            <a:chOff x="6705600" y="1676400"/>
            <a:chExt cx="1524000"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Input</a:t>
              </a:r>
            </a:p>
          </p:txBody>
        </p:sp>
        <p:cxnSp>
          <p:nvCxnSpPr>
            <p:cNvPr id="52" name="Straight Arrow Connector 51"/>
            <p:cNvCxnSpPr/>
            <p:nvPr/>
          </p:nvCxnSpPr>
          <p:spPr>
            <a:xfrm rot="10800000">
              <a:off x="6705600" y="19812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6705600" y="4800600"/>
            <a:ext cx="1524000" cy="762000"/>
            <a:chOff x="6705600" y="4800600"/>
            <a:chExt cx="1524000"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b="1" dirty="0" smtClean="0">
                  <a:solidFill>
                    <a:prstClr val="black"/>
                  </a:solidFill>
                  <a:latin typeface="Calibri"/>
                </a:rPr>
                <a:t>Output</a:t>
              </a:r>
            </a:p>
          </p:txBody>
        </p:sp>
        <p:cxnSp>
          <p:nvCxnSpPr>
            <p:cNvPr id="59" name="Straight Arrow Connector 58"/>
            <p:cNvCxnSpPr/>
            <p:nvPr/>
          </p:nvCxnSpPr>
          <p:spPr>
            <a:xfrm rot="10800000" flipH="1">
              <a:off x="6705600" y="5181600"/>
              <a:ext cx="609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49530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dirty="0">
                  <a:solidFill>
                    <a:prstClr val="black"/>
                  </a:solidFill>
                  <a:latin typeface="Calibri"/>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fontAlgn="auto">
                <a:spcBef>
                  <a:spcPts val="0"/>
                </a:spcBef>
                <a:spcAft>
                  <a:spcPts val="0"/>
                </a:spcAft>
              </a:pPr>
              <a:r>
                <a:rPr lang="en-US" sz="2400" dirty="0" smtClean="0">
                  <a:solidFill>
                    <a:prstClr val="black"/>
                  </a:solidFill>
                  <a:effectLst>
                    <a:glow rad="228600">
                      <a:prstClr val="white">
                        <a:alpha val="75000"/>
                      </a:prstClr>
                    </a:glow>
                  </a:effectLst>
                  <a:latin typeface="Calibri"/>
                  <a:ea typeface="+mn-ea"/>
                  <a:cs typeface="+mn-cs"/>
                </a:rPr>
                <a:t>Bytes</a:t>
              </a:r>
              <a:endParaRPr lang="en-US" sz="2400" dirty="0">
                <a:solidFill>
                  <a:prstClr val="black"/>
                </a:solidFill>
                <a:effectLst>
                  <a:glow rad="228600">
                    <a:prstClr val="white">
                      <a:alpha val="75000"/>
                    </a:prstClr>
                  </a:glow>
                </a:effectLst>
                <a:latin typeface="Calibri"/>
                <a:ea typeface="+mn-ea"/>
                <a:cs typeface="+mn-cs"/>
              </a:endParaRPr>
            </a:p>
          </p:txBody>
        </p:sp>
      </p:grpSp>
      <p:grpSp>
        <p:nvGrpSpPr>
          <p:cNvPr id="280" name="Group 279"/>
          <p:cNvGrpSpPr/>
          <p:nvPr/>
        </p:nvGrpSpPr>
        <p:grpSpPr>
          <a:xfrm>
            <a:off x="2743200" y="1828800"/>
            <a:ext cx="2854568" cy="4560332"/>
            <a:chOff x="2743200" y="1828800"/>
            <a:chExt cx="2854568" cy="4560332"/>
          </a:xfrm>
        </p:grpSpPr>
        <p:grpSp>
          <p:nvGrpSpPr>
            <p:cNvPr id="272" name="Group 271"/>
            <p:cNvGrpSpPr/>
            <p:nvPr/>
          </p:nvGrpSpPr>
          <p:grpSpPr>
            <a:xfrm>
              <a:off x="3429000" y="1828800"/>
              <a:ext cx="1415937" cy="3465731"/>
              <a:chOff x="3429000" y="1828800"/>
              <a:chExt cx="1415937" cy="3465731"/>
            </a:xfrm>
          </p:grpSpPr>
          <p:cxnSp>
            <p:nvCxnSpPr>
              <p:cNvPr id="31" name="Straight Arrow Connector 30"/>
              <p:cNvCxnSpPr/>
              <p:nvPr/>
            </p:nvCxnSpPr>
            <p:spPr>
              <a:xfrm>
                <a:off x="3429000" y="25146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0" idx="1"/>
              </p:cNvCxnSpPr>
              <p:nvPr/>
            </p:nvCxnSpPr>
            <p:spPr>
              <a:xfrm>
                <a:off x="3429000" y="35814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429000" y="4535269"/>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0800000">
                <a:off x="3429000" y="4725988"/>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581400" y="1828800"/>
                <a:ext cx="1263537" cy="646331"/>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Enable?</a:t>
                </a:r>
              </a:p>
              <a:p>
                <a:pPr fontAlgn="auto">
                  <a:spcBef>
                    <a:spcPts val="0"/>
                  </a:spcBef>
                  <a:spcAft>
                    <a:spcPts val="0"/>
                  </a:spcAft>
                </a:pPr>
                <a:r>
                  <a:rPr lang="en-US" dirty="0" smtClean="0">
                    <a:solidFill>
                      <a:prstClr val="black"/>
                    </a:solidFill>
                    <a:latin typeface="Calibri"/>
                    <a:ea typeface="+mn-ea"/>
                    <a:cs typeface="+mn-cs"/>
                  </a:rPr>
                  <a:t>Read/Write</a:t>
                </a:r>
                <a:endParaRPr lang="en-US" dirty="0">
                  <a:solidFill>
                    <a:prstClr val="black"/>
                  </a:solidFill>
                  <a:latin typeface="Calibri"/>
                  <a:ea typeface="+mn-ea"/>
                  <a:cs typeface="+mn-cs"/>
                </a:endParaRPr>
              </a:p>
            </p:txBody>
          </p:sp>
          <p:sp>
            <p:nvSpPr>
              <p:cNvPr id="44" name="TextBox 43"/>
              <p:cNvSpPr txBox="1"/>
              <p:nvPr/>
            </p:nvSpPr>
            <p:spPr>
              <a:xfrm>
                <a:off x="3657600" y="3276600"/>
                <a:ext cx="933632" cy="369332"/>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Address</a:t>
                </a:r>
                <a:endParaRPr lang="en-US" dirty="0">
                  <a:solidFill>
                    <a:prstClr val="black"/>
                  </a:solidFill>
                  <a:latin typeface="Calibri"/>
                  <a:ea typeface="+mn-ea"/>
                  <a:cs typeface="+mn-cs"/>
                </a:endParaRPr>
              </a:p>
            </p:txBody>
          </p:sp>
          <p:sp>
            <p:nvSpPr>
              <p:cNvPr id="45" name="TextBox 44"/>
              <p:cNvSpPr txBox="1"/>
              <p:nvPr/>
            </p:nvSpPr>
            <p:spPr>
              <a:xfrm>
                <a:off x="3733800" y="3925669"/>
                <a:ext cx="762000" cy="646331"/>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ea typeface="+mn-ea"/>
                    <a:cs typeface="+mn-cs"/>
                  </a:rPr>
                  <a:t>Write Data</a:t>
                </a:r>
                <a:endParaRPr lang="en-US" dirty="0">
                  <a:solidFill>
                    <a:prstClr val="black"/>
                  </a:solidFill>
                  <a:latin typeface="Calibri"/>
                  <a:ea typeface="+mn-ea"/>
                  <a:cs typeface="+mn-cs"/>
                </a:endParaRPr>
              </a:p>
            </p:txBody>
          </p:sp>
          <p:sp>
            <p:nvSpPr>
              <p:cNvPr id="46" name="TextBox 45"/>
              <p:cNvSpPr txBox="1"/>
              <p:nvPr/>
            </p:nvSpPr>
            <p:spPr>
              <a:xfrm>
                <a:off x="3810000" y="4648200"/>
                <a:ext cx="685799" cy="646331"/>
              </a:xfrm>
              <a:prstGeom prst="rect">
                <a:avLst/>
              </a:prstGeom>
              <a:noFill/>
            </p:spPr>
            <p:txBody>
              <a:bodyPr wrap="square" rtlCol="0">
                <a:spAutoFit/>
              </a:bodyPr>
              <a:lstStyle/>
              <a:p>
                <a:pPr fontAlgn="auto">
                  <a:spcBef>
                    <a:spcPts val="0"/>
                  </a:spcBef>
                  <a:spcAft>
                    <a:spcPts val="0"/>
                  </a:spcAft>
                </a:pPr>
                <a:r>
                  <a:rPr lang="en-US" dirty="0" err="1" smtClean="0">
                    <a:solidFill>
                      <a:prstClr val="black"/>
                    </a:solidFill>
                    <a:latin typeface="Calibri"/>
                    <a:ea typeface="+mn-ea"/>
                    <a:cs typeface="+mn-cs"/>
                  </a:rPr>
                  <a:t>ReadData</a:t>
                </a:r>
                <a:endParaRPr lang="en-US" dirty="0">
                  <a:solidFill>
                    <a:prstClr val="black"/>
                  </a:solidFill>
                  <a:latin typeface="Calibri"/>
                  <a:ea typeface="+mn-ea"/>
                  <a:cs typeface="+mn-cs"/>
                </a:endParaRPr>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148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latin typeface="Calibri"/>
                </a:endParaRPr>
              </a:p>
            </p:txBody>
          </p:sp>
          <p:sp>
            <p:nvSpPr>
              <p:cNvPr id="277" name="TextBox 276"/>
              <p:cNvSpPr txBox="1"/>
              <p:nvPr/>
            </p:nvSpPr>
            <p:spPr>
              <a:xfrm>
                <a:off x="2819400" y="6096000"/>
                <a:ext cx="2854568" cy="369332"/>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Processor-Memory Interface</a:t>
                </a:r>
                <a:endParaRPr lang="en-US" dirty="0">
                  <a:solidFill>
                    <a:prstClr val="black"/>
                  </a:solidFill>
                  <a:latin typeface="Calibri"/>
                  <a:ea typeface="+mn-ea"/>
                  <a:cs typeface="+mn-cs"/>
                </a:endParaRPr>
              </a:p>
            </p:txBody>
          </p:sp>
        </p:grpSp>
      </p:grpSp>
      <p:grpSp>
        <p:nvGrpSpPr>
          <p:cNvPr id="285" name="Group 284"/>
          <p:cNvGrpSpPr/>
          <p:nvPr/>
        </p:nvGrpSpPr>
        <p:grpSpPr>
          <a:xfrm>
            <a:off x="6324600" y="5791200"/>
            <a:ext cx="2339102" cy="674132"/>
            <a:chOff x="6324600" y="5791200"/>
            <a:chExt cx="2339102" cy="674132"/>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latin typeface="Calibri"/>
              </a:endParaRPr>
            </a:p>
          </p:txBody>
        </p:sp>
        <p:sp>
          <p:nvSpPr>
            <p:cNvPr id="284" name="TextBox 283"/>
            <p:cNvSpPr txBox="1"/>
            <p:nvPr/>
          </p:nvSpPr>
          <p:spPr>
            <a:xfrm>
              <a:off x="6324600" y="6096000"/>
              <a:ext cx="2339102" cy="369332"/>
            </a:xfrm>
            <a:prstGeom prst="rect">
              <a:avLst/>
            </a:prstGeom>
            <a:noFill/>
          </p:spPr>
          <p:txBody>
            <a:bodyPr wrap="none" rtlCol="0">
              <a:spAutoFit/>
            </a:bodyPr>
            <a:lstStyle/>
            <a:p>
              <a:pPr fontAlgn="auto">
                <a:spcBef>
                  <a:spcPts val="0"/>
                </a:spcBef>
                <a:spcAft>
                  <a:spcPts val="0"/>
                </a:spcAft>
              </a:pPr>
              <a:r>
                <a:rPr lang="en-US" dirty="0" smtClean="0">
                  <a:solidFill>
                    <a:prstClr val="black"/>
                  </a:solidFill>
                  <a:latin typeface="Calibri"/>
                  <a:ea typeface="+mn-ea"/>
                  <a:cs typeface="+mn-cs"/>
                </a:rPr>
                <a:t>I/O-Memory Interfaces</a:t>
              </a:r>
              <a:endParaRPr lang="en-US" dirty="0">
                <a:solidFill>
                  <a:prstClr val="black"/>
                </a:solidFill>
                <a:latin typeface="Calibri"/>
                <a:ea typeface="+mn-ea"/>
                <a:cs typeface="+mn-cs"/>
              </a:endParaRPr>
            </a:p>
          </p:txBody>
        </p:sp>
      </p:grpSp>
      <p:sp>
        <p:nvSpPr>
          <p:cNvPr id="4" name="Rectangle 3"/>
          <p:cNvSpPr/>
          <p:nvPr/>
        </p:nvSpPr>
        <p:spPr>
          <a:xfrm>
            <a:off x="49655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dirty="0" smtClean="0">
                <a:solidFill>
                  <a:prstClr val="black"/>
                </a:solidFill>
                <a:latin typeface="Calibri"/>
              </a:rPr>
              <a:t>Program</a:t>
            </a:r>
            <a:endParaRPr lang="en-US" dirty="0">
              <a:solidFill>
                <a:prstClr val="black"/>
              </a:solidFill>
              <a:latin typeface="Calibri"/>
            </a:endParaRPr>
          </a:p>
        </p:txBody>
      </p:sp>
      <p:sp>
        <p:nvSpPr>
          <p:cNvPr id="288" name="Rectangle 287"/>
          <p:cNvSpPr/>
          <p:nvPr/>
        </p:nvSpPr>
        <p:spPr>
          <a:xfrm>
            <a:off x="49415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dirty="0" smtClean="0">
                <a:solidFill>
                  <a:prstClr val="black"/>
                </a:solidFill>
                <a:latin typeface="Calibri"/>
              </a:rPr>
              <a:t>Data</a:t>
            </a:r>
            <a:endParaRPr lang="en-US" dirty="0">
              <a:solidFill>
                <a:prstClr val="black"/>
              </a:solidFill>
              <a:latin typeface="Calibri"/>
            </a:endParaRPr>
          </a:p>
        </p:txBody>
      </p:sp>
    </p:spTree>
    <p:extLst>
      <p:ext uri="{BB962C8B-B14F-4D97-AF65-F5344CB8AC3E}">
        <p14:creationId xmlns:p14="http://schemas.microsoft.com/office/powerpoint/2010/main" val="208246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P spid="288" grpId="0" animBg="1"/>
    </p:bld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a:solidFill>
            <a:srgbClr val="000000"/>
          </a:solidFill>
        </a:ln>
      </a:spPr>
      <a:bodyPr rtlCol="0" anchor="ctr"/>
      <a:lstStyle>
        <a:defPPr algn="ctr">
          <a:defRPr sz="2400" dirty="0" smtClean="0">
            <a:solidFill>
              <a:srgbClr val="000000"/>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24278</TotalTime>
  <Words>4513</Words>
  <Application>Microsoft Macintosh PowerPoint</Application>
  <PresentationFormat>On-screen Show (4:3)</PresentationFormat>
  <Paragraphs>938</Paragraphs>
  <Slides>48</Slides>
  <Notes>42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52" baseType="lpstr">
      <vt:lpstr>Office Theme</vt:lpstr>
      <vt:lpstr>1_Office Theme</vt:lpstr>
      <vt:lpstr>2_Office Theme</vt:lpstr>
      <vt:lpstr>Image</vt:lpstr>
      <vt:lpstr>CS 61C: Great Ideas in Computer Architecture (Machine Structures) Single-Cycle CPU Datapath Control Part 1</vt:lpstr>
      <vt:lpstr>Review</vt:lpstr>
      <vt:lpstr>How to design Adder/Subtractor?</vt:lpstr>
      <vt:lpstr>Adder/Subtractor – One-bit adder LSB…</vt:lpstr>
      <vt:lpstr>Adder/Subtractor – One-bit adder (1/2)…</vt:lpstr>
      <vt:lpstr>Adder/Subtractor – One-bit adder (2/2)</vt:lpstr>
      <vt:lpstr>N 1-bit adders  1 N-bit adder</vt:lpstr>
      <vt:lpstr>Extremely Clever Subtractor </vt:lpstr>
      <vt:lpstr>Components of a Computer</vt:lpstr>
      <vt:lpstr>The CPU</vt:lpstr>
      <vt:lpstr>Five Stages of Instruction Execution</vt:lpstr>
      <vt:lpstr>Stages of Execution (1/5)</vt:lpstr>
      <vt:lpstr>Stages of Execution (2/5)</vt:lpstr>
      <vt:lpstr>Stages of Execution (3/5)</vt:lpstr>
      <vt:lpstr>Stages of Execution (4/5)</vt:lpstr>
      <vt:lpstr>Stages of Execution (5/5)</vt:lpstr>
      <vt:lpstr>Administrivia</vt:lpstr>
      <vt:lpstr>Stages of Execution on Datapath</vt:lpstr>
      <vt:lpstr>Datapath Walkthroughs (1/3)</vt:lpstr>
      <vt:lpstr>Example: add Instruction</vt:lpstr>
      <vt:lpstr>Datapath Walkthroughs (2/3)</vt:lpstr>
      <vt:lpstr>Example: slti Instruction</vt:lpstr>
      <vt:lpstr>Datapath Walkthroughs (3/3)</vt:lpstr>
      <vt:lpstr>Example: sw Instruction</vt:lpstr>
      <vt:lpstr>Why Five Stages? (1/2)</vt:lpstr>
      <vt:lpstr>Why Five Stages? (2/2)</vt:lpstr>
      <vt:lpstr>Example: lw Instruction</vt:lpstr>
      <vt:lpstr>Datapath and Control</vt:lpstr>
      <vt:lpstr>In the News</vt:lpstr>
      <vt:lpstr>PowerPoint Presentation</vt:lpstr>
      <vt:lpstr>Processor Design: 5 steps</vt:lpstr>
      <vt:lpstr>The MIPS Instruction Formats</vt:lpstr>
      <vt:lpstr>The MIPS-lite Subset</vt:lpstr>
      <vt:lpstr>Register Transfer Level (RTL)</vt:lpstr>
      <vt:lpstr>Step 1: Requirements of the Instruction Set</vt:lpstr>
      <vt:lpstr>Step 2: Components of the Datapath</vt:lpstr>
      <vt:lpstr>ALU Needs for MIPS-lite + Rest of MIPS</vt:lpstr>
      <vt:lpstr>Storage Element: Idealized Memory</vt:lpstr>
      <vt:lpstr>Storage Element: Register (Building Block)</vt:lpstr>
      <vt:lpstr>Storage Element: Register File</vt:lpstr>
      <vt:lpstr>Step 3a: Instruction Fetch Unit</vt:lpstr>
      <vt:lpstr>Step 3b: Add &amp; Subtract</vt:lpstr>
      <vt:lpstr>Clocking Methodology</vt:lpstr>
      <vt:lpstr>Register-Register Timing:  One Complete Cycle</vt:lpstr>
      <vt:lpstr>Putting it All Together:A Single Cycle Datapath</vt:lpstr>
      <vt:lpstr>Peer Instruction</vt:lpstr>
      <vt:lpstr>Processor Design: 3 of 5 steps</vt:lpstr>
      <vt:lpstr>In Conclusion</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249</cp:revision>
  <cp:lastPrinted>2013-04-02T19:00:35Z</cp:lastPrinted>
  <dcterms:created xsi:type="dcterms:W3CDTF">2014-03-21T01:10:39Z</dcterms:created>
  <dcterms:modified xsi:type="dcterms:W3CDTF">2015-02-24T11:05:57Z</dcterms:modified>
</cp:coreProperties>
</file>