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7"/>
  </p:notesMasterIdLst>
  <p:handoutMasterIdLst>
    <p:handoutMasterId r:id="rId48"/>
  </p:handoutMasterIdLst>
  <p:sldIdLst>
    <p:sldId id="416" r:id="rId3"/>
    <p:sldId id="371" r:id="rId4"/>
    <p:sldId id="357" r:id="rId5"/>
    <p:sldId id="355" r:id="rId6"/>
    <p:sldId id="309" r:id="rId7"/>
    <p:sldId id="310" r:id="rId8"/>
    <p:sldId id="311" r:id="rId9"/>
    <p:sldId id="312" r:id="rId10"/>
    <p:sldId id="313" r:id="rId11"/>
    <p:sldId id="315" r:id="rId12"/>
    <p:sldId id="328" r:id="rId13"/>
    <p:sldId id="316" r:id="rId14"/>
    <p:sldId id="373" r:id="rId15"/>
    <p:sldId id="408" r:id="rId16"/>
    <p:sldId id="409" r:id="rId17"/>
    <p:sldId id="410" r:id="rId18"/>
    <p:sldId id="411" r:id="rId19"/>
    <p:sldId id="412" r:id="rId20"/>
    <p:sldId id="413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32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DC4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0" autoAdjust="0"/>
    <p:restoredTop sz="79724" autoAdjust="0"/>
  </p:normalViewPr>
  <p:slideViewPr>
    <p:cSldViewPr snapToGrid="0">
      <p:cViewPr varScale="1">
        <p:scale>
          <a:sx n="65" d="100"/>
          <a:sy n="65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4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F5042-9C52-0449-B2EC-628456EB9E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1937" y="586314"/>
            <a:ext cx="4526528" cy="3416526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5788"/>
            <a:ext cx="4552950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1937" y="586314"/>
            <a:ext cx="4526528" cy="3416526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5788"/>
            <a:ext cx="4552950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1937" y="586314"/>
            <a:ext cx="4526528" cy="3416526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99" tIns="44949" rIns="89899" bIns="44949"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5788"/>
            <a:ext cx="4552950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5788"/>
            <a:ext cx="4552950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1937" y="586314"/>
            <a:ext cx="4526528" cy="3416526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7" tIns="45713" rIns="91427" bIns="457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1937" y="586314"/>
            <a:ext cx="4526528" cy="3416526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211" y="4342777"/>
            <a:ext cx="5909289" cy="411511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6" tIns="45712" rIns="91426" bIns="45712"/>
          <a:lstStyle/>
          <a:p>
            <a:r>
              <a:rPr lang="en-US"/>
              <a:t>1:30 in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8137" y="586314"/>
            <a:ext cx="4528079" cy="34165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443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6212" y="4347454"/>
            <a:ext cx="5910839" cy="41119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9951" tIns="44975" rIns="89951" bIns="44975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937" y="586314"/>
            <a:ext cx="4526528" cy="34165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937" y="586314"/>
            <a:ext cx="4526528" cy="34165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937" y="586314"/>
            <a:ext cx="4526528" cy="34165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937" y="586314"/>
            <a:ext cx="4526528" cy="34165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937" y="586314"/>
            <a:ext cx="4526528" cy="34165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4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2777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0DE24-C025-3A4C-8243-423BDA851E43}" type="slidenum">
              <a:rPr lang="en-US"/>
              <a:pPr/>
              <a:t>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3487" y="586314"/>
            <a:ext cx="4526528" cy="34165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672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6212" y="4347454"/>
            <a:ext cx="5910839" cy="411199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951" tIns="44975" rIns="89951" bIns="44975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1" y="4345897"/>
            <a:ext cx="5907739" cy="4111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42" tIns="44971" rIns="89942" bIns="4497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</a:t>
            </a:r>
            <a:br>
              <a:rPr lang="en-US" dirty="0" smtClean="0"/>
            </a:br>
            <a:r>
              <a:rPr lang="en-US" dirty="0" smtClean="0"/>
              <a:t>Instruction count, possibly CPI</a:t>
            </a:r>
          </a:p>
          <a:p>
            <a:r>
              <a:rPr lang="en-US" dirty="0" smtClean="0"/>
              <a:t>The algorithm determines the number of source program</a:t>
            </a:r>
            <a:r>
              <a:rPr lang="en-US" baseline="0" dirty="0" smtClean="0"/>
              <a:t> </a:t>
            </a:r>
            <a:r>
              <a:rPr lang="en-US" dirty="0" smtClean="0"/>
              <a:t>instructions executed and hence the number of processor</a:t>
            </a:r>
            <a:r>
              <a:rPr lang="en-US" baseline="0" dirty="0" smtClean="0"/>
              <a:t> </a:t>
            </a:r>
            <a:r>
              <a:rPr lang="en-US" dirty="0" smtClean="0"/>
              <a:t>instructions executed. The algorithm may also affect the CPI, by</a:t>
            </a:r>
          </a:p>
          <a:p>
            <a:r>
              <a:rPr lang="en-US" dirty="0" smtClean="0"/>
              <a:t>favoring slower or faster instructions. For example, if the algorith</a:t>
            </a:r>
            <a:r>
              <a:rPr lang="en-US" baseline="0" dirty="0" smtClean="0"/>
              <a:t>m </a:t>
            </a:r>
            <a:r>
              <a:rPr lang="en-US" dirty="0" smtClean="0"/>
              <a:t>uses more floating-point operations, it will tend to have a higher</a:t>
            </a:r>
            <a:r>
              <a:rPr lang="en-US" baseline="0" dirty="0" smtClean="0"/>
              <a:t> </a:t>
            </a:r>
            <a:r>
              <a:rPr lang="en-US" dirty="0" smtClean="0"/>
              <a:t>CPI.</a:t>
            </a:r>
          </a:p>
          <a:p>
            <a:endParaRPr lang="en-US" dirty="0" smtClean="0"/>
          </a:p>
          <a:p>
            <a:r>
              <a:rPr lang="en-US" dirty="0" smtClean="0"/>
              <a:t>Programming language</a:t>
            </a:r>
          </a:p>
          <a:p>
            <a:r>
              <a:rPr lang="en-US" dirty="0" smtClean="0"/>
              <a:t>Instruction count, CPI</a:t>
            </a:r>
          </a:p>
          <a:p>
            <a:r>
              <a:rPr lang="en-US" dirty="0" smtClean="0"/>
              <a:t>The programming language certainly affects the instruction count, since statements in the language are translated to processor</a:t>
            </a:r>
          </a:p>
          <a:p>
            <a:r>
              <a:rPr lang="en-US" dirty="0" smtClean="0"/>
              <a:t>instructions, which determine instruction count. The language </a:t>
            </a:r>
            <a:r>
              <a:rPr lang="en-US" dirty="0" err="1" smtClean="0"/>
              <a:t>mayalso</a:t>
            </a:r>
            <a:r>
              <a:rPr lang="en-US" dirty="0" smtClean="0"/>
              <a:t> affect the CPI because of its features; for example, a language</a:t>
            </a:r>
          </a:p>
          <a:p>
            <a:r>
              <a:rPr lang="en-US" dirty="0" smtClean="0"/>
              <a:t>with heavy support for data abstraction (e.g., Java) will require</a:t>
            </a:r>
            <a:r>
              <a:rPr lang="en-US" baseline="0" dirty="0" smtClean="0"/>
              <a:t> </a:t>
            </a:r>
            <a:r>
              <a:rPr lang="en-US" dirty="0" smtClean="0"/>
              <a:t>indirect calls, which will use higher CPI instructions.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Compiler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count, CPI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compiler affects both the instruction count and average cycles per instruction, since the compiler determines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translation of the source language instructions into computer instructions. The compiler’s role can be very complex and affect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CPI in complex ways.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count, clock rate, CPI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set architecture affects all three a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CPU performance, since it affects the instructions needed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function, the cost in cycles of each instruction, and the overall clock rate of the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</a:t>
            </a:r>
            <a:br>
              <a:rPr lang="en-US" dirty="0" smtClean="0"/>
            </a:br>
            <a:r>
              <a:rPr lang="en-US" dirty="0" smtClean="0"/>
              <a:t>Instruction count, possibly CPI</a:t>
            </a:r>
          </a:p>
          <a:p>
            <a:r>
              <a:rPr lang="en-US" dirty="0" smtClean="0"/>
              <a:t>The algorithm determines the number of source program</a:t>
            </a:r>
            <a:r>
              <a:rPr lang="en-US" baseline="0" dirty="0" smtClean="0"/>
              <a:t> </a:t>
            </a:r>
            <a:r>
              <a:rPr lang="en-US" dirty="0" smtClean="0"/>
              <a:t>instructions executed and hence the number of processor</a:t>
            </a:r>
            <a:r>
              <a:rPr lang="en-US" baseline="0" dirty="0" smtClean="0"/>
              <a:t> </a:t>
            </a:r>
            <a:r>
              <a:rPr lang="en-US" dirty="0" smtClean="0"/>
              <a:t>instructions executed. The algorithm may also affect the CPI, by</a:t>
            </a:r>
          </a:p>
          <a:p>
            <a:r>
              <a:rPr lang="en-US" dirty="0" smtClean="0"/>
              <a:t>favoring slower or faster instructions. For example, if the algorith</a:t>
            </a:r>
            <a:r>
              <a:rPr lang="en-US" baseline="0" dirty="0" smtClean="0"/>
              <a:t>m </a:t>
            </a:r>
            <a:r>
              <a:rPr lang="en-US" dirty="0" smtClean="0"/>
              <a:t>uses more floating-point operations, it will tend to have a higher</a:t>
            </a:r>
            <a:r>
              <a:rPr lang="en-US" baseline="0" dirty="0" smtClean="0"/>
              <a:t> </a:t>
            </a:r>
            <a:r>
              <a:rPr lang="en-US" dirty="0" smtClean="0"/>
              <a:t>CPI.</a:t>
            </a:r>
          </a:p>
          <a:p>
            <a:endParaRPr lang="en-US" dirty="0" smtClean="0"/>
          </a:p>
          <a:p>
            <a:r>
              <a:rPr lang="en-US" dirty="0" smtClean="0"/>
              <a:t>Programming language</a:t>
            </a:r>
          </a:p>
          <a:p>
            <a:r>
              <a:rPr lang="en-US" dirty="0" smtClean="0"/>
              <a:t>Instruction count, CPI</a:t>
            </a:r>
          </a:p>
          <a:p>
            <a:r>
              <a:rPr lang="en-US" dirty="0" smtClean="0"/>
              <a:t>The programming language certainly affects the instruction count, since statements in the language are translated to processor</a:t>
            </a:r>
          </a:p>
          <a:p>
            <a:r>
              <a:rPr lang="en-US" dirty="0" smtClean="0"/>
              <a:t>instructions, which determine instruction count. The language </a:t>
            </a:r>
            <a:r>
              <a:rPr lang="en-US" dirty="0" err="1" smtClean="0"/>
              <a:t>mayalso</a:t>
            </a:r>
            <a:r>
              <a:rPr lang="en-US" dirty="0" smtClean="0"/>
              <a:t> affect the CPI because of its features; for example, a language</a:t>
            </a:r>
          </a:p>
          <a:p>
            <a:r>
              <a:rPr lang="en-US" dirty="0" smtClean="0"/>
              <a:t>with heavy support for data abstraction (e.g., Java) will require</a:t>
            </a:r>
            <a:r>
              <a:rPr lang="en-US" baseline="0" dirty="0" smtClean="0"/>
              <a:t> </a:t>
            </a:r>
            <a:r>
              <a:rPr lang="en-US" dirty="0" smtClean="0"/>
              <a:t>indirect calls, which will use higher CPI instructions.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Compiler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count, CPI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compiler affects both the instruction count and average cycles per instruction, since the compiler determines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translation of the source language instructions into computer instructions. The compiler’s role can be very complex and affect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CPI in complex ways.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count, clock rate, CPI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set architecture affects all three aspects of CPU performance, since it affects the instructions needed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function, the cost in cycles of each instruction, and the overall clock rate of the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VertLeftWhiteCheck1</a:t>
            </a:r>
          </a:p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>Answer: </a:t>
            </a:r>
            <a:r>
              <a:rPr lang="en-US" sz="1200" kern="1200" dirty="0" smtClean="0">
                <a:solidFill>
                  <a:srgbClr val="FF8000"/>
                </a:solidFill>
                <a:latin typeface="+mn-lt"/>
                <a:ea typeface="+mn-ea"/>
                <a:cs typeface="Courier"/>
              </a:rPr>
              <a:t>Computer A is ≈1.2 times faster than B</a:t>
            </a:r>
            <a:endParaRPr lang="en-US" sz="1200" dirty="0" smtClean="0">
              <a:solidFill>
                <a:srgbClr val="FF8000"/>
              </a:solidFill>
              <a:latin typeface="Courier"/>
              <a:cs typeface="Courier"/>
            </a:endParaRPr>
          </a:p>
          <a:p>
            <a:pPr algn="l"/>
            <a:endParaRPr lang="en-US" sz="1200" dirty="0">
              <a:solidFill>
                <a:schemeClr val="folHlink"/>
              </a:solidFill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DDFC7-9B43-2649-94E0-7B41AD675C67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A919-69E6-DE4D-BFDC-229DC6488E88}" type="slidenum">
              <a:rPr lang="en-US"/>
              <a:pPr/>
              <a:t>17</a:t>
            </a:fld>
            <a:endParaRPr lang="en-US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B0CD0-8C84-1049-956F-16497922AA20}" type="slidenum">
              <a:rPr lang="en-US"/>
              <a:pPr/>
              <a:t>18</a:t>
            </a:fld>
            <a:endParaRPr lang="en-US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53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53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131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92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0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98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39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11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52400"/>
            <a:ext cx="1962150" cy="312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34050" cy="312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3028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4419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2" name="Image" r:id="rId3" imgW="10057143" imgH="1269841" progId="">
                  <p:embed/>
                </p:oleObj>
              </mc:Choice>
              <mc:Fallback>
                <p:oleObj name="Image" r:id="rId3" imgW="10057143" imgH="126984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0"/>
            <a:ext cx="990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53400" y="831850"/>
            <a:ext cx="990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F6B1-C410-DE41-99C1-A52DCD7C2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998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20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6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57277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138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14400" y="6654800"/>
            <a:ext cx="4953000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0000"/>
                </a:solidFill>
                <a:latin typeface="Helvetica" charset="0"/>
              </a:rPr>
              <a:t>CS61C </a:t>
            </a:r>
            <a:r>
              <a:rPr lang="en-US" sz="1000" b="1">
                <a:solidFill>
                  <a:srgbClr val="063DE8"/>
                </a:solidFill>
                <a:latin typeface="Helvetica" charset="0"/>
              </a:rPr>
              <a:t>L15 Floating Point I </a:t>
            </a:r>
            <a:r>
              <a:rPr lang="en-US" sz="1000" b="1">
                <a:solidFill>
                  <a:srgbClr val="000000"/>
                </a:solidFill>
                <a:latin typeface="Helvetica" charset="0"/>
              </a:rPr>
              <a:t>(</a:t>
            </a:r>
            <a:fld id="{B202E75B-9348-BE48-95E6-46E96AF94A3C}" type="slidenum">
              <a:rPr lang="en-US" sz="1000" b="1">
                <a:solidFill>
                  <a:srgbClr val="000000"/>
                </a:solidFill>
                <a:latin typeface="Helvetica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b="1">
                <a:solidFill>
                  <a:srgbClr val="000000"/>
                </a:solidFill>
                <a:latin typeface="Helvetica" charset="0"/>
              </a:rPr>
              <a:t>)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93183" y="6651625"/>
            <a:ext cx="1584155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0000"/>
                </a:solidFill>
                <a:latin typeface="Helvetica" charset="0"/>
              </a:rPr>
              <a:t>Garcia, Fall 2014 © UCB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85800" y="685800"/>
            <a:ext cx="7943850" cy="0"/>
          </a:xfrm>
          <a:prstGeom prst="line">
            <a:avLst/>
          </a:prstGeom>
          <a:noFill/>
          <a:ln w="57150" cmpd="thickThin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3500" y="6169025"/>
            <a:ext cx="8509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01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charset="0"/>
        </a:defRPr>
      </a:lvl9pPr>
    </p:titleStyle>
    <p:bodyStyle>
      <a:lvl1pPr marL="203200" indent="-2032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Font typeface="Times" charset="0"/>
        <a:buChar char="•"/>
        <a:defRPr sz="32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1905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Char char="•"/>
        <a:defRPr sz="2800" b="1">
          <a:solidFill>
            <a:srgbClr val="0D407F"/>
          </a:solidFill>
          <a:latin typeface="+mn-lt"/>
          <a:ea typeface="ＭＳ Ｐゴシック" charset="-128"/>
        </a:defRPr>
      </a:lvl2pPr>
      <a:lvl3pPr marL="12573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Wingdings" charset="2"/>
        <a:buChar char="§"/>
        <a:defRPr sz="2400" b="1">
          <a:solidFill>
            <a:srgbClr val="810A52"/>
          </a:solidFill>
          <a:latin typeface="+mn-lt"/>
          <a:ea typeface="ＭＳ Ｐゴシック" charset="-12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KwyCoQuhUN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467" y="150389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CS 61C: Great Ideas in Computer Architecture (Machine Structures)</a:t>
            </a:r>
            <a:b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Performance and</a:t>
            </a:r>
            <a:b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Floating-Point Arithmetic</a:t>
            </a:r>
            <a:endParaRPr lang="en-US" sz="4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71" y="3886200"/>
            <a:ext cx="8098858" cy="1752600"/>
          </a:xfrm>
        </p:spPr>
        <p:txBody>
          <a:bodyPr rtlCol="0">
            <a:normAutofit/>
          </a:bodyPr>
          <a:lstStyle/>
          <a:p>
            <a:r>
              <a:rPr lang="en-US" dirty="0"/>
              <a:t>Instructors:</a:t>
            </a:r>
          </a:p>
          <a:p>
            <a:r>
              <a:rPr lang="en-US" dirty="0" smtClean="0"/>
              <a:t>Krste </a:t>
            </a:r>
            <a:r>
              <a:rPr lang="en-US" dirty="0"/>
              <a:t>Asanovic &amp; Vladimir </a:t>
            </a:r>
            <a:r>
              <a:rPr lang="en-US" dirty="0" err="1"/>
              <a:t>Stojanovic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http://</a:t>
            </a:r>
            <a:r>
              <a:rPr lang="en-US" dirty="0" err="1" smtClean="0">
                <a:ea typeface="+mn-ea"/>
                <a:cs typeface="+mn-cs"/>
              </a:rPr>
              <a:t>inst.eecs.berkeley.edu</a:t>
            </a:r>
            <a:r>
              <a:rPr lang="en-US" dirty="0" smtClean="0">
                <a:ea typeface="+mn-ea"/>
                <a:cs typeface="+mn-cs"/>
              </a:rPr>
              <a:t>/~cs61c/</a:t>
            </a:r>
          </a:p>
        </p:txBody>
      </p:sp>
    </p:spTree>
    <p:extLst>
      <p:ext uri="{BB962C8B-B14F-4D97-AF65-F5344CB8AC3E}">
        <p14:creationId xmlns:p14="http://schemas.microsoft.com/office/powerpoint/2010/main" val="408131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Restating Performance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44600"/>
            <a:ext cx="8394700" cy="4525963"/>
          </a:xfrm>
        </p:spPr>
        <p:txBody>
          <a:bodyPr>
            <a:normAutofit/>
          </a:bodyPr>
          <a:lstStyle/>
          <a:p>
            <a:pPr>
              <a:tabLst>
                <a:tab pos="1257300" algn="l"/>
                <a:tab pos="2349500" algn="ctr"/>
                <a:tab pos="3771900" algn="ctr"/>
                <a:tab pos="5029200" algn="ctr"/>
                <a:tab pos="6286500" algn="ctr"/>
                <a:tab pos="7264400" algn="ctr"/>
              </a:tabLst>
            </a:pPr>
            <a:r>
              <a:rPr lang="en-US" dirty="0" smtClean="0"/>
              <a:t>Time = 	Seconds</a:t>
            </a:r>
            <a:br>
              <a:rPr lang="en-US" dirty="0" smtClean="0"/>
            </a:br>
            <a:r>
              <a:rPr lang="en-US" dirty="0" smtClean="0"/>
              <a:t>		Program</a:t>
            </a:r>
            <a:br>
              <a:rPr lang="en-US" dirty="0" smtClean="0"/>
            </a:br>
            <a:r>
              <a:rPr lang="en-US" dirty="0" smtClean="0"/>
              <a:t>		 Instructions		Clock cycles		Seconds</a:t>
            </a:r>
            <a:br>
              <a:rPr lang="en-US" dirty="0" smtClean="0"/>
            </a:br>
            <a:r>
              <a:rPr lang="en-US" dirty="0" smtClean="0"/>
              <a:t>		 Program		       Instruction		Clock Cycle</a:t>
            </a:r>
          </a:p>
          <a:p>
            <a:pPr>
              <a:buNone/>
              <a:tabLst>
                <a:tab pos="1257300" algn="l"/>
                <a:tab pos="1549400" algn="l"/>
              </a:tabLst>
            </a:pPr>
            <a:r>
              <a:rPr lang="en-US" dirty="0" smtClean="0"/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32000" y="1841500"/>
            <a:ext cx="19431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85900" y="2438400"/>
            <a:ext cx="7251700" cy="610176"/>
            <a:chOff x="1485900" y="2438400"/>
            <a:chExt cx="7251700" cy="61017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81200" y="2781300"/>
              <a:ext cx="19431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48200" y="2781300"/>
              <a:ext cx="19431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985000" y="2743200"/>
              <a:ext cx="17526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91300" y="2438400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×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52900" y="2438400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×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5900" y="2463800"/>
              <a:ext cx="389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=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Affects Each Component? Instruction Count, CPI, Clock Rate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Hardware or software component?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Affects What?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Algorithm</a:t>
                      </a:r>
                      <a:br>
                        <a:rPr lang="en-US" sz="2800" dirty="0" smtClean="0"/>
                      </a:b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Programming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Language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Compiler</a:t>
                      </a:r>
                      <a:br>
                        <a:rPr lang="en-US" sz="2800" dirty="0" smtClean="0"/>
                      </a:b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Set</a:t>
                      </a:r>
                      <a:r>
                        <a:rPr lang="en-US" sz="2800" baseline="0" dirty="0" smtClean="0"/>
                        <a:t> Architecture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Affects Each Component? Instruction Count, CPI, Clock Rate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Hardware or software component?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Affects What?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Algorithm</a:t>
                      </a:r>
                      <a:br>
                        <a:rPr lang="en-US" sz="2800" dirty="0" smtClean="0"/>
                      </a:b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Count,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CPI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Programming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Language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Count,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CPI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Compiler</a:t>
                      </a:r>
                      <a:br>
                        <a:rPr lang="en-US" sz="2800" dirty="0" smtClean="0"/>
                      </a:b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Count,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CPI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Set</a:t>
                      </a:r>
                      <a:r>
                        <a:rPr lang="en-US" sz="2800" baseline="0" dirty="0" smtClean="0"/>
                        <a:t> Architecture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Instruction Count,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Clock Rate, CPI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/>
          <p:cNvSpPr txBox="1">
            <a:spLocks noChangeArrowheads="1"/>
          </p:cNvSpPr>
          <p:nvPr/>
        </p:nvSpPr>
        <p:spPr bwMode="auto">
          <a:xfrm>
            <a:off x="1371600" y="345474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408000"/>
                </a:solidFill>
                <a:latin typeface="+mj-lt"/>
                <a:cs typeface="Courier"/>
              </a:rPr>
              <a:t>B: Computer A is ≈4.0 times faster than B</a:t>
            </a:r>
            <a:endParaRPr lang="en-US" sz="2800" dirty="0" smtClean="0">
              <a:solidFill>
                <a:srgbClr val="408000"/>
              </a:solidFill>
              <a:latin typeface="Courier"/>
              <a:cs typeface="Courier"/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1371600" y="436914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FF66A0"/>
                </a:solidFill>
                <a:latin typeface="+mj-lt"/>
                <a:cs typeface="Courier"/>
              </a:rPr>
              <a:t>C: Computer B is ≈1.7 times faster than A</a:t>
            </a:r>
            <a:endParaRPr lang="en-US" sz="2800" dirty="0" smtClean="0">
              <a:solidFill>
                <a:srgbClr val="FF66A0"/>
              </a:solidFill>
              <a:latin typeface="Courier"/>
              <a:cs typeface="Courier"/>
            </a:endParaRPr>
          </a:p>
        </p:txBody>
      </p:sp>
      <p:sp>
        <p:nvSpPr>
          <p:cNvPr id="53252" name="TextBox 5"/>
          <p:cNvSpPr txBox="1">
            <a:spLocks noChangeArrowheads="1"/>
          </p:cNvSpPr>
          <p:nvPr/>
        </p:nvSpPr>
        <p:spPr bwMode="auto">
          <a:xfrm>
            <a:off x="1371600" y="5283544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rgbClr val="FFE860"/>
                </a:solidFill>
                <a:latin typeface="+mj-lt"/>
                <a:cs typeface="Courier"/>
              </a:rPr>
              <a:t>D: Computer B is ≈3.4 times faster than A</a:t>
            </a:r>
            <a:endParaRPr lang="en-US" sz="2800" b="1" dirty="0" smtClean="0">
              <a:ln>
                <a:solidFill>
                  <a:schemeClr val="tx1"/>
                </a:solidFill>
              </a:ln>
              <a:solidFill>
                <a:srgbClr val="FFE860"/>
              </a:solidFill>
              <a:latin typeface="Courier"/>
              <a:cs typeface="Courier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60438" y="2540344"/>
            <a:ext cx="7116762" cy="523220"/>
            <a:chOff x="960651" y="1743728"/>
            <a:chExt cx="7116549" cy="392422"/>
          </a:xfrm>
        </p:grpSpPr>
        <p:sp>
          <p:nvSpPr>
            <p:cNvPr id="53259" name="TextBox 2"/>
            <p:cNvSpPr txBox="1">
              <a:spLocks noChangeArrowheads="1"/>
            </p:cNvSpPr>
            <p:nvPr/>
          </p:nvSpPr>
          <p:spPr bwMode="auto">
            <a:xfrm>
              <a:off x="1371600" y="1743728"/>
              <a:ext cx="6705600" cy="392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 smtClean="0">
                  <a:solidFill>
                    <a:srgbClr val="FF8000"/>
                  </a:solidFill>
                  <a:latin typeface="+mj-lt"/>
                  <a:cs typeface="Courier"/>
                </a:rPr>
                <a:t>A: Computer A is ≈1.2 times faster than B</a:t>
              </a:r>
              <a:endParaRPr lang="en-US" sz="2800" dirty="0">
                <a:solidFill>
                  <a:srgbClr val="FF8000"/>
                </a:solidFill>
                <a:latin typeface="Courier"/>
                <a:cs typeface="Courier"/>
              </a:endParaRPr>
            </a:p>
          </p:txBody>
        </p:sp>
        <p:sp>
          <p:nvSpPr>
            <p:cNvPr id="53260" name="Rectangle 6"/>
            <p:cNvSpPr>
              <a:spLocks noChangeArrowheads="1"/>
            </p:cNvSpPr>
            <p:nvPr/>
          </p:nvSpPr>
          <p:spPr bwMode="auto">
            <a:xfrm>
              <a:off x="960651" y="1809750"/>
              <a:ext cx="4154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ＭＳ ゴシック" pitchFamily="1" charset="-128"/>
                  <a:ea typeface="ＭＳ ゴシック" pitchFamily="1" charset="-128"/>
                  <a:cs typeface="ＭＳ ゴシック" pitchFamily="1" charset="-128"/>
                </a:rPr>
                <a:t>☐</a:t>
              </a:r>
              <a:endParaRPr lang="en-US" dirty="0"/>
            </a:p>
          </p:txBody>
        </p:sp>
      </p:grp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960438" y="355793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ＭＳ ゴシック" pitchFamily="1" charset="-128"/>
                <a:ea typeface="ＭＳ ゴシック" pitchFamily="1" charset="-128"/>
                <a:cs typeface="ＭＳ ゴシック" pitchFamily="1" charset="-128"/>
              </a:rPr>
              <a:t>☐</a:t>
            </a:r>
            <a:endParaRPr lang="en-US"/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960438" y="4472331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ＭＳ ゴシック" pitchFamily="1" charset="-128"/>
                <a:ea typeface="ＭＳ ゴシック" pitchFamily="1" charset="-128"/>
                <a:cs typeface="ＭＳ ゴシック" pitchFamily="1" charset="-128"/>
              </a:rPr>
              <a:t>☐</a:t>
            </a:r>
            <a:endParaRPr lang="en-US"/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947738" y="5370856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ＭＳ ゴシック" pitchFamily="1" charset="-128"/>
                <a:ea typeface="ＭＳ ゴシック" pitchFamily="1" charset="-128"/>
                <a:cs typeface="ＭＳ ゴシック" pitchFamily="1" charset="-128"/>
              </a:rPr>
              <a:t>☐</a:t>
            </a:r>
            <a:endParaRPr lang="en-US"/>
          </a:p>
        </p:txBody>
      </p:sp>
      <p:sp>
        <p:nvSpPr>
          <p:cNvPr id="53257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8A5DC7-8BDF-994F-9CC6-B289B75E542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3258" name="TextBox 12"/>
          <p:cNvSpPr txBox="1">
            <a:spLocks noChangeArrowheads="1"/>
          </p:cNvSpPr>
          <p:nvPr/>
        </p:nvSpPr>
        <p:spPr bwMode="auto">
          <a:xfrm>
            <a:off x="685799" y="482600"/>
            <a:ext cx="713317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/>
              <a:t>Clickers:</a:t>
            </a:r>
          </a:p>
          <a:p>
            <a:r>
              <a:rPr lang="en-US" sz="2800" dirty="0" smtClean="0"/>
              <a:t>Computer A clock cycle time 250 </a:t>
            </a:r>
            <a:r>
              <a:rPr lang="en-US" sz="2800" dirty="0" err="1" smtClean="0"/>
              <a:t>ps</a:t>
            </a:r>
            <a:r>
              <a:rPr lang="en-US" sz="2800" dirty="0" smtClean="0"/>
              <a:t>, CPI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= 2</a:t>
            </a:r>
          </a:p>
          <a:p>
            <a:r>
              <a:rPr lang="en-US" sz="2800" dirty="0" smtClean="0"/>
              <a:t>Computer B clock cycle time 500 </a:t>
            </a:r>
            <a:r>
              <a:rPr lang="en-US" sz="2800" dirty="0" err="1" smtClean="0"/>
              <a:t>ps</a:t>
            </a:r>
            <a:r>
              <a:rPr lang="en-US" sz="2800" dirty="0" smtClean="0"/>
              <a:t>, CPI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= 1.2</a:t>
            </a:r>
          </a:p>
          <a:p>
            <a:r>
              <a:rPr lang="en-US" sz="2800" dirty="0" smtClean="0"/>
              <a:t>Assume A and B have same instruction set</a:t>
            </a:r>
          </a:p>
          <a:p>
            <a:r>
              <a:rPr lang="en-US" sz="2800" dirty="0" smtClean="0"/>
              <a:t>Which statement is true?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and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420100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Workload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i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Set of programs run on a computer </a:t>
            </a:r>
          </a:p>
          <a:p>
            <a:pPr lvl="1"/>
            <a:r>
              <a:rPr lang="en-US" dirty="0" smtClean="0"/>
              <a:t>Actual collection of applications run or made from real programs to approximate such a mix </a:t>
            </a:r>
          </a:p>
          <a:p>
            <a:pPr lvl="1"/>
            <a:r>
              <a:rPr lang="en-US" dirty="0" smtClean="0"/>
              <a:t>Specifies programs, inputs, and relative frequencies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Benchmark: </a:t>
            </a:r>
            <a:r>
              <a:rPr lang="en-US" dirty="0" smtClean="0"/>
              <a:t>Program selected for use in comparing computer performance</a:t>
            </a:r>
          </a:p>
          <a:p>
            <a:pPr lvl="1"/>
            <a:r>
              <a:rPr lang="en-US" dirty="0" smtClean="0"/>
              <a:t>Benchmarks form a workload</a:t>
            </a:r>
          </a:p>
          <a:p>
            <a:pPr lvl="1"/>
            <a:r>
              <a:rPr lang="en-US" dirty="0" smtClean="0"/>
              <a:t>Usually standardized so that many use them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57" y="274638"/>
            <a:ext cx="881336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 </a:t>
            </a:r>
            <a:br>
              <a:rPr lang="en-US" dirty="0" smtClean="0"/>
            </a:br>
            <a:r>
              <a:rPr lang="en-US" sz="4000" dirty="0" smtClean="0"/>
              <a:t>(System Performance Evaluation Cooperative)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Vendor cooperative for benchmarks, started in 1989</a:t>
            </a:r>
          </a:p>
          <a:p>
            <a:r>
              <a:rPr lang="en-US" dirty="0" smtClean="0"/>
              <a:t>SPECCPU2006</a:t>
            </a:r>
          </a:p>
          <a:p>
            <a:pPr lvl="1"/>
            <a:r>
              <a:rPr lang="en-US" dirty="0" smtClean="0"/>
              <a:t>12 Integer Programs</a:t>
            </a:r>
          </a:p>
          <a:p>
            <a:pPr lvl="1"/>
            <a:r>
              <a:rPr lang="en-US" dirty="0" smtClean="0"/>
              <a:t>17 Floating-Point Programs</a:t>
            </a:r>
          </a:p>
          <a:p>
            <a:r>
              <a:rPr lang="en-US" dirty="0" smtClean="0"/>
              <a:t>Often turn into number where bigger is faster</a:t>
            </a:r>
          </a:p>
          <a:p>
            <a:r>
              <a:rPr lang="en-US" i="1" dirty="0" err="1" smtClean="0">
                <a:solidFill>
                  <a:srgbClr val="000000"/>
                </a:solidFill>
              </a:rPr>
              <a:t>SPECratio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/>
              <a:t>reference execution time on old reference computer divide by execution time on new computer to get an effective speed-up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229600" cy="901700"/>
          </a:xfrm>
        </p:spPr>
        <p:txBody>
          <a:bodyPr/>
          <a:lstStyle/>
          <a:p>
            <a:r>
              <a:rPr lang="en-US" dirty="0" smtClean="0"/>
              <a:t>SPECINT2006 on AMD Barcelona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97874"/>
              </p:ext>
            </p:extLst>
          </p:nvPr>
        </p:nvGraphicFramePr>
        <p:xfrm>
          <a:off x="469900" y="882313"/>
          <a:ext cx="8496300" cy="5898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1282700"/>
                <a:gridCol w="698500"/>
                <a:gridCol w="1257300"/>
                <a:gridCol w="1181100"/>
                <a:gridCol w="1168400"/>
                <a:gridCol w="812800"/>
              </a:tblGrid>
              <a:tr h="622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Description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latin typeface="Verdana"/>
                        </a:rPr>
                        <a:t>Instruc-tion</a:t>
                      </a:r>
                      <a:r>
                        <a:rPr lang="en-US" sz="2000" b="0" i="0" u="none" strike="noStrike" baseline="0" dirty="0" smtClean="0">
                          <a:latin typeface="Verdana"/>
                        </a:rPr>
                        <a:t> </a:t>
                      </a:r>
                      <a:r>
                        <a:rPr lang="en-US" sz="2000" b="0" i="0" u="none" strike="noStrike" dirty="0" smtClean="0">
                          <a:latin typeface="Verdana"/>
                        </a:rPr>
                        <a:t>Count 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(B)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CPI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Clock cycle time 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(</a:t>
                      </a:r>
                      <a:r>
                        <a:rPr lang="en-US" sz="2000" b="0" i="0" u="none" strike="noStrike" dirty="0" err="1">
                          <a:latin typeface="Verdana"/>
                        </a:rPr>
                        <a:t>ps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latin typeface="Verdana"/>
                        </a:rPr>
                        <a:t>Execu-tion</a:t>
                      </a:r>
                      <a:r>
                        <a:rPr lang="en-US" sz="2000" b="0" i="0" u="none" strike="noStrike" dirty="0" smtClean="0">
                          <a:latin typeface="Verdana"/>
                        </a:rPr>
                        <a:t> Time 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(</a:t>
                      </a:r>
                      <a:r>
                        <a:rPr lang="en-US" sz="2000" b="0" i="0" u="none" strike="noStrike" dirty="0" err="1">
                          <a:latin typeface="Verdana"/>
                        </a:rPr>
                        <a:t>s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Refer-</a:t>
                      </a:r>
                      <a:r>
                        <a:rPr lang="en-US" sz="2000" b="0" i="0" u="none" strike="noStrike" dirty="0" err="1" smtClean="0">
                          <a:latin typeface="Verdana"/>
                        </a:rPr>
                        <a:t>ence</a:t>
                      </a:r>
                      <a:r>
                        <a:rPr lang="en-US" sz="2000" b="0" i="0" u="none" strike="noStrike" dirty="0" smtClean="0">
                          <a:latin typeface="Verdana"/>
                        </a:rPr>
                        <a:t> Time 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(</a:t>
                      </a:r>
                      <a:r>
                        <a:rPr lang="en-US" sz="2000" b="0" i="0" u="none" strike="noStrike" dirty="0" err="1">
                          <a:latin typeface="Verdana"/>
                        </a:rPr>
                        <a:t>s</a:t>
                      </a:r>
                      <a:r>
                        <a:rPr lang="en-US" sz="2000" b="0" i="0" u="none" strike="noStrike" dirty="0">
                          <a:latin typeface="Verdana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SPEC-ratio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Interpreted string processing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2,118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0.75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637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9,770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15.3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Block-sorting compression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2,389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0.85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817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9,650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11.8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GNU C compiler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1,050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1.72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724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8,050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11.1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Verdana"/>
                        </a:rPr>
                        <a:t>Combinatorial optimization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336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10.0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1,345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9,120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6.8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Go game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1,658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1.09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721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10,490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14.6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Verdana"/>
                        </a:rPr>
                        <a:t>Search gene sequence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2,783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0.80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890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9,330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10.5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Chess game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2,176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0.96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837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12,100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14.5</a:t>
                      </a:r>
                    </a:p>
                  </a:txBody>
                  <a:tcPr marL="12700" marR="12700" marT="12700" marB="0" anchor="b"/>
                </a:tc>
              </a:tr>
              <a:tr h="492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Quantum computer simulation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1,623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1.61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1,047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20,720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19.8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Video compression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3,102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0.80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993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22,130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22.3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Discrete event simulation library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587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2.94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690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6,250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9.1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Games/path finding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1,082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1.79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773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7,020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latin typeface="Verdana"/>
                        </a:rPr>
                        <a:t>9.1</a:t>
                      </a:r>
                    </a:p>
                  </a:txBody>
                  <a:tcPr marL="12700" marR="12700" marT="12700" marB="0" anchor="b"/>
                </a:tc>
              </a:tr>
              <a:tr h="388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Verdana"/>
                        </a:rPr>
                        <a:t>XML parsing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1,058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latin typeface="Verdana"/>
                        </a:rPr>
                        <a:t>2.70</a:t>
                      </a:r>
                      <a:endParaRPr lang="en-US" sz="2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400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1,143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6,900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latin typeface="Verdana"/>
                        </a:rPr>
                        <a:t>6.0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BEB2-242F-CC43-810C-EE3579874E97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Summarizing </a:t>
            </a:r>
            <a:r>
              <a:rPr lang="en-US" dirty="0" smtClean="0"/>
              <a:t>Performance …</a:t>
            </a:r>
            <a:endParaRPr lang="en-US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278" y="2946688"/>
            <a:ext cx="5649240" cy="584776"/>
          </a:xfrm>
          <a:noFill/>
          <a:ln/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3200" i="1" dirty="0" smtClean="0"/>
              <a:t>Clickers: Which </a:t>
            </a:r>
            <a:r>
              <a:rPr lang="en-US" sz="3200" i="1" dirty="0"/>
              <a:t>system is faster?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85806" y="1198247"/>
            <a:ext cx="6172200" cy="1600200"/>
            <a:chOff x="1200" y="1296"/>
            <a:chExt cx="3888" cy="1008"/>
          </a:xfrm>
        </p:grpSpPr>
        <p:sp>
          <p:nvSpPr>
            <p:cNvPr id="1049605" name="Rectangle 5"/>
            <p:cNvSpPr>
              <a:spLocks noChangeArrowheads="1"/>
            </p:cNvSpPr>
            <p:nvPr/>
          </p:nvSpPr>
          <p:spPr bwMode="auto">
            <a:xfrm>
              <a:off x="1200" y="1296"/>
              <a:ext cx="912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049606" name="Rectangle 6"/>
            <p:cNvSpPr>
              <a:spLocks noChangeArrowheads="1"/>
            </p:cNvSpPr>
            <p:nvPr/>
          </p:nvSpPr>
          <p:spPr bwMode="auto">
            <a:xfrm>
              <a:off x="2112" y="1296"/>
              <a:ext cx="148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Rate (Task 1)</a:t>
              </a:r>
            </a:p>
          </p:txBody>
        </p:sp>
        <p:sp>
          <p:nvSpPr>
            <p:cNvPr id="1049607" name="Rectangle 7"/>
            <p:cNvSpPr>
              <a:spLocks noChangeArrowheads="1"/>
            </p:cNvSpPr>
            <p:nvPr/>
          </p:nvSpPr>
          <p:spPr bwMode="auto">
            <a:xfrm>
              <a:off x="3600" y="1296"/>
              <a:ext cx="148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Rate (Task 2)</a:t>
              </a:r>
            </a:p>
          </p:txBody>
        </p:sp>
        <p:sp>
          <p:nvSpPr>
            <p:cNvPr id="1049608" name="Rectangle 8"/>
            <p:cNvSpPr>
              <a:spLocks noChangeArrowheads="1"/>
            </p:cNvSpPr>
            <p:nvPr/>
          </p:nvSpPr>
          <p:spPr bwMode="auto">
            <a:xfrm>
              <a:off x="1200" y="1632"/>
              <a:ext cx="912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9609" name="Rectangle 9"/>
            <p:cNvSpPr>
              <a:spLocks noChangeArrowheads="1"/>
            </p:cNvSpPr>
            <p:nvPr/>
          </p:nvSpPr>
          <p:spPr bwMode="auto">
            <a:xfrm>
              <a:off x="2112" y="1632"/>
              <a:ext cx="148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49610" name="Rectangle 10"/>
            <p:cNvSpPr>
              <a:spLocks noChangeArrowheads="1"/>
            </p:cNvSpPr>
            <p:nvPr/>
          </p:nvSpPr>
          <p:spPr bwMode="auto">
            <a:xfrm>
              <a:off x="3600" y="1632"/>
              <a:ext cx="148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49611" name="Rectangle 11"/>
            <p:cNvSpPr>
              <a:spLocks noChangeArrowheads="1"/>
            </p:cNvSpPr>
            <p:nvPr/>
          </p:nvSpPr>
          <p:spPr bwMode="auto">
            <a:xfrm>
              <a:off x="1200" y="1968"/>
              <a:ext cx="912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49612" name="Rectangle 12"/>
            <p:cNvSpPr>
              <a:spLocks noChangeArrowheads="1"/>
            </p:cNvSpPr>
            <p:nvPr/>
          </p:nvSpPr>
          <p:spPr bwMode="auto">
            <a:xfrm>
              <a:off x="2112" y="1968"/>
              <a:ext cx="148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49613" name="Rectangle 13"/>
            <p:cNvSpPr>
              <a:spLocks noChangeArrowheads="1"/>
            </p:cNvSpPr>
            <p:nvPr/>
          </p:nvSpPr>
          <p:spPr bwMode="auto">
            <a:xfrm>
              <a:off x="3600" y="1968"/>
              <a:ext cx="148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8457" tIns="19228" rIns="38457" bIns="1922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41223" y="3643175"/>
            <a:ext cx="6388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6600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A: System A</a:t>
            </a:r>
          </a:p>
          <a:p>
            <a:r>
              <a:rPr lang="en-US" sz="36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B: System B</a:t>
            </a:r>
          </a:p>
          <a:p>
            <a:r>
              <a:rPr lang="en-US" sz="3600" b="1" dirty="0" smtClean="0">
                <a:solidFill>
                  <a:schemeClr val="accent3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C: Same performance</a:t>
            </a:r>
          </a:p>
          <a:p>
            <a:r>
              <a:rPr lang="en-US" sz="3600" b="1" dirty="0" smtClean="0">
                <a:solidFill>
                  <a:srgbClr val="F900F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D: Unanswerable question!</a:t>
            </a:r>
            <a:endParaRPr lang="en-US" sz="3600" b="1" dirty="0">
              <a:solidFill>
                <a:srgbClr val="F900F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17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9D2-4FA8-4A48-963C-641F04BB694C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162800" cy="762000"/>
          </a:xfrm>
        </p:spPr>
        <p:txBody>
          <a:bodyPr/>
          <a:lstStyle/>
          <a:p>
            <a:r>
              <a:rPr lang="en-US" dirty="0"/>
              <a:t>…</a:t>
            </a:r>
            <a:r>
              <a:rPr lang="en-US" dirty="0" smtClean="0"/>
              <a:t> Depends Who’s Selling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71553" y="1285116"/>
            <a:ext cx="6110288" cy="1146175"/>
            <a:chOff x="1296" y="911"/>
            <a:chExt cx="3849" cy="722"/>
          </a:xfrm>
        </p:grpSpPr>
        <p:sp>
          <p:nvSpPr>
            <p:cNvPr id="1050628" name="Rectangle 4"/>
            <p:cNvSpPr>
              <a:spLocks noChangeArrowheads="1"/>
            </p:cNvSpPr>
            <p:nvPr/>
          </p:nvSpPr>
          <p:spPr bwMode="auto">
            <a:xfrm>
              <a:off x="1296" y="912"/>
              <a:ext cx="653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050629" name="Rectangle 5"/>
            <p:cNvSpPr>
              <a:spLocks noChangeArrowheads="1"/>
            </p:cNvSpPr>
            <p:nvPr/>
          </p:nvSpPr>
          <p:spPr bwMode="auto">
            <a:xfrm>
              <a:off x="1949" y="912"/>
              <a:ext cx="106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Rate (Task 1)</a:t>
              </a:r>
            </a:p>
          </p:txBody>
        </p:sp>
        <p:sp>
          <p:nvSpPr>
            <p:cNvPr id="1050630" name="Rectangle 6"/>
            <p:cNvSpPr>
              <a:spLocks noChangeArrowheads="1"/>
            </p:cNvSpPr>
            <p:nvPr/>
          </p:nvSpPr>
          <p:spPr bwMode="auto">
            <a:xfrm>
              <a:off x="3015" y="912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Rate (Task 2)</a:t>
              </a:r>
            </a:p>
          </p:txBody>
        </p:sp>
        <p:sp>
          <p:nvSpPr>
            <p:cNvPr id="1050631" name="Rectangle 7"/>
            <p:cNvSpPr>
              <a:spLocks noChangeArrowheads="1"/>
            </p:cNvSpPr>
            <p:nvPr/>
          </p:nvSpPr>
          <p:spPr bwMode="auto">
            <a:xfrm>
              <a:off x="1296" y="1152"/>
              <a:ext cx="653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50632" name="Rectangle 8"/>
            <p:cNvSpPr>
              <a:spLocks noChangeArrowheads="1"/>
            </p:cNvSpPr>
            <p:nvPr/>
          </p:nvSpPr>
          <p:spPr bwMode="auto">
            <a:xfrm>
              <a:off x="1949" y="1152"/>
              <a:ext cx="1066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50633" name="Rectangle 9"/>
            <p:cNvSpPr>
              <a:spLocks noChangeArrowheads="1"/>
            </p:cNvSpPr>
            <p:nvPr/>
          </p:nvSpPr>
          <p:spPr bwMode="auto">
            <a:xfrm>
              <a:off x="3015" y="1152"/>
              <a:ext cx="1065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50634" name="Rectangle 10"/>
            <p:cNvSpPr>
              <a:spLocks noChangeArrowheads="1"/>
            </p:cNvSpPr>
            <p:nvPr/>
          </p:nvSpPr>
          <p:spPr bwMode="auto">
            <a:xfrm>
              <a:off x="1296" y="1393"/>
              <a:ext cx="653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50635" name="Rectangle 11"/>
            <p:cNvSpPr>
              <a:spLocks noChangeArrowheads="1"/>
            </p:cNvSpPr>
            <p:nvPr/>
          </p:nvSpPr>
          <p:spPr bwMode="auto">
            <a:xfrm>
              <a:off x="1949" y="1393"/>
              <a:ext cx="106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50636" name="Rectangle 12"/>
            <p:cNvSpPr>
              <a:spLocks noChangeArrowheads="1"/>
            </p:cNvSpPr>
            <p:nvPr/>
          </p:nvSpPr>
          <p:spPr bwMode="auto">
            <a:xfrm>
              <a:off x="3015" y="1393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50637" name="Rectangle 13"/>
            <p:cNvSpPr>
              <a:spLocks noChangeArrowheads="1"/>
            </p:cNvSpPr>
            <p:nvPr/>
          </p:nvSpPr>
          <p:spPr bwMode="auto">
            <a:xfrm>
              <a:off x="4080" y="911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Average</a:t>
              </a:r>
            </a:p>
          </p:txBody>
        </p:sp>
        <p:sp>
          <p:nvSpPr>
            <p:cNvPr id="1050638" name="Rectangle 14"/>
            <p:cNvSpPr>
              <a:spLocks noChangeArrowheads="1"/>
            </p:cNvSpPr>
            <p:nvPr/>
          </p:nvSpPr>
          <p:spPr bwMode="auto">
            <a:xfrm>
              <a:off x="4080" y="1151"/>
              <a:ext cx="1065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50639" name="Rectangle 15"/>
            <p:cNvSpPr>
              <a:spLocks noChangeArrowheads="1"/>
            </p:cNvSpPr>
            <p:nvPr/>
          </p:nvSpPr>
          <p:spPr bwMode="auto">
            <a:xfrm>
              <a:off x="4080" y="1392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1050640" name="Text Box 16"/>
          <p:cNvSpPr txBox="1">
            <a:spLocks noChangeArrowheads="1"/>
          </p:cNvSpPr>
          <p:nvPr/>
        </p:nvSpPr>
        <p:spPr bwMode="auto">
          <a:xfrm>
            <a:off x="3019353" y="2428116"/>
            <a:ext cx="3048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Average throughput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71553" y="2885316"/>
            <a:ext cx="6110288" cy="1146175"/>
            <a:chOff x="1296" y="911"/>
            <a:chExt cx="3849" cy="722"/>
          </a:xfrm>
        </p:grpSpPr>
        <p:sp>
          <p:nvSpPr>
            <p:cNvPr id="1050642" name="Rectangle 18"/>
            <p:cNvSpPr>
              <a:spLocks noChangeArrowheads="1"/>
            </p:cNvSpPr>
            <p:nvPr/>
          </p:nvSpPr>
          <p:spPr bwMode="auto">
            <a:xfrm>
              <a:off x="1296" y="912"/>
              <a:ext cx="653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050643" name="Rectangle 19"/>
            <p:cNvSpPr>
              <a:spLocks noChangeArrowheads="1"/>
            </p:cNvSpPr>
            <p:nvPr/>
          </p:nvSpPr>
          <p:spPr bwMode="auto">
            <a:xfrm>
              <a:off x="1949" y="912"/>
              <a:ext cx="106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Rate (Task 1)</a:t>
              </a:r>
            </a:p>
          </p:txBody>
        </p:sp>
        <p:sp>
          <p:nvSpPr>
            <p:cNvPr id="1050644" name="Rectangle 20"/>
            <p:cNvSpPr>
              <a:spLocks noChangeArrowheads="1"/>
            </p:cNvSpPr>
            <p:nvPr/>
          </p:nvSpPr>
          <p:spPr bwMode="auto">
            <a:xfrm>
              <a:off x="3015" y="912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Rate (Task 2)</a:t>
              </a:r>
            </a:p>
          </p:txBody>
        </p:sp>
        <p:sp>
          <p:nvSpPr>
            <p:cNvPr id="1050645" name="Rectangle 21"/>
            <p:cNvSpPr>
              <a:spLocks noChangeArrowheads="1"/>
            </p:cNvSpPr>
            <p:nvPr/>
          </p:nvSpPr>
          <p:spPr bwMode="auto">
            <a:xfrm>
              <a:off x="1296" y="1152"/>
              <a:ext cx="653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50646" name="Rectangle 22"/>
            <p:cNvSpPr>
              <a:spLocks noChangeArrowheads="1"/>
            </p:cNvSpPr>
            <p:nvPr/>
          </p:nvSpPr>
          <p:spPr bwMode="auto">
            <a:xfrm>
              <a:off x="1949" y="1152"/>
              <a:ext cx="1066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0.50</a:t>
              </a:r>
            </a:p>
          </p:txBody>
        </p:sp>
        <p:sp>
          <p:nvSpPr>
            <p:cNvPr id="1050647" name="Rectangle 23"/>
            <p:cNvSpPr>
              <a:spLocks noChangeArrowheads="1"/>
            </p:cNvSpPr>
            <p:nvPr/>
          </p:nvSpPr>
          <p:spPr bwMode="auto">
            <a:xfrm>
              <a:off x="3015" y="1152"/>
              <a:ext cx="1065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2.00</a:t>
              </a:r>
            </a:p>
          </p:txBody>
        </p:sp>
        <p:sp>
          <p:nvSpPr>
            <p:cNvPr id="1050648" name="Rectangle 24"/>
            <p:cNvSpPr>
              <a:spLocks noChangeArrowheads="1"/>
            </p:cNvSpPr>
            <p:nvPr/>
          </p:nvSpPr>
          <p:spPr bwMode="auto">
            <a:xfrm>
              <a:off x="1296" y="1393"/>
              <a:ext cx="653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50649" name="Rectangle 25"/>
            <p:cNvSpPr>
              <a:spLocks noChangeArrowheads="1"/>
            </p:cNvSpPr>
            <p:nvPr/>
          </p:nvSpPr>
          <p:spPr bwMode="auto">
            <a:xfrm>
              <a:off x="1949" y="1393"/>
              <a:ext cx="106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1050650" name="Rectangle 26"/>
            <p:cNvSpPr>
              <a:spLocks noChangeArrowheads="1"/>
            </p:cNvSpPr>
            <p:nvPr/>
          </p:nvSpPr>
          <p:spPr bwMode="auto">
            <a:xfrm>
              <a:off x="3015" y="1393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1050651" name="Rectangle 27"/>
            <p:cNvSpPr>
              <a:spLocks noChangeArrowheads="1"/>
            </p:cNvSpPr>
            <p:nvPr/>
          </p:nvSpPr>
          <p:spPr bwMode="auto">
            <a:xfrm>
              <a:off x="4080" y="911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Average</a:t>
              </a:r>
            </a:p>
          </p:txBody>
        </p:sp>
        <p:sp>
          <p:nvSpPr>
            <p:cNvPr id="1050652" name="Rectangle 28"/>
            <p:cNvSpPr>
              <a:spLocks noChangeArrowheads="1"/>
            </p:cNvSpPr>
            <p:nvPr/>
          </p:nvSpPr>
          <p:spPr bwMode="auto">
            <a:xfrm>
              <a:off x="4080" y="1151"/>
              <a:ext cx="1065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1.25</a:t>
              </a:r>
            </a:p>
          </p:txBody>
        </p:sp>
        <p:sp>
          <p:nvSpPr>
            <p:cNvPr id="1050653" name="Rectangle 29"/>
            <p:cNvSpPr>
              <a:spLocks noChangeArrowheads="1"/>
            </p:cNvSpPr>
            <p:nvPr/>
          </p:nvSpPr>
          <p:spPr bwMode="auto">
            <a:xfrm>
              <a:off x="4080" y="1392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1.00</a:t>
              </a:r>
            </a:p>
          </p:txBody>
        </p:sp>
      </p:grpSp>
      <p:sp>
        <p:nvSpPr>
          <p:cNvPr id="1050654" name="Text Box 30"/>
          <p:cNvSpPr txBox="1">
            <a:spLocks noChangeArrowheads="1"/>
          </p:cNvSpPr>
          <p:nvPr/>
        </p:nvSpPr>
        <p:spPr bwMode="auto">
          <a:xfrm>
            <a:off x="3095553" y="4028316"/>
            <a:ext cx="3048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Throughput relative to B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571553" y="4637916"/>
            <a:ext cx="6110288" cy="1146175"/>
            <a:chOff x="1296" y="911"/>
            <a:chExt cx="3849" cy="722"/>
          </a:xfrm>
        </p:grpSpPr>
        <p:sp>
          <p:nvSpPr>
            <p:cNvPr id="1050656" name="Rectangle 32"/>
            <p:cNvSpPr>
              <a:spLocks noChangeArrowheads="1"/>
            </p:cNvSpPr>
            <p:nvPr/>
          </p:nvSpPr>
          <p:spPr bwMode="auto">
            <a:xfrm>
              <a:off x="1296" y="912"/>
              <a:ext cx="653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050657" name="Rectangle 33"/>
            <p:cNvSpPr>
              <a:spLocks noChangeArrowheads="1"/>
            </p:cNvSpPr>
            <p:nvPr/>
          </p:nvSpPr>
          <p:spPr bwMode="auto">
            <a:xfrm>
              <a:off x="1949" y="912"/>
              <a:ext cx="106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Rate (Task 1)</a:t>
              </a:r>
            </a:p>
          </p:txBody>
        </p:sp>
        <p:sp>
          <p:nvSpPr>
            <p:cNvPr id="1050658" name="Rectangle 34"/>
            <p:cNvSpPr>
              <a:spLocks noChangeArrowheads="1"/>
            </p:cNvSpPr>
            <p:nvPr/>
          </p:nvSpPr>
          <p:spPr bwMode="auto">
            <a:xfrm>
              <a:off x="3015" y="912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Rate (Task 2)</a:t>
              </a:r>
            </a:p>
          </p:txBody>
        </p:sp>
        <p:sp>
          <p:nvSpPr>
            <p:cNvPr id="1050659" name="Rectangle 35"/>
            <p:cNvSpPr>
              <a:spLocks noChangeArrowheads="1"/>
            </p:cNvSpPr>
            <p:nvPr/>
          </p:nvSpPr>
          <p:spPr bwMode="auto">
            <a:xfrm>
              <a:off x="1296" y="1152"/>
              <a:ext cx="653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50660" name="Rectangle 36"/>
            <p:cNvSpPr>
              <a:spLocks noChangeArrowheads="1"/>
            </p:cNvSpPr>
            <p:nvPr/>
          </p:nvSpPr>
          <p:spPr bwMode="auto">
            <a:xfrm>
              <a:off x="1949" y="1152"/>
              <a:ext cx="1066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1050661" name="Rectangle 37"/>
            <p:cNvSpPr>
              <a:spLocks noChangeArrowheads="1"/>
            </p:cNvSpPr>
            <p:nvPr/>
          </p:nvSpPr>
          <p:spPr bwMode="auto">
            <a:xfrm>
              <a:off x="3015" y="1152"/>
              <a:ext cx="1065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1050662" name="Rectangle 38"/>
            <p:cNvSpPr>
              <a:spLocks noChangeArrowheads="1"/>
            </p:cNvSpPr>
            <p:nvPr/>
          </p:nvSpPr>
          <p:spPr bwMode="auto">
            <a:xfrm>
              <a:off x="1296" y="1393"/>
              <a:ext cx="653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50663" name="Rectangle 39"/>
            <p:cNvSpPr>
              <a:spLocks noChangeArrowheads="1"/>
            </p:cNvSpPr>
            <p:nvPr/>
          </p:nvSpPr>
          <p:spPr bwMode="auto">
            <a:xfrm>
              <a:off x="1949" y="1393"/>
              <a:ext cx="106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2.00</a:t>
              </a:r>
            </a:p>
          </p:txBody>
        </p:sp>
        <p:sp>
          <p:nvSpPr>
            <p:cNvPr id="1050664" name="Rectangle 40"/>
            <p:cNvSpPr>
              <a:spLocks noChangeArrowheads="1"/>
            </p:cNvSpPr>
            <p:nvPr/>
          </p:nvSpPr>
          <p:spPr bwMode="auto">
            <a:xfrm>
              <a:off x="3015" y="1393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0.50</a:t>
              </a:r>
            </a:p>
          </p:txBody>
        </p:sp>
        <p:sp>
          <p:nvSpPr>
            <p:cNvPr id="1050665" name="Rectangle 41"/>
            <p:cNvSpPr>
              <a:spLocks noChangeArrowheads="1"/>
            </p:cNvSpPr>
            <p:nvPr/>
          </p:nvSpPr>
          <p:spPr bwMode="auto">
            <a:xfrm>
              <a:off x="4080" y="911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Average</a:t>
              </a:r>
            </a:p>
          </p:txBody>
        </p:sp>
        <p:sp>
          <p:nvSpPr>
            <p:cNvPr id="1050666" name="Rectangle 42"/>
            <p:cNvSpPr>
              <a:spLocks noChangeArrowheads="1"/>
            </p:cNvSpPr>
            <p:nvPr/>
          </p:nvSpPr>
          <p:spPr bwMode="auto">
            <a:xfrm>
              <a:off x="4080" y="1151"/>
              <a:ext cx="1065" cy="2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1.00</a:t>
              </a:r>
            </a:p>
          </p:txBody>
        </p:sp>
        <p:sp>
          <p:nvSpPr>
            <p:cNvPr id="1050667" name="Rectangle 43"/>
            <p:cNvSpPr>
              <a:spLocks noChangeArrowheads="1"/>
            </p:cNvSpPr>
            <p:nvPr/>
          </p:nvSpPr>
          <p:spPr bwMode="auto">
            <a:xfrm>
              <a:off x="4080" y="1392"/>
              <a:ext cx="1065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27792" tIns="13896" rIns="27792" bIns="1389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>
                  <a:solidFill>
                    <a:schemeClr val="tx1"/>
                  </a:solidFill>
                </a:rPr>
                <a:t>1.25</a:t>
              </a:r>
            </a:p>
          </p:txBody>
        </p:sp>
      </p:grpSp>
      <p:sp>
        <p:nvSpPr>
          <p:cNvPr id="1050668" name="Text Box 44"/>
          <p:cNvSpPr txBox="1">
            <a:spLocks noChangeArrowheads="1"/>
          </p:cNvSpPr>
          <p:nvPr/>
        </p:nvSpPr>
        <p:spPr bwMode="auto">
          <a:xfrm>
            <a:off x="3095553" y="5780916"/>
            <a:ext cx="3048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1429" tIns="45714" rIns="91429" bIns="45714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Throughput relative to A</a:t>
            </a:r>
          </a:p>
        </p:txBody>
      </p:sp>
    </p:spTree>
    <p:extLst>
      <p:ext uri="{BB962C8B-B14F-4D97-AF65-F5344CB8AC3E}">
        <p14:creationId xmlns:p14="http://schemas.microsoft.com/office/powerpoint/2010/main" val="394268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SPEC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37100"/>
          </a:xfrm>
        </p:spPr>
        <p:txBody>
          <a:bodyPr>
            <a:normAutofit/>
          </a:bodyPr>
          <a:lstStyle/>
          <a:p>
            <a:r>
              <a:rPr lang="en-US" dirty="0" smtClean="0"/>
              <a:t>Varies from 6x to 22x faster than reference computer</a:t>
            </a:r>
          </a:p>
          <a:p>
            <a:r>
              <a:rPr lang="en-US" i="1" dirty="0" smtClean="0"/>
              <a:t>Geometric mean </a:t>
            </a:r>
            <a:r>
              <a:rPr lang="en-US" dirty="0" smtClean="0"/>
              <a:t>of ratios: </a:t>
            </a:r>
            <a:br>
              <a:rPr lang="en-US" dirty="0" smtClean="0"/>
            </a:br>
            <a:r>
              <a:rPr lang="en-US" dirty="0" smtClean="0"/>
              <a:t>N-</a:t>
            </a:r>
            <a:r>
              <a:rPr lang="en-US" dirty="0" err="1" smtClean="0"/>
              <a:t>th</a:t>
            </a:r>
            <a:r>
              <a:rPr lang="en-US" dirty="0" smtClean="0"/>
              <a:t> root of product </a:t>
            </a:r>
            <a:br>
              <a:rPr lang="en-US" dirty="0" smtClean="0"/>
            </a:br>
            <a:r>
              <a:rPr lang="en-US" dirty="0" smtClean="0"/>
              <a:t>of N ratios</a:t>
            </a:r>
          </a:p>
          <a:p>
            <a:pPr lvl="1"/>
            <a:r>
              <a:rPr lang="en-US" dirty="0" smtClean="0"/>
              <a:t>Geometric Mean gives same relative answer no matter what computer is used as reference</a:t>
            </a:r>
          </a:p>
          <a:p>
            <a:r>
              <a:rPr lang="en-US" dirty="0" smtClean="0"/>
              <a:t>Geometric Mean for Barcelona is 11.7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26" y="2753021"/>
            <a:ext cx="3184319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0266" y="2214862"/>
            <a:ext cx="1023734" cy="7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75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New-School Machine Structures</a:t>
            </a:r>
            <a:br>
              <a:rPr lang="en-US" dirty="0" smtClean="0"/>
            </a:br>
            <a:r>
              <a:rPr lang="en-US" dirty="0" smtClean="0"/>
              <a:t>(It’s a bit more complicated!)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half" idx="1"/>
          </p:nvPr>
        </p:nvSpPr>
        <p:spPr>
          <a:xfrm>
            <a:off x="0" y="1387066"/>
            <a:ext cx="3421902" cy="52378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Parallel Requests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Assigned to computer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Search “Katz”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Parallel Threads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Assigned to core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Lookup, Ads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Parallel Instructions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&gt;1 instruction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5 pipelined instructions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Parallel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&gt;1 data item @ one time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e.g., Add of 4 pairs of words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Hardware descriptions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smtClean="0"/>
              <a:t>All gates @ one time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Programming Languages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70342" y="1665638"/>
            <a:ext cx="78739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Smart</a:t>
            </a:r>
            <a:br>
              <a:rPr lang="en-US" dirty="0" smtClean="0"/>
            </a:b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16478" y="1665944"/>
            <a:ext cx="1305493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 smtClean="0"/>
              <a:t>Warehouse Scale Computer</a:t>
            </a:r>
            <a:endParaRPr lang="en-US" dirty="0"/>
          </a:p>
        </p:txBody>
      </p:sp>
      <p:cxnSp>
        <p:nvCxnSpPr>
          <p:cNvPr id="168" name="Straight Connector 167"/>
          <p:cNvCxnSpPr/>
          <p:nvPr/>
        </p:nvCxnSpPr>
        <p:spPr>
          <a:xfrm rot="5400000">
            <a:off x="736707" y="3834054"/>
            <a:ext cx="5250171" cy="158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869899" y="1062860"/>
            <a:ext cx="317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Software        Hardware</a:t>
            </a:r>
            <a:endParaRPr lang="en-US" sz="2400" i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59950" y="2275669"/>
            <a:ext cx="1619354" cy="12054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i="1" dirty="0" smtClean="0"/>
              <a:t>Harness</a:t>
            </a:r>
            <a:br>
              <a:rPr lang="en-US" sz="2000" i="1" dirty="0" smtClean="0"/>
            </a:br>
            <a:r>
              <a:rPr lang="en-US" sz="2000" i="1" dirty="0" smtClean="0"/>
              <a:t>Parallelism &amp;</a:t>
            </a:r>
          </a:p>
          <a:p>
            <a:pPr algn="ctr">
              <a:lnSpc>
                <a:spcPct val="90000"/>
              </a:lnSpc>
            </a:pPr>
            <a:r>
              <a:rPr lang="en-US" sz="2000" i="1" dirty="0" smtClean="0"/>
              <a:t>Achieve High</a:t>
            </a:r>
            <a:br>
              <a:rPr lang="en-US" sz="2000" i="1" dirty="0" smtClean="0"/>
            </a:br>
            <a:r>
              <a:rPr lang="en-US" sz="2000" i="1" dirty="0" smtClean="0"/>
              <a:t>Performance</a:t>
            </a:r>
            <a:endParaRPr lang="en-US" sz="2000" i="1" dirty="0"/>
          </a:p>
        </p:txBody>
      </p:sp>
      <p:grpSp>
        <p:nvGrpSpPr>
          <p:cNvPr id="2" name="Group 50"/>
          <p:cNvGrpSpPr/>
          <p:nvPr/>
        </p:nvGrpSpPr>
        <p:grpSpPr>
          <a:xfrm>
            <a:off x="5831288" y="5537200"/>
            <a:ext cx="3360062" cy="1289820"/>
            <a:chOff x="5831288" y="5537200"/>
            <a:chExt cx="3360062" cy="1289820"/>
          </a:xfrm>
        </p:grpSpPr>
        <p:sp>
          <p:nvSpPr>
            <p:cNvPr id="166" name="TextBox 165"/>
            <p:cNvSpPr txBox="1"/>
            <p:nvPr/>
          </p:nvSpPr>
          <p:spPr>
            <a:xfrm>
              <a:off x="7942290" y="598575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Logic Gates</a:t>
              </a:r>
              <a:endParaRPr lang="en-US" dirty="0"/>
            </a:p>
          </p:txBody>
        </p:sp>
        <p:cxnSp>
          <p:nvCxnSpPr>
            <p:cNvPr id="172" name="Straight Connector 171"/>
            <p:cNvCxnSpPr>
              <a:stCxn id="104" idx="2"/>
              <a:endCxn id="177" idx="3"/>
            </p:cNvCxnSpPr>
            <p:nvPr/>
          </p:nvCxnSpPr>
          <p:spPr>
            <a:xfrm flipH="1">
              <a:off x="7920438" y="5537200"/>
              <a:ext cx="54947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04" idx="1"/>
              <a:endCxn id="177" idx="0"/>
            </p:cNvCxnSpPr>
            <p:nvPr/>
          </p:nvCxnSpPr>
          <p:spPr>
            <a:xfrm flipH="1">
              <a:off x="6543773" y="5537200"/>
              <a:ext cx="955786" cy="581173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7"/>
            <p:cNvGrpSpPr/>
            <p:nvPr/>
          </p:nvGrpSpPr>
          <p:grpSpPr>
            <a:xfrm>
              <a:off x="5831288" y="6109003"/>
              <a:ext cx="2089150" cy="718017"/>
              <a:chOff x="5831288" y="6139983"/>
              <a:chExt cx="2089150" cy="718017"/>
            </a:xfrm>
          </p:grpSpPr>
          <p:graphicFrame>
            <p:nvGraphicFramePr>
              <p:cNvPr id="93186" name="Object 2"/>
              <p:cNvGraphicFramePr>
                <a:graphicFrameLocks noChangeAspect="1"/>
              </p:cNvGraphicFramePr>
              <p:nvPr/>
            </p:nvGraphicFramePr>
            <p:xfrm>
              <a:off x="6560469" y="6139983"/>
              <a:ext cx="1044389" cy="7180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60" name="Image" r:id="rId5" imgW="3492063" imgH="2400000" progId="">
                      <p:embed/>
                    </p:oleObj>
                  </mc:Choice>
                  <mc:Fallback>
                    <p:oleObj name="Image" r:id="rId5" imgW="3492063" imgH="24000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0469" y="6139983"/>
                            <a:ext cx="1044389" cy="718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" name="Freeform 176"/>
              <p:cNvSpPr/>
              <p:nvPr/>
            </p:nvSpPr>
            <p:spPr>
              <a:xfrm>
                <a:off x="5831288" y="6149353"/>
                <a:ext cx="2089150" cy="708647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17" name="Picture 116" descr="cern-rack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656" y="1334878"/>
            <a:ext cx="2859651" cy="1667628"/>
          </a:xfrm>
          <a:prstGeom prst="rect">
            <a:avLst/>
          </a:prstGeom>
        </p:spPr>
      </p:pic>
      <p:grpSp>
        <p:nvGrpSpPr>
          <p:cNvPr id="4" name="Group 55"/>
          <p:cNvGrpSpPr/>
          <p:nvPr/>
        </p:nvGrpSpPr>
        <p:grpSpPr>
          <a:xfrm>
            <a:off x="3442017" y="2980266"/>
            <a:ext cx="5143176" cy="1625601"/>
            <a:chOff x="3442017" y="2980266"/>
            <a:chExt cx="5143176" cy="1625601"/>
          </a:xfrm>
        </p:grpSpPr>
        <p:grpSp>
          <p:nvGrpSpPr>
            <p:cNvPr id="5" name="Group 53"/>
            <p:cNvGrpSpPr/>
            <p:nvPr/>
          </p:nvGrpSpPr>
          <p:grpSpPr>
            <a:xfrm>
              <a:off x="3442017" y="2980266"/>
              <a:ext cx="5143176" cy="1625601"/>
              <a:chOff x="3442017" y="2980266"/>
              <a:chExt cx="5143176" cy="1625601"/>
            </a:xfrm>
          </p:grpSpPr>
          <p:pic>
            <p:nvPicPr>
              <p:cNvPr id="48" name="Picture 5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42017" y="3451864"/>
                <a:ext cx="1792390" cy="856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5" name="Straight Connector 134"/>
              <p:cNvCxnSpPr>
                <a:endCxn id="98" idx="1"/>
              </p:cNvCxnSpPr>
              <p:nvPr/>
            </p:nvCxnSpPr>
            <p:spPr>
              <a:xfrm rot="10800000" flipV="1">
                <a:off x="5432954" y="2980266"/>
                <a:ext cx="1729843" cy="38947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98" idx="0"/>
              </p:cNvCxnSpPr>
              <p:nvPr/>
            </p:nvCxnSpPr>
            <p:spPr>
              <a:xfrm>
                <a:off x="7501460" y="2980267"/>
                <a:ext cx="1083733" cy="38947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44"/>
              <p:cNvGrpSpPr/>
              <p:nvPr/>
            </p:nvGrpSpPr>
            <p:grpSpPr>
              <a:xfrm>
                <a:off x="3894659" y="3369744"/>
                <a:ext cx="4690534" cy="1236123"/>
                <a:chOff x="3539066" y="3369744"/>
                <a:chExt cx="4690534" cy="1236123"/>
              </a:xfrm>
            </p:grpSpPr>
            <p:sp>
              <p:nvSpPr>
                <p:cNvPr id="98" name="Freeform 97"/>
                <p:cNvSpPr/>
                <p:nvPr/>
              </p:nvSpPr>
              <p:spPr>
                <a:xfrm>
                  <a:off x="3539066" y="3369744"/>
                  <a:ext cx="4690534" cy="123612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4758265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>
                  <a:off x="6790242" y="3454411"/>
                  <a:ext cx="1185333" cy="314727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6242320" y="3413668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4284134" y="3810000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     Memory               (Cache)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826935" y="4199466"/>
                  <a:ext cx="3302000" cy="355600"/>
                </a:xfrm>
                <a:custGeom>
                  <a:avLst/>
                  <a:gdLst>
                    <a:gd name="connsiteX0" fmla="*/ 423334 w 3302000"/>
                    <a:gd name="connsiteY0" fmla="*/ 0 h 355600"/>
                    <a:gd name="connsiteX1" fmla="*/ 3302000 w 3302000"/>
                    <a:gd name="connsiteY1" fmla="*/ 0 h 355600"/>
                    <a:gd name="connsiteX2" fmla="*/ 2895600 w 3302000"/>
                    <a:gd name="connsiteY2" fmla="*/ 355600 h 355600"/>
                    <a:gd name="connsiteX3" fmla="*/ 0 w 3302000"/>
                    <a:gd name="connsiteY3" fmla="*/ 338666 h 355600"/>
                    <a:gd name="connsiteX4" fmla="*/ 423334 w 3302000"/>
                    <a:gd name="connsiteY4" fmla="*/ 0 h 35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02000" h="355600">
                      <a:moveTo>
                        <a:pt x="423334" y="0"/>
                      </a:moveTo>
                      <a:lnTo>
                        <a:pt x="3302000" y="0"/>
                      </a:lnTo>
                      <a:lnTo>
                        <a:pt x="2895600" y="355600"/>
                      </a:lnTo>
                      <a:lnTo>
                        <a:pt x="0" y="338666"/>
                      </a:lnTo>
                      <a:lnTo>
                        <a:pt x="423334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</a:rPr>
                    <a:t>Input/Output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6760107" y="3049938"/>
              <a:ext cx="11265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 smtClean="0"/>
                <a:t>Computer</a:t>
              </a:r>
            </a:p>
          </p:txBody>
        </p:sp>
      </p:grpSp>
      <p:grpSp>
        <p:nvGrpSpPr>
          <p:cNvPr id="7" name="Group 90"/>
          <p:cNvGrpSpPr/>
          <p:nvPr/>
        </p:nvGrpSpPr>
        <p:grpSpPr>
          <a:xfrm>
            <a:off x="3365862" y="3454411"/>
            <a:ext cx="5625738" cy="2622539"/>
            <a:chOff x="3365862" y="3454411"/>
            <a:chExt cx="5625738" cy="2622539"/>
          </a:xfrm>
        </p:grpSpPr>
        <p:sp>
          <p:nvSpPr>
            <p:cNvPr id="151" name="Freeform 150"/>
            <p:cNvSpPr/>
            <p:nvPr/>
          </p:nvSpPr>
          <p:spPr>
            <a:xfrm>
              <a:off x="3971023" y="5625230"/>
              <a:ext cx="3626511" cy="341684"/>
            </a:xfrm>
            <a:custGeom>
              <a:avLst/>
              <a:gdLst>
                <a:gd name="connsiteX0" fmla="*/ 423334 w 3302000"/>
                <a:gd name="connsiteY0" fmla="*/ 0 h 355600"/>
                <a:gd name="connsiteX1" fmla="*/ 3302000 w 3302000"/>
                <a:gd name="connsiteY1" fmla="*/ 0 h 355600"/>
                <a:gd name="connsiteX2" fmla="*/ 2895600 w 3302000"/>
                <a:gd name="connsiteY2" fmla="*/ 355600 h 355600"/>
                <a:gd name="connsiteX3" fmla="*/ 0 w 3302000"/>
                <a:gd name="connsiteY3" fmla="*/ 338666 h 355600"/>
                <a:gd name="connsiteX4" fmla="*/ 423334 w 3302000"/>
                <a:gd name="connsiteY4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355600">
                  <a:moveTo>
                    <a:pt x="423334" y="0"/>
                  </a:moveTo>
                  <a:lnTo>
                    <a:pt x="3302000" y="0"/>
                  </a:lnTo>
                  <a:lnTo>
                    <a:pt x="2895600" y="355600"/>
                  </a:lnTo>
                  <a:lnTo>
                    <a:pt x="0" y="338666"/>
                  </a:lnTo>
                  <a:lnTo>
                    <a:pt x="423334" y="0"/>
                  </a:lnTo>
                  <a:close/>
                </a:path>
              </a:pathLst>
            </a:cu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Cache Memory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9"/>
            <p:cNvGrpSpPr/>
            <p:nvPr/>
          </p:nvGrpSpPr>
          <p:grpSpPr>
            <a:xfrm>
              <a:off x="3365862" y="3454411"/>
              <a:ext cx="5625738" cy="2622539"/>
              <a:chOff x="3365862" y="3454411"/>
              <a:chExt cx="5625738" cy="2622539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3365862" y="3454411"/>
                <a:ext cx="5625738" cy="2622539"/>
                <a:chOff x="3365862" y="3454411"/>
                <a:chExt cx="5454288" cy="2850775"/>
              </a:xfrm>
            </p:grpSpPr>
            <p:sp>
              <p:nvSpPr>
                <p:cNvPr id="147" name="Freeform 146"/>
                <p:cNvSpPr/>
                <p:nvPr/>
              </p:nvSpPr>
              <p:spPr>
                <a:xfrm>
                  <a:off x="3365862" y="4775213"/>
                  <a:ext cx="5454288" cy="1529973"/>
                </a:xfrm>
                <a:custGeom>
                  <a:avLst/>
                  <a:gdLst>
                    <a:gd name="connsiteX0" fmla="*/ 3149600 w 3149600"/>
                    <a:gd name="connsiteY0" fmla="*/ 0 h 948267"/>
                    <a:gd name="connsiteX1" fmla="*/ 1032934 w 3149600"/>
                    <a:gd name="connsiteY1" fmla="*/ 0 h 948267"/>
                    <a:gd name="connsiteX2" fmla="*/ 0 w 3149600"/>
                    <a:gd name="connsiteY2" fmla="*/ 948267 h 948267"/>
                    <a:gd name="connsiteX3" fmla="*/ 2252134 w 3149600"/>
                    <a:gd name="connsiteY3" fmla="*/ 948267 h 948267"/>
                    <a:gd name="connsiteX4" fmla="*/ 3149600 w 3149600"/>
                    <a:gd name="connsiteY4" fmla="*/ 0 h 94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9600" h="948267">
                      <a:moveTo>
                        <a:pt x="3149600" y="0"/>
                      </a:moveTo>
                      <a:lnTo>
                        <a:pt x="1032934" y="0"/>
                      </a:lnTo>
                      <a:lnTo>
                        <a:pt x="0" y="948267"/>
                      </a:lnTo>
                      <a:lnTo>
                        <a:pt x="2252134" y="948267"/>
                      </a:lnTo>
                      <a:lnTo>
                        <a:pt x="3149600" y="0"/>
                      </a:lnTo>
                      <a:close/>
                    </a:path>
                  </a:pathLst>
                </a:cu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3" idx="1"/>
                  <a:endCxn id="147" idx="1"/>
                </p:cNvCxnSpPr>
                <p:nvPr/>
              </p:nvCxnSpPr>
              <p:spPr>
                <a:xfrm flipH="1">
                  <a:off x="5154635" y="3454411"/>
                  <a:ext cx="2252893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>
                  <a:stCxn id="133" idx="0"/>
                  <a:endCxn id="147" idx="0"/>
                </p:cNvCxnSpPr>
                <p:nvPr/>
              </p:nvCxnSpPr>
              <p:spPr>
                <a:xfrm>
                  <a:off x="8179845" y="3454411"/>
                  <a:ext cx="640305" cy="1320802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TextBox 161"/>
              <p:cNvSpPr txBox="1"/>
              <p:nvPr/>
            </p:nvSpPr>
            <p:spPr>
              <a:xfrm>
                <a:off x="7515253" y="4306692"/>
                <a:ext cx="641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63" name="Freeform 162"/>
              <p:cNvSpPr/>
              <p:nvPr/>
            </p:nvSpPr>
            <p:spPr>
              <a:xfrm>
                <a:off x="4108450" y="4718050"/>
                <a:ext cx="2705100" cy="85090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  Instruction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algn="ctr">
                  <a:lnSpc>
                    <a:spcPct val="90000"/>
                  </a:lnSpc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6438900" y="4686300"/>
                <a:ext cx="2362199" cy="488950"/>
              </a:xfrm>
              <a:custGeom>
                <a:avLst/>
                <a:gdLst>
                  <a:gd name="connsiteX0" fmla="*/ 749300 w 2197100"/>
                  <a:gd name="connsiteY0" fmla="*/ 0 h 603250"/>
                  <a:gd name="connsiteX1" fmla="*/ 0 w 2197100"/>
                  <a:gd name="connsiteY1" fmla="*/ 603250 h 603250"/>
                  <a:gd name="connsiteX2" fmla="*/ 1568450 w 2197100"/>
                  <a:gd name="connsiteY2" fmla="*/ 603250 h 603250"/>
                  <a:gd name="connsiteX3" fmla="*/ 2197100 w 2197100"/>
                  <a:gd name="connsiteY3" fmla="*/ 0 h 603250"/>
                  <a:gd name="connsiteX4" fmla="*/ 749300 w 2197100"/>
                  <a:gd name="connsiteY4" fmla="*/ 0 h 60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100" h="603250">
                    <a:moveTo>
                      <a:pt x="749300" y="0"/>
                    </a:moveTo>
                    <a:lnTo>
                      <a:pt x="0" y="603250"/>
                    </a:lnTo>
                    <a:lnTo>
                      <a:pt x="1568450" y="603250"/>
                    </a:lnTo>
                    <a:lnTo>
                      <a:pt x="2197100" y="0"/>
                    </a:lnTo>
                    <a:lnTo>
                      <a:pt x="749300" y="0"/>
                    </a:lnTo>
                    <a:close/>
                  </a:path>
                </a:pathLst>
              </a:cu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</a:rPr>
                  <a:t>       Functional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Unit(s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7" name="Picture 56" descr="600px-Pipeline_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75262" y="4921249"/>
              <a:ext cx="908064" cy="654673"/>
            </a:xfrm>
            <a:prstGeom prst="rect">
              <a:avLst/>
            </a:prstGeom>
          </p:spPr>
        </p:pic>
        <p:grpSp>
          <p:nvGrpSpPr>
            <p:cNvPr id="10" name="Group 88"/>
            <p:cNvGrpSpPr/>
            <p:nvPr/>
          </p:nvGrpSpPr>
          <p:grpSpPr>
            <a:xfrm>
              <a:off x="6108909" y="5194300"/>
              <a:ext cx="2127517" cy="361950"/>
              <a:chOff x="6108909" y="5194300"/>
              <a:chExt cx="2127517" cy="361950"/>
            </a:xfrm>
          </p:grpSpPr>
          <p:grpSp>
            <p:nvGrpSpPr>
              <p:cNvPr id="11" name="Group 68"/>
              <p:cNvGrpSpPr/>
              <p:nvPr/>
            </p:nvGrpSpPr>
            <p:grpSpPr>
              <a:xfrm>
                <a:off x="7499559" y="5194300"/>
                <a:ext cx="736867" cy="342900"/>
                <a:chOff x="7499559" y="5194300"/>
                <a:chExt cx="736867" cy="34290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3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Group 79"/>
              <p:cNvGrpSpPr/>
              <p:nvPr/>
            </p:nvGrpSpPr>
            <p:grpSpPr>
              <a:xfrm>
                <a:off x="7036009" y="52006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2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82"/>
              <p:cNvGrpSpPr/>
              <p:nvPr/>
            </p:nvGrpSpPr>
            <p:grpSpPr>
              <a:xfrm>
                <a:off x="6572459" y="5207000"/>
                <a:ext cx="736867" cy="342900"/>
                <a:chOff x="7499559" y="5194300"/>
                <a:chExt cx="736867" cy="342900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1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4" name="Group 85"/>
              <p:cNvGrpSpPr/>
              <p:nvPr/>
            </p:nvGrpSpPr>
            <p:grpSpPr>
              <a:xfrm>
                <a:off x="6108909" y="5213350"/>
                <a:ext cx="736867" cy="342900"/>
                <a:chOff x="7499559" y="5194300"/>
                <a:chExt cx="736867" cy="342900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7532797" y="5196494"/>
                  <a:ext cx="7036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A</a:t>
                  </a:r>
                  <a:r>
                    <a:rPr lang="en-US" sz="1400" baseline="-25000" dirty="0" smtClean="0"/>
                    <a:t>0</a:t>
                  </a:r>
                  <a:r>
                    <a:rPr lang="en-US" sz="1400" dirty="0" smtClean="0"/>
                    <a:t>+B</a:t>
                  </a:r>
                  <a:r>
                    <a:rPr lang="en-US" sz="1400" baseline="-25000" dirty="0" smtClean="0"/>
                    <a:t>0</a:t>
                  </a:r>
                  <a:endParaRPr lang="en-US" sz="1400" dirty="0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7499559" y="5194300"/>
                  <a:ext cx="666541" cy="342900"/>
                </a:xfrm>
                <a:custGeom>
                  <a:avLst/>
                  <a:gdLst>
                    <a:gd name="connsiteX0" fmla="*/ 749300 w 2197100"/>
                    <a:gd name="connsiteY0" fmla="*/ 0 h 603250"/>
                    <a:gd name="connsiteX1" fmla="*/ 0 w 2197100"/>
                    <a:gd name="connsiteY1" fmla="*/ 603250 h 603250"/>
                    <a:gd name="connsiteX2" fmla="*/ 1568450 w 2197100"/>
                    <a:gd name="connsiteY2" fmla="*/ 603250 h 603250"/>
                    <a:gd name="connsiteX3" fmla="*/ 2197100 w 2197100"/>
                    <a:gd name="connsiteY3" fmla="*/ 0 h 603250"/>
                    <a:gd name="connsiteX4" fmla="*/ 749300 w 2197100"/>
                    <a:gd name="connsiteY4" fmla="*/ 0 h 603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7100" h="603250">
                      <a:moveTo>
                        <a:pt x="749300" y="0"/>
                      </a:moveTo>
                      <a:lnTo>
                        <a:pt x="0" y="603250"/>
                      </a:lnTo>
                      <a:lnTo>
                        <a:pt x="1568450" y="603250"/>
                      </a:lnTo>
                      <a:lnTo>
                        <a:pt x="2197100" y="0"/>
                      </a:lnTo>
                      <a:lnTo>
                        <a:pt x="749300" y="0"/>
                      </a:lnTo>
                      <a:close/>
                    </a:path>
                  </a:pathLst>
                </a:cu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1" name="Group 64"/>
          <p:cNvGrpSpPr/>
          <p:nvPr/>
        </p:nvGrpSpPr>
        <p:grpSpPr>
          <a:xfrm>
            <a:off x="2597167" y="2423531"/>
            <a:ext cx="2627501" cy="1012993"/>
            <a:chOff x="7090963" y="2946400"/>
            <a:chExt cx="2627501" cy="1012993"/>
          </a:xfrm>
        </p:grpSpPr>
        <p:sp>
          <p:nvSpPr>
            <p:cNvPr id="62" name="Rectangle 61"/>
            <p:cNvSpPr/>
            <p:nvPr/>
          </p:nvSpPr>
          <p:spPr>
            <a:xfrm>
              <a:off x="7090963" y="3406794"/>
              <a:ext cx="1509901" cy="552599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84770" y="2946400"/>
              <a:ext cx="1133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How do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we know?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6517754" y="4614300"/>
            <a:ext cx="2455951" cy="55259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2, Part 2 due 3/22</a:t>
            </a:r>
          </a:p>
          <a:p>
            <a:r>
              <a:rPr lang="en-US" dirty="0"/>
              <a:t>No assigned work over spring break</a:t>
            </a:r>
          </a:p>
          <a:p>
            <a:r>
              <a:rPr lang="en-US" dirty="0"/>
              <a:t>Next assignment, HW5, due 04/05</a:t>
            </a:r>
          </a:p>
          <a:p>
            <a:r>
              <a:rPr lang="en-US" dirty="0"/>
              <a:t>Midterm II is 04/09</a:t>
            </a:r>
          </a:p>
          <a:p>
            <a:pPr lvl="1"/>
            <a:r>
              <a:rPr lang="en-US" dirty="0"/>
              <a:t>Conflict? Email </a:t>
            </a:r>
            <a:r>
              <a:rPr lang="en-US" dirty="0" err="1"/>
              <a:t>Sagar</a:t>
            </a:r>
            <a:endParaRPr lang="en-US" dirty="0"/>
          </a:p>
          <a:p>
            <a:pPr lvl="1"/>
            <a:r>
              <a:rPr lang="en-US" dirty="0"/>
              <a:t>DSP </a:t>
            </a:r>
            <a:r>
              <a:rPr lang="en-US" dirty="0" smtClean="0"/>
              <a:t>to receive </a:t>
            </a:r>
            <a:r>
              <a:rPr lang="en-US" dirty="0"/>
              <a:t>email about accommodations </a:t>
            </a:r>
            <a:r>
              <a:rPr lang="en-US" dirty="0" smtClean="0"/>
              <a:t>soon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3333750" cy="474663"/>
          </a:xfrm>
        </p:spPr>
        <p:txBody>
          <a:bodyPr/>
          <a:lstStyle/>
          <a:p>
            <a:r>
              <a:rPr lang="en-US"/>
              <a:t>Quote of the day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11725"/>
          </a:xfrm>
        </p:spPr>
        <p:txBody>
          <a:bodyPr/>
          <a:lstStyle/>
          <a:p>
            <a:pPr algn="ctr">
              <a:buFont typeface="Times" charset="0"/>
              <a:buNone/>
            </a:pPr>
            <a:r>
              <a:rPr lang="en-US" sz="5400" dirty="0"/>
              <a:t>“</a:t>
            </a:r>
            <a:r>
              <a:rPr lang="en-US" sz="5400" dirty="0">
                <a:solidFill>
                  <a:schemeClr val="accent2"/>
                </a:solidFill>
              </a:rPr>
              <a:t>95%</a:t>
            </a:r>
            <a:r>
              <a:rPr lang="en-US" sz="5400" dirty="0"/>
              <a:t> of the</a:t>
            </a:r>
            <a:br>
              <a:rPr lang="en-US" sz="5400" dirty="0"/>
            </a:br>
            <a:r>
              <a:rPr lang="en-US" sz="5400" dirty="0"/>
              <a:t>folks out there are</a:t>
            </a:r>
            <a:br>
              <a:rPr lang="en-US" sz="5400" dirty="0"/>
            </a:br>
            <a:r>
              <a:rPr lang="en-US" sz="5400" dirty="0">
                <a:solidFill>
                  <a:schemeClr val="accent2"/>
                </a:solidFill>
              </a:rPr>
              <a:t>completely clueless</a:t>
            </a:r>
            <a:r>
              <a:rPr lang="en-US" sz="5400" dirty="0"/>
              <a:t> about floating-point.”</a:t>
            </a:r>
          </a:p>
          <a:p>
            <a:pPr>
              <a:buFont typeface="Times" charset="0"/>
              <a:buNone/>
            </a:pPr>
            <a:r>
              <a:rPr lang="en-US" sz="5400" b="0" dirty="0"/>
              <a:t>		</a:t>
            </a:r>
            <a:r>
              <a:rPr lang="en-US" sz="3600" dirty="0"/>
              <a:t>James Gosling</a:t>
            </a:r>
            <a:br>
              <a:rPr lang="en-US" sz="3600" dirty="0"/>
            </a:br>
            <a:r>
              <a:rPr lang="en-US" sz="3600" dirty="0"/>
              <a:t>	Sun Fellow</a:t>
            </a:r>
            <a:br>
              <a:rPr lang="en-US" sz="3600" dirty="0"/>
            </a:br>
            <a:r>
              <a:rPr lang="en-US" sz="3600" dirty="0"/>
              <a:t>	Java Inventor</a:t>
            </a:r>
            <a:br>
              <a:rPr lang="en-US" sz="3600" dirty="0"/>
            </a:br>
            <a:r>
              <a:rPr lang="en-US" sz="3600" dirty="0"/>
              <a:t>	1998-02-28</a:t>
            </a:r>
            <a:endParaRPr lang="en-US" sz="54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 l="3934" t="10550"/>
          <a:stretch>
            <a:fillRect/>
          </a:stretch>
        </p:blipFill>
        <p:spPr bwMode="auto">
          <a:xfrm>
            <a:off x="5574583" y="3606091"/>
            <a:ext cx="186055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6106372"/>
            <a:ext cx="9916698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The same has been said about Java’s FP design…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8097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3894138" cy="474662"/>
          </a:xfrm>
        </p:spPr>
        <p:txBody>
          <a:bodyPr/>
          <a:lstStyle/>
          <a:p>
            <a:r>
              <a:rPr lang="en-US"/>
              <a:t>Review of 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5208588"/>
          </a:xfrm>
        </p:spPr>
        <p:txBody>
          <a:bodyPr/>
          <a:lstStyle/>
          <a:p>
            <a:r>
              <a:rPr lang="en-US"/>
              <a:t>Computers are made to deal with numbers</a:t>
            </a:r>
          </a:p>
          <a:p>
            <a:r>
              <a:rPr lang="en-US"/>
              <a:t>What can we represent in N bits?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 baseline="30000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things, and no more! </a:t>
            </a:r>
            <a:r>
              <a:rPr lang="en-US"/>
              <a:t>They could be…</a:t>
            </a:r>
          </a:p>
          <a:p>
            <a:pPr lvl="1"/>
            <a:r>
              <a:rPr lang="en-US"/>
              <a:t>Unsigned integers:</a:t>
            </a:r>
          </a:p>
          <a:p>
            <a:pPr lvl="1">
              <a:buFontTx/>
              <a:buNone/>
            </a:pPr>
            <a:r>
              <a:rPr lang="en-US"/>
              <a:t>			</a:t>
            </a:r>
            <a:r>
              <a:rPr lang="en-US">
                <a:solidFill>
                  <a:schemeClr val="accent2"/>
                </a:solidFill>
              </a:rPr>
              <a:t>0</a:t>
            </a:r>
            <a:r>
              <a:rPr lang="en-US"/>
              <a:t>	to	</a:t>
            </a:r>
            <a:r>
              <a:rPr lang="en-US">
                <a:solidFill>
                  <a:schemeClr val="accent2"/>
                </a:solidFill>
              </a:rPr>
              <a:t>2</a:t>
            </a:r>
            <a:r>
              <a:rPr lang="en-US" baseline="30000">
                <a:solidFill>
                  <a:schemeClr val="accent2"/>
                </a:solidFill>
              </a:rPr>
              <a:t>N </a:t>
            </a:r>
            <a:r>
              <a:rPr lang="en-US">
                <a:solidFill>
                  <a:schemeClr val="accent2"/>
                </a:solidFill>
              </a:rPr>
              <a:t>- 1</a:t>
            </a:r>
          </a:p>
          <a:p>
            <a:pPr lvl="1">
              <a:buFontTx/>
              <a:buNone/>
            </a:pPr>
            <a:r>
              <a:rPr lang="en-US" b="0">
                <a:solidFill>
                  <a:srgbClr val="800080"/>
                </a:solidFill>
              </a:rPr>
              <a:t>(for N=32,  2</a:t>
            </a:r>
            <a:r>
              <a:rPr lang="en-US" b="0" baseline="30000">
                <a:solidFill>
                  <a:srgbClr val="800080"/>
                </a:solidFill>
              </a:rPr>
              <a:t>N</a:t>
            </a:r>
            <a:r>
              <a:rPr lang="en-US" b="0">
                <a:solidFill>
                  <a:srgbClr val="800080"/>
                </a:solidFill>
              </a:rPr>
              <a:t>–1</a:t>
            </a:r>
            <a:r>
              <a:rPr lang="en-US" b="0" baseline="30000">
                <a:solidFill>
                  <a:srgbClr val="800080"/>
                </a:solidFill>
              </a:rPr>
              <a:t> </a:t>
            </a:r>
            <a:r>
              <a:rPr lang="en-US" b="0">
                <a:solidFill>
                  <a:srgbClr val="800080"/>
                </a:solidFill>
              </a:rPr>
              <a:t> = 4,294,967,295)</a:t>
            </a:r>
            <a:endParaRPr lang="en-US">
              <a:solidFill>
                <a:schemeClr val="accent2"/>
              </a:solidFill>
            </a:endParaRPr>
          </a:p>
          <a:p>
            <a:pPr lvl="1"/>
            <a:r>
              <a:rPr lang="en-US"/>
              <a:t>Signed Integers (Two’s Complement)</a:t>
            </a:r>
          </a:p>
          <a:p>
            <a:pPr lvl="1">
              <a:buFontTx/>
              <a:buNone/>
            </a:pPr>
            <a:r>
              <a:rPr lang="en-US"/>
              <a:t>			</a:t>
            </a:r>
            <a:r>
              <a:rPr lang="en-US">
                <a:solidFill>
                  <a:schemeClr val="accent2"/>
                </a:solidFill>
              </a:rPr>
              <a:t>-2</a:t>
            </a:r>
            <a:r>
              <a:rPr lang="en-US" baseline="30000">
                <a:solidFill>
                  <a:schemeClr val="accent2"/>
                </a:solidFill>
              </a:rPr>
              <a:t>(N-1)</a:t>
            </a:r>
            <a:r>
              <a:rPr lang="en-US" baseline="30000"/>
              <a:t>	</a:t>
            </a:r>
            <a:r>
              <a:rPr lang="en-US"/>
              <a:t>	to	  </a:t>
            </a:r>
            <a:r>
              <a:rPr lang="en-US">
                <a:solidFill>
                  <a:schemeClr val="accent2"/>
                </a:solidFill>
              </a:rPr>
              <a:t>2</a:t>
            </a:r>
            <a:r>
              <a:rPr lang="en-US" baseline="30000">
                <a:solidFill>
                  <a:schemeClr val="accent2"/>
                </a:solidFill>
              </a:rPr>
              <a:t>(N-1)  </a:t>
            </a:r>
            <a:r>
              <a:rPr lang="en-US">
                <a:solidFill>
                  <a:schemeClr val="accent2"/>
                </a:solidFill>
              </a:rPr>
              <a:t>- 1</a:t>
            </a:r>
          </a:p>
          <a:p>
            <a:pPr lvl="1">
              <a:buFontTx/>
              <a:buNone/>
            </a:pPr>
            <a:r>
              <a:rPr lang="en-US" b="0">
                <a:solidFill>
                  <a:srgbClr val="800080"/>
                </a:solidFill>
              </a:rPr>
              <a:t>(for N=32,  2</a:t>
            </a:r>
            <a:r>
              <a:rPr lang="en-US" b="0" baseline="30000">
                <a:solidFill>
                  <a:srgbClr val="800080"/>
                </a:solidFill>
              </a:rPr>
              <a:t>(N-1) </a:t>
            </a:r>
            <a:r>
              <a:rPr lang="en-US" b="0">
                <a:solidFill>
                  <a:srgbClr val="800080"/>
                </a:solidFill>
              </a:rPr>
              <a:t> = 2,147,483,648)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1762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545138" cy="474662"/>
          </a:xfrm>
        </p:spPr>
        <p:txBody>
          <a:bodyPr/>
          <a:lstStyle/>
          <a:p>
            <a:r>
              <a:rPr lang="en-US"/>
              <a:t>What about other numbers?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5825"/>
            <a:ext cx="8534400" cy="3981450"/>
          </a:xfrm>
        </p:spPr>
        <p:txBody>
          <a:bodyPr/>
          <a:lstStyle/>
          <a:p>
            <a:pPr marL="609600" indent="-609600">
              <a:lnSpc>
                <a:spcPct val="95000"/>
              </a:lnSpc>
              <a:buFont typeface="Arial" charset="0"/>
              <a:buAutoNum type="arabicPeriod"/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 sz="2400"/>
              <a:t>Very large numbers? 	(seconds/millennium)</a:t>
            </a:r>
            <a:br>
              <a:rPr lang="en-US" sz="2400"/>
            </a:br>
            <a:r>
              <a:rPr lang="en-US" sz="2400"/>
              <a:t> </a:t>
            </a:r>
            <a:r>
              <a:rPr 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</a:t>
            </a:r>
            <a:r>
              <a:rPr lang="en-US" sz="2400"/>
              <a:t> 31,556,926,000</a:t>
            </a:r>
            <a:r>
              <a:rPr lang="en-US" sz="2400" baseline="-25000"/>
              <a:t>10</a:t>
            </a:r>
            <a:r>
              <a:rPr lang="en-US" sz="2400"/>
              <a:t> (3.1556926</a:t>
            </a:r>
            <a:r>
              <a:rPr lang="en-US" sz="2400" baseline="-25000"/>
              <a:t>10</a:t>
            </a:r>
            <a:r>
              <a:rPr lang="en-US" sz="2400"/>
              <a:t> x 10</a:t>
            </a:r>
            <a:r>
              <a:rPr lang="en-US" sz="2400" baseline="30000"/>
              <a:t>10</a:t>
            </a:r>
            <a:r>
              <a:rPr lang="en-US" sz="2400"/>
              <a:t>)</a:t>
            </a:r>
          </a:p>
          <a:p>
            <a:pPr marL="609600" indent="-609600">
              <a:lnSpc>
                <a:spcPct val="95000"/>
              </a:lnSpc>
              <a:buFont typeface="Arial" charset="0"/>
              <a:buAutoNum type="arabicPeriod"/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 sz="2400"/>
              <a:t>Very small numbers? (Bohr radius)</a:t>
            </a:r>
            <a:br>
              <a:rPr lang="en-US" sz="2400"/>
            </a:br>
            <a:r>
              <a:rPr lang="en-US" sz="2400"/>
              <a:t> </a:t>
            </a:r>
            <a:r>
              <a:rPr 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</a:t>
            </a:r>
            <a:r>
              <a:rPr lang="en-US" sz="2400"/>
              <a:t> 0.0000000000529177</a:t>
            </a:r>
            <a:r>
              <a:rPr lang="en-US" sz="2400" baseline="-25000"/>
              <a:t>10</a:t>
            </a:r>
            <a:r>
              <a:rPr lang="en-US" sz="2400"/>
              <a:t>m (5.29177</a:t>
            </a:r>
            <a:r>
              <a:rPr lang="en-US" sz="2400" baseline="-25000"/>
              <a:t>10</a:t>
            </a:r>
            <a:r>
              <a:rPr lang="en-US" sz="2400"/>
              <a:t> x 10</a:t>
            </a:r>
            <a:r>
              <a:rPr lang="en-US" sz="2400" baseline="30000"/>
              <a:t>-11</a:t>
            </a:r>
            <a:r>
              <a:rPr lang="en-US" sz="2400"/>
              <a:t>) </a:t>
            </a:r>
          </a:p>
          <a:p>
            <a:pPr marL="609600" indent="-609600">
              <a:lnSpc>
                <a:spcPct val="95000"/>
              </a:lnSpc>
              <a:buFont typeface="Arial" charset="0"/>
              <a:buAutoNum type="arabicPeriod"/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 sz="2400"/>
              <a:t>Numbers with </a:t>
            </a:r>
            <a:r>
              <a:rPr lang="en-US" sz="2400" u="sng"/>
              <a:t>both</a:t>
            </a:r>
            <a:r>
              <a:rPr lang="en-US" sz="2400"/>
              <a:t> integer &amp; fractional parts?</a:t>
            </a:r>
            <a:br>
              <a:rPr lang="en-US" sz="2400"/>
            </a:br>
            <a:r>
              <a:rPr lang="en-US" sz="2400"/>
              <a:t> </a:t>
            </a:r>
            <a:r>
              <a:rPr lang="en-US" sz="2000">
                <a:solidFill>
                  <a:schemeClr val="tx2"/>
                </a:solidFill>
                <a:latin typeface="Symbol" charset="2"/>
                <a:sym typeface="Symbol" charset="2"/>
              </a:rPr>
              <a:t></a:t>
            </a:r>
            <a:r>
              <a:rPr lang="en-US" sz="2400"/>
              <a:t> 1.5 </a:t>
            </a:r>
          </a:p>
          <a:p>
            <a:pPr marL="609600" indent="-609600">
              <a:lnSpc>
                <a:spcPct val="95000"/>
              </a:lnSpc>
              <a:buFont typeface="Times" charset="0"/>
              <a:buNone/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 sz="2800" i="1">
                <a:solidFill>
                  <a:schemeClr val="accent2"/>
                </a:solidFill>
              </a:rPr>
              <a:t>First consider #3.  </a:t>
            </a:r>
          </a:p>
          <a:p>
            <a:pPr marL="609600" indent="-609600">
              <a:lnSpc>
                <a:spcPct val="95000"/>
              </a:lnSpc>
              <a:buFont typeface="Times" charset="0"/>
              <a:buNone/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 sz="2800" i="1">
                <a:solidFill>
                  <a:schemeClr val="accent2"/>
                </a:solidFill>
              </a:rPr>
              <a:t>…our solution will also help with 1 and 2.</a:t>
            </a:r>
          </a:p>
        </p:txBody>
      </p:sp>
    </p:spTree>
    <p:extLst>
      <p:ext uri="{BB962C8B-B14F-4D97-AF65-F5344CB8AC3E}">
        <p14:creationId xmlns:p14="http://schemas.microsoft.com/office/powerpoint/2010/main" val="21547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5524500" cy="474663"/>
          </a:xfrm>
        </p:spPr>
        <p:txBody>
          <a:bodyPr/>
          <a:lstStyle/>
          <a:p>
            <a:r>
              <a:rPr lang="en-US"/>
              <a:t>Representation of Fractions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2296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Helvetica" charset="0"/>
              </a:rPr>
              <a:t>“Binary Point” like decimal point signifies boundary between integer and fractional parts: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960813" y="1600200"/>
            <a:ext cx="3582987" cy="1651000"/>
            <a:chOff x="1584" y="1008"/>
            <a:chExt cx="2257" cy="1040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2112" y="1008"/>
              <a:ext cx="1100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>
                  <a:solidFill>
                    <a:srgbClr val="063DE8"/>
                  </a:solidFill>
                  <a:latin typeface="Helvetica" charset="0"/>
                </a:rPr>
                <a:t>xx</a:t>
              </a:r>
              <a:r>
                <a:rPr lang="en-US" sz="5400">
                  <a:solidFill>
                    <a:srgbClr val="063DE8"/>
                  </a:solidFill>
                  <a:latin typeface="Helvetica" charset="0"/>
                </a:rPr>
                <a:t>.</a:t>
              </a:r>
              <a:r>
                <a:rPr lang="en-US" sz="3600">
                  <a:solidFill>
                    <a:srgbClr val="063DE8"/>
                  </a:solidFill>
                  <a:latin typeface="Helvetica" charset="0"/>
                </a:rPr>
                <a:t>yyyy</a:t>
              </a:r>
            </a:p>
          </p:txBody>
        </p:sp>
        <p:sp>
          <p:nvSpPr>
            <p:cNvPr id="24585" name="Freeform 6"/>
            <p:cNvSpPr>
              <a:spLocks/>
            </p:cNvSpPr>
            <p:nvPr/>
          </p:nvSpPr>
          <p:spPr bwMode="auto">
            <a:xfrm>
              <a:off x="1872" y="1488"/>
              <a:ext cx="336" cy="192"/>
            </a:xfrm>
            <a:custGeom>
              <a:avLst/>
              <a:gdLst>
                <a:gd name="T0" fmla="*/ 336 w 336"/>
                <a:gd name="T1" fmla="*/ 0 h 192"/>
                <a:gd name="T2" fmla="*/ 192 w 336"/>
                <a:gd name="T3" fmla="*/ 144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336" y="0"/>
                  </a:moveTo>
                  <a:cubicBezTo>
                    <a:pt x="292" y="56"/>
                    <a:pt x="248" y="112"/>
                    <a:pt x="192" y="144"/>
                  </a:cubicBezTo>
                  <a:cubicBezTo>
                    <a:pt x="136" y="176"/>
                    <a:pt x="68" y="184"/>
                    <a:pt x="0" y="19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4586" name="Freeform 7"/>
            <p:cNvSpPr>
              <a:spLocks/>
            </p:cNvSpPr>
            <p:nvPr/>
          </p:nvSpPr>
          <p:spPr bwMode="auto">
            <a:xfrm>
              <a:off x="2784" y="1536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48 w 96"/>
                <a:gd name="T3" fmla="*/ 144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0" y="0"/>
                  </a:moveTo>
                  <a:cubicBezTo>
                    <a:pt x="16" y="52"/>
                    <a:pt x="32" y="104"/>
                    <a:pt x="48" y="144"/>
                  </a:cubicBezTo>
                  <a:cubicBezTo>
                    <a:pt x="64" y="184"/>
                    <a:pt x="80" y="212"/>
                    <a:pt x="96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4587" name="Freeform 8"/>
            <p:cNvSpPr>
              <a:spLocks/>
            </p:cNvSpPr>
            <p:nvPr/>
          </p:nvSpPr>
          <p:spPr bwMode="auto">
            <a:xfrm>
              <a:off x="2928" y="1536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96 w 288"/>
                <a:gd name="T3" fmla="*/ 144 h 240"/>
                <a:gd name="T4" fmla="*/ 288 w 288"/>
                <a:gd name="T5" fmla="*/ 24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0" y="0"/>
                  </a:moveTo>
                  <a:cubicBezTo>
                    <a:pt x="24" y="52"/>
                    <a:pt x="48" y="104"/>
                    <a:pt x="96" y="144"/>
                  </a:cubicBezTo>
                  <a:cubicBezTo>
                    <a:pt x="144" y="184"/>
                    <a:pt x="216" y="212"/>
                    <a:pt x="288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4588" name="Freeform 9"/>
            <p:cNvSpPr>
              <a:spLocks/>
            </p:cNvSpPr>
            <p:nvPr/>
          </p:nvSpPr>
          <p:spPr bwMode="auto">
            <a:xfrm>
              <a:off x="3168" y="1536"/>
              <a:ext cx="384" cy="192"/>
            </a:xfrm>
            <a:custGeom>
              <a:avLst/>
              <a:gdLst>
                <a:gd name="T0" fmla="*/ 0 w 384"/>
                <a:gd name="T1" fmla="*/ 0 h 192"/>
                <a:gd name="T2" fmla="*/ 144 w 384"/>
                <a:gd name="T3" fmla="*/ 96 h 192"/>
                <a:gd name="T4" fmla="*/ 384 w 384"/>
                <a:gd name="T5" fmla="*/ 192 h 192"/>
                <a:gd name="T6" fmla="*/ 0 60000 65536"/>
                <a:gd name="T7" fmla="*/ 0 60000 65536"/>
                <a:gd name="T8" fmla="*/ 0 60000 65536"/>
                <a:gd name="T9" fmla="*/ 0 w 384"/>
                <a:gd name="T10" fmla="*/ 0 h 192"/>
                <a:gd name="T11" fmla="*/ 384 w 38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92">
                  <a:moveTo>
                    <a:pt x="0" y="0"/>
                  </a:moveTo>
                  <a:cubicBezTo>
                    <a:pt x="40" y="32"/>
                    <a:pt x="80" y="64"/>
                    <a:pt x="144" y="96"/>
                  </a:cubicBezTo>
                  <a:cubicBezTo>
                    <a:pt x="208" y="128"/>
                    <a:pt x="344" y="176"/>
                    <a:pt x="384" y="19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4589" name="Freeform 10"/>
            <p:cNvSpPr>
              <a:spLocks/>
            </p:cNvSpPr>
            <p:nvPr/>
          </p:nvSpPr>
          <p:spPr bwMode="auto">
            <a:xfrm>
              <a:off x="2256" y="1488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48 w 96"/>
                <a:gd name="T3" fmla="*/ 144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  <a:gd name="T9" fmla="*/ 0 w 96"/>
                <a:gd name="T10" fmla="*/ 0 h 240"/>
                <a:gd name="T11" fmla="*/ 96 w 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40">
                  <a:moveTo>
                    <a:pt x="96" y="0"/>
                  </a:moveTo>
                  <a:cubicBezTo>
                    <a:pt x="80" y="52"/>
                    <a:pt x="64" y="104"/>
                    <a:pt x="48" y="144"/>
                  </a:cubicBezTo>
                  <a:cubicBezTo>
                    <a:pt x="32" y="184"/>
                    <a:pt x="16" y="212"/>
                    <a:pt x="0" y="2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4590" name="Freeform 11"/>
            <p:cNvSpPr>
              <a:spLocks/>
            </p:cNvSpPr>
            <p:nvPr/>
          </p:nvSpPr>
          <p:spPr bwMode="auto">
            <a:xfrm>
              <a:off x="2592" y="1536"/>
              <a:ext cx="48" cy="144"/>
            </a:xfrm>
            <a:custGeom>
              <a:avLst/>
              <a:gdLst>
                <a:gd name="T0" fmla="*/ 48 w 48"/>
                <a:gd name="T1" fmla="*/ 0 h 144"/>
                <a:gd name="T2" fmla="*/ 0 w 48"/>
                <a:gd name="T3" fmla="*/ 144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48" y="0"/>
                  </a:moveTo>
                  <a:cubicBezTo>
                    <a:pt x="48" y="0"/>
                    <a:pt x="24" y="72"/>
                    <a:pt x="0" y="14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1584" y="1616"/>
              <a:ext cx="29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Helvetica" charset="0"/>
                </a:rPr>
                <a:t>2</a:t>
              </a:r>
              <a:r>
                <a:rPr lang="en-US" sz="2400" baseline="300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2016" y="1712"/>
              <a:ext cx="29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Helvetica" charset="0"/>
                </a:rPr>
                <a:t>2</a:t>
              </a:r>
              <a:r>
                <a:rPr lang="en-US" sz="2400" baseline="30000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n-US" sz="2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400" y="1721"/>
              <a:ext cx="33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Helvetica" charset="0"/>
                </a:rPr>
                <a:t>2</a:t>
              </a:r>
              <a:r>
                <a:rPr lang="en-US" sz="2400" baseline="30000">
                  <a:solidFill>
                    <a:srgbClr val="000000"/>
                  </a:solidFill>
                  <a:latin typeface="Helvetica" charset="0"/>
                </a:rPr>
                <a:t>-1</a:t>
              </a:r>
              <a:endParaRPr lang="en-US" sz="2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4594" name="Text Box 15"/>
            <p:cNvSpPr txBox="1">
              <a:spLocks noChangeArrowheads="1"/>
            </p:cNvSpPr>
            <p:nvPr/>
          </p:nvSpPr>
          <p:spPr bwMode="auto">
            <a:xfrm>
              <a:off x="2764" y="1760"/>
              <a:ext cx="33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Helvetica" charset="0"/>
                </a:rPr>
                <a:t>2</a:t>
              </a:r>
              <a:r>
                <a:rPr lang="en-US" sz="2400" baseline="30000">
                  <a:solidFill>
                    <a:srgbClr val="000000"/>
                  </a:solidFill>
                  <a:latin typeface="Helvetica" charset="0"/>
                </a:rPr>
                <a:t>-2</a:t>
              </a:r>
              <a:endParaRPr lang="en-US" sz="2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3120" y="1760"/>
              <a:ext cx="33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Helvetica" charset="0"/>
                </a:rPr>
                <a:t>2</a:t>
              </a:r>
              <a:r>
                <a:rPr lang="en-US" sz="2400" baseline="30000">
                  <a:solidFill>
                    <a:srgbClr val="000000"/>
                  </a:solidFill>
                  <a:latin typeface="Helvetica" charset="0"/>
                </a:rPr>
                <a:t>-3</a:t>
              </a:r>
              <a:endParaRPr lang="en-US" sz="24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24596" name="Text Box 17"/>
            <p:cNvSpPr txBox="1">
              <a:spLocks noChangeArrowheads="1"/>
            </p:cNvSpPr>
            <p:nvPr/>
          </p:nvSpPr>
          <p:spPr bwMode="auto">
            <a:xfrm>
              <a:off x="3504" y="1664"/>
              <a:ext cx="33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Helvetica" charset="0"/>
                </a:rPr>
                <a:t>2</a:t>
              </a:r>
              <a:r>
                <a:rPr lang="en-US" sz="2400" baseline="30000">
                  <a:solidFill>
                    <a:srgbClr val="000000"/>
                  </a:solidFill>
                  <a:latin typeface="Helvetica" charset="0"/>
                </a:rPr>
                <a:t>-4</a:t>
              </a:r>
              <a:endParaRPr lang="en-US" sz="24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24581" name="Text Box 18"/>
          <p:cNvSpPr txBox="1">
            <a:spLocks noChangeArrowheads="1"/>
          </p:cNvSpPr>
          <p:nvPr/>
        </p:nvSpPr>
        <p:spPr bwMode="auto">
          <a:xfrm>
            <a:off x="838200" y="1949450"/>
            <a:ext cx="29718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charset="0"/>
              </a:rPr>
              <a:t>Example 6-bit representation:</a:t>
            </a:r>
          </a:p>
        </p:txBody>
      </p:sp>
      <p:sp>
        <p:nvSpPr>
          <p:cNvPr id="24582" name="Text Box 19"/>
          <p:cNvSpPr txBox="1">
            <a:spLocks noChangeArrowheads="1"/>
          </p:cNvSpPr>
          <p:nvPr/>
        </p:nvSpPr>
        <p:spPr bwMode="auto">
          <a:xfrm>
            <a:off x="838200" y="342900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Helvetica" charset="0"/>
              </a:rPr>
              <a:t>10.1010</a:t>
            </a:r>
            <a:r>
              <a:rPr lang="en-US" sz="2800" b="1" baseline="-25000">
                <a:solidFill>
                  <a:srgbClr val="000000"/>
                </a:solidFill>
                <a:latin typeface="Helvetica" charset="0"/>
              </a:rPr>
              <a:t>2</a:t>
            </a:r>
            <a:r>
              <a:rPr lang="en-US" sz="2800" b="1">
                <a:solidFill>
                  <a:srgbClr val="000000"/>
                </a:solidFill>
                <a:latin typeface="Helvetica" charset="0"/>
              </a:rPr>
              <a:t> = 1x2</a:t>
            </a:r>
            <a:r>
              <a:rPr lang="en-US" sz="2800" b="1" baseline="30000">
                <a:solidFill>
                  <a:srgbClr val="000000"/>
                </a:solidFill>
                <a:latin typeface="Helvetica" charset="0"/>
              </a:rPr>
              <a:t>1</a:t>
            </a:r>
            <a:r>
              <a:rPr lang="en-US" sz="2800" b="1">
                <a:solidFill>
                  <a:srgbClr val="000000"/>
                </a:solidFill>
                <a:latin typeface="Helvetica" charset="0"/>
              </a:rPr>
              <a:t> + 1x2</a:t>
            </a:r>
            <a:r>
              <a:rPr lang="en-US" sz="2800" b="1" baseline="30000">
                <a:solidFill>
                  <a:srgbClr val="000000"/>
                </a:solidFill>
                <a:latin typeface="Helvetica" charset="0"/>
              </a:rPr>
              <a:t>-1</a:t>
            </a:r>
            <a:r>
              <a:rPr lang="en-US" sz="2800" b="1">
                <a:solidFill>
                  <a:srgbClr val="000000"/>
                </a:solidFill>
                <a:latin typeface="Helvetica" charset="0"/>
              </a:rPr>
              <a:t> + 1x2</a:t>
            </a:r>
            <a:r>
              <a:rPr lang="en-US" sz="2800" b="1" baseline="30000">
                <a:solidFill>
                  <a:srgbClr val="000000"/>
                </a:solidFill>
                <a:latin typeface="Helvetica" charset="0"/>
              </a:rPr>
              <a:t>-3</a:t>
            </a:r>
            <a:r>
              <a:rPr lang="en-US" sz="2800" b="1">
                <a:solidFill>
                  <a:srgbClr val="000000"/>
                </a:solidFill>
                <a:latin typeface="Helvetica" charset="0"/>
              </a:rPr>
              <a:t> = 2.625</a:t>
            </a:r>
            <a:r>
              <a:rPr lang="en-US" sz="2800" b="1" baseline="-25000">
                <a:solidFill>
                  <a:srgbClr val="000000"/>
                </a:solidFill>
                <a:latin typeface="Helvetica" charset="0"/>
              </a:rPr>
              <a:t>10 </a:t>
            </a:r>
          </a:p>
        </p:txBody>
      </p:sp>
      <p:sp>
        <p:nvSpPr>
          <p:cNvPr id="24583" name="Text Box 20"/>
          <p:cNvSpPr txBox="1">
            <a:spLocks noChangeArrowheads="1"/>
          </p:cNvSpPr>
          <p:nvPr/>
        </p:nvSpPr>
        <p:spPr bwMode="auto">
          <a:xfrm>
            <a:off x="838200" y="4191000"/>
            <a:ext cx="7848600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charset="0"/>
              </a:rPr>
              <a:t>If we assume “fixed binary point”, range of 6-bit representations with this format: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Helvetica" charset="0"/>
              </a:rPr>
              <a:t>			0 to 3.9375 (almost 4)</a:t>
            </a:r>
          </a:p>
        </p:txBody>
      </p:sp>
    </p:spTree>
    <p:extLst>
      <p:ext uri="{BB962C8B-B14F-4D97-AF65-F5344CB8AC3E}">
        <p14:creationId xmlns:p14="http://schemas.microsoft.com/office/powerpoint/2010/main" val="64918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4462463" cy="474663"/>
          </a:xfrm>
        </p:spPr>
        <p:txBody>
          <a:bodyPr/>
          <a:lstStyle/>
          <a:p>
            <a:r>
              <a:rPr lang="en-US"/>
              <a:t>Fractional Powers of 2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716587" y="1371600"/>
            <a:ext cx="3198813" cy="501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	1.0	1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0.5		1/2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0.25	1/4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0.125	1/8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0.0625	1/16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0.03125	1/32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0.015625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0.0078125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0.00390625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0.001953125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0.0009765625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0.00048828125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0.000244140625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0.0001220703125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0.00006103515625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sz="20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0.000030517578125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764212" y="914400"/>
            <a:ext cx="901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C0128"/>
                </a:solidFill>
                <a:latin typeface="Helvetica" charset="0"/>
              </a:rPr>
              <a:t>i    2</a:t>
            </a:r>
            <a:r>
              <a:rPr lang="en-US" sz="2400" b="1" baseline="30000">
                <a:solidFill>
                  <a:srgbClr val="FC0128"/>
                </a:solidFill>
                <a:latin typeface="Helvetica" charset="0"/>
              </a:rPr>
              <a:t>-i</a:t>
            </a:r>
            <a:endParaRPr lang="en-US" sz="2400" b="1">
              <a:solidFill>
                <a:srgbClr val="FC0128"/>
              </a:solidFill>
              <a:latin typeface="Helvetica" charset="0"/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792787" y="13716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173787" y="990600"/>
            <a:ext cx="0" cy="525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4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56588" cy="474663"/>
          </a:xfrm>
        </p:spPr>
        <p:txBody>
          <a:bodyPr/>
          <a:lstStyle/>
          <a:p>
            <a:r>
              <a:rPr lang="en-US"/>
              <a:t>Representation of Fractions with Fixed Pt.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22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Helvetica" charset="0"/>
              </a:rPr>
              <a:t>What about addition and multiplication?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838200" y="1863725"/>
            <a:ext cx="5210175" cy="1220788"/>
            <a:chOff x="528" y="1174"/>
            <a:chExt cx="3282" cy="769"/>
          </a:xfrm>
        </p:grpSpPr>
        <p:grpSp>
          <p:nvGrpSpPr>
            <p:cNvPr id="28687" name="Group 5"/>
            <p:cNvGrpSpPr>
              <a:grpSpLocks/>
            </p:cNvGrpSpPr>
            <p:nvPr/>
          </p:nvGrpSpPr>
          <p:grpSpPr bwMode="auto">
            <a:xfrm>
              <a:off x="528" y="1174"/>
              <a:ext cx="3282" cy="769"/>
              <a:chOff x="528" y="1174"/>
              <a:chExt cx="3282" cy="769"/>
            </a:xfrm>
          </p:grpSpPr>
          <p:sp>
            <p:nvSpPr>
              <p:cNvPr id="28689" name="Text Box 6"/>
              <p:cNvSpPr txBox="1">
                <a:spLocks noChangeArrowheads="1"/>
              </p:cNvSpPr>
              <p:nvPr/>
            </p:nvSpPr>
            <p:spPr bwMode="auto">
              <a:xfrm>
                <a:off x="528" y="1228"/>
                <a:ext cx="1872" cy="5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srgbClr val="000000"/>
                    </a:solidFill>
                    <a:latin typeface="Helvetica" charset="0"/>
                  </a:rPr>
                  <a:t>Addition is straightforward:</a:t>
                </a:r>
              </a:p>
            </p:txBody>
          </p:sp>
          <p:sp>
            <p:nvSpPr>
              <p:cNvPr id="28690" name="Text Box 7"/>
              <p:cNvSpPr txBox="1">
                <a:spLocks noChangeArrowheads="1"/>
              </p:cNvSpPr>
              <p:nvPr/>
            </p:nvSpPr>
            <p:spPr bwMode="auto">
              <a:xfrm>
                <a:off x="2304" y="1174"/>
                <a:ext cx="1506" cy="7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63DE8"/>
                    </a:solidFill>
                    <a:latin typeface="Courier"/>
                  </a:rPr>
                  <a:t>  01.100  1.5</a:t>
                </a:r>
                <a:r>
                  <a:rPr lang="en-US" sz="2000" b="1" baseline="-25000">
                    <a:solidFill>
                      <a:srgbClr val="063DE8"/>
                    </a:solidFill>
                    <a:latin typeface="Courier"/>
                  </a:rPr>
                  <a:t>10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63DE8"/>
                    </a:solidFill>
                    <a:latin typeface="Courier"/>
                  </a:rPr>
                  <a:t>+ 00.100  0.5</a:t>
                </a:r>
                <a:r>
                  <a:rPr lang="en-US" sz="2000" b="1" baseline="-25000">
                    <a:solidFill>
                      <a:srgbClr val="063DE8"/>
                    </a:solidFill>
                    <a:latin typeface="Courier"/>
                  </a:rPr>
                  <a:t>10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63DE8"/>
                    </a:solidFill>
                    <a:latin typeface="Courier"/>
                  </a:rPr>
                  <a:t>  10.000  2.0</a:t>
                </a:r>
                <a:r>
                  <a:rPr lang="en-US" sz="2000" b="1" baseline="-25000">
                    <a:solidFill>
                      <a:srgbClr val="063DE8"/>
                    </a:solidFill>
                    <a:latin typeface="Courier"/>
                  </a:rPr>
                  <a:t>10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baseline="-25000">
                  <a:solidFill>
                    <a:srgbClr val="FC0128"/>
                  </a:solidFill>
                  <a:latin typeface="Courier"/>
                </a:endParaRPr>
              </a:p>
            </p:txBody>
          </p:sp>
        </p:grpSp>
        <p:sp>
          <p:nvSpPr>
            <p:cNvPr id="28688" name="Line 8"/>
            <p:cNvSpPr>
              <a:spLocks noChangeShapeType="1"/>
            </p:cNvSpPr>
            <p:nvPr/>
          </p:nvSpPr>
          <p:spPr bwMode="auto">
            <a:xfrm>
              <a:off x="2362" y="1584"/>
              <a:ext cx="75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3400" y="2438400"/>
            <a:ext cx="8305800" cy="3608388"/>
            <a:chOff x="336" y="1536"/>
            <a:chExt cx="5232" cy="2273"/>
          </a:xfrm>
        </p:grpSpPr>
        <p:sp>
          <p:nvSpPr>
            <p:cNvPr id="28679" name="Text Box 10"/>
            <p:cNvSpPr txBox="1">
              <a:spLocks noChangeArrowheads="1"/>
            </p:cNvSpPr>
            <p:nvPr/>
          </p:nvSpPr>
          <p:spPr bwMode="auto">
            <a:xfrm>
              <a:off x="336" y="2112"/>
              <a:ext cx="3552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Helvetica" charset="0"/>
                </a:rPr>
                <a:t>Multiplication a bit more complex:</a:t>
              </a:r>
            </a:p>
          </p:txBody>
        </p:sp>
        <p:grpSp>
          <p:nvGrpSpPr>
            <p:cNvPr id="28680" name="Group 11"/>
            <p:cNvGrpSpPr>
              <a:grpSpLocks/>
            </p:cNvGrpSpPr>
            <p:nvPr/>
          </p:nvGrpSpPr>
          <p:grpSpPr bwMode="auto">
            <a:xfrm>
              <a:off x="3312" y="1536"/>
              <a:ext cx="2256" cy="2273"/>
              <a:chOff x="3072" y="1968"/>
              <a:chExt cx="2256" cy="2273"/>
            </a:xfrm>
          </p:grpSpPr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2256" cy="22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srgbClr val="063DE8"/>
                    </a:solidFill>
                    <a:latin typeface="Helvetica" charset="0"/>
                  </a:rPr>
                  <a:t>         </a:t>
                </a: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01.100  1.5</a:t>
                </a:r>
                <a:r>
                  <a:rPr lang="en-US" sz="2400" b="1" baseline="-25000">
                    <a:solidFill>
                      <a:srgbClr val="063DE8"/>
                    </a:solidFill>
                    <a:latin typeface="Courier"/>
                  </a:rPr>
                  <a:t>10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     00.100  0.5</a:t>
                </a:r>
                <a:r>
                  <a:rPr lang="en-US" sz="2400" b="1" baseline="-25000">
                    <a:solidFill>
                      <a:srgbClr val="063DE8"/>
                    </a:solidFill>
                    <a:latin typeface="Courier"/>
                  </a:rPr>
                  <a:t>10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     00 000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    000 00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   0110 0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  00000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 00000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63DE8"/>
                    </a:solidFill>
                    <a:latin typeface="Courier"/>
                  </a:rPr>
                  <a:t>0000110000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baseline="-25000">
                  <a:solidFill>
                    <a:srgbClr val="063DE8"/>
                  </a:solidFill>
                  <a:latin typeface="Courier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3696" y="2496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3168" y="3648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</p:grpSp>
      </p:grpSp>
      <p:sp>
        <p:nvSpPr>
          <p:cNvPr id="2192402" name="Text Box 18"/>
          <p:cNvSpPr txBox="1">
            <a:spLocks noChangeArrowheads="1"/>
          </p:cNvSpPr>
          <p:nvPr/>
        </p:nvSpPr>
        <p:spPr bwMode="auto">
          <a:xfrm>
            <a:off x="914400" y="5943600"/>
            <a:ext cx="7696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C0128"/>
                </a:solidFill>
                <a:latin typeface="Helvetica" charset="0"/>
              </a:rPr>
              <a:t>Where’s the answer, </a:t>
            </a:r>
            <a:r>
              <a:rPr lang="en-US" sz="2000" b="1">
                <a:solidFill>
                  <a:srgbClr val="000000"/>
                </a:solidFill>
                <a:latin typeface="Courier"/>
              </a:rPr>
              <a:t>0.11</a:t>
            </a:r>
            <a:r>
              <a:rPr lang="en-US" sz="2000" b="1">
                <a:solidFill>
                  <a:srgbClr val="FC0128"/>
                </a:solidFill>
                <a:latin typeface="Helvetica" charset="0"/>
              </a:rPr>
              <a:t>? (need to remember where point is)</a:t>
            </a:r>
          </a:p>
        </p:txBody>
      </p:sp>
    </p:spTree>
    <p:extLst>
      <p:ext uri="{BB962C8B-B14F-4D97-AF65-F5344CB8AC3E}">
        <p14:creationId xmlns:p14="http://schemas.microsoft.com/office/powerpoint/2010/main" val="13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9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40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5524500" cy="474663"/>
          </a:xfrm>
        </p:spPr>
        <p:txBody>
          <a:bodyPr/>
          <a:lstStyle/>
          <a:p>
            <a:r>
              <a:rPr lang="en-US"/>
              <a:t>Representation of Fractions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82296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Helvetica" charset="0"/>
              </a:rPr>
              <a:t>So far, in our examples we used a “fixed” binary point what we really want is to “float” the binary point.  Why?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162800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Helvetica" charset="0"/>
              </a:rPr>
              <a:t>Floating binary point most effective use of our limited bits (and thus more accuracy in our number representation):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7000" y="2971800"/>
            <a:ext cx="3376613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63DE8"/>
                </a:solidFill>
                <a:latin typeface="Helvetica" charset="0"/>
              </a:rPr>
              <a:t>… 000000.001010100000…</a:t>
            </a:r>
            <a:endParaRPr lang="en-US" sz="2000" baseline="-25000">
              <a:solidFill>
                <a:srgbClr val="063DE8"/>
              </a:solidFill>
              <a:latin typeface="Helvetica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aseline="-25000">
              <a:solidFill>
                <a:srgbClr val="FC0128"/>
              </a:solidFill>
              <a:latin typeface="Helvetica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828800" y="4267200"/>
            <a:ext cx="4645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C0128"/>
                </a:solidFill>
                <a:latin typeface="Helvetica" charset="0"/>
              </a:rPr>
              <a:t>Any other solution would lose accuracy!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66800" y="2362200"/>
            <a:ext cx="62642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C0128"/>
                </a:solidFill>
                <a:latin typeface="Helvetica" charset="0"/>
              </a:rPr>
              <a:t>example:</a:t>
            </a:r>
            <a:r>
              <a:rPr lang="en-US" sz="2000">
                <a:solidFill>
                  <a:srgbClr val="000000"/>
                </a:solidFill>
                <a:latin typeface="Helvetica" charset="0"/>
              </a:rPr>
              <a:t>  put 0.1640625 into binary.  Represent as in 5-bits choosing where to put the binary point.</a:t>
            </a: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 rot="-5424194">
            <a:off x="4541838" y="3130550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514600" y="3505200"/>
            <a:ext cx="5181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C0128"/>
                </a:solidFill>
                <a:latin typeface="Helvetica" charset="0"/>
              </a:rPr>
              <a:t>Store these bits and keep track of the binary point 2 places to the left of the MSB</a:t>
            </a:r>
          </a:p>
        </p:txBody>
      </p:sp>
      <p:sp>
        <p:nvSpPr>
          <p:cNvPr id="2194442" name="Text Box 10"/>
          <p:cNvSpPr txBox="1">
            <a:spLocks noChangeArrowheads="1"/>
          </p:cNvSpPr>
          <p:nvPr/>
        </p:nvSpPr>
        <p:spPr bwMode="auto">
          <a:xfrm>
            <a:off x="152400" y="4724400"/>
            <a:ext cx="8991600" cy="193899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Helvetica" charset="0"/>
              </a:rPr>
              <a:t>With </a:t>
            </a:r>
            <a:r>
              <a:rPr lang="en-US" sz="2400" b="1" dirty="0" smtClean="0">
                <a:solidFill>
                  <a:srgbClr val="000000"/>
                </a:solidFill>
                <a:latin typeface="Helvetica" charset="0"/>
              </a:rPr>
              <a:t>floating-point </a:t>
            </a:r>
            <a:r>
              <a:rPr lang="en-US" sz="2400" b="1" dirty="0">
                <a:solidFill>
                  <a:srgbClr val="000000"/>
                </a:solidFill>
                <a:latin typeface="Helvetica" charset="0"/>
              </a:rPr>
              <a:t>rep., each numeral carries a exponent field recording the whereabouts of its binary point.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Helvetica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Helvetica" charset="0"/>
              </a:rPr>
              <a:t>The binary point </a:t>
            </a:r>
            <a:r>
              <a:rPr lang="en-US" sz="2400" b="1" dirty="0">
                <a:solidFill>
                  <a:srgbClr val="800080"/>
                </a:solidFill>
                <a:latin typeface="Helvetica" charset="0"/>
              </a:rPr>
              <a:t>can be outside</a:t>
            </a:r>
            <a:r>
              <a:rPr lang="en-US" sz="2400" b="1" dirty="0">
                <a:solidFill>
                  <a:srgbClr val="000000"/>
                </a:solidFill>
                <a:latin typeface="Helvetica" charset="0"/>
              </a:rPr>
              <a:t> the stored bits, so very large and small numbers can be represented.</a:t>
            </a:r>
          </a:p>
        </p:txBody>
      </p:sp>
    </p:spTree>
    <p:extLst>
      <p:ext uri="{BB962C8B-B14F-4D97-AF65-F5344CB8AC3E}">
        <p14:creationId xmlns:p14="http://schemas.microsoft.com/office/powerpoint/2010/main" val="424175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444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100763" cy="474662"/>
          </a:xfrm>
          <a:noFill/>
        </p:spPr>
        <p:txBody>
          <a:bodyPr/>
          <a:lstStyle/>
          <a:p>
            <a:r>
              <a:rPr lang="en-US"/>
              <a:t>Scientific Notation (in Decimal)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90800" y="1689100"/>
            <a:ext cx="2414588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6.02</a:t>
            </a:r>
            <a:r>
              <a:rPr lang="en-US" sz="3200" b="1" baseline="-25000">
                <a:solidFill>
                  <a:srgbClr val="000000"/>
                </a:solidFill>
                <a:latin typeface="Helvetica" charset="0"/>
              </a:rPr>
              <a:t>10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x 10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23</a:t>
            </a:r>
            <a:endParaRPr lang="en-US" sz="3200" b="1">
              <a:solidFill>
                <a:srgbClr val="000000"/>
              </a:solidFill>
              <a:latin typeface="Helvetica" charset="0"/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525962" y="2125662"/>
            <a:ext cx="2789238" cy="846138"/>
            <a:chOff x="2688" y="1296"/>
            <a:chExt cx="1757" cy="533"/>
          </a:xfrm>
        </p:grpSpPr>
        <p:sp>
          <p:nvSpPr>
            <p:cNvPr id="32786" name="Rectangle 5"/>
            <p:cNvSpPr>
              <a:spLocks noChangeArrowheads="1"/>
            </p:cNvSpPr>
            <p:nvPr/>
          </p:nvSpPr>
          <p:spPr bwMode="auto">
            <a:xfrm>
              <a:off x="2928" y="1536"/>
              <a:ext cx="1517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Helvetica" charset="0"/>
                </a:rPr>
                <a:t>radix (base)</a:t>
              </a:r>
            </a:p>
          </p:txBody>
        </p:sp>
        <p:sp>
          <p:nvSpPr>
            <p:cNvPr id="32787" name="Line 6"/>
            <p:cNvSpPr>
              <a:spLocks noChangeShapeType="1"/>
            </p:cNvSpPr>
            <p:nvPr/>
          </p:nvSpPr>
          <p:spPr bwMode="auto">
            <a:xfrm>
              <a:off x="2688" y="1296"/>
              <a:ext cx="232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483470" y="2079813"/>
            <a:ext cx="2746375" cy="922338"/>
            <a:chOff x="912" y="1296"/>
            <a:chExt cx="1730" cy="581"/>
          </a:xfrm>
        </p:grpSpPr>
        <p:sp>
          <p:nvSpPr>
            <p:cNvPr id="32784" name="Rectangle 8"/>
            <p:cNvSpPr>
              <a:spLocks noChangeArrowheads="1"/>
            </p:cNvSpPr>
            <p:nvPr/>
          </p:nvSpPr>
          <p:spPr bwMode="auto">
            <a:xfrm>
              <a:off x="912" y="1584"/>
              <a:ext cx="1730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Helvetica" charset="0"/>
                </a:rPr>
                <a:t>decimal point</a:t>
              </a:r>
            </a:p>
          </p:txBody>
        </p:sp>
        <p:sp>
          <p:nvSpPr>
            <p:cNvPr id="32785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32774" name="Group 10"/>
          <p:cNvGrpSpPr>
            <a:grpSpLocks/>
          </p:cNvGrpSpPr>
          <p:nvPr/>
        </p:nvGrpSpPr>
        <p:grpSpPr bwMode="auto">
          <a:xfrm>
            <a:off x="0" y="838200"/>
            <a:ext cx="2590800" cy="1066800"/>
            <a:chOff x="0" y="528"/>
            <a:chExt cx="1632" cy="672"/>
          </a:xfrm>
        </p:grpSpPr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432" y="763"/>
              <a:ext cx="1190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Helvetica" charset="0"/>
                </a:rPr>
                <a:t>mantissa</a:t>
              </a:r>
              <a:endParaRPr lang="en-US" sz="3200" b="1" i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 flipH="1" flipV="1">
              <a:off x="1200" y="1056"/>
              <a:ext cx="43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2783" name="Rectangle 13"/>
            <p:cNvSpPr>
              <a:spLocks noChangeArrowheads="1"/>
            </p:cNvSpPr>
            <p:nvPr/>
          </p:nvSpPr>
          <p:spPr bwMode="auto">
            <a:xfrm>
              <a:off x="0" y="528"/>
              <a:ext cx="80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AU" sz="3200" b="1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32775" name="Group 14"/>
          <p:cNvGrpSpPr>
            <a:grpSpLocks/>
          </p:cNvGrpSpPr>
          <p:nvPr/>
        </p:nvGrpSpPr>
        <p:grpSpPr bwMode="auto">
          <a:xfrm>
            <a:off x="5000625" y="830263"/>
            <a:ext cx="2466975" cy="846137"/>
            <a:chOff x="3150" y="523"/>
            <a:chExt cx="1554" cy="533"/>
          </a:xfrm>
        </p:grpSpPr>
        <p:sp>
          <p:nvSpPr>
            <p:cNvPr id="32777" name="Line 15"/>
            <p:cNvSpPr>
              <a:spLocks noChangeShapeType="1"/>
            </p:cNvSpPr>
            <p:nvPr/>
          </p:nvSpPr>
          <p:spPr bwMode="auto">
            <a:xfrm flipV="1">
              <a:off x="3150" y="912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grpSp>
          <p:nvGrpSpPr>
            <p:cNvPr id="32778" name="Group 16"/>
            <p:cNvGrpSpPr>
              <a:grpSpLocks/>
            </p:cNvGrpSpPr>
            <p:nvPr/>
          </p:nvGrpSpPr>
          <p:grpSpPr bwMode="auto">
            <a:xfrm>
              <a:off x="3408" y="523"/>
              <a:ext cx="1296" cy="533"/>
              <a:chOff x="3408" y="523"/>
              <a:chExt cx="1296" cy="533"/>
            </a:xfrm>
          </p:grpSpPr>
          <p:sp>
            <p:nvSpPr>
              <p:cNvPr id="32779" name="Rectangle 17"/>
              <p:cNvSpPr>
                <a:spLocks noChangeArrowheads="1"/>
              </p:cNvSpPr>
              <p:nvPr/>
            </p:nvSpPr>
            <p:spPr bwMode="auto">
              <a:xfrm>
                <a:off x="3486" y="763"/>
                <a:ext cx="1218" cy="29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b="1">
                    <a:solidFill>
                      <a:srgbClr val="000000"/>
                    </a:solidFill>
                    <a:latin typeface="Helvetica" charset="0"/>
                  </a:rPr>
                  <a:t>exponent</a:t>
                </a:r>
                <a:endParaRPr lang="en-US" sz="3200" b="1" i="1">
                  <a:solidFill>
                    <a:srgbClr val="000000"/>
                  </a:solidFill>
                  <a:latin typeface="Helvetica" charset="0"/>
                </a:endParaRPr>
              </a:p>
            </p:txBody>
          </p:sp>
          <p:sp>
            <p:nvSpPr>
              <p:cNvPr id="32780" name="Rectangle 18"/>
              <p:cNvSpPr>
                <a:spLocks noChangeArrowheads="1"/>
              </p:cNvSpPr>
              <p:nvPr/>
            </p:nvSpPr>
            <p:spPr bwMode="auto">
              <a:xfrm>
                <a:off x="3408" y="523"/>
                <a:ext cx="80" cy="29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AU" sz="3200" b="1">
                  <a:solidFill>
                    <a:srgbClr val="000000"/>
                  </a:solidFill>
                  <a:latin typeface="Helvetica" charset="0"/>
                </a:endParaRPr>
              </a:p>
            </p:txBody>
          </p:sp>
        </p:grpSp>
      </p:grpSp>
      <p:sp>
        <p:nvSpPr>
          <p:cNvPr id="32776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8191500" cy="2095500"/>
          </a:xfrm>
          <a:noFill/>
        </p:spPr>
        <p:txBody>
          <a:bodyPr/>
          <a:lstStyle/>
          <a:p>
            <a:pPr>
              <a:lnSpc>
                <a:spcPct val="70000"/>
              </a:lnSpc>
              <a:spcBef>
                <a:spcPct val="70000"/>
              </a:spcBef>
              <a:tabLst>
                <a:tab pos="4406900" algn="l"/>
              </a:tabLst>
            </a:pPr>
            <a:r>
              <a:rPr lang="en-US" sz="2400"/>
              <a:t>Normalized form: no leadings 0s </a:t>
            </a:r>
            <a:br>
              <a:rPr lang="en-US" sz="2400"/>
            </a:br>
            <a:r>
              <a:rPr lang="en-US" sz="2400"/>
              <a:t>(exactly one digit to left of decimal point)</a:t>
            </a:r>
          </a:p>
          <a:p>
            <a:pPr>
              <a:lnSpc>
                <a:spcPct val="70000"/>
              </a:lnSpc>
              <a:spcBef>
                <a:spcPct val="70000"/>
              </a:spcBef>
              <a:tabLst>
                <a:tab pos="4406900" algn="l"/>
              </a:tabLst>
            </a:pPr>
            <a:r>
              <a:rPr lang="en-US" sz="2400"/>
              <a:t>Alternatives to representing 1/1,000,000,000</a:t>
            </a:r>
          </a:p>
          <a:p>
            <a:pPr lvl="1">
              <a:lnSpc>
                <a:spcPct val="70000"/>
              </a:lnSpc>
              <a:spcBef>
                <a:spcPct val="70000"/>
              </a:spcBef>
              <a:tabLst>
                <a:tab pos="4406900" algn="l"/>
              </a:tabLst>
            </a:pPr>
            <a:r>
              <a:rPr lang="en-US" sz="2400">
                <a:solidFill>
                  <a:schemeClr val="accent2"/>
                </a:solidFill>
              </a:rPr>
              <a:t>Normalized: 	1.0 x 10</a:t>
            </a:r>
            <a:r>
              <a:rPr lang="en-US" sz="2400" baseline="30000">
                <a:solidFill>
                  <a:schemeClr val="accent2"/>
                </a:solidFill>
              </a:rPr>
              <a:t>-9</a:t>
            </a:r>
            <a:endParaRPr lang="en-US" sz="2400">
              <a:solidFill>
                <a:schemeClr val="accent2"/>
              </a:solidFill>
            </a:endParaRPr>
          </a:p>
          <a:p>
            <a:pPr lvl="1">
              <a:lnSpc>
                <a:spcPct val="70000"/>
              </a:lnSpc>
              <a:spcBef>
                <a:spcPct val="70000"/>
              </a:spcBef>
              <a:tabLst>
                <a:tab pos="4406900" algn="l"/>
              </a:tabLst>
            </a:pPr>
            <a:r>
              <a:rPr lang="en-US" sz="2400"/>
              <a:t>Not normalized: 	0.1 x 10</a:t>
            </a:r>
            <a:r>
              <a:rPr lang="en-US" sz="2400" baseline="30000"/>
              <a:t>-8</a:t>
            </a:r>
            <a:r>
              <a:rPr lang="en-US" sz="2400"/>
              <a:t>,10.0 x 10</a:t>
            </a:r>
            <a:r>
              <a:rPr lang="en-US" sz="2400" baseline="30000"/>
              <a:t>-10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69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807075" cy="474662"/>
          </a:xfrm>
          <a:noFill/>
        </p:spPr>
        <p:txBody>
          <a:bodyPr/>
          <a:lstStyle/>
          <a:p>
            <a:r>
              <a:rPr lang="en-US"/>
              <a:t>Scientific Notation (in Binary)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590800" y="1689100"/>
            <a:ext cx="2325689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1.01</a:t>
            </a:r>
            <a:r>
              <a:rPr lang="en-US" sz="3200" b="1" baseline="-25000">
                <a:solidFill>
                  <a:srgbClr val="FC0128"/>
                </a:solidFill>
                <a:latin typeface="Helvetica" charset="0"/>
              </a:rPr>
              <a:t>two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x </a:t>
            </a:r>
            <a:r>
              <a:rPr lang="en-US" sz="3200" b="1">
                <a:solidFill>
                  <a:srgbClr val="FC0128"/>
                </a:solidFill>
                <a:latin typeface="Helvetica" charset="0"/>
              </a:rPr>
              <a:t>2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-1</a:t>
            </a:r>
            <a:endParaRPr lang="en-US" sz="3200" b="1">
              <a:solidFill>
                <a:srgbClr val="000000"/>
              </a:solidFill>
              <a:latin typeface="Helvetica" charset="0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4602163" y="2125663"/>
            <a:ext cx="2789238" cy="846138"/>
            <a:chOff x="2899" y="1339"/>
            <a:chExt cx="1757" cy="533"/>
          </a:xfrm>
        </p:grpSpPr>
        <p:sp>
          <p:nvSpPr>
            <p:cNvPr id="34834" name="Rectangle 5"/>
            <p:cNvSpPr>
              <a:spLocks noChangeArrowheads="1"/>
            </p:cNvSpPr>
            <p:nvPr/>
          </p:nvSpPr>
          <p:spPr bwMode="auto">
            <a:xfrm>
              <a:off x="3139" y="1579"/>
              <a:ext cx="1517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Helvetica" charset="0"/>
                </a:rPr>
                <a:t>radix (base)</a:t>
              </a:r>
            </a:p>
          </p:txBody>
        </p:sp>
        <p:sp>
          <p:nvSpPr>
            <p:cNvPr id="34835" name="Line 6"/>
            <p:cNvSpPr>
              <a:spLocks noChangeShapeType="1"/>
            </p:cNvSpPr>
            <p:nvPr/>
          </p:nvSpPr>
          <p:spPr bwMode="auto">
            <a:xfrm>
              <a:off x="2899" y="1339"/>
              <a:ext cx="232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34821" name="Group 7"/>
          <p:cNvGrpSpPr>
            <a:grpSpLocks/>
          </p:cNvGrpSpPr>
          <p:nvPr/>
        </p:nvGrpSpPr>
        <p:grpSpPr bwMode="auto">
          <a:xfrm>
            <a:off x="1492626" y="2125662"/>
            <a:ext cx="2859088" cy="922338"/>
            <a:chOff x="912" y="1296"/>
            <a:chExt cx="1801" cy="581"/>
          </a:xfrm>
        </p:grpSpPr>
        <p:sp>
          <p:nvSpPr>
            <p:cNvPr id="34832" name="Rectangle 8"/>
            <p:cNvSpPr>
              <a:spLocks noChangeArrowheads="1"/>
            </p:cNvSpPr>
            <p:nvPr/>
          </p:nvSpPr>
          <p:spPr bwMode="auto">
            <a:xfrm>
              <a:off x="912" y="1584"/>
              <a:ext cx="1801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Helvetica" charset="0"/>
                </a:rPr>
                <a:t>“</a:t>
              </a:r>
              <a:r>
                <a:rPr lang="en-US" sz="3200" b="1">
                  <a:solidFill>
                    <a:srgbClr val="FC0128"/>
                  </a:solidFill>
                  <a:latin typeface="Helvetica" charset="0"/>
                </a:rPr>
                <a:t>binary point</a:t>
              </a:r>
              <a:r>
                <a:rPr lang="en-US" sz="3200" b="1">
                  <a:solidFill>
                    <a:srgbClr val="000000"/>
                  </a:solidFill>
                  <a:latin typeface="Helvetica" charset="0"/>
                </a:rPr>
                <a:t>”</a:t>
              </a:r>
            </a:p>
          </p:txBody>
        </p:sp>
        <p:sp>
          <p:nvSpPr>
            <p:cNvPr id="34833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34822" name="Group 10"/>
          <p:cNvGrpSpPr>
            <a:grpSpLocks/>
          </p:cNvGrpSpPr>
          <p:nvPr/>
        </p:nvGrpSpPr>
        <p:grpSpPr bwMode="auto">
          <a:xfrm>
            <a:off x="4848225" y="830263"/>
            <a:ext cx="2466975" cy="846137"/>
            <a:chOff x="3054" y="523"/>
            <a:chExt cx="1554" cy="533"/>
          </a:xfrm>
        </p:grpSpPr>
        <p:sp>
          <p:nvSpPr>
            <p:cNvPr id="34828" name="Line 11"/>
            <p:cNvSpPr>
              <a:spLocks noChangeShapeType="1"/>
            </p:cNvSpPr>
            <p:nvPr/>
          </p:nvSpPr>
          <p:spPr bwMode="auto">
            <a:xfrm flipV="1">
              <a:off x="3054" y="912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grpSp>
          <p:nvGrpSpPr>
            <p:cNvPr id="34829" name="Group 12"/>
            <p:cNvGrpSpPr>
              <a:grpSpLocks/>
            </p:cNvGrpSpPr>
            <p:nvPr/>
          </p:nvGrpSpPr>
          <p:grpSpPr bwMode="auto">
            <a:xfrm>
              <a:off x="3390" y="523"/>
              <a:ext cx="1218" cy="533"/>
              <a:chOff x="3390" y="523"/>
              <a:chExt cx="1218" cy="533"/>
            </a:xfrm>
          </p:grpSpPr>
          <p:sp>
            <p:nvSpPr>
              <p:cNvPr id="34830" name="Rectangle 13"/>
              <p:cNvSpPr>
                <a:spLocks noChangeArrowheads="1"/>
              </p:cNvSpPr>
              <p:nvPr/>
            </p:nvSpPr>
            <p:spPr bwMode="auto">
              <a:xfrm>
                <a:off x="3390" y="763"/>
                <a:ext cx="1218" cy="29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b="1">
                    <a:solidFill>
                      <a:srgbClr val="000000"/>
                    </a:solidFill>
                    <a:latin typeface="Helvetica" charset="0"/>
                  </a:rPr>
                  <a:t>exponent</a:t>
                </a:r>
                <a:endParaRPr lang="en-US" sz="3200" b="1" i="1">
                  <a:solidFill>
                    <a:srgbClr val="000000"/>
                  </a:solidFill>
                  <a:latin typeface="Helvetica" charset="0"/>
                </a:endParaRPr>
              </a:p>
            </p:txBody>
          </p:sp>
          <p:sp>
            <p:nvSpPr>
              <p:cNvPr id="34831" name="Rectangle 14"/>
              <p:cNvSpPr>
                <a:spLocks noChangeArrowheads="1"/>
              </p:cNvSpPr>
              <p:nvPr/>
            </p:nvSpPr>
            <p:spPr bwMode="auto">
              <a:xfrm>
                <a:off x="3408" y="523"/>
                <a:ext cx="80" cy="29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AU" sz="3200" b="1">
                  <a:solidFill>
                    <a:srgbClr val="000000"/>
                  </a:solidFill>
                  <a:latin typeface="Helvetica" charset="0"/>
                </a:endParaRPr>
              </a:p>
            </p:txBody>
          </p:sp>
        </p:grpSp>
      </p:grpSp>
      <p:sp>
        <p:nvSpPr>
          <p:cNvPr id="3482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70751" y="3381751"/>
            <a:ext cx="8305800" cy="2658164"/>
          </a:xfrm>
          <a:noFill/>
        </p:spPr>
        <p:txBody>
          <a:bodyPr/>
          <a:lstStyle/>
          <a:p>
            <a:pPr>
              <a:lnSpc>
                <a:spcPct val="70000"/>
              </a:lnSpc>
              <a:spcBef>
                <a:spcPct val="70000"/>
              </a:spcBef>
              <a:tabLst>
                <a:tab pos="4406900" algn="l"/>
              </a:tabLst>
            </a:pPr>
            <a:r>
              <a:rPr lang="en-US" dirty="0"/>
              <a:t>Computer arithmetic that supports it called </a:t>
            </a:r>
            <a:r>
              <a:rPr lang="en-US" u="sng" dirty="0">
                <a:solidFill>
                  <a:schemeClr val="accent1"/>
                </a:solidFill>
              </a:rPr>
              <a:t>floating point</a:t>
            </a:r>
            <a:r>
              <a:rPr lang="en-US" dirty="0"/>
              <a:t>, because it represents numbers where the binary point is not fixed, as it is for integers</a:t>
            </a:r>
          </a:p>
          <a:p>
            <a:pPr lvl="1">
              <a:lnSpc>
                <a:spcPct val="70000"/>
              </a:lnSpc>
              <a:spcBef>
                <a:spcPct val="70000"/>
              </a:spcBef>
              <a:tabLst>
                <a:tab pos="4406900" algn="l"/>
              </a:tabLst>
            </a:pPr>
            <a:r>
              <a:rPr lang="en-US" dirty="0"/>
              <a:t>Declare such variable in C as </a:t>
            </a:r>
            <a:r>
              <a:rPr lang="en-US" dirty="0" smtClean="0">
                <a:latin typeface="Courier"/>
              </a:rPr>
              <a:t>float</a:t>
            </a:r>
          </a:p>
          <a:p>
            <a:pPr lvl="2">
              <a:lnSpc>
                <a:spcPct val="70000"/>
              </a:lnSpc>
              <a:spcBef>
                <a:spcPct val="70000"/>
              </a:spcBef>
              <a:tabLst>
                <a:tab pos="4406900" algn="l"/>
              </a:tabLst>
            </a:pPr>
            <a:r>
              <a:rPr lang="en-US" sz="2800" dirty="0">
                <a:solidFill>
                  <a:srgbClr val="0D407F"/>
                </a:solidFill>
              </a:rPr>
              <a:t>Or </a:t>
            </a:r>
            <a:r>
              <a:rPr lang="en-US" sz="2800" dirty="0">
                <a:solidFill>
                  <a:srgbClr val="0D407F"/>
                </a:solidFill>
                <a:latin typeface="Courier"/>
                <a:cs typeface="Courier"/>
              </a:rPr>
              <a:t>double</a:t>
            </a:r>
            <a:r>
              <a:rPr lang="en-US" sz="2800" dirty="0">
                <a:solidFill>
                  <a:srgbClr val="0D407F"/>
                </a:solidFill>
              </a:rPr>
              <a:t> for double precision.</a:t>
            </a:r>
          </a:p>
        </p:txBody>
      </p:sp>
      <p:grpSp>
        <p:nvGrpSpPr>
          <p:cNvPr id="34824" name="Group 16"/>
          <p:cNvGrpSpPr>
            <a:grpSpLocks/>
          </p:cNvGrpSpPr>
          <p:nvPr/>
        </p:nvGrpSpPr>
        <p:grpSpPr bwMode="auto">
          <a:xfrm>
            <a:off x="0" y="838200"/>
            <a:ext cx="2590800" cy="1066800"/>
            <a:chOff x="0" y="528"/>
            <a:chExt cx="1632" cy="672"/>
          </a:xfrm>
        </p:grpSpPr>
        <p:sp>
          <p:nvSpPr>
            <p:cNvPr id="34825" name="Rectangle 17"/>
            <p:cNvSpPr>
              <a:spLocks noChangeArrowheads="1"/>
            </p:cNvSpPr>
            <p:nvPr/>
          </p:nvSpPr>
          <p:spPr bwMode="auto">
            <a:xfrm>
              <a:off x="432" y="763"/>
              <a:ext cx="1190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0000"/>
                  </a:solidFill>
                  <a:latin typeface="Helvetica" charset="0"/>
                </a:rPr>
                <a:t>mantissa</a:t>
              </a:r>
              <a:endParaRPr lang="en-US" sz="3200" b="1" i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4826" name="Line 18"/>
            <p:cNvSpPr>
              <a:spLocks noChangeShapeType="1"/>
            </p:cNvSpPr>
            <p:nvPr/>
          </p:nvSpPr>
          <p:spPr bwMode="auto">
            <a:xfrm flipH="1" flipV="1">
              <a:off x="1200" y="1056"/>
              <a:ext cx="43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4827" name="Rectangle 19"/>
            <p:cNvSpPr>
              <a:spLocks noChangeArrowheads="1"/>
            </p:cNvSpPr>
            <p:nvPr/>
          </p:nvSpPr>
          <p:spPr bwMode="auto">
            <a:xfrm>
              <a:off x="0" y="528"/>
              <a:ext cx="80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AU" sz="3200" b="1">
                <a:solidFill>
                  <a:srgbClr val="000000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798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Performance?</a:t>
            </a:r>
            <a:endParaRPr lang="en-US"/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Latency </a:t>
            </a:r>
            <a:r>
              <a:rPr lang="en-US" dirty="0" smtClean="0"/>
              <a:t>(or </a:t>
            </a:r>
            <a:r>
              <a:rPr lang="en-US" i="1" dirty="0" smtClean="0"/>
              <a:t>response time </a:t>
            </a:r>
            <a:r>
              <a:rPr lang="en-US" dirty="0" smtClean="0"/>
              <a:t>or </a:t>
            </a:r>
            <a:r>
              <a:rPr lang="en-US" i="1" dirty="0" smtClean="0"/>
              <a:t>execution 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Time to complete one task</a:t>
            </a:r>
          </a:p>
          <a:p>
            <a:r>
              <a:rPr lang="en-US" i="1" dirty="0" smtClean="0"/>
              <a:t>Bandwidth </a:t>
            </a:r>
            <a:r>
              <a:rPr lang="en-US" dirty="0" smtClean="0"/>
              <a:t>(or </a:t>
            </a:r>
            <a:r>
              <a:rPr lang="en-US" i="1" dirty="0" smtClean="0"/>
              <a:t>throughput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Tasks completed per unit time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02C0-DC77-E64D-ACD4-9D571498FD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048203" cy="490391"/>
          </a:xfrm>
        </p:spPr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/>
              <a:t>Representation (1/2)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1130300"/>
          </a:xfrm>
        </p:spPr>
        <p:txBody>
          <a:bodyPr/>
          <a:lstStyle/>
          <a:p>
            <a:r>
              <a:rPr lang="en-US"/>
              <a:t>Normal format: </a:t>
            </a:r>
            <a:r>
              <a:rPr lang="en-US">
                <a:solidFill>
                  <a:schemeClr val="hlink"/>
                </a:solidFill>
              </a:rPr>
              <a:t>+</a:t>
            </a:r>
            <a:r>
              <a:rPr lang="en-US">
                <a:solidFill>
                  <a:schemeClr val="tx2"/>
                </a:solidFill>
              </a:rPr>
              <a:t>1</a:t>
            </a:r>
            <a:r>
              <a:rPr lang="en-US"/>
              <a:t>.</a:t>
            </a:r>
            <a:r>
              <a:rPr lang="en-US">
                <a:solidFill>
                  <a:schemeClr val="accent2"/>
                </a:solidFill>
              </a:rPr>
              <a:t>xxx…x</a:t>
            </a:r>
            <a:r>
              <a:rPr lang="en-US" baseline="-25000"/>
              <a:t>two</a:t>
            </a:r>
            <a:r>
              <a:rPr lang="en-US"/>
              <a:t>*2</a:t>
            </a:r>
            <a:r>
              <a:rPr lang="en-US" baseline="30000">
                <a:solidFill>
                  <a:schemeClr val="accent1"/>
                </a:solidFill>
              </a:rPr>
              <a:t>yyy…y</a:t>
            </a:r>
            <a:r>
              <a:rPr lang="en-US" sz="2400"/>
              <a:t>two</a:t>
            </a:r>
            <a:endParaRPr lang="en-US"/>
          </a:p>
          <a:p>
            <a:r>
              <a:rPr lang="en-US"/>
              <a:t>Multiple of Word Size (32 bits)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81000" y="2362200"/>
            <a:ext cx="7926388" cy="1433513"/>
            <a:chOff x="240" y="1488"/>
            <a:chExt cx="4993" cy="903"/>
          </a:xfrm>
        </p:grpSpPr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4992" y="1528"/>
              <a:ext cx="24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0</a:t>
              </a:r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240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31</a:t>
              </a:r>
            </a:p>
          </p:txBody>
        </p:sp>
        <p:sp>
          <p:nvSpPr>
            <p:cNvPr id="36872" name="Rectangle 7"/>
            <p:cNvSpPr>
              <a:spLocks noChangeArrowheads="1"/>
            </p:cNvSpPr>
            <p:nvPr/>
          </p:nvSpPr>
          <p:spPr bwMode="auto">
            <a:xfrm>
              <a:off x="480" y="1776"/>
              <a:ext cx="4704" cy="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432" y="1728"/>
              <a:ext cx="2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DFCA"/>
                  </a:solidFill>
                  <a:latin typeface="Helvetica" charset="0"/>
                </a:rPr>
                <a:t>S</a:t>
              </a:r>
              <a:endParaRPr lang="en-US" sz="2800" b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768" y="1728"/>
              <a:ext cx="113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FC0128"/>
                  </a:solidFill>
                  <a:latin typeface="Helvetica" charset="0"/>
                </a:rPr>
                <a:t>Exponent</a:t>
              </a:r>
              <a:endParaRPr lang="en-US" sz="2800" b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>
              <a:off x="672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528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30</a:t>
              </a:r>
            </a:p>
          </p:txBody>
        </p:sp>
        <p:sp>
          <p:nvSpPr>
            <p:cNvPr id="36877" name="Line 12"/>
            <p:cNvSpPr>
              <a:spLocks noChangeShapeType="1"/>
            </p:cNvSpPr>
            <p:nvPr/>
          </p:nvSpPr>
          <p:spPr bwMode="auto">
            <a:xfrm>
              <a:off x="1968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1632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</a:t>
              </a:r>
            </a:p>
          </p:txBody>
        </p:sp>
        <p:sp>
          <p:nvSpPr>
            <p:cNvPr id="36879" name="Text Box 14"/>
            <p:cNvSpPr txBox="1">
              <a:spLocks noChangeArrowheads="1"/>
            </p:cNvSpPr>
            <p:nvPr/>
          </p:nvSpPr>
          <p:spPr bwMode="auto">
            <a:xfrm>
              <a:off x="1920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22</a:t>
              </a:r>
            </a:p>
          </p:txBody>
        </p:sp>
        <p:sp>
          <p:nvSpPr>
            <p:cNvPr id="36880" name="Text Box 15"/>
            <p:cNvSpPr txBox="1">
              <a:spLocks noChangeArrowheads="1"/>
            </p:cNvSpPr>
            <p:nvPr/>
          </p:nvSpPr>
          <p:spPr bwMode="auto">
            <a:xfrm>
              <a:off x="2928" y="1728"/>
              <a:ext cx="13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63DE8"/>
                  </a:solidFill>
                  <a:latin typeface="Helvetica" charset="0"/>
                </a:rPr>
                <a:t>Significand</a:t>
              </a:r>
              <a:endParaRPr lang="en-US" sz="2800" b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6881" name="Text Box 16"/>
            <p:cNvSpPr txBox="1">
              <a:spLocks noChangeArrowheads="1"/>
            </p:cNvSpPr>
            <p:nvPr/>
          </p:nvSpPr>
          <p:spPr bwMode="auto">
            <a:xfrm>
              <a:off x="288" y="2064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1 bit</a:t>
              </a:r>
            </a:p>
          </p:txBody>
        </p:sp>
        <p:sp>
          <p:nvSpPr>
            <p:cNvPr id="36882" name="Text Box 17"/>
            <p:cNvSpPr txBox="1">
              <a:spLocks noChangeArrowheads="1"/>
            </p:cNvSpPr>
            <p:nvPr/>
          </p:nvSpPr>
          <p:spPr bwMode="auto">
            <a:xfrm>
              <a:off x="1056" y="2064"/>
              <a:ext cx="70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8 bits</a:t>
              </a:r>
            </a:p>
          </p:txBody>
        </p:sp>
        <p:sp>
          <p:nvSpPr>
            <p:cNvPr id="36883" name="Text Box 18"/>
            <p:cNvSpPr txBox="1">
              <a:spLocks noChangeArrowheads="1"/>
            </p:cNvSpPr>
            <p:nvPr/>
          </p:nvSpPr>
          <p:spPr bwMode="auto">
            <a:xfrm>
              <a:off x="3264" y="2064"/>
              <a:ext cx="82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 bits</a:t>
              </a:r>
            </a:p>
          </p:txBody>
        </p:sp>
      </p:grpSp>
      <p:sp>
        <p:nvSpPr>
          <p:cNvPr id="36869" name="Rectangle 19"/>
          <p:cNvSpPr>
            <a:spLocks noChangeArrowheads="1"/>
          </p:cNvSpPr>
          <p:nvPr/>
        </p:nvSpPr>
        <p:spPr bwMode="auto">
          <a:xfrm>
            <a:off x="609600" y="3978275"/>
            <a:ext cx="8001000" cy="219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Char char="•"/>
            </a:pPr>
            <a:r>
              <a:rPr lang="en-US" sz="3200" b="1">
                <a:solidFill>
                  <a:srgbClr val="00DFCA"/>
                </a:solidFill>
                <a:latin typeface="Helvetica" charset="0"/>
              </a:rPr>
              <a:t>S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represents </a:t>
            </a:r>
            <a:r>
              <a:rPr lang="en-US" sz="3200" b="1">
                <a:solidFill>
                  <a:srgbClr val="00DFCA"/>
                </a:solidFill>
                <a:latin typeface="Helvetica" charset="0"/>
              </a:rPr>
              <a:t>Sign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				</a:t>
            </a:r>
            <a:r>
              <a:rPr lang="en-US" sz="3200" b="1">
                <a:solidFill>
                  <a:srgbClr val="FC0128"/>
                </a:solidFill>
                <a:latin typeface="Helvetica" charset="0"/>
              </a:rPr>
              <a:t>Exponent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represents </a:t>
            </a:r>
            <a:r>
              <a:rPr lang="en-US" sz="3200" b="1">
                <a:solidFill>
                  <a:srgbClr val="FC0128"/>
                </a:solidFill>
                <a:latin typeface="Helvetica" charset="0"/>
              </a:rPr>
              <a:t>y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’s			</a:t>
            </a:r>
            <a:r>
              <a:rPr lang="en-US" sz="3200" b="1">
                <a:solidFill>
                  <a:srgbClr val="063DE8"/>
                </a:solidFill>
                <a:latin typeface="Helvetica" charset="0"/>
              </a:rPr>
              <a:t>Significand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represents </a:t>
            </a:r>
            <a:r>
              <a:rPr lang="en-US" sz="3200" b="1">
                <a:solidFill>
                  <a:srgbClr val="063DE8"/>
                </a:solidFill>
                <a:latin typeface="Helvetica" charset="0"/>
              </a:rPr>
              <a:t>x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’s</a:t>
            </a:r>
          </a:p>
          <a:p>
            <a:pPr marL="203200" indent="-203200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Represent numbers as small as </a:t>
            </a:r>
            <a:br>
              <a:rPr lang="en-US" sz="3200" b="1">
                <a:solidFill>
                  <a:srgbClr val="000000"/>
                </a:solidFill>
                <a:latin typeface="Helvetica" charset="0"/>
              </a:rPr>
            </a:br>
            <a:r>
              <a:rPr lang="en-US" sz="3200" b="1">
                <a:solidFill>
                  <a:srgbClr val="000000"/>
                </a:solidFill>
                <a:latin typeface="Helvetica" charset="0"/>
              </a:rPr>
              <a:t>2.0 x 10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-38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to as large as 2.0 x 10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38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251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059224" cy="490391"/>
          </a:xfrm>
        </p:spPr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/>
              <a:t>Representation (2/2)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05800" cy="5602288"/>
          </a:xfrm>
        </p:spPr>
        <p:txBody>
          <a:bodyPr/>
          <a:lstStyle/>
          <a:p>
            <a:r>
              <a:rPr lang="en-US" sz="2800"/>
              <a:t>What if result too large? </a:t>
            </a:r>
          </a:p>
          <a:p>
            <a:pPr lvl="1">
              <a:buFontTx/>
              <a:buNone/>
            </a:pPr>
            <a:r>
              <a:rPr lang="en-US" sz="2400"/>
              <a:t>(&gt; 2.0x10</a:t>
            </a:r>
            <a:r>
              <a:rPr lang="en-US" sz="2400" baseline="30000"/>
              <a:t>38</a:t>
            </a:r>
            <a:r>
              <a:rPr lang="en-US" sz="2400"/>
              <a:t> , &lt; -2.0x10</a:t>
            </a:r>
            <a:r>
              <a:rPr lang="en-US" sz="2400" baseline="30000"/>
              <a:t>38</a:t>
            </a:r>
            <a:r>
              <a:rPr lang="en-US" sz="2400"/>
              <a:t> )</a:t>
            </a:r>
          </a:p>
          <a:p>
            <a:pPr lvl="1"/>
            <a:r>
              <a:rPr lang="en-US" sz="2400" u="sng">
                <a:solidFill>
                  <a:schemeClr val="accent1"/>
                </a:solidFill>
              </a:rPr>
              <a:t>Overflow</a:t>
            </a:r>
            <a:r>
              <a:rPr lang="en-US" sz="2400">
                <a:solidFill>
                  <a:schemeClr val="accent1"/>
                </a:solidFill>
              </a:rPr>
              <a:t>!</a:t>
            </a:r>
            <a:r>
              <a:rPr lang="en-US" sz="2400"/>
              <a:t> </a:t>
            </a:r>
            <a:r>
              <a:rPr lang="en-US" sz="2400">
                <a:solidFill>
                  <a:schemeClr val="tx2"/>
                </a:solidFill>
                <a:latin typeface="Symbol" charset="2"/>
                <a:cs typeface="ＭＳ Ｐゴシック" charset="-128"/>
                <a:sym typeface="Symbol" charset="2"/>
              </a:rPr>
              <a:t></a:t>
            </a:r>
            <a:r>
              <a:rPr lang="en-US" sz="2400"/>
              <a:t> Exponent larger than represented in 8-bit Exponent field</a:t>
            </a:r>
          </a:p>
          <a:p>
            <a:r>
              <a:rPr lang="en-US" sz="2800"/>
              <a:t>What if result too small? </a:t>
            </a:r>
          </a:p>
          <a:p>
            <a:pPr lvl="1">
              <a:buFontTx/>
              <a:buNone/>
            </a:pPr>
            <a:r>
              <a:rPr lang="en-US" sz="2400"/>
              <a:t>(&gt;0 &amp; &lt; 2.0x10</a:t>
            </a:r>
            <a:r>
              <a:rPr lang="en-US" sz="2400" baseline="30000"/>
              <a:t>-38</a:t>
            </a:r>
            <a:r>
              <a:rPr lang="en-US" sz="2400"/>
              <a:t> , &lt;0 &amp; &gt; -2.0x10</a:t>
            </a:r>
            <a:r>
              <a:rPr lang="en-US" sz="2400" baseline="30000"/>
              <a:t>-38</a:t>
            </a:r>
            <a:r>
              <a:rPr lang="en-US" sz="2400"/>
              <a:t> )</a:t>
            </a:r>
          </a:p>
          <a:p>
            <a:pPr lvl="1"/>
            <a:r>
              <a:rPr lang="en-US" sz="2400" u="sng">
                <a:solidFill>
                  <a:schemeClr val="accent1"/>
                </a:solidFill>
              </a:rPr>
              <a:t>Underflow!</a:t>
            </a:r>
            <a:r>
              <a:rPr lang="en-US" sz="2400"/>
              <a:t> </a:t>
            </a:r>
            <a:r>
              <a:rPr lang="en-US" sz="2400">
                <a:solidFill>
                  <a:schemeClr val="tx2"/>
                </a:solidFill>
                <a:latin typeface="Symbol" charset="2"/>
                <a:cs typeface="ＭＳ Ｐゴシック" charset="-128"/>
                <a:sym typeface="Symbol" charset="2"/>
              </a:rPr>
              <a:t></a:t>
            </a:r>
            <a:r>
              <a:rPr lang="en-US" sz="2400"/>
              <a:t> Negative exponent larger than represented in 8-bit Exponent field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What would help reduce chances of overflow and/or underflow?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066800" y="4724400"/>
            <a:ext cx="6858000" cy="838200"/>
            <a:chOff x="672" y="2976"/>
            <a:chExt cx="4320" cy="528"/>
          </a:xfrm>
        </p:grpSpPr>
        <p:sp>
          <p:nvSpPr>
            <p:cNvPr id="38920" name="Rectangle 5"/>
            <p:cNvSpPr>
              <a:spLocks noChangeArrowheads="1"/>
            </p:cNvSpPr>
            <p:nvPr/>
          </p:nvSpPr>
          <p:spPr bwMode="auto">
            <a:xfrm>
              <a:off x="672" y="2976"/>
              <a:ext cx="432" cy="288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4560" y="2976"/>
              <a:ext cx="432" cy="288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2640" y="2976"/>
              <a:ext cx="384" cy="288"/>
            </a:xfrm>
            <a:prstGeom prst="rect">
              <a:avLst/>
            </a:prstGeom>
            <a:solidFill>
              <a:schemeClr val="fol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>
              <a:off x="672" y="3120"/>
              <a:ext cx="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grpSp>
          <p:nvGrpSpPr>
            <p:cNvPr id="38924" name="Group 9"/>
            <p:cNvGrpSpPr>
              <a:grpSpLocks/>
            </p:cNvGrpSpPr>
            <p:nvPr/>
          </p:nvGrpSpPr>
          <p:grpSpPr bwMode="auto">
            <a:xfrm>
              <a:off x="1440" y="3044"/>
              <a:ext cx="96" cy="144"/>
              <a:chOff x="2400" y="3792"/>
              <a:chExt cx="96" cy="144"/>
            </a:xfrm>
          </p:grpSpPr>
          <p:sp>
            <p:nvSpPr>
              <p:cNvPr id="38948" name="Freeform 10"/>
              <p:cNvSpPr>
                <a:spLocks/>
              </p:cNvSpPr>
              <p:nvPr/>
            </p:nvSpPr>
            <p:spPr bwMode="auto">
              <a:xfrm>
                <a:off x="2400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38949" name="Freeform 11"/>
              <p:cNvSpPr>
                <a:spLocks/>
              </p:cNvSpPr>
              <p:nvPr/>
            </p:nvSpPr>
            <p:spPr bwMode="auto">
              <a:xfrm>
                <a:off x="2448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8925" name="Group 12"/>
            <p:cNvGrpSpPr>
              <a:grpSpLocks/>
            </p:cNvGrpSpPr>
            <p:nvPr/>
          </p:nvGrpSpPr>
          <p:grpSpPr bwMode="auto">
            <a:xfrm>
              <a:off x="2256" y="3044"/>
              <a:ext cx="96" cy="144"/>
              <a:chOff x="2400" y="3792"/>
              <a:chExt cx="96" cy="144"/>
            </a:xfrm>
          </p:grpSpPr>
          <p:sp>
            <p:nvSpPr>
              <p:cNvPr id="38946" name="Freeform 13"/>
              <p:cNvSpPr>
                <a:spLocks/>
              </p:cNvSpPr>
              <p:nvPr/>
            </p:nvSpPr>
            <p:spPr bwMode="auto">
              <a:xfrm>
                <a:off x="2400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38947" name="Freeform 14"/>
              <p:cNvSpPr>
                <a:spLocks/>
              </p:cNvSpPr>
              <p:nvPr/>
            </p:nvSpPr>
            <p:spPr bwMode="auto">
              <a:xfrm>
                <a:off x="2448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8926" name="Group 15"/>
            <p:cNvGrpSpPr>
              <a:grpSpLocks/>
            </p:cNvGrpSpPr>
            <p:nvPr/>
          </p:nvGrpSpPr>
          <p:grpSpPr bwMode="auto">
            <a:xfrm>
              <a:off x="3408" y="3044"/>
              <a:ext cx="96" cy="144"/>
              <a:chOff x="2400" y="3792"/>
              <a:chExt cx="96" cy="144"/>
            </a:xfrm>
          </p:grpSpPr>
          <p:sp>
            <p:nvSpPr>
              <p:cNvPr id="38944" name="Freeform 16"/>
              <p:cNvSpPr>
                <a:spLocks/>
              </p:cNvSpPr>
              <p:nvPr/>
            </p:nvSpPr>
            <p:spPr bwMode="auto">
              <a:xfrm>
                <a:off x="2400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38945" name="Freeform 17"/>
              <p:cNvSpPr>
                <a:spLocks/>
              </p:cNvSpPr>
              <p:nvPr/>
            </p:nvSpPr>
            <p:spPr bwMode="auto">
              <a:xfrm>
                <a:off x="2448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8927" name="Group 18"/>
            <p:cNvGrpSpPr>
              <a:grpSpLocks/>
            </p:cNvGrpSpPr>
            <p:nvPr/>
          </p:nvGrpSpPr>
          <p:grpSpPr bwMode="auto">
            <a:xfrm>
              <a:off x="4176" y="3044"/>
              <a:ext cx="96" cy="144"/>
              <a:chOff x="2400" y="3792"/>
              <a:chExt cx="96" cy="144"/>
            </a:xfrm>
          </p:grpSpPr>
          <p:sp>
            <p:nvSpPr>
              <p:cNvPr id="38942" name="Freeform 19"/>
              <p:cNvSpPr>
                <a:spLocks/>
              </p:cNvSpPr>
              <p:nvPr/>
            </p:nvSpPr>
            <p:spPr bwMode="auto">
              <a:xfrm>
                <a:off x="2400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38943" name="Freeform 20"/>
              <p:cNvSpPr>
                <a:spLocks/>
              </p:cNvSpPr>
              <p:nvPr/>
            </p:nvSpPr>
            <p:spPr bwMode="auto">
              <a:xfrm>
                <a:off x="2448" y="3792"/>
                <a:ext cx="48" cy="144"/>
              </a:xfrm>
              <a:custGeom>
                <a:avLst/>
                <a:gdLst>
                  <a:gd name="T0" fmla="*/ 48 w 48"/>
                  <a:gd name="T1" fmla="*/ 0 h 144"/>
                  <a:gd name="T2" fmla="*/ 0 w 48"/>
                  <a:gd name="T3" fmla="*/ 48 h 144"/>
                  <a:gd name="T4" fmla="*/ 48 w 48"/>
                  <a:gd name="T5" fmla="*/ 96 h 144"/>
                  <a:gd name="T6" fmla="*/ 0 w 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144"/>
                  <a:gd name="T14" fmla="*/ 48 w 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144">
                    <a:moveTo>
                      <a:pt x="48" y="0"/>
                    </a:moveTo>
                    <a:cubicBezTo>
                      <a:pt x="24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48" y="96"/>
                    </a:cubicBezTo>
                    <a:cubicBezTo>
                      <a:pt x="48" y="112"/>
                      <a:pt x="24" y="128"/>
                      <a:pt x="0" y="14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</p:grpSp>
        <p:sp>
          <p:nvSpPr>
            <p:cNvPr id="38928" name="Line 21"/>
            <p:cNvSpPr>
              <a:spLocks noChangeShapeType="1"/>
            </p:cNvSpPr>
            <p:nvPr/>
          </p:nvSpPr>
          <p:spPr bwMode="auto">
            <a:xfrm>
              <a:off x="2832" y="29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29" name="Line 22"/>
            <p:cNvSpPr>
              <a:spLocks noChangeShapeType="1"/>
            </p:cNvSpPr>
            <p:nvPr/>
          </p:nvSpPr>
          <p:spPr bwMode="auto">
            <a:xfrm>
              <a:off x="3024" y="30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30" name="Line 23"/>
            <p:cNvSpPr>
              <a:spLocks noChangeShapeType="1"/>
            </p:cNvSpPr>
            <p:nvPr/>
          </p:nvSpPr>
          <p:spPr bwMode="auto">
            <a:xfrm>
              <a:off x="3792" y="30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31" name="Line 24"/>
            <p:cNvSpPr>
              <a:spLocks noChangeShapeType="1"/>
            </p:cNvSpPr>
            <p:nvPr/>
          </p:nvSpPr>
          <p:spPr bwMode="auto">
            <a:xfrm>
              <a:off x="4560" y="30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32" name="Line 25"/>
            <p:cNvSpPr>
              <a:spLocks noChangeShapeType="1"/>
            </p:cNvSpPr>
            <p:nvPr/>
          </p:nvSpPr>
          <p:spPr bwMode="auto">
            <a:xfrm>
              <a:off x="1104" y="30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33" name="Line 26"/>
            <p:cNvSpPr>
              <a:spLocks noChangeShapeType="1"/>
            </p:cNvSpPr>
            <p:nvPr/>
          </p:nvSpPr>
          <p:spPr bwMode="auto">
            <a:xfrm>
              <a:off x="1872" y="30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34" name="Line 27"/>
            <p:cNvSpPr>
              <a:spLocks noChangeShapeType="1"/>
            </p:cNvSpPr>
            <p:nvPr/>
          </p:nvSpPr>
          <p:spPr bwMode="auto">
            <a:xfrm>
              <a:off x="2640" y="30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38935" name="Text Box 28"/>
            <p:cNvSpPr txBox="1">
              <a:spLocks noChangeArrowheads="1"/>
            </p:cNvSpPr>
            <p:nvPr/>
          </p:nvSpPr>
          <p:spPr bwMode="auto">
            <a:xfrm>
              <a:off x="2736" y="3254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</a:rPr>
                <a:t>0</a:t>
              </a:r>
            </a:p>
          </p:txBody>
        </p:sp>
        <p:sp>
          <p:nvSpPr>
            <p:cNvPr id="38936" name="Text Box 29"/>
            <p:cNvSpPr txBox="1">
              <a:spLocks noChangeArrowheads="1"/>
            </p:cNvSpPr>
            <p:nvPr/>
          </p:nvSpPr>
          <p:spPr bwMode="auto">
            <a:xfrm>
              <a:off x="2928" y="3216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</a:rPr>
                <a:t>2x10</a:t>
              </a:r>
              <a:r>
                <a:rPr lang="en-US" sz="2000" baseline="30000">
                  <a:solidFill>
                    <a:srgbClr val="000000"/>
                  </a:solidFill>
                  <a:latin typeface="Helvetica" charset="0"/>
                </a:rPr>
                <a:t>-38</a:t>
              </a:r>
              <a:endParaRPr lang="en-US" sz="20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8937" name="Text Box 30"/>
            <p:cNvSpPr txBox="1">
              <a:spLocks noChangeArrowheads="1"/>
            </p:cNvSpPr>
            <p:nvPr/>
          </p:nvSpPr>
          <p:spPr bwMode="auto">
            <a:xfrm>
              <a:off x="4272" y="3206"/>
              <a:ext cx="57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</a:rPr>
                <a:t>2x10</a:t>
              </a:r>
              <a:r>
                <a:rPr lang="en-US" sz="2000" baseline="30000">
                  <a:solidFill>
                    <a:srgbClr val="000000"/>
                  </a:solidFill>
                  <a:latin typeface="Helvetica" charset="0"/>
                </a:rPr>
                <a:t>38</a:t>
              </a:r>
              <a:endParaRPr lang="en-US" sz="20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8938" name="Text Box 31"/>
            <p:cNvSpPr txBox="1">
              <a:spLocks noChangeArrowheads="1"/>
            </p:cNvSpPr>
            <p:nvPr/>
          </p:nvSpPr>
          <p:spPr bwMode="auto">
            <a:xfrm>
              <a:off x="3696" y="3216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38939" name="Text Box 32"/>
            <p:cNvSpPr txBox="1">
              <a:spLocks noChangeArrowheads="1"/>
            </p:cNvSpPr>
            <p:nvPr/>
          </p:nvSpPr>
          <p:spPr bwMode="auto">
            <a:xfrm>
              <a:off x="1776" y="3216"/>
              <a:ext cx="25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</a:rPr>
                <a:t>-1</a:t>
              </a:r>
            </a:p>
          </p:txBody>
        </p:sp>
        <p:sp>
          <p:nvSpPr>
            <p:cNvPr id="38940" name="Text Box 33"/>
            <p:cNvSpPr txBox="1">
              <a:spLocks noChangeArrowheads="1"/>
            </p:cNvSpPr>
            <p:nvPr/>
          </p:nvSpPr>
          <p:spPr bwMode="auto">
            <a:xfrm>
              <a:off x="2112" y="3216"/>
              <a:ext cx="66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</a:rPr>
                <a:t>-2x10</a:t>
              </a:r>
              <a:r>
                <a:rPr lang="en-US" sz="2000" baseline="30000">
                  <a:solidFill>
                    <a:srgbClr val="000000"/>
                  </a:solidFill>
                  <a:latin typeface="Helvetica" charset="0"/>
                </a:rPr>
                <a:t>-38</a:t>
              </a:r>
              <a:endParaRPr lang="en-US" sz="2000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38941" name="Text Box 34"/>
            <p:cNvSpPr txBox="1">
              <a:spLocks noChangeArrowheads="1"/>
            </p:cNvSpPr>
            <p:nvPr/>
          </p:nvSpPr>
          <p:spPr bwMode="auto">
            <a:xfrm>
              <a:off x="861" y="3216"/>
              <a:ext cx="6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Helvetica" charset="0"/>
                </a:rPr>
                <a:t>-2x10</a:t>
              </a:r>
              <a:r>
                <a:rPr lang="en-US" sz="2000" baseline="30000">
                  <a:solidFill>
                    <a:srgbClr val="000000"/>
                  </a:solidFill>
                  <a:latin typeface="Helvetica" charset="0"/>
                </a:rPr>
                <a:t>38</a:t>
              </a:r>
              <a:endParaRPr lang="en-US" sz="2000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sp>
        <p:nvSpPr>
          <p:cNvPr id="38917" name="Text Box 35"/>
          <p:cNvSpPr txBox="1">
            <a:spLocks noChangeArrowheads="1"/>
          </p:cNvSpPr>
          <p:nvPr/>
        </p:nvSpPr>
        <p:spPr bwMode="auto">
          <a:xfrm>
            <a:off x="3886200" y="4354513"/>
            <a:ext cx="12858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C0128"/>
                </a:solidFill>
                <a:latin typeface="Helvetica" charset="0"/>
              </a:rPr>
              <a:t>underflow</a:t>
            </a:r>
          </a:p>
        </p:txBody>
      </p:sp>
      <p:sp>
        <p:nvSpPr>
          <p:cNvPr id="38918" name="Text Box 36"/>
          <p:cNvSpPr txBox="1">
            <a:spLocks noChangeArrowheads="1"/>
          </p:cNvSpPr>
          <p:nvPr/>
        </p:nvSpPr>
        <p:spPr bwMode="auto">
          <a:xfrm>
            <a:off x="6934200" y="4327525"/>
            <a:ext cx="1130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C0128"/>
                </a:solidFill>
                <a:latin typeface="Helvetica" charset="0"/>
              </a:rPr>
              <a:t>overflow</a:t>
            </a:r>
          </a:p>
        </p:txBody>
      </p:sp>
      <p:sp>
        <p:nvSpPr>
          <p:cNvPr id="38919" name="Text Box 37"/>
          <p:cNvSpPr txBox="1">
            <a:spLocks noChangeArrowheads="1"/>
          </p:cNvSpPr>
          <p:nvPr/>
        </p:nvSpPr>
        <p:spPr bwMode="auto">
          <a:xfrm>
            <a:off x="838200" y="4343400"/>
            <a:ext cx="1130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C0128"/>
                </a:solidFill>
                <a:latin typeface="Helvetica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94352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584408" cy="490391"/>
          </a:xfrm>
        </p:spPr>
        <p:txBody>
          <a:bodyPr/>
          <a:lstStyle/>
          <a:p>
            <a:r>
              <a:rPr lang="en-US" dirty="0"/>
              <a:t>IEEE 754 </a:t>
            </a:r>
            <a:r>
              <a:rPr lang="en-US" dirty="0" smtClean="0"/>
              <a:t>Floating-Point </a:t>
            </a:r>
            <a:r>
              <a:rPr lang="en-US" dirty="0"/>
              <a:t>Standard (1/3)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44550"/>
            <a:ext cx="8153400" cy="5985740"/>
          </a:xfrm>
        </p:spPr>
        <p:txBody>
          <a:bodyPr/>
          <a:lstStyle/>
          <a:p>
            <a:pPr>
              <a:lnSpc>
                <a:spcPct val="65000"/>
              </a:lnSpc>
              <a:buFont typeface="Times" charset="0"/>
              <a:buNone/>
            </a:pPr>
            <a:r>
              <a:rPr lang="en-US" sz="2800" dirty="0"/>
              <a:t>Single Precision (</a:t>
            </a:r>
            <a:r>
              <a:rPr lang="en-US" sz="2800" dirty="0" smtClean="0"/>
              <a:t>Double Precision </a:t>
            </a:r>
            <a:r>
              <a:rPr lang="en-US" sz="2800" dirty="0"/>
              <a:t>similar):</a:t>
            </a:r>
          </a:p>
          <a:p>
            <a:pPr>
              <a:lnSpc>
                <a:spcPct val="65000"/>
              </a:lnSpc>
            </a:pPr>
            <a:endParaRPr lang="en-US" dirty="0"/>
          </a:p>
          <a:p>
            <a:pPr>
              <a:lnSpc>
                <a:spcPct val="65000"/>
              </a:lnSpc>
            </a:pPr>
            <a:endParaRPr lang="en-US" dirty="0"/>
          </a:p>
          <a:p>
            <a:pPr>
              <a:lnSpc>
                <a:spcPct val="65000"/>
              </a:lnSpc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hlink"/>
                </a:solidFill>
              </a:rPr>
              <a:t>S</a:t>
            </a:r>
            <a:r>
              <a:rPr lang="en-US" sz="2800" dirty="0"/>
              <a:t>ign bit:		1 means negative					0 means positive</a:t>
            </a:r>
          </a:p>
          <a:p>
            <a:pPr>
              <a:lnSpc>
                <a:spcPct val="65000"/>
              </a:lnSpc>
            </a:pPr>
            <a:r>
              <a:rPr lang="en-US" sz="2800" dirty="0" err="1" smtClean="0"/>
              <a:t>Significand</a:t>
            </a:r>
            <a:r>
              <a:rPr lang="en-US" sz="2800" dirty="0"/>
              <a:t> </a:t>
            </a:r>
            <a:r>
              <a:rPr lang="en-US" sz="2800" dirty="0" smtClean="0"/>
              <a:t>in </a:t>
            </a:r>
            <a:r>
              <a:rPr lang="en-US" sz="2800" i="1" dirty="0" smtClean="0"/>
              <a:t>sign-magnitude </a:t>
            </a:r>
            <a:r>
              <a:rPr lang="en-US" sz="2800" dirty="0" smtClean="0"/>
              <a:t>format (not 2’s complement)</a:t>
            </a:r>
            <a:endParaRPr lang="en-US" sz="2800" dirty="0"/>
          </a:p>
          <a:p>
            <a:pPr lvl="1">
              <a:lnSpc>
                <a:spcPct val="75000"/>
              </a:lnSpc>
            </a:pPr>
            <a:r>
              <a:rPr lang="en-US" sz="2400" dirty="0"/>
              <a:t>To pack more bits, leading 1 implicit for normalized numbers</a:t>
            </a:r>
          </a:p>
          <a:p>
            <a:pPr lvl="1">
              <a:lnSpc>
                <a:spcPct val="75000"/>
              </a:lnSpc>
            </a:pPr>
            <a:r>
              <a:rPr lang="en-US" sz="2400" dirty="0"/>
              <a:t>1 + 23 bits single, 1 + 52 bits double</a:t>
            </a:r>
          </a:p>
          <a:p>
            <a:pPr lvl="1">
              <a:lnSpc>
                <a:spcPct val="75000"/>
              </a:lnSpc>
            </a:pPr>
            <a:r>
              <a:rPr lang="en-US" sz="2400" dirty="0"/>
              <a:t>always true: 0 &lt; </a:t>
            </a:r>
            <a:r>
              <a:rPr lang="en-US" sz="2400" dirty="0" err="1"/>
              <a:t>Significand</a:t>
            </a:r>
            <a:r>
              <a:rPr lang="en-US" sz="2400" dirty="0"/>
              <a:t> &lt; 1                             (for normalized numbers)</a:t>
            </a:r>
          </a:p>
          <a:p>
            <a:pPr>
              <a:lnSpc>
                <a:spcPct val="65000"/>
              </a:lnSpc>
            </a:pPr>
            <a:r>
              <a:rPr lang="en-US" sz="2800" dirty="0"/>
              <a:t>Note: 0 has no leading 1, so reserve exponent value 0 just for number 0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457200" y="1143000"/>
            <a:ext cx="7926388" cy="1433513"/>
            <a:chOff x="240" y="1488"/>
            <a:chExt cx="4993" cy="903"/>
          </a:xfrm>
        </p:grpSpPr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4992" y="1528"/>
              <a:ext cx="24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0</a:t>
              </a: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240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31</a:t>
              </a: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480" y="1776"/>
              <a:ext cx="4704" cy="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432" y="1728"/>
              <a:ext cx="2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DFCA"/>
                  </a:solidFill>
                  <a:latin typeface="Helvetica" charset="0"/>
                </a:rPr>
                <a:t>S</a:t>
              </a:r>
              <a:endParaRPr lang="en-US" sz="2800" b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768" y="1728"/>
              <a:ext cx="113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FC0128"/>
                  </a:solidFill>
                  <a:latin typeface="Helvetica" charset="0"/>
                </a:rPr>
                <a:t>Exponent</a:t>
              </a:r>
              <a:endParaRPr lang="en-US" sz="2800" b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672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528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30</a:t>
              </a:r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1968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1632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1920" y="1488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22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2928" y="1728"/>
              <a:ext cx="13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63DE8"/>
                  </a:solidFill>
                  <a:latin typeface="Helvetica" charset="0"/>
                </a:rPr>
                <a:t>Significand</a:t>
              </a:r>
              <a:endParaRPr lang="en-US" sz="2800" b="1">
                <a:solidFill>
                  <a:srgbClr val="000000"/>
                </a:solidFill>
                <a:latin typeface="Helvetica" charset="0"/>
              </a:endParaRP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288" y="2064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1 bit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1056" y="2064"/>
              <a:ext cx="70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8 bits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264" y="2064"/>
              <a:ext cx="82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48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488238" cy="474662"/>
          </a:xfrm>
        </p:spPr>
        <p:txBody>
          <a:bodyPr/>
          <a:lstStyle/>
          <a:p>
            <a:r>
              <a:rPr lang="en-US"/>
              <a:t>IEEE 754 Floating Point Standard (2/3)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39813"/>
            <a:ext cx="8534400" cy="5507037"/>
          </a:xfrm>
        </p:spPr>
        <p:txBody>
          <a:bodyPr/>
          <a:lstStyle/>
          <a:p>
            <a:r>
              <a:rPr lang="en-US"/>
              <a:t>IEEE 754 uses </a:t>
            </a:r>
            <a:r>
              <a:rPr lang="en-US">
                <a:solidFill>
                  <a:schemeClr val="accent2"/>
                </a:solidFill>
              </a:rPr>
              <a:t>“biased exponent”</a:t>
            </a:r>
            <a:r>
              <a:rPr lang="en-US"/>
              <a:t> representation. </a:t>
            </a:r>
          </a:p>
          <a:p>
            <a:pPr marL="508000" lvl="1"/>
            <a:r>
              <a:rPr lang="en-US"/>
              <a:t>Designers wanted FP numbers to be used even if no FP hardware; e.g., sort records with FP numbers using integer compares</a:t>
            </a:r>
          </a:p>
          <a:p>
            <a:pPr marL="508000" lvl="1"/>
            <a:r>
              <a:rPr lang="en-US"/>
              <a:t>Wanted bigger (integer) exponent field to represent bigger numbers. </a:t>
            </a:r>
          </a:p>
          <a:p>
            <a:pPr marL="508000" lvl="1"/>
            <a:r>
              <a:rPr lang="en-US"/>
              <a:t>2’s complement poses a problem (because negative numbers look bigger)</a:t>
            </a:r>
          </a:p>
          <a:p>
            <a:pPr marL="508000" lvl="1"/>
            <a:r>
              <a:rPr lang="en-US">
                <a:solidFill>
                  <a:srgbClr val="800080"/>
                </a:solidFill>
              </a:rPr>
              <a:t>We’re going to see that the numbers are ordered EXACTLY as in sign-magnitude</a:t>
            </a:r>
          </a:p>
          <a:p>
            <a:pPr lvl="2"/>
            <a:r>
              <a:rPr lang="en-US"/>
              <a:t>I.e., counting from binary odometer 00…00 up to 11…11 goes from 0 to +MAX to -0 to -MAX to 0</a:t>
            </a:r>
          </a:p>
        </p:txBody>
      </p:sp>
    </p:spTree>
    <p:extLst>
      <p:ext uri="{BB962C8B-B14F-4D97-AF65-F5344CB8AC3E}">
        <p14:creationId xmlns:p14="http://schemas.microsoft.com/office/powerpoint/2010/main" val="9687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2400" y="3505200"/>
            <a:ext cx="8534400" cy="2362200"/>
          </a:xfrm>
          <a:prstGeom prst="rect">
            <a:avLst/>
          </a:prstGeom>
          <a:solidFill>
            <a:srgbClr val="E6E6E6"/>
          </a:solidFill>
          <a:ln w="76200" cmpd="tri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488238" cy="474662"/>
          </a:xfrm>
        </p:spPr>
        <p:txBody>
          <a:bodyPr/>
          <a:lstStyle/>
          <a:p>
            <a:r>
              <a:rPr lang="en-US"/>
              <a:t>IEEE 754 Floating Point Standard (3/3)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33400" y="762000"/>
            <a:ext cx="8229600" cy="274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Called </a:t>
            </a:r>
            <a:r>
              <a:rPr lang="en-US" sz="3200" b="1" u="sng">
                <a:solidFill>
                  <a:srgbClr val="FC0128"/>
                </a:solidFill>
                <a:latin typeface="Helvetica" charset="0"/>
              </a:rPr>
              <a:t>Biased Notation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, where bias is number subtracted to get real number</a:t>
            </a:r>
          </a:p>
          <a:p>
            <a:pPr marL="5080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IEEE 754 uses bias of 127 for single prec.</a:t>
            </a:r>
          </a:p>
          <a:p>
            <a:pPr marL="5080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Subtract 127 from Exponent field to get actual value for exponent</a:t>
            </a:r>
            <a:endParaRPr lang="en-US" sz="2800" b="1" baseline="30000">
              <a:solidFill>
                <a:srgbClr val="0D407F"/>
              </a:solidFill>
              <a:latin typeface="Helvetica" charset="0"/>
              <a:ea typeface="ＭＳ Ｐゴシック" charset="-128"/>
              <a:cs typeface="ＭＳ Ｐゴシック" charset="-128"/>
            </a:endParaRPr>
          </a:p>
          <a:p>
            <a:pPr marL="5080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1023 is bias for double precision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7924800" cy="415925"/>
          </a:xfrm>
          <a:noFill/>
        </p:spPr>
        <p:txBody>
          <a:bodyPr/>
          <a:lstStyle/>
          <a:p>
            <a:r>
              <a:rPr lang="en-US"/>
              <a:t>Summary (single precision):</a:t>
            </a:r>
          </a:p>
        </p:txBody>
      </p:sp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381000" y="3886200"/>
            <a:ext cx="7924800" cy="1433513"/>
            <a:chOff x="336" y="1209"/>
            <a:chExt cx="4992" cy="903"/>
          </a:xfrm>
        </p:grpSpPr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5087" y="1249"/>
              <a:ext cx="24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0</a:t>
              </a:r>
            </a:p>
          </p:txBody>
        </p:sp>
        <p:sp>
          <p:nvSpPr>
            <p:cNvPr id="51209" name="Text Box 8"/>
            <p:cNvSpPr txBox="1">
              <a:spLocks noChangeArrowheads="1"/>
            </p:cNvSpPr>
            <p:nvPr/>
          </p:nvSpPr>
          <p:spPr bwMode="auto">
            <a:xfrm>
              <a:off x="336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31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575" y="1497"/>
              <a:ext cx="4704" cy="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51211" name="Text Box 10"/>
            <p:cNvSpPr txBox="1">
              <a:spLocks noChangeArrowheads="1"/>
            </p:cNvSpPr>
            <p:nvPr/>
          </p:nvSpPr>
          <p:spPr bwMode="auto">
            <a:xfrm>
              <a:off x="527" y="1449"/>
              <a:ext cx="2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S</a:t>
              </a:r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863" y="1449"/>
              <a:ext cx="113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Exponent</a:t>
              </a:r>
            </a:p>
          </p:txBody>
        </p:sp>
        <p:sp>
          <p:nvSpPr>
            <p:cNvPr id="51213" name="Line 12"/>
            <p:cNvSpPr>
              <a:spLocks noChangeShapeType="1"/>
            </p:cNvSpPr>
            <p:nvPr/>
          </p:nvSpPr>
          <p:spPr bwMode="auto">
            <a:xfrm>
              <a:off x="767" y="149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51214" name="Text Box 13"/>
            <p:cNvSpPr txBox="1">
              <a:spLocks noChangeArrowheads="1"/>
            </p:cNvSpPr>
            <p:nvPr/>
          </p:nvSpPr>
          <p:spPr bwMode="auto">
            <a:xfrm>
              <a:off x="624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30</a:t>
              </a:r>
            </a:p>
          </p:txBody>
        </p:sp>
        <p:sp>
          <p:nvSpPr>
            <p:cNvPr id="51215" name="Line 14"/>
            <p:cNvSpPr>
              <a:spLocks noChangeShapeType="1"/>
            </p:cNvSpPr>
            <p:nvPr/>
          </p:nvSpPr>
          <p:spPr bwMode="auto">
            <a:xfrm>
              <a:off x="2063" y="149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1727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</a:t>
              </a:r>
            </a:p>
          </p:txBody>
        </p:sp>
        <p:sp>
          <p:nvSpPr>
            <p:cNvPr id="51217" name="Text Box 16"/>
            <p:cNvSpPr txBox="1">
              <a:spLocks noChangeArrowheads="1"/>
            </p:cNvSpPr>
            <p:nvPr/>
          </p:nvSpPr>
          <p:spPr bwMode="auto">
            <a:xfrm>
              <a:off x="2015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22</a:t>
              </a:r>
            </a:p>
          </p:txBody>
        </p:sp>
        <p:sp>
          <p:nvSpPr>
            <p:cNvPr id="51218" name="Text Box 17"/>
            <p:cNvSpPr txBox="1">
              <a:spLocks noChangeArrowheads="1"/>
            </p:cNvSpPr>
            <p:nvPr/>
          </p:nvSpPr>
          <p:spPr bwMode="auto">
            <a:xfrm>
              <a:off x="3023" y="1449"/>
              <a:ext cx="13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Significand</a:t>
              </a:r>
            </a:p>
          </p:txBody>
        </p:sp>
        <p:sp>
          <p:nvSpPr>
            <p:cNvPr id="51219" name="Text Box 18"/>
            <p:cNvSpPr txBox="1">
              <a:spLocks noChangeArrowheads="1"/>
            </p:cNvSpPr>
            <p:nvPr/>
          </p:nvSpPr>
          <p:spPr bwMode="auto">
            <a:xfrm>
              <a:off x="383" y="1785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1 bit</a:t>
              </a:r>
            </a:p>
          </p:txBody>
        </p:sp>
        <p:sp>
          <p:nvSpPr>
            <p:cNvPr id="51220" name="Text Box 19"/>
            <p:cNvSpPr txBox="1">
              <a:spLocks noChangeArrowheads="1"/>
            </p:cNvSpPr>
            <p:nvPr/>
          </p:nvSpPr>
          <p:spPr bwMode="auto">
            <a:xfrm>
              <a:off x="1151" y="1785"/>
              <a:ext cx="70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8 bits</a:t>
              </a:r>
            </a:p>
          </p:txBody>
        </p:sp>
        <p:sp>
          <p:nvSpPr>
            <p:cNvPr id="51221" name="Text Box 20"/>
            <p:cNvSpPr txBox="1">
              <a:spLocks noChangeArrowheads="1"/>
            </p:cNvSpPr>
            <p:nvPr/>
          </p:nvSpPr>
          <p:spPr bwMode="auto">
            <a:xfrm>
              <a:off x="3359" y="1785"/>
              <a:ext cx="82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 bits</a:t>
              </a:r>
            </a:p>
          </p:txBody>
        </p:sp>
      </p:grpSp>
      <p:sp>
        <p:nvSpPr>
          <p:cNvPr id="51207" name="Rectangle 21"/>
          <p:cNvSpPr>
            <a:spLocks noChangeArrowheads="1"/>
          </p:cNvSpPr>
          <p:nvPr/>
        </p:nvSpPr>
        <p:spPr bwMode="auto">
          <a:xfrm>
            <a:off x="457200" y="5334000"/>
            <a:ext cx="7924800" cy="1314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(-1)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S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x (1 + Significand) x 2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(Exponent-127)</a:t>
            </a:r>
            <a:endParaRPr lang="en-US" sz="3200" b="1">
              <a:solidFill>
                <a:srgbClr val="000000"/>
              </a:solidFill>
              <a:latin typeface="Helvetica" charset="0"/>
            </a:endParaRPr>
          </a:p>
          <a:p>
            <a:pPr marL="6858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Double precision identical, except with exponent bias of 1023 (half, quad similar)</a:t>
            </a:r>
          </a:p>
        </p:txBody>
      </p:sp>
    </p:spTree>
    <p:extLst>
      <p:ext uri="{BB962C8B-B14F-4D97-AF65-F5344CB8AC3E}">
        <p14:creationId xmlns:p14="http://schemas.microsoft.com/office/powerpoint/2010/main" val="365667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23175" cy="474663"/>
          </a:xfrm>
        </p:spPr>
        <p:txBody>
          <a:bodyPr/>
          <a:lstStyle/>
          <a:p>
            <a:r>
              <a:rPr lang="en-US"/>
              <a:t>“Father” of the Floating point standard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4914900" cy="1955800"/>
          </a:xfrm>
        </p:spPr>
        <p:txBody>
          <a:bodyPr/>
          <a:lstStyle/>
          <a:p>
            <a:pPr algn="ctr">
              <a:buFont typeface="Times" charset="0"/>
              <a:buNone/>
            </a:pPr>
            <a:r>
              <a:rPr lang="en-US" sz="4000">
                <a:latin typeface="Times-Roman" charset="0"/>
              </a:rPr>
              <a:t>IEEE Standard 754 for Binary Floating-Point Arithmetic.</a:t>
            </a:r>
            <a:endParaRPr lang="en-US" sz="2800" b="0">
              <a:latin typeface="Courier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5410200"/>
            <a:ext cx="9118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en-US" sz="2000" b="1">
                <a:solidFill>
                  <a:srgbClr val="000000"/>
                </a:solidFill>
                <a:latin typeface="Courier"/>
              </a:rPr>
              <a:t>www.cs.berkeley.edu/~wkahan/ieee754status/754story.html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5600700" y="4191000"/>
            <a:ext cx="27813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algn="ctr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None/>
            </a:pPr>
            <a:r>
              <a:rPr lang="en-US" sz="3200" b="1">
                <a:solidFill>
                  <a:srgbClr val="000000"/>
                </a:solidFill>
                <a:latin typeface="Times-Roman" charset="0"/>
              </a:rPr>
              <a:t>Prof. Kahan</a:t>
            </a:r>
            <a:endParaRPr lang="en-US" sz="2000">
              <a:solidFill>
                <a:srgbClr val="000000"/>
              </a:solidFill>
              <a:latin typeface="Courier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3505200"/>
            <a:ext cx="4572000" cy="1644650"/>
            <a:chOff x="336" y="2208"/>
            <a:chExt cx="2880" cy="1036"/>
          </a:xfrm>
        </p:grpSpPr>
        <p:sp>
          <p:nvSpPr>
            <p:cNvPr id="53256" name="AutoShape 8"/>
            <p:cNvSpPr>
              <a:spLocks noChangeArrowheads="1"/>
            </p:cNvSpPr>
            <p:nvPr/>
          </p:nvSpPr>
          <p:spPr bwMode="auto">
            <a:xfrm>
              <a:off x="336" y="2208"/>
              <a:ext cx="2880" cy="1036"/>
            </a:xfrm>
            <a:prstGeom prst="ribbon2">
              <a:avLst>
                <a:gd name="adj1" fmla="val 16023"/>
                <a:gd name="adj2" fmla="val 75000"/>
              </a:avLst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sz="2000">
                <a:solidFill>
                  <a:srgbClr val="063DE8"/>
                </a:solidFill>
                <a:latin typeface="Helvetica" charset="0"/>
              </a:endParaRPr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744" y="2272"/>
              <a:ext cx="2040" cy="7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203200" indent="-203200" algn="ctr" defTabSz="914400" eaLnBrk="0" fontAlgn="base" hangingPunct="0">
                <a:lnSpc>
                  <a:spcPct val="75000"/>
                </a:lnSpc>
                <a:spcBef>
                  <a:spcPct val="65000"/>
                </a:spcBef>
                <a:spcAft>
                  <a:spcPct val="0"/>
                </a:spcAft>
                <a:buSzPct val="100000"/>
                <a:buFont typeface="Times" charset="0"/>
                <a:buNone/>
              </a:pPr>
              <a:r>
                <a:rPr lang="en-US" sz="3200" b="1">
                  <a:solidFill>
                    <a:srgbClr val="FC0128"/>
                  </a:solidFill>
                  <a:latin typeface="Times-Roman" charset="0"/>
                </a:rPr>
                <a:t>1989</a:t>
              </a:r>
              <a:br>
                <a:rPr lang="en-US" sz="3200" b="1">
                  <a:solidFill>
                    <a:srgbClr val="FC0128"/>
                  </a:solidFill>
                  <a:latin typeface="Times-Roman" charset="0"/>
                </a:rPr>
              </a:br>
              <a:r>
                <a:rPr lang="en-US" sz="3200" b="1">
                  <a:solidFill>
                    <a:srgbClr val="FC0128"/>
                  </a:solidFill>
                  <a:latin typeface="Times-Roman" charset="0"/>
                </a:rPr>
                <a:t>ACM Turing</a:t>
              </a:r>
              <a:br>
                <a:rPr lang="en-US" sz="3200" b="1">
                  <a:solidFill>
                    <a:srgbClr val="FC0128"/>
                  </a:solidFill>
                  <a:latin typeface="Times-Roman" charset="0"/>
                </a:rPr>
              </a:br>
              <a:r>
                <a:rPr lang="en-US" sz="3200" b="1">
                  <a:solidFill>
                    <a:srgbClr val="FC0128"/>
                  </a:solidFill>
                  <a:latin typeface="Times-Roman" charset="0"/>
                </a:rPr>
                <a:t>Award Winner!</a:t>
              </a:r>
              <a:endParaRPr lang="en-US" sz="2000">
                <a:solidFill>
                  <a:srgbClr val="FC0128"/>
                </a:solidFill>
                <a:latin typeface="Courier" charset="0"/>
              </a:endParaRPr>
            </a:p>
          </p:txBody>
        </p:sp>
      </p:grpSp>
      <p:pic>
        <p:nvPicPr>
          <p:cNvPr id="53255" name="Picture 10" descr="kah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219200"/>
            <a:ext cx="20145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1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459288" cy="474662"/>
          </a:xfrm>
          <a:ln/>
        </p:spPr>
        <p:txBody>
          <a:bodyPr lIns="63360" tIns="25560" rIns="63360" bIns="2556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Representation for ± ∞</a:t>
            </a: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4649788"/>
          </a:xfrm>
          <a:ln/>
        </p:spPr>
        <p:txBody>
          <a:bodyPr lIns="63360" tIns="25560" rIns="63360" bIns="25560"/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 FP, divide by 0 should produce ± ∞, not overflow.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Why?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OK to do further computations with ∞ E.g.,  X/0  &gt;  Y may be a valid comparison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Ask math majors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IEEE 754 represents ± ∞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Most positive exponent reserved for ∞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Significands all zeroes</a:t>
            </a:r>
          </a:p>
        </p:txBody>
      </p:sp>
    </p:spTree>
    <p:extLst>
      <p:ext uri="{BB962C8B-B14F-4D97-AF65-F5344CB8AC3E}">
        <p14:creationId xmlns:p14="http://schemas.microsoft.com/office/powerpoint/2010/main" val="3340406614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071938" cy="474662"/>
          </a:xfrm>
        </p:spPr>
        <p:txBody>
          <a:bodyPr/>
          <a:lstStyle/>
          <a:p>
            <a:r>
              <a:rPr lang="en-US"/>
              <a:t>Representation for 0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2969018"/>
          </a:xfrm>
        </p:spPr>
        <p:txBody>
          <a:bodyPr/>
          <a:lstStyle/>
          <a:p>
            <a:r>
              <a:rPr lang="en-US"/>
              <a:t>Represent 0?</a:t>
            </a:r>
          </a:p>
          <a:p>
            <a:pPr lvl="1"/>
            <a:r>
              <a:rPr lang="en-US"/>
              <a:t>exponent all zeroes</a:t>
            </a:r>
          </a:p>
          <a:p>
            <a:pPr lvl="1"/>
            <a:r>
              <a:rPr lang="en-US"/>
              <a:t>significand all zeroes</a:t>
            </a:r>
          </a:p>
          <a:p>
            <a:pPr lvl="1"/>
            <a:r>
              <a:rPr lang="en-US"/>
              <a:t>What about sign?  Both cases valid.</a:t>
            </a:r>
          </a:p>
          <a:p>
            <a:pPr lvl="1"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urier"/>
              </a:rPr>
              <a:t>+0: 0 00000000 00000000000000000000000</a:t>
            </a:r>
          </a:p>
          <a:p>
            <a:pPr lvl="1"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urier"/>
              </a:rPr>
              <a:t>-0: 1 00000000 00000000000000000000000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4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3421063" cy="474662"/>
          </a:xfrm>
        </p:spPr>
        <p:txBody>
          <a:bodyPr/>
          <a:lstStyle/>
          <a:p>
            <a:r>
              <a:rPr lang="en-US"/>
              <a:t>Special Numbers</a:t>
            </a:r>
          </a:p>
        </p:txBody>
      </p:sp>
      <p:sp>
        <p:nvSpPr>
          <p:cNvPr id="219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924800" cy="5629746"/>
          </a:xfrm>
        </p:spPr>
        <p:txBody>
          <a:bodyPr/>
          <a:lstStyle/>
          <a:p>
            <a:r>
              <a:rPr lang="en-US"/>
              <a:t>What have we defined so far? 		(Single Precision)</a:t>
            </a:r>
          </a:p>
          <a:p>
            <a:pPr lvl="1">
              <a:buFontTx/>
              <a:buNone/>
            </a:pPr>
            <a:r>
              <a:rPr lang="en-US"/>
              <a:t>Exponent	Significand	Object</a:t>
            </a:r>
          </a:p>
          <a:p>
            <a:pPr lvl="1">
              <a:buFontTx/>
              <a:buNone/>
            </a:pPr>
            <a:r>
              <a:rPr lang="en-US"/>
              <a:t>0			0			0</a:t>
            </a:r>
          </a:p>
          <a:p>
            <a:pPr lvl="1">
              <a:buFontTx/>
              <a:buNone/>
            </a:pPr>
            <a:r>
              <a:rPr lang="en-US"/>
              <a:t>0			</a:t>
            </a:r>
            <a:r>
              <a:rPr lang="en-US" u="sng">
                <a:solidFill>
                  <a:schemeClr val="accent1"/>
                </a:solidFill>
              </a:rPr>
              <a:t>nonzero		???</a:t>
            </a:r>
            <a:endParaRPr lang="en-US"/>
          </a:p>
          <a:p>
            <a:pPr lvl="1">
              <a:buFontTx/>
              <a:buNone/>
            </a:pPr>
            <a:r>
              <a:rPr lang="en-US"/>
              <a:t>1-254		anything		+/- fl. pt. #</a:t>
            </a:r>
          </a:p>
          <a:p>
            <a:pPr lvl="1">
              <a:buFontTx/>
              <a:buNone/>
            </a:pPr>
            <a:r>
              <a:rPr lang="en-US"/>
              <a:t>255		0			+/- </a:t>
            </a:r>
            <a:r>
              <a:rPr lang="en-GB"/>
              <a:t>∞</a:t>
            </a:r>
            <a:endParaRPr lang="en-US"/>
          </a:p>
          <a:p>
            <a:pPr lvl="1">
              <a:buFontTx/>
              <a:buNone/>
            </a:pPr>
            <a:r>
              <a:rPr lang="en-US"/>
              <a:t>255		</a:t>
            </a:r>
            <a:r>
              <a:rPr lang="en-US" u="sng">
                <a:solidFill>
                  <a:schemeClr val="accent1"/>
                </a:solidFill>
              </a:rPr>
              <a:t>nonzero		???</a:t>
            </a:r>
          </a:p>
          <a:p>
            <a:r>
              <a:rPr lang="en-US"/>
              <a:t>Professor Kahan had clever ideas; </a:t>
            </a:r>
            <a:br>
              <a:rPr lang="en-US"/>
            </a:br>
            <a:r>
              <a:rPr lang="en-US"/>
              <a:t>“Waste not, want not”</a:t>
            </a:r>
          </a:p>
          <a:p>
            <a:pPr lvl="1"/>
            <a:r>
              <a:rPr lang="en-US"/>
              <a:t>Wanted to use Exp=0,255 &amp; Sig!=0</a:t>
            </a:r>
          </a:p>
        </p:txBody>
      </p:sp>
      <p:sp>
        <p:nvSpPr>
          <p:cNvPr id="2197508" name="Rectangle 4"/>
          <p:cNvSpPr>
            <a:spLocks noChangeArrowheads="1"/>
          </p:cNvSpPr>
          <p:nvPr/>
        </p:nvSpPr>
        <p:spPr bwMode="auto">
          <a:xfrm>
            <a:off x="990600" y="1828800"/>
            <a:ext cx="7162800" cy="327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  <p:sp>
        <p:nvSpPr>
          <p:cNvPr id="2197509" name="Line 5"/>
          <p:cNvSpPr>
            <a:spLocks noChangeShapeType="1"/>
          </p:cNvSpPr>
          <p:nvPr/>
        </p:nvSpPr>
        <p:spPr bwMode="auto">
          <a:xfrm>
            <a:off x="990600" y="2362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3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9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9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9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9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9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9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9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9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750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508750" cy="474662"/>
          </a:xfrm>
        </p:spPr>
        <p:txBody>
          <a:bodyPr/>
          <a:lstStyle/>
          <a:p>
            <a:r>
              <a:rPr lang="en-US"/>
              <a:t>Representation for Not a Number</a:t>
            </a:r>
          </a:p>
        </p:txBody>
      </p:sp>
      <p:sp>
        <p:nvSpPr>
          <p:cNvPr id="219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4635628"/>
          </a:xfrm>
        </p:spPr>
        <p:txBody>
          <a:bodyPr/>
          <a:lstStyle/>
          <a:p>
            <a:r>
              <a:rPr lang="en-US"/>
              <a:t>What do I get if I calculate		 	</a:t>
            </a:r>
            <a:r>
              <a:rPr lang="en-US">
                <a:latin typeface="Courier"/>
              </a:rPr>
              <a:t>sqrt(-4.0)</a:t>
            </a:r>
            <a:r>
              <a:rPr lang="en-US"/>
              <a:t>or </a:t>
            </a:r>
            <a:r>
              <a:rPr lang="en-US">
                <a:latin typeface="Courier"/>
              </a:rPr>
              <a:t>0/0</a:t>
            </a:r>
            <a:r>
              <a:rPr lang="en-US"/>
              <a:t>?</a:t>
            </a:r>
          </a:p>
          <a:p>
            <a:pPr lvl="1"/>
            <a:r>
              <a:rPr lang="en-US"/>
              <a:t>If </a:t>
            </a:r>
            <a:r>
              <a:rPr lang="en-GB"/>
              <a:t>∞ </a:t>
            </a:r>
            <a:r>
              <a:rPr lang="en-US"/>
              <a:t>not an error, these shouldn’t be either</a:t>
            </a:r>
          </a:p>
          <a:p>
            <a:pPr lvl="1"/>
            <a:r>
              <a:rPr lang="en-US"/>
              <a:t>Called </a:t>
            </a:r>
            <a:r>
              <a:rPr lang="en-US" u="sng">
                <a:solidFill>
                  <a:schemeClr val="accent1"/>
                </a:solidFill>
              </a:rPr>
              <a:t>N</a:t>
            </a:r>
            <a:r>
              <a:rPr lang="en-US"/>
              <a:t>ot </a:t>
            </a:r>
            <a:r>
              <a:rPr lang="en-US" u="sng">
                <a:solidFill>
                  <a:schemeClr val="accent1"/>
                </a:solidFill>
              </a:rPr>
              <a:t>a</a:t>
            </a:r>
            <a:r>
              <a:rPr lang="en-US"/>
              <a:t> </a:t>
            </a:r>
            <a:r>
              <a:rPr lang="en-US" u="sng">
                <a:solidFill>
                  <a:schemeClr val="accent1"/>
                </a:solidFill>
              </a:rPr>
              <a:t>N</a:t>
            </a:r>
            <a:r>
              <a:rPr lang="en-US"/>
              <a:t>umber (</a:t>
            </a:r>
            <a:r>
              <a:rPr lang="en-US">
                <a:solidFill>
                  <a:schemeClr val="accent1"/>
                </a:solidFill>
              </a:rPr>
              <a:t>NaN</a:t>
            </a:r>
            <a:r>
              <a:rPr lang="en-US"/>
              <a:t>)</a:t>
            </a:r>
          </a:p>
          <a:p>
            <a:pPr lvl="1"/>
            <a:r>
              <a:rPr lang="en-US"/>
              <a:t>Exponent = 255, Significand nonzero</a:t>
            </a:r>
          </a:p>
          <a:p>
            <a:r>
              <a:rPr lang="en-US" sz="2800"/>
              <a:t>Why is this useful?</a:t>
            </a:r>
          </a:p>
          <a:p>
            <a:pPr lvl="1"/>
            <a:r>
              <a:rPr lang="en-US"/>
              <a:t>Hope NaNs help with debugging?</a:t>
            </a:r>
          </a:p>
          <a:p>
            <a:pPr lvl="1"/>
            <a:r>
              <a:rPr lang="en-US"/>
              <a:t>They contaminate: op(NaN, X) = NaN</a:t>
            </a:r>
          </a:p>
          <a:p>
            <a:pPr lvl="1"/>
            <a:r>
              <a:rPr lang="en-US"/>
              <a:t>Can use the significand to identify which!</a:t>
            </a:r>
          </a:p>
        </p:txBody>
      </p:sp>
    </p:spTree>
    <p:extLst>
      <p:ext uri="{BB962C8B-B14F-4D97-AF65-F5344CB8AC3E}">
        <p14:creationId xmlns:p14="http://schemas.microsoft.com/office/powerpoint/2010/main" val="52846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435100"/>
            <a:ext cx="858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Cloud Performance:</a:t>
            </a:r>
            <a:br>
              <a:rPr lang="en-US" dirty="0" smtClean="0"/>
            </a:br>
            <a:r>
              <a:rPr lang="en-US" dirty="0" smtClean="0"/>
              <a:t>Why Application Latency Matters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864100"/>
            <a:ext cx="8229600" cy="12620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Key figure of merit: application responsiveness</a:t>
            </a:r>
          </a:p>
          <a:p>
            <a:pPr lvl="1"/>
            <a:r>
              <a:rPr lang="en-US" dirty="0" smtClean="0"/>
              <a:t>Longer the delay, the fewer the user clicks, the less the user happiness, and the lower the revenue per 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562725" cy="474662"/>
          </a:xfrm>
        </p:spPr>
        <p:txBody>
          <a:bodyPr/>
          <a:lstStyle/>
          <a:p>
            <a:r>
              <a:rPr lang="en-US"/>
              <a:t>Representation for Denorms (1/2)</a:t>
            </a:r>
          </a:p>
        </p:txBody>
      </p:sp>
      <p:sp>
        <p:nvSpPr>
          <p:cNvPr id="220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4768850"/>
          </a:xfrm>
        </p:spPr>
        <p:txBody>
          <a:bodyPr/>
          <a:lstStyle/>
          <a:p>
            <a:r>
              <a:rPr lang="en-US"/>
              <a:t>Problem: There’s a gap among representable FP numbers around 0</a:t>
            </a:r>
          </a:p>
          <a:p>
            <a:pPr lvl="1"/>
            <a:r>
              <a:rPr lang="en-US"/>
              <a:t>Smallest representable pos num:</a:t>
            </a:r>
          </a:p>
          <a:p>
            <a:pPr lvl="2">
              <a:buFont typeface="Wingdings" charset="2"/>
              <a:buNone/>
            </a:pPr>
            <a:r>
              <a:rPr lang="en-US"/>
              <a:t>a = 1.0… </a:t>
            </a:r>
            <a:r>
              <a:rPr lang="en-US" baseline="-25000"/>
              <a:t>2</a:t>
            </a:r>
            <a:r>
              <a:rPr lang="en-US"/>
              <a:t> * 2</a:t>
            </a:r>
            <a:r>
              <a:rPr lang="en-US" baseline="30000"/>
              <a:t>-126</a:t>
            </a:r>
            <a:r>
              <a:rPr lang="en-US"/>
              <a:t> = 2</a:t>
            </a:r>
            <a:r>
              <a:rPr lang="en-US" baseline="30000"/>
              <a:t>-126</a:t>
            </a:r>
            <a:endParaRPr lang="en-US"/>
          </a:p>
          <a:p>
            <a:pPr lvl="1"/>
            <a:r>
              <a:rPr lang="en-US"/>
              <a:t>Second smallest representable pos num:</a:t>
            </a:r>
          </a:p>
          <a:p>
            <a:pPr lvl="2">
              <a:buFont typeface="Wingdings" charset="2"/>
              <a:buNone/>
            </a:pPr>
            <a:r>
              <a:rPr lang="en-US"/>
              <a:t>b	= 1.000……1 </a:t>
            </a:r>
            <a:r>
              <a:rPr lang="en-US" baseline="-25000"/>
              <a:t>2</a:t>
            </a:r>
            <a:r>
              <a:rPr lang="en-US"/>
              <a:t> * 2</a:t>
            </a:r>
            <a:r>
              <a:rPr lang="en-US" baseline="30000"/>
              <a:t>-126</a:t>
            </a:r>
            <a:r>
              <a:rPr lang="en-US"/>
              <a:t> </a:t>
            </a:r>
            <a:br>
              <a:rPr lang="en-US"/>
            </a:br>
            <a:r>
              <a:rPr lang="en-US"/>
              <a:t>= (1 + 0.00…1</a:t>
            </a:r>
            <a:r>
              <a:rPr lang="en-US" baseline="-25000"/>
              <a:t>2</a:t>
            </a:r>
            <a:r>
              <a:rPr lang="en-US"/>
              <a:t>) * 2</a:t>
            </a:r>
            <a:r>
              <a:rPr lang="en-US" baseline="30000"/>
              <a:t>-126</a:t>
            </a:r>
            <a:r>
              <a:rPr lang="en-US"/>
              <a:t> </a:t>
            </a:r>
            <a:br>
              <a:rPr lang="en-US"/>
            </a:br>
            <a:r>
              <a:rPr lang="en-US"/>
              <a:t>= (1 + 2</a:t>
            </a:r>
            <a:r>
              <a:rPr lang="en-US" baseline="30000"/>
              <a:t>-23</a:t>
            </a:r>
            <a:r>
              <a:rPr lang="en-US"/>
              <a:t>) * 2</a:t>
            </a:r>
            <a:r>
              <a:rPr lang="en-US" baseline="30000"/>
              <a:t>-126</a:t>
            </a:r>
            <a:r>
              <a:rPr lang="en-US"/>
              <a:t> </a:t>
            </a:r>
            <a:br>
              <a:rPr lang="en-US"/>
            </a:br>
            <a:r>
              <a:rPr lang="en-US"/>
              <a:t>= 2</a:t>
            </a:r>
            <a:r>
              <a:rPr lang="en-US" baseline="30000"/>
              <a:t>-126</a:t>
            </a:r>
            <a:r>
              <a:rPr lang="en-US"/>
              <a:t> + 2</a:t>
            </a:r>
            <a:r>
              <a:rPr lang="en-US" baseline="30000"/>
              <a:t>-149</a:t>
            </a:r>
          </a:p>
          <a:p>
            <a:pPr lvl="1">
              <a:buFontTx/>
              <a:buNone/>
            </a:pPr>
            <a:r>
              <a:rPr lang="en-US"/>
              <a:t>	a - 0 = 2</a:t>
            </a:r>
            <a:r>
              <a:rPr lang="en-US" baseline="30000"/>
              <a:t>-126</a:t>
            </a:r>
          </a:p>
          <a:p>
            <a:pPr lvl="1">
              <a:buFontTx/>
              <a:buNone/>
            </a:pPr>
            <a:r>
              <a:rPr lang="en-US"/>
              <a:t>	b - a = 2</a:t>
            </a:r>
            <a:r>
              <a:rPr lang="en-US" baseline="30000"/>
              <a:t>-149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1800" y="5957888"/>
            <a:ext cx="381000" cy="152400"/>
            <a:chOff x="1968" y="3417"/>
            <a:chExt cx="240" cy="96"/>
          </a:xfrm>
        </p:grpSpPr>
        <p:sp>
          <p:nvSpPr>
            <p:cNvPr id="2201605" name="Line 5"/>
            <p:cNvSpPr>
              <a:spLocks noChangeShapeType="1"/>
            </p:cNvSpPr>
            <p:nvPr/>
          </p:nvSpPr>
          <p:spPr bwMode="auto">
            <a:xfrm>
              <a:off x="2208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06" name="Line 6"/>
            <p:cNvSpPr>
              <a:spLocks noChangeShapeType="1"/>
            </p:cNvSpPr>
            <p:nvPr/>
          </p:nvSpPr>
          <p:spPr bwMode="auto">
            <a:xfrm>
              <a:off x="2160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07" name="Line 7"/>
            <p:cNvSpPr>
              <a:spLocks noChangeShapeType="1"/>
            </p:cNvSpPr>
            <p:nvPr/>
          </p:nvSpPr>
          <p:spPr bwMode="auto">
            <a:xfrm>
              <a:off x="2112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08" name="Line 8"/>
            <p:cNvSpPr>
              <a:spLocks noChangeShapeType="1"/>
            </p:cNvSpPr>
            <p:nvPr/>
          </p:nvSpPr>
          <p:spPr bwMode="auto">
            <a:xfrm>
              <a:off x="2064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09" name="Line 9"/>
            <p:cNvSpPr>
              <a:spLocks noChangeShapeType="1"/>
            </p:cNvSpPr>
            <p:nvPr/>
          </p:nvSpPr>
          <p:spPr bwMode="auto">
            <a:xfrm>
              <a:off x="2016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10" name="Line 10"/>
            <p:cNvSpPr>
              <a:spLocks noChangeShapeType="1"/>
            </p:cNvSpPr>
            <p:nvPr/>
          </p:nvSpPr>
          <p:spPr bwMode="auto">
            <a:xfrm>
              <a:off x="1968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724400" y="5957888"/>
            <a:ext cx="381000" cy="152400"/>
            <a:chOff x="3072" y="3417"/>
            <a:chExt cx="240" cy="96"/>
          </a:xfrm>
        </p:grpSpPr>
        <p:sp>
          <p:nvSpPr>
            <p:cNvPr id="2201612" name="Line 12"/>
            <p:cNvSpPr>
              <a:spLocks noChangeShapeType="1"/>
            </p:cNvSpPr>
            <p:nvPr/>
          </p:nvSpPr>
          <p:spPr bwMode="auto">
            <a:xfrm>
              <a:off x="3072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13" name="Line 13"/>
            <p:cNvSpPr>
              <a:spLocks noChangeShapeType="1"/>
            </p:cNvSpPr>
            <p:nvPr/>
          </p:nvSpPr>
          <p:spPr bwMode="auto">
            <a:xfrm>
              <a:off x="3120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14" name="Line 14"/>
            <p:cNvSpPr>
              <a:spLocks noChangeShapeType="1"/>
            </p:cNvSpPr>
            <p:nvPr/>
          </p:nvSpPr>
          <p:spPr bwMode="auto">
            <a:xfrm>
              <a:off x="3168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15" name="Line 15"/>
            <p:cNvSpPr>
              <a:spLocks noChangeShapeType="1"/>
            </p:cNvSpPr>
            <p:nvPr/>
          </p:nvSpPr>
          <p:spPr bwMode="auto">
            <a:xfrm>
              <a:off x="3216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16" name="Line 16"/>
            <p:cNvSpPr>
              <a:spLocks noChangeShapeType="1"/>
            </p:cNvSpPr>
            <p:nvPr/>
          </p:nvSpPr>
          <p:spPr bwMode="auto">
            <a:xfrm>
              <a:off x="3264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17" name="Line 17"/>
            <p:cNvSpPr>
              <a:spLocks noChangeShapeType="1"/>
            </p:cNvSpPr>
            <p:nvPr/>
          </p:nvSpPr>
          <p:spPr bwMode="auto">
            <a:xfrm>
              <a:off x="3312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200400" y="5500688"/>
            <a:ext cx="228600" cy="609600"/>
            <a:chOff x="2112" y="3129"/>
            <a:chExt cx="144" cy="384"/>
          </a:xfrm>
        </p:grpSpPr>
        <p:sp>
          <p:nvSpPr>
            <p:cNvPr id="2201619" name="Line 19"/>
            <p:cNvSpPr>
              <a:spLocks noChangeShapeType="1"/>
            </p:cNvSpPr>
            <p:nvPr/>
          </p:nvSpPr>
          <p:spPr bwMode="auto">
            <a:xfrm>
              <a:off x="2256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20" name="Text Box 20"/>
            <p:cNvSpPr txBox="1">
              <a:spLocks noChangeArrowheads="1"/>
            </p:cNvSpPr>
            <p:nvPr/>
          </p:nvSpPr>
          <p:spPr bwMode="auto">
            <a:xfrm>
              <a:off x="2112" y="3129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00"/>
                </a:solidFill>
                <a:latin typeface="Helvetica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494213" y="5486400"/>
            <a:ext cx="401637" cy="623888"/>
            <a:chOff x="2927" y="3120"/>
            <a:chExt cx="253" cy="393"/>
          </a:xfrm>
        </p:grpSpPr>
        <p:sp>
          <p:nvSpPr>
            <p:cNvPr id="2201622" name="Line 22"/>
            <p:cNvSpPr>
              <a:spLocks noChangeShapeType="1"/>
            </p:cNvSpPr>
            <p:nvPr/>
          </p:nvSpPr>
          <p:spPr bwMode="auto">
            <a:xfrm>
              <a:off x="3024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23" name="Text Box 23"/>
            <p:cNvSpPr txBox="1">
              <a:spLocks noChangeArrowheads="1"/>
            </p:cNvSpPr>
            <p:nvPr/>
          </p:nvSpPr>
          <p:spPr bwMode="auto">
            <a:xfrm>
              <a:off x="2927" y="3120"/>
              <a:ext cx="25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b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418013" y="5957888"/>
            <a:ext cx="382587" cy="595312"/>
            <a:chOff x="2879" y="3417"/>
            <a:chExt cx="241" cy="375"/>
          </a:xfrm>
        </p:grpSpPr>
        <p:sp>
          <p:nvSpPr>
            <p:cNvPr id="2201625" name="Line 25"/>
            <p:cNvSpPr>
              <a:spLocks noChangeShapeType="1"/>
            </p:cNvSpPr>
            <p:nvPr/>
          </p:nvSpPr>
          <p:spPr bwMode="auto">
            <a:xfrm>
              <a:off x="2976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26" name="Text Box 26"/>
            <p:cNvSpPr txBox="1">
              <a:spLocks noChangeArrowheads="1"/>
            </p:cNvSpPr>
            <p:nvPr/>
          </p:nvSpPr>
          <p:spPr bwMode="auto">
            <a:xfrm>
              <a:off x="2879" y="3465"/>
              <a:ext cx="24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a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5715000"/>
            <a:ext cx="4114800" cy="838200"/>
            <a:chOff x="1296" y="3600"/>
            <a:chExt cx="2592" cy="528"/>
          </a:xfrm>
        </p:grpSpPr>
        <p:sp>
          <p:nvSpPr>
            <p:cNvPr id="2201628" name="Line 28"/>
            <p:cNvSpPr>
              <a:spLocks noChangeShapeType="1"/>
            </p:cNvSpPr>
            <p:nvPr/>
          </p:nvSpPr>
          <p:spPr bwMode="auto">
            <a:xfrm>
              <a:off x="2544" y="3753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29" name="Text Box 29"/>
            <p:cNvSpPr txBox="1">
              <a:spLocks noChangeArrowheads="1"/>
            </p:cNvSpPr>
            <p:nvPr/>
          </p:nvSpPr>
          <p:spPr bwMode="auto">
            <a:xfrm>
              <a:off x="2447" y="3801"/>
              <a:ext cx="24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0</a:t>
              </a:r>
            </a:p>
          </p:txBody>
        </p:sp>
        <p:sp>
          <p:nvSpPr>
            <p:cNvPr id="2201630" name="Line 30"/>
            <p:cNvSpPr>
              <a:spLocks noChangeShapeType="1"/>
            </p:cNvSpPr>
            <p:nvPr/>
          </p:nvSpPr>
          <p:spPr bwMode="auto">
            <a:xfrm>
              <a:off x="1728" y="3801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31" name="Text Box 31"/>
            <p:cNvSpPr txBox="1">
              <a:spLocks noChangeArrowheads="1"/>
            </p:cNvSpPr>
            <p:nvPr/>
          </p:nvSpPr>
          <p:spPr bwMode="auto">
            <a:xfrm>
              <a:off x="3446" y="3642"/>
              <a:ext cx="247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+</a:t>
              </a:r>
            </a:p>
          </p:txBody>
        </p:sp>
        <p:sp>
          <p:nvSpPr>
            <p:cNvPr id="2201632" name="Text Box 32"/>
            <p:cNvSpPr txBox="1">
              <a:spLocks noChangeArrowheads="1"/>
            </p:cNvSpPr>
            <p:nvPr/>
          </p:nvSpPr>
          <p:spPr bwMode="auto">
            <a:xfrm>
              <a:off x="1296" y="3600"/>
              <a:ext cx="1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-</a:t>
              </a:r>
            </a:p>
          </p:txBody>
        </p:sp>
        <p:sp>
          <p:nvSpPr>
            <p:cNvPr id="2201633" name="Oval 33"/>
            <p:cNvSpPr>
              <a:spLocks noChangeArrowheads="1"/>
            </p:cNvSpPr>
            <p:nvPr/>
          </p:nvSpPr>
          <p:spPr bwMode="auto">
            <a:xfrm>
              <a:off x="1488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34" name="Oval 34"/>
            <p:cNvSpPr>
              <a:spLocks noChangeArrowheads="1"/>
            </p:cNvSpPr>
            <p:nvPr/>
          </p:nvSpPr>
          <p:spPr bwMode="auto">
            <a:xfrm>
              <a:off x="1584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35" name="Oval 35"/>
            <p:cNvSpPr>
              <a:spLocks noChangeArrowheads="1"/>
            </p:cNvSpPr>
            <p:nvPr/>
          </p:nvSpPr>
          <p:spPr bwMode="auto">
            <a:xfrm>
              <a:off x="3696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1636" name="Oval 36"/>
            <p:cNvSpPr>
              <a:spLocks noChangeArrowheads="1"/>
            </p:cNvSpPr>
            <p:nvPr/>
          </p:nvSpPr>
          <p:spPr bwMode="auto">
            <a:xfrm>
              <a:off x="3792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2514600" y="5245100"/>
            <a:ext cx="2216150" cy="1308100"/>
            <a:chOff x="1584" y="3064"/>
            <a:chExt cx="1396" cy="824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2111" y="3513"/>
              <a:ext cx="116" cy="375"/>
              <a:chOff x="2207" y="3417"/>
              <a:chExt cx="116" cy="375"/>
            </a:xfrm>
          </p:grpSpPr>
          <p:sp>
            <p:nvSpPr>
              <p:cNvPr id="2201639" name="Line 39"/>
              <p:cNvSpPr>
                <a:spLocks noChangeShapeType="1"/>
              </p:cNvSpPr>
              <p:nvPr/>
            </p:nvSpPr>
            <p:spPr bwMode="auto">
              <a:xfrm>
                <a:off x="2304" y="3417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2201640" name="Text Box 40"/>
              <p:cNvSpPr txBox="1">
                <a:spLocks noChangeArrowheads="1"/>
              </p:cNvSpPr>
              <p:nvPr/>
            </p:nvSpPr>
            <p:spPr bwMode="auto">
              <a:xfrm>
                <a:off x="2207" y="3465"/>
                <a:ext cx="11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="1">
                  <a:solidFill>
                    <a:srgbClr val="000000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2265" y="3064"/>
              <a:ext cx="715" cy="632"/>
              <a:chOff x="2265" y="3064"/>
              <a:chExt cx="715" cy="632"/>
            </a:xfrm>
          </p:grpSpPr>
          <p:sp>
            <p:nvSpPr>
              <p:cNvPr id="2201642" name="Oval 42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240" cy="288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lIns="63500" tIns="25400" rIns="63500" bIns="25400" anchor="ctr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2201643" name="Text Box 43"/>
              <p:cNvSpPr txBox="1">
                <a:spLocks noChangeArrowheads="1"/>
              </p:cNvSpPr>
              <p:nvPr/>
            </p:nvSpPr>
            <p:spPr bwMode="auto">
              <a:xfrm>
                <a:off x="2265" y="3064"/>
                <a:ext cx="715" cy="26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lnSpc>
                    <a:spcPct val="85000"/>
                  </a:lnSpc>
                  <a:spcBef>
                    <a:spcPct val="40000"/>
                  </a:spcBef>
                  <a:spcAft>
                    <a:spcPct val="0"/>
                  </a:spcAft>
                </a:pPr>
                <a:r>
                  <a:rPr lang="en-US" sz="2800" b="1">
                    <a:solidFill>
                      <a:srgbClr val="FC0128"/>
                    </a:solidFill>
                    <a:latin typeface="Helvetica" charset="0"/>
                  </a:rPr>
                  <a:t>Gaps!</a:t>
                </a:r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584" y="3072"/>
              <a:ext cx="912" cy="632"/>
              <a:chOff x="1584" y="3072"/>
              <a:chExt cx="912" cy="632"/>
            </a:xfrm>
          </p:grpSpPr>
          <p:sp>
            <p:nvSpPr>
              <p:cNvPr id="2201645" name="Oval 45"/>
              <p:cNvSpPr>
                <a:spLocks noChangeArrowheads="1"/>
              </p:cNvSpPr>
              <p:nvPr/>
            </p:nvSpPr>
            <p:spPr bwMode="auto">
              <a:xfrm>
                <a:off x="2256" y="3416"/>
                <a:ext cx="240" cy="288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lIns="63500" tIns="25400" rIns="63500" bIns="25400" anchor="ctr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5600">
                  <a:solidFill>
                    <a:srgbClr val="FC0128"/>
                  </a:solidFill>
                  <a:latin typeface="Helvetica" charset="0"/>
                </a:endParaRPr>
              </a:p>
            </p:txBody>
          </p:sp>
          <p:sp>
            <p:nvSpPr>
              <p:cNvPr id="2201646" name="Text Box 46"/>
              <p:cNvSpPr txBox="1">
                <a:spLocks noChangeArrowheads="1"/>
              </p:cNvSpPr>
              <p:nvPr/>
            </p:nvSpPr>
            <p:spPr bwMode="auto">
              <a:xfrm>
                <a:off x="1584" y="3072"/>
                <a:ext cx="80" cy="26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lnSpc>
                    <a:spcPct val="85000"/>
                  </a:lnSpc>
                  <a:spcBef>
                    <a:spcPct val="40000"/>
                  </a:spcBef>
                  <a:spcAft>
                    <a:spcPct val="0"/>
                  </a:spcAft>
                </a:pPr>
                <a:endParaRPr lang="en-US" sz="2800" b="1">
                  <a:solidFill>
                    <a:srgbClr val="FC0128"/>
                  </a:solidFill>
                  <a:latin typeface="Helvetica" charset="0"/>
                </a:endParaRPr>
              </a:p>
            </p:txBody>
          </p:sp>
        </p:grpSp>
      </p:grpSp>
      <p:sp>
        <p:nvSpPr>
          <p:cNvPr id="2201647" name="Text Box 47"/>
          <p:cNvSpPr txBox="1">
            <a:spLocks noChangeArrowheads="1"/>
          </p:cNvSpPr>
          <p:nvPr/>
        </p:nvSpPr>
        <p:spPr bwMode="auto">
          <a:xfrm>
            <a:off x="5562600" y="3886200"/>
            <a:ext cx="2743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FC0128"/>
                </a:solidFill>
                <a:latin typeface="Helvetica" charset="0"/>
              </a:rPr>
              <a:t>Normalization and implicit 1</a:t>
            </a:r>
            <a:br>
              <a:rPr lang="en-US" sz="2400" b="1">
                <a:solidFill>
                  <a:srgbClr val="FC0128"/>
                </a:solidFill>
                <a:latin typeface="Helvetica" charset="0"/>
              </a:rPr>
            </a:br>
            <a:r>
              <a:rPr lang="en-US" sz="2400" b="1">
                <a:solidFill>
                  <a:srgbClr val="FC0128"/>
                </a:solidFill>
                <a:latin typeface="Helvetica" charset="0"/>
              </a:rPr>
              <a:t>is to blame!</a:t>
            </a:r>
          </a:p>
        </p:txBody>
      </p:sp>
    </p:spTree>
    <p:extLst>
      <p:ext uri="{BB962C8B-B14F-4D97-AF65-F5344CB8AC3E}">
        <p14:creationId xmlns:p14="http://schemas.microsoft.com/office/powerpoint/2010/main" val="955700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562725" cy="474662"/>
          </a:xfrm>
        </p:spPr>
        <p:txBody>
          <a:bodyPr/>
          <a:lstStyle/>
          <a:p>
            <a:r>
              <a:rPr lang="en-US"/>
              <a:t>Representation for Denorms (2/2)</a:t>
            </a:r>
          </a:p>
        </p:txBody>
      </p:sp>
      <p:sp>
        <p:nvSpPr>
          <p:cNvPr id="2203651" name="Rectangle 3"/>
          <p:cNvSpPr>
            <a:spLocks noChangeArrowheads="1"/>
          </p:cNvSpPr>
          <p:nvPr/>
        </p:nvSpPr>
        <p:spPr bwMode="auto">
          <a:xfrm>
            <a:off x="685800" y="1066800"/>
            <a:ext cx="7848600" cy="42401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Solution:</a:t>
            </a:r>
          </a:p>
          <a:p>
            <a:pPr marL="6858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</a:rPr>
              <a:t>We still haven’t used Exponent = 0, Significand nonzero</a:t>
            </a:r>
          </a:p>
          <a:p>
            <a:pPr marL="6858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u="sng">
                <a:solidFill>
                  <a:srgbClr val="0D407F"/>
                </a:solidFill>
                <a:latin typeface="Helvetica" charset="0"/>
                <a:ea typeface="ＭＳ Ｐゴシック" charset="-128"/>
              </a:rPr>
              <a:t>DEnormalized number</a:t>
            </a: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</a:rPr>
              <a:t>: no (implied) leading 1, </a:t>
            </a:r>
            <a:r>
              <a:rPr lang="en-US" sz="2800" b="1">
                <a:solidFill>
                  <a:srgbClr val="063DE8"/>
                </a:solidFill>
                <a:latin typeface="Helvetica" charset="0"/>
                <a:ea typeface="ＭＳ Ｐゴシック" charset="-128"/>
              </a:rPr>
              <a:t>implicit exponent = -126</a:t>
            </a: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</a:rPr>
              <a:t>.</a:t>
            </a:r>
          </a:p>
          <a:p>
            <a:pPr marL="6858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</a:rPr>
              <a:t>Smallest representable pos num:</a:t>
            </a:r>
          </a:p>
          <a:p>
            <a:pPr marL="1257300" lvl="2" indent="-3429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charset="2"/>
              <a:buNone/>
            </a:pPr>
            <a:r>
              <a:rPr lang="en-US" sz="2400" b="1">
                <a:solidFill>
                  <a:srgbClr val="810A52"/>
                </a:solidFill>
                <a:latin typeface="Helvetica" charset="0"/>
                <a:ea typeface="ＭＳ Ｐゴシック" charset="-128"/>
              </a:rPr>
              <a:t>a = 2</a:t>
            </a:r>
            <a:r>
              <a:rPr lang="en-US" sz="2400" b="1" baseline="30000">
                <a:solidFill>
                  <a:srgbClr val="810A52"/>
                </a:solidFill>
                <a:latin typeface="Helvetica" charset="0"/>
                <a:ea typeface="ＭＳ Ｐゴシック" charset="-128"/>
              </a:rPr>
              <a:t>-149</a:t>
            </a:r>
            <a:r>
              <a:rPr lang="en-US" sz="2400" b="1">
                <a:solidFill>
                  <a:srgbClr val="810A52"/>
                </a:solidFill>
                <a:latin typeface="Helvetica" charset="0"/>
                <a:ea typeface="ＭＳ Ｐゴシック" charset="-128"/>
              </a:rPr>
              <a:t> </a:t>
            </a:r>
          </a:p>
          <a:p>
            <a:pPr marL="6858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</a:rPr>
              <a:t>Second smallest representable pos num:</a:t>
            </a:r>
          </a:p>
          <a:p>
            <a:pPr marL="1257300" lvl="2" indent="-3429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charset="2"/>
              <a:buNone/>
            </a:pPr>
            <a:r>
              <a:rPr lang="en-US" sz="2400" b="1">
                <a:solidFill>
                  <a:srgbClr val="810A52"/>
                </a:solidFill>
                <a:latin typeface="Helvetica" charset="0"/>
                <a:ea typeface="ＭＳ Ｐゴシック" charset="-128"/>
              </a:rPr>
              <a:t>b = 2</a:t>
            </a:r>
            <a:r>
              <a:rPr lang="en-US" sz="2400" b="1" baseline="30000">
                <a:solidFill>
                  <a:srgbClr val="810A52"/>
                </a:solidFill>
                <a:latin typeface="Helvetica" charset="0"/>
                <a:ea typeface="ＭＳ Ｐゴシック" charset="-128"/>
              </a:rPr>
              <a:t>-148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5334000"/>
            <a:ext cx="4114800" cy="838200"/>
            <a:chOff x="1296" y="3600"/>
            <a:chExt cx="2592" cy="528"/>
          </a:xfrm>
        </p:grpSpPr>
        <p:sp>
          <p:nvSpPr>
            <p:cNvPr id="2203653" name="Line 5"/>
            <p:cNvSpPr>
              <a:spLocks noChangeShapeType="1"/>
            </p:cNvSpPr>
            <p:nvPr/>
          </p:nvSpPr>
          <p:spPr bwMode="auto">
            <a:xfrm>
              <a:off x="2544" y="3753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54" name="Text Box 6"/>
            <p:cNvSpPr txBox="1">
              <a:spLocks noChangeArrowheads="1"/>
            </p:cNvSpPr>
            <p:nvPr/>
          </p:nvSpPr>
          <p:spPr bwMode="auto">
            <a:xfrm>
              <a:off x="2447" y="3801"/>
              <a:ext cx="24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0</a:t>
              </a:r>
            </a:p>
          </p:txBody>
        </p:sp>
        <p:sp>
          <p:nvSpPr>
            <p:cNvPr id="2203655" name="Line 7"/>
            <p:cNvSpPr>
              <a:spLocks noChangeShapeType="1"/>
            </p:cNvSpPr>
            <p:nvPr/>
          </p:nvSpPr>
          <p:spPr bwMode="auto">
            <a:xfrm>
              <a:off x="1728" y="3801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56" name="Text Box 8"/>
            <p:cNvSpPr txBox="1">
              <a:spLocks noChangeArrowheads="1"/>
            </p:cNvSpPr>
            <p:nvPr/>
          </p:nvSpPr>
          <p:spPr bwMode="auto">
            <a:xfrm>
              <a:off x="3446" y="3642"/>
              <a:ext cx="247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+</a:t>
              </a:r>
            </a:p>
          </p:txBody>
        </p:sp>
        <p:sp>
          <p:nvSpPr>
            <p:cNvPr id="2203657" name="Text Box 9"/>
            <p:cNvSpPr txBox="1">
              <a:spLocks noChangeArrowheads="1"/>
            </p:cNvSpPr>
            <p:nvPr/>
          </p:nvSpPr>
          <p:spPr bwMode="auto">
            <a:xfrm>
              <a:off x="1296" y="3600"/>
              <a:ext cx="1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-</a:t>
              </a:r>
            </a:p>
          </p:txBody>
        </p:sp>
        <p:sp>
          <p:nvSpPr>
            <p:cNvPr id="2203658" name="Oval 10"/>
            <p:cNvSpPr>
              <a:spLocks noChangeArrowheads="1"/>
            </p:cNvSpPr>
            <p:nvPr/>
          </p:nvSpPr>
          <p:spPr bwMode="auto">
            <a:xfrm>
              <a:off x="1488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59" name="Oval 11"/>
            <p:cNvSpPr>
              <a:spLocks noChangeArrowheads="1"/>
            </p:cNvSpPr>
            <p:nvPr/>
          </p:nvSpPr>
          <p:spPr bwMode="auto">
            <a:xfrm>
              <a:off x="1584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60" name="Oval 12"/>
            <p:cNvSpPr>
              <a:spLocks noChangeArrowheads="1"/>
            </p:cNvSpPr>
            <p:nvPr/>
          </p:nvSpPr>
          <p:spPr bwMode="auto">
            <a:xfrm>
              <a:off x="3696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61" name="Oval 13"/>
            <p:cNvSpPr>
              <a:spLocks noChangeArrowheads="1"/>
            </p:cNvSpPr>
            <p:nvPr/>
          </p:nvSpPr>
          <p:spPr bwMode="auto">
            <a:xfrm>
              <a:off x="3792" y="374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576888"/>
            <a:ext cx="381000" cy="152400"/>
            <a:chOff x="1968" y="3417"/>
            <a:chExt cx="240" cy="96"/>
          </a:xfrm>
        </p:grpSpPr>
        <p:sp>
          <p:nvSpPr>
            <p:cNvPr id="2203663" name="Line 15"/>
            <p:cNvSpPr>
              <a:spLocks noChangeShapeType="1"/>
            </p:cNvSpPr>
            <p:nvPr/>
          </p:nvSpPr>
          <p:spPr bwMode="auto">
            <a:xfrm>
              <a:off x="2208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64" name="Line 16"/>
            <p:cNvSpPr>
              <a:spLocks noChangeShapeType="1"/>
            </p:cNvSpPr>
            <p:nvPr/>
          </p:nvSpPr>
          <p:spPr bwMode="auto">
            <a:xfrm>
              <a:off x="2160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65" name="Line 17"/>
            <p:cNvSpPr>
              <a:spLocks noChangeShapeType="1"/>
            </p:cNvSpPr>
            <p:nvPr/>
          </p:nvSpPr>
          <p:spPr bwMode="auto">
            <a:xfrm>
              <a:off x="2112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66" name="Line 18"/>
            <p:cNvSpPr>
              <a:spLocks noChangeShapeType="1"/>
            </p:cNvSpPr>
            <p:nvPr/>
          </p:nvSpPr>
          <p:spPr bwMode="auto">
            <a:xfrm>
              <a:off x="2064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67" name="Line 19"/>
            <p:cNvSpPr>
              <a:spLocks noChangeShapeType="1"/>
            </p:cNvSpPr>
            <p:nvPr/>
          </p:nvSpPr>
          <p:spPr bwMode="auto">
            <a:xfrm>
              <a:off x="2016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68" name="Line 20"/>
            <p:cNvSpPr>
              <a:spLocks noChangeShapeType="1"/>
            </p:cNvSpPr>
            <p:nvPr/>
          </p:nvSpPr>
          <p:spPr bwMode="auto">
            <a:xfrm>
              <a:off x="1968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114800" y="5576888"/>
            <a:ext cx="381000" cy="152400"/>
            <a:chOff x="3072" y="3417"/>
            <a:chExt cx="240" cy="96"/>
          </a:xfrm>
        </p:grpSpPr>
        <p:sp>
          <p:nvSpPr>
            <p:cNvPr id="2203670" name="Line 22"/>
            <p:cNvSpPr>
              <a:spLocks noChangeShapeType="1"/>
            </p:cNvSpPr>
            <p:nvPr/>
          </p:nvSpPr>
          <p:spPr bwMode="auto">
            <a:xfrm>
              <a:off x="3072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71" name="Line 23"/>
            <p:cNvSpPr>
              <a:spLocks noChangeShapeType="1"/>
            </p:cNvSpPr>
            <p:nvPr/>
          </p:nvSpPr>
          <p:spPr bwMode="auto">
            <a:xfrm>
              <a:off x="3120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72" name="Line 24"/>
            <p:cNvSpPr>
              <a:spLocks noChangeShapeType="1"/>
            </p:cNvSpPr>
            <p:nvPr/>
          </p:nvSpPr>
          <p:spPr bwMode="auto">
            <a:xfrm>
              <a:off x="3168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73" name="Line 25"/>
            <p:cNvSpPr>
              <a:spLocks noChangeShapeType="1"/>
            </p:cNvSpPr>
            <p:nvPr/>
          </p:nvSpPr>
          <p:spPr bwMode="auto">
            <a:xfrm>
              <a:off x="3216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74" name="Line 26"/>
            <p:cNvSpPr>
              <a:spLocks noChangeShapeType="1"/>
            </p:cNvSpPr>
            <p:nvPr/>
          </p:nvSpPr>
          <p:spPr bwMode="auto">
            <a:xfrm>
              <a:off x="3264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75" name="Line 27"/>
            <p:cNvSpPr>
              <a:spLocks noChangeShapeType="1"/>
            </p:cNvSpPr>
            <p:nvPr/>
          </p:nvSpPr>
          <p:spPr bwMode="auto">
            <a:xfrm>
              <a:off x="3312" y="341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48200" y="5576888"/>
            <a:ext cx="609600" cy="152400"/>
            <a:chOff x="2928" y="3513"/>
            <a:chExt cx="384" cy="96"/>
          </a:xfrm>
        </p:grpSpPr>
        <p:sp>
          <p:nvSpPr>
            <p:cNvPr id="2203677" name="Line 29"/>
            <p:cNvSpPr>
              <a:spLocks noChangeShapeType="1"/>
            </p:cNvSpPr>
            <p:nvPr/>
          </p:nvSpPr>
          <p:spPr bwMode="auto">
            <a:xfrm>
              <a:off x="2928" y="351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78" name="Line 30"/>
            <p:cNvSpPr>
              <a:spLocks noChangeShapeType="1"/>
            </p:cNvSpPr>
            <p:nvPr/>
          </p:nvSpPr>
          <p:spPr bwMode="auto">
            <a:xfrm>
              <a:off x="3024" y="351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79" name="Line 31"/>
            <p:cNvSpPr>
              <a:spLocks noChangeShapeType="1"/>
            </p:cNvSpPr>
            <p:nvPr/>
          </p:nvSpPr>
          <p:spPr bwMode="auto">
            <a:xfrm>
              <a:off x="3168" y="351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80" name="Line 32"/>
            <p:cNvSpPr>
              <a:spLocks noChangeShapeType="1"/>
            </p:cNvSpPr>
            <p:nvPr/>
          </p:nvSpPr>
          <p:spPr bwMode="auto">
            <a:xfrm>
              <a:off x="3312" y="351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048000" y="5576888"/>
            <a:ext cx="381000" cy="152400"/>
            <a:chOff x="1920" y="3513"/>
            <a:chExt cx="240" cy="96"/>
          </a:xfrm>
        </p:grpSpPr>
        <p:sp>
          <p:nvSpPr>
            <p:cNvPr id="2203682" name="Line 34"/>
            <p:cNvSpPr>
              <a:spLocks noChangeShapeType="1"/>
            </p:cNvSpPr>
            <p:nvPr/>
          </p:nvSpPr>
          <p:spPr bwMode="auto">
            <a:xfrm>
              <a:off x="2160" y="351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83" name="Line 35"/>
            <p:cNvSpPr>
              <a:spLocks noChangeShapeType="1"/>
            </p:cNvSpPr>
            <p:nvPr/>
          </p:nvSpPr>
          <p:spPr bwMode="auto">
            <a:xfrm>
              <a:off x="2064" y="351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84" name="Line 36"/>
            <p:cNvSpPr>
              <a:spLocks noChangeShapeType="1"/>
            </p:cNvSpPr>
            <p:nvPr/>
          </p:nvSpPr>
          <p:spPr bwMode="auto">
            <a:xfrm>
              <a:off x="1920" y="351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629400" y="5105400"/>
            <a:ext cx="1066800" cy="1066800"/>
            <a:chOff x="4368" y="3072"/>
            <a:chExt cx="864" cy="912"/>
          </a:xfrm>
        </p:grpSpPr>
        <p:sp>
          <p:nvSpPr>
            <p:cNvPr id="2203686" name="Oval 38"/>
            <p:cNvSpPr>
              <a:spLocks noChangeArrowheads="1"/>
            </p:cNvSpPr>
            <p:nvPr/>
          </p:nvSpPr>
          <p:spPr bwMode="auto">
            <a:xfrm>
              <a:off x="4368" y="3072"/>
              <a:ext cx="864" cy="91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63500" tIns="25400" rIns="63500" bIns="25400" anchor="ctr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87" name="Oval 39"/>
            <p:cNvSpPr>
              <a:spLocks noChangeArrowheads="1"/>
            </p:cNvSpPr>
            <p:nvPr/>
          </p:nvSpPr>
          <p:spPr bwMode="auto">
            <a:xfrm>
              <a:off x="4608" y="3360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63500" tIns="25400" rIns="63500" bIns="25400" anchor="ctr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88" name="Oval 40"/>
            <p:cNvSpPr>
              <a:spLocks noChangeArrowheads="1"/>
            </p:cNvSpPr>
            <p:nvPr/>
          </p:nvSpPr>
          <p:spPr bwMode="auto">
            <a:xfrm>
              <a:off x="4848" y="3360"/>
              <a:ext cx="96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63500" tIns="25400" rIns="63500" bIns="25400" anchor="ctr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203689" name="Freeform 41"/>
            <p:cNvSpPr>
              <a:spLocks/>
            </p:cNvSpPr>
            <p:nvPr/>
          </p:nvSpPr>
          <p:spPr bwMode="auto">
            <a:xfrm>
              <a:off x="4608" y="3648"/>
              <a:ext cx="38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384" y="0"/>
                </a:cxn>
              </a:cxnLst>
              <a:rect l="0" t="0" r="r" b="b"/>
              <a:pathLst>
                <a:path w="384" h="144">
                  <a:moveTo>
                    <a:pt x="0" y="0"/>
                  </a:moveTo>
                  <a:cubicBezTo>
                    <a:pt x="64" y="72"/>
                    <a:pt x="128" y="144"/>
                    <a:pt x="192" y="144"/>
                  </a:cubicBezTo>
                  <a:cubicBezTo>
                    <a:pt x="256" y="144"/>
                    <a:pt x="320" y="72"/>
                    <a:pt x="38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63500" tIns="25400" rIns="63500" bIns="25400" anchor="ctr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62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389563" cy="474662"/>
          </a:xfrm>
          <a:noFill/>
          <a:ln/>
        </p:spPr>
        <p:txBody>
          <a:bodyPr lIns="63360" tIns="25560" rIns="63360" bIns="2556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Special Numbers Summary</a:t>
            </a:r>
          </a:p>
        </p:txBody>
      </p:sp>
      <p:sp>
        <p:nvSpPr>
          <p:cNvPr id="2205699" name="Text Box 3"/>
          <p:cNvSpPr txBox="1">
            <a:spLocks noChangeArrowheads="1"/>
          </p:cNvSpPr>
          <p:nvPr/>
        </p:nvSpPr>
        <p:spPr bwMode="auto">
          <a:xfrm>
            <a:off x="595313" y="1042988"/>
            <a:ext cx="78486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360" tIns="25560" rIns="63360" bIns="25560">
            <a:prstTxWarp prst="textNoShape">
              <a:avLst/>
            </a:prstTxWarp>
            <a:spAutoFit/>
          </a:bodyPr>
          <a:lstStyle/>
          <a:p>
            <a:pPr marL="201613" indent="-201613" defTabSz="914400" eaLnBrk="0" fontAlgn="base" hangingPunct="0">
              <a:lnSpc>
                <a:spcPct val="75000"/>
              </a:lnSpc>
              <a:spcBef>
                <a:spcPts val="25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>
                <a:solidFill>
                  <a:srgbClr val="000000"/>
                </a:solidFill>
                <a:latin typeface="Helvetica" charset="0"/>
                <a:ea typeface="HG Mincho Light J" charset="0"/>
                <a:cs typeface="HG Mincho Light J" charset="0"/>
              </a:rPr>
              <a:t>Reserve exponents, significands:</a:t>
            </a:r>
          </a:p>
          <a:p>
            <a:pPr marL="685800" lvl="1" indent="-190500" defTabSz="914400" eaLnBrk="0" fontAlgn="base" hangingPunct="0">
              <a:lnSpc>
                <a:spcPct val="650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0000"/>
                </a:solidFill>
                <a:latin typeface="Helvetica" charset="0"/>
                <a:ea typeface="HG Mincho Light J" charset="0"/>
                <a:cs typeface="HG Mincho Light J" charset="0"/>
              </a:rPr>
              <a:t>Exponent	Significand	Object</a:t>
            </a:r>
          </a:p>
          <a:p>
            <a:pPr marL="685800" lvl="1" indent="-190500" defTabSz="914400" eaLnBrk="0" fontAlgn="base" hangingPunct="0">
              <a:lnSpc>
                <a:spcPct val="450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0000"/>
                </a:solidFill>
                <a:latin typeface="Helvetica" charset="0"/>
                <a:ea typeface="HG Mincho Light J" charset="0"/>
                <a:cs typeface="HG Mincho Light J" charset="0"/>
              </a:rPr>
              <a:t>0			0			0</a:t>
            </a:r>
          </a:p>
          <a:p>
            <a:pPr marL="685800" lvl="1" indent="-190500" defTabSz="914400" eaLnBrk="0" fontAlgn="base" hangingPunct="0">
              <a:lnSpc>
                <a:spcPct val="450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0000"/>
                </a:solidFill>
                <a:latin typeface="Helvetica" charset="0"/>
                <a:ea typeface="HG Mincho Light J" charset="0"/>
                <a:cs typeface="HG Mincho Light J" charset="0"/>
              </a:rPr>
              <a:t>0			</a:t>
            </a:r>
            <a:r>
              <a:rPr lang="en-GB" sz="2800" b="1" u="sng">
                <a:solidFill>
                  <a:srgbClr val="FC0128"/>
                </a:solidFill>
                <a:latin typeface="Helvetica" charset="0"/>
                <a:ea typeface="HG Mincho Light J" charset="0"/>
                <a:cs typeface="HG Mincho Light J" charset="0"/>
              </a:rPr>
              <a:t>nonzero		Denorm</a:t>
            </a:r>
          </a:p>
          <a:p>
            <a:pPr marL="685800" lvl="1" indent="-190500" defTabSz="914400" eaLnBrk="0" fontAlgn="base" hangingPunct="0">
              <a:lnSpc>
                <a:spcPct val="450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0000"/>
                </a:solidFill>
                <a:latin typeface="Helvetica" charset="0"/>
                <a:ea typeface="HG Mincho Light J" charset="0"/>
                <a:cs typeface="HG Mincho Light J" charset="0"/>
              </a:rPr>
              <a:t>1-254		anything		+/- fl. pt. #</a:t>
            </a:r>
          </a:p>
          <a:p>
            <a:pPr marL="685800" lvl="1" indent="-190500" defTabSz="914400" eaLnBrk="0" fontAlgn="base" hangingPunct="0">
              <a:lnSpc>
                <a:spcPct val="450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0000"/>
                </a:solidFill>
                <a:latin typeface="Helvetica" charset="0"/>
                <a:ea typeface="HG Mincho Light J" charset="0"/>
                <a:cs typeface="HG Mincho Light J" charset="0"/>
              </a:rPr>
              <a:t>255		</a:t>
            </a:r>
            <a:r>
              <a:rPr lang="en-GB" sz="2800" b="1" u="sng">
                <a:solidFill>
                  <a:srgbClr val="063DE8"/>
                </a:solidFill>
                <a:latin typeface="Helvetica" charset="0"/>
                <a:ea typeface="HG Mincho Light J" charset="0"/>
                <a:cs typeface="HG Mincho Light J" charset="0"/>
              </a:rPr>
              <a:t>0</a:t>
            </a:r>
            <a:r>
              <a:rPr lang="en-GB" sz="2800" b="1">
                <a:solidFill>
                  <a:srgbClr val="063DE8"/>
                </a:solidFill>
                <a:latin typeface="Helvetica" charset="0"/>
                <a:ea typeface="HG Mincho Light J" charset="0"/>
                <a:cs typeface="HG Mincho Light J" charset="0"/>
              </a:rPr>
              <a:t>			</a:t>
            </a:r>
            <a:r>
              <a:rPr lang="en-GB" sz="2800" b="1" u="sng">
                <a:solidFill>
                  <a:srgbClr val="063DE8"/>
                </a:solidFill>
                <a:latin typeface="Helvetica" charset="0"/>
                <a:ea typeface="HG Mincho Light J" charset="0"/>
                <a:cs typeface="HG Mincho Light J" charset="0"/>
              </a:rPr>
              <a:t>+/- ∞</a:t>
            </a:r>
          </a:p>
          <a:p>
            <a:pPr marL="685800" lvl="1" indent="-190500" defTabSz="914400" eaLnBrk="0" fontAlgn="base" hangingPunct="0">
              <a:lnSpc>
                <a:spcPct val="45000"/>
              </a:lnSpc>
              <a:spcBef>
                <a:spcPts val="13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0000"/>
                </a:solidFill>
                <a:latin typeface="Helvetica" charset="0"/>
                <a:ea typeface="HG Mincho Light J" charset="0"/>
                <a:cs typeface="HG Mincho Light J" charset="0"/>
              </a:rPr>
              <a:t>255		</a:t>
            </a:r>
            <a:r>
              <a:rPr lang="en-GB" sz="2800" b="1" u="sng">
                <a:solidFill>
                  <a:srgbClr val="800080"/>
                </a:solidFill>
                <a:latin typeface="Helvetica" charset="0"/>
                <a:ea typeface="HG Mincho Light J" charset="0"/>
                <a:cs typeface="HG Mincho Light J" charset="0"/>
              </a:rPr>
              <a:t>nonzero		NaN</a:t>
            </a:r>
          </a:p>
        </p:txBody>
      </p:sp>
    </p:spTree>
    <p:extLst>
      <p:ext uri="{BB962C8B-B14F-4D97-AF65-F5344CB8AC3E}">
        <p14:creationId xmlns:p14="http://schemas.microsoft.com/office/powerpoint/2010/main" val="1307519768"/>
      </p:ext>
    </p:extLst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2362425" cy="490391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18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05800" cy="2722797"/>
          </a:xfrm>
        </p:spPr>
        <p:txBody>
          <a:bodyPr/>
          <a:lstStyle/>
          <a:p>
            <a:r>
              <a:rPr lang="en-US" sz="2400" dirty="0"/>
              <a:t>Floating Point lets us:</a:t>
            </a:r>
          </a:p>
          <a:p>
            <a:pPr marL="508000" lvl="1"/>
            <a:r>
              <a:rPr lang="en-US" sz="2000" dirty="0"/>
              <a:t>Represent numbers containing both integer and fractional parts; makes efficient use of available bits.</a:t>
            </a:r>
          </a:p>
          <a:p>
            <a:pPr marL="508000" lvl="1"/>
            <a:r>
              <a:rPr lang="en-US" sz="2000" dirty="0"/>
              <a:t>Store </a:t>
            </a:r>
            <a:r>
              <a:rPr lang="en-US" sz="2000" dirty="0">
                <a:solidFill>
                  <a:schemeClr val="accent2"/>
                </a:solidFill>
              </a:rPr>
              <a:t>approximate</a:t>
            </a:r>
            <a:r>
              <a:rPr lang="en-US" sz="2000" dirty="0"/>
              <a:t> values for very large and very small #s.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IEEE 754 </a:t>
            </a:r>
            <a:r>
              <a:rPr lang="en-US" sz="2400" dirty="0" smtClean="0">
                <a:solidFill>
                  <a:schemeClr val="accent2"/>
                </a:solidFill>
              </a:rPr>
              <a:t>Floating-Point </a:t>
            </a:r>
            <a:r>
              <a:rPr lang="en-US" sz="2400" dirty="0">
                <a:solidFill>
                  <a:schemeClr val="accent2"/>
                </a:solidFill>
              </a:rPr>
              <a:t>Standard</a:t>
            </a:r>
            <a:r>
              <a:rPr lang="en-US" sz="2400" dirty="0"/>
              <a:t> is most widely accepted attempt to standardize interpretation of such numbers (Every desktop or server computer sold since ~1997 follows these conventions)</a:t>
            </a:r>
          </a:p>
        </p:txBody>
      </p:sp>
      <p:sp>
        <p:nvSpPr>
          <p:cNvPr id="2187268" name="Rectangle 4"/>
          <p:cNvSpPr>
            <a:spLocks noChangeArrowheads="1"/>
          </p:cNvSpPr>
          <p:nvPr/>
        </p:nvSpPr>
        <p:spPr bwMode="auto">
          <a:xfrm>
            <a:off x="152400" y="3505200"/>
            <a:ext cx="8534400" cy="2362200"/>
          </a:xfrm>
          <a:prstGeom prst="rect">
            <a:avLst/>
          </a:prstGeom>
          <a:solidFill>
            <a:srgbClr val="E6E6E6"/>
          </a:solidFill>
          <a:ln w="76200" cmpd="tri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5600">
              <a:solidFill>
                <a:srgbClr val="FC0128"/>
              </a:solidFill>
              <a:latin typeface="Helvetica" charset="0"/>
            </a:endParaRPr>
          </a:p>
        </p:txBody>
      </p:sp>
      <p:sp>
        <p:nvSpPr>
          <p:cNvPr id="2187269" name="Rectangle 5"/>
          <p:cNvSpPr>
            <a:spLocks noChangeArrowheads="1"/>
          </p:cNvSpPr>
          <p:nvPr/>
        </p:nvSpPr>
        <p:spPr bwMode="auto">
          <a:xfrm>
            <a:off x="304800" y="3581400"/>
            <a:ext cx="7924800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Summary (single precision):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3886200"/>
            <a:ext cx="7924800" cy="1433513"/>
            <a:chOff x="336" y="1209"/>
            <a:chExt cx="4992" cy="903"/>
          </a:xfrm>
        </p:grpSpPr>
        <p:sp>
          <p:nvSpPr>
            <p:cNvPr id="2187271" name="Text Box 7"/>
            <p:cNvSpPr txBox="1">
              <a:spLocks noChangeArrowheads="1"/>
            </p:cNvSpPr>
            <p:nvPr/>
          </p:nvSpPr>
          <p:spPr bwMode="auto">
            <a:xfrm>
              <a:off x="5087" y="1249"/>
              <a:ext cx="24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0</a:t>
              </a:r>
            </a:p>
          </p:txBody>
        </p:sp>
        <p:sp>
          <p:nvSpPr>
            <p:cNvPr id="2187272" name="Text Box 8"/>
            <p:cNvSpPr txBox="1">
              <a:spLocks noChangeArrowheads="1"/>
            </p:cNvSpPr>
            <p:nvPr/>
          </p:nvSpPr>
          <p:spPr bwMode="auto">
            <a:xfrm>
              <a:off x="336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31</a:t>
              </a:r>
            </a:p>
          </p:txBody>
        </p:sp>
        <p:sp>
          <p:nvSpPr>
            <p:cNvPr id="2187273" name="Rectangle 9"/>
            <p:cNvSpPr>
              <a:spLocks noChangeArrowheads="1"/>
            </p:cNvSpPr>
            <p:nvPr/>
          </p:nvSpPr>
          <p:spPr bwMode="auto">
            <a:xfrm>
              <a:off x="575" y="1497"/>
              <a:ext cx="4704" cy="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187274" name="Text Box 10"/>
            <p:cNvSpPr txBox="1">
              <a:spLocks noChangeArrowheads="1"/>
            </p:cNvSpPr>
            <p:nvPr/>
          </p:nvSpPr>
          <p:spPr bwMode="auto">
            <a:xfrm>
              <a:off x="527" y="1449"/>
              <a:ext cx="2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S</a:t>
              </a:r>
            </a:p>
          </p:txBody>
        </p:sp>
        <p:sp>
          <p:nvSpPr>
            <p:cNvPr id="2187275" name="Text Box 11"/>
            <p:cNvSpPr txBox="1">
              <a:spLocks noChangeArrowheads="1"/>
            </p:cNvSpPr>
            <p:nvPr/>
          </p:nvSpPr>
          <p:spPr bwMode="auto">
            <a:xfrm>
              <a:off x="863" y="1449"/>
              <a:ext cx="113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Exponent</a:t>
              </a:r>
            </a:p>
          </p:txBody>
        </p:sp>
        <p:sp>
          <p:nvSpPr>
            <p:cNvPr id="2187276" name="Line 12"/>
            <p:cNvSpPr>
              <a:spLocks noChangeShapeType="1"/>
            </p:cNvSpPr>
            <p:nvPr/>
          </p:nvSpPr>
          <p:spPr bwMode="auto">
            <a:xfrm>
              <a:off x="767" y="149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187277" name="Text Box 13"/>
            <p:cNvSpPr txBox="1">
              <a:spLocks noChangeArrowheads="1"/>
            </p:cNvSpPr>
            <p:nvPr/>
          </p:nvSpPr>
          <p:spPr bwMode="auto">
            <a:xfrm>
              <a:off x="624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30</a:t>
              </a:r>
            </a:p>
          </p:txBody>
        </p:sp>
        <p:sp>
          <p:nvSpPr>
            <p:cNvPr id="2187278" name="Line 14"/>
            <p:cNvSpPr>
              <a:spLocks noChangeShapeType="1"/>
            </p:cNvSpPr>
            <p:nvPr/>
          </p:nvSpPr>
          <p:spPr bwMode="auto">
            <a:xfrm>
              <a:off x="2063" y="149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5600">
                <a:solidFill>
                  <a:srgbClr val="FC0128"/>
                </a:solidFill>
                <a:latin typeface="Helvetica" charset="0"/>
              </a:endParaRPr>
            </a:p>
          </p:txBody>
        </p:sp>
        <p:sp>
          <p:nvSpPr>
            <p:cNvPr id="2187279" name="Text Box 15"/>
            <p:cNvSpPr txBox="1">
              <a:spLocks noChangeArrowheads="1"/>
            </p:cNvSpPr>
            <p:nvPr/>
          </p:nvSpPr>
          <p:spPr bwMode="auto">
            <a:xfrm>
              <a:off x="1727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</a:t>
              </a:r>
            </a:p>
          </p:txBody>
        </p:sp>
        <p:sp>
          <p:nvSpPr>
            <p:cNvPr id="2187280" name="Text Box 16"/>
            <p:cNvSpPr txBox="1">
              <a:spLocks noChangeArrowheads="1"/>
            </p:cNvSpPr>
            <p:nvPr/>
          </p:nvSpPr>
          <p:spPr bwMode="auto">
            <a:xfrm>
              <a:off x="2015" y="1209"/>
              <a:ext cx="36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22</a:t>
              </a:r>
            </a:p>
          </p:txBody>
        </p:sp>
        <p:sp>
          <p:nvSpPr>
            <p:cNvPr id="2187281" name="Text Box 17"/>
            <p:cNvSpPr txBox="1">
              <a:spLocks noChangeArrowheads="1"/>
            </p:cNvSpPr>
            <p:nvPr/>
          </p:nvSpPr>
          <p:spPr bwMode="auto">
            <a:xfrm>
              <a:off x="3023" y="1449"/>
              <a:ext cx="13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Significand</a:t>
              </a:r>
            </a:p>
          </p:txBody>
        </p:sp>
        <p:sp>
          <p:nvSpPr>
            <p:cNvPr id="2187282" name="Text Box 18"/>
            <p:cNvSpPr txBox="1">
              <a:spLocks noChangeArrowheads="1"/>
            </p:cNvSpPr>
            <p:nvPr/>
          </p:nvSpPr>
          <p:spPr bwMode="auto">
            <a:xfrm>
              <a:off x="383" y="1785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1 bit</a:t>
              </a:r>
            </a:p>
          </p:txBody>
        </p:sp>
        <p:sp>
          <p:nvSpPr>
            <p:cNvPr id="2187283" name="Text Box 19"/>
            <p:cNvSpPr txBox="1">
              <a:spLocks noChangeArrowheads="1"/>
            </p:cNvSpPr>
            <p:nvPr/>
          </p:nvSpPr>
          <p:spPr bwMode="auto">
            <a:xfrm>
              <a:off x="1151" y="1785"/>
              <a:ext cx="70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8 bits</a:t>
              </a:r>
            </a:p>
          </p:txBody>
        </p:sp>
        <p:sp>
          <p:nvSpPr>
            <p:cNvPr id="2187284" name="Text Box 20"/>
            <p:cNvSpPr txBox="1">
              <a:spLocks noChangeArrowheads="1"/>
            </p:cNvSpPr>
            <p:nvPr/>
          </p:nvSpPr>
          <p:spPr bwMode="auto">
            <a:xfrm>
              <a:off x="3359" y="1785"/>
              <a:ext cx="82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00"/>
                  </a:solidFill>
                  <a:latin typeface="Helvetica" charset="0"/>
                </a:rPr>
                <a:t>23 bits</a:t>
              </a:r>
            </a:p>
          </p:txBody>
        </p:sp>
      </p:grpSp>
      <p:sp>
        <p:nvSpPr>
          <p:cNvPr id="2187285" name="Rectangle 21"/>
          <p:cNvSpPr>
            <a:spLocks noChangeArrowheads="1"/>
          </p:cNvSpPr>
          <p:nvPr/>
        </p:nvSpPr>
        <p:spPr bwMode="auto">
          <a:xfrm>
            <a:off x="457200" y="5334000"/>
            <a:ext cx="7924800" cy="1314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defTabSz="91440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Times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Helvetica" charset="0"/>
              </a:rPr>
              <a:t>(-1)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S</a:t>
            </a:r>
            <a:r>
              <a:rPr lang="en-US" sz="3200" b="1">
                <a:solidFill>
                  <a:srgbClr val="000000"/>
                </a:solidFill>
                <a:latin typeface="Helvetica" charset="0"/>
              </a:rPr>
              <a:t> x (1 + Significand) x 2</a:t>
            </a:r>
            <a:r>
              <a:rPr lang="en-US" sz="3200" b="1" baseline="30000">
                <a:solidFill>
                  <a:srgbClr val="000000"/>
                </a:solidFill>
                <a:latin typeface="Helvetica" charset="0"/>
              </a:rPr>
              <a:t>(Exponent-127)</a:t>
            </a:r>
            <a:endParaRPr lang="en-US" sz="3200" b="1">
              <a:solidFill>
                <a:srgbClr val="000000"/>
              </a:solidFill>
              <a:latin typeface="Helvetica" charset="0"/>
            </a:endParaRPr>
          </a:p>
          <a:p>
            <a:pPr marL="685800" lvl="1" indent="-190500" defTabSz="9144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>
                <a:solidFill>
                  <a:srgbClr val="0D407F"/>
                </a:solidFill>
                <a:latin typeface="Helvetica" charset="0"/>
                <a:ea typeface="ＭＳ Ｐゴシック" charset="-128"/>
              </a:rPr>
              <a:t>Double precision identical, except with exponent bias of 1023 (half, quad similar)</a:t>
            </a:r>
          </a:p>
        </p:txBody>
      </p:sp>
      <p:sp>
        <p:nvSpPr>
          <p:cNvPr id="2187286" name="Rectangle 22"/>
          <p:cNvSpPr>
            <a:spLocks noChangeArrowheads="1"/>
          </p:cNvSpPr>
          <p:nvPr/>
        </p:nvSpPr>
        <p:spPr bwMode="auto">
          <a:xfrm>
            <a:off x="4191000" y="381000"/>
            <a:ext cx="4800600" cy="758825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C0128"/>
                </a:solidFill>
                <a:latin typeface="Helvetica" charset="0"/>
              </a:rPr>
              <a:t>Exponent tells Significand how much (2</a:t>
            </a:r>
            <a:r>
              <a:rPr lang="en-US" sz="2000" b="1" baseline="30000">
                <a:solidFill>
                  <a:srgbClr val="FC0128"/>
                </a:solidFill>
                <a:latin typeface="Helvetica" charset="0"/>
              </a:rPr>
              <a:t>i</a:t>
            </a:r>
            <a:r>
              <a:rPr lang="en-US" sz="2000" b="1">
                <a:solidFill>
                  <a:srgbClr val="FC0128"/>
                </a:solidFill>
                <a:latin typeface="Helvetica" charset="0"/>
              </a:rPr>
              <a:t>) to count by (…, 1/4, 1/2, 1, 2, …)</a:t>
            </a:r>
            <a:endParaRPr lang="en-US" sz="2000" b="1">
              <a:solidFill>
                <a:srgbClr val="063DE8"/>
              </a:solidFill>
              <a:latin typeface="Helvetica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77200" y="1219200"/>
            <a:ext cx="914400" cy="1323439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8000"/>
                </a:solidFill>
                <a:latin typeface="Helvetica" charset="0"/>
              </a:rPr>
              <a:t>Can store NaN, ± ∞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-152400"/>
            <a:ext cx="9144000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00"/>
                </a:solidFill>
                <a:latin typeface="Courier"/>
                <a:cs typeface="Courier"/>
              </a:rPr>
              <a:t>www.h-schmidt.net/FloatApplet/IEEE754.html</a:t>
            </a:r>
          </a:p>
        </p:txBody>
      </p:sp>
    </p:spTree>
    <p:extLst>
      <p:ext uri="{BB962C8B-B14F-4D97-AF65-F5344CB8AC3E}">
        <p14:creationId xmlns:p14="http://schemas.microsoft.com/office/powerpoint/2010/main" val="18981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 Conclusion, 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198"/>
            <a:ext cx="8394700" cy="563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57300" algn="l"/>
                <a:tab pos="2349500" algn="ctr"/>
                <a:tab pos="3771900" algn="ctr"/>
                <a:tab pos="5029200" algn="ctr"/>
                <a:tab pos="6286500" algn="ctr"/>
                <a:tab pos="7264400" algn="ctr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Time (seconds/program) is measure of </a:t>
            </a:r>
            <a:r>
              <a:rPr lang="en-US" sz="2800" noProof="0" dirty="0" smtClean="0"/>
              <a:t>performance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 Instructions		Clock cycles		Seconds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 Program		Instruction		Clock Cycle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Floating-point representations hold approximations of real numbers  in a finite number of bits</a:t>
            </a:r>
            <a:endParaRPr lang="en-US" sz="2800" dirty="0"/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257300" algn="l"/>
                <a:tab pos="1549400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3356" y="1803321"/>
            <a:ext cx="7251700" cy="610176"/>
            <a:chOff x="1485900" y="2438400"/>
            <a:chExt cx="7251700" cy="61017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2781300"/>
              <a:ext cx="19431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81300"/>
              <a:ext cx="19431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985000" y="2743200"/>
              <a:ext cx="1752600" cy="12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91300" y="2438400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×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52900" y="2438400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×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85900" y="2463800"/>
              <a:ext cx="389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=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5346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does it mean to say </a:t>
            </a:r>
            <a:br>
              <a:rPr lang="en-US" dirty="0" smtClean="0"/>
            </a:br>
            <a:r>
              <a:rPr lang="en-US" dirty="0" smtClean="0"/>
              <a:t>X is faster than Y?</a:t>
            </a:r>
          </a:p>
          <a:p>
            <a:r>
              <a:rPr lang="en-US" dirty="0" smtClean="0"/>
              <a:t>Ferrari vs. School Bus?</a:t>
            </a:r>
          </a:p>
          <a:p>
            <a:r>
              <a:rPr lang="en-US" dirty="0" smtClean="0"/>
              <a:t>2013 Ferrari 599 GTB  </a:t>
            </a:r>
          </a:p>
          <a:p>
            <a:pPr lvl="1"/>
            <a:r>
              <a:rPr lang="en-US" dirty="0" smtClean="0"/>
              <a:t>2 passengers, 11.1 </a:t>
            </a:r>
            <a:r>
              <a:rPr lang="en-US" dirty="0" err="1" smtClean="0"/>
              <a:t>secs</a:t>
            </a:r>
            <a:r>
              <a:rPr lang="en-US" dirty="0" smtClean="0"/>
              <a:t> in quarter mile</a:t>
            </a:r>
          </a:p>
          <a:p>
            <a:r>
              <a:rPr lang="en-US" dirty="0" smtClean="0"/>
              <a:t>2013 Type D school bus</a:t>
            </a:r>
          </a:p>
          <a:p>
            <a:pPr lvl="1"/>
            <a:r>
              <a:rPr lang="en-US" dirty="0" smtClean="0"/>
              <a:t>54 passengers, quarter mile time?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595" dirty="0" smtClean="0">
                <a:hlinkClick r:id="rId2"/>
              </a:rPr>
              <a:t>http://www.youtube.com/watch?v=KwyCoQuhUNA</a:t>
            </a:r>
            <a:r>
              <a:rPr lang="en-US" sz="2595" dirty="0" smtClean="0"/>
              <a:t> </a:t>
            </a:r>
            <a:endParaRPr lang="en-US" sz="2800" dirty="0" smtClean="0"/>
          </a:p>
          <a:p>
            <a:r>
              <a:rPr lang="en-US" sz="2800" i="1" dirty="0" smtClean="0"/>
              <a:t>Response Time</a:t>
            </a:r>
            <a:r>
              <a:rPr lang="en-US" sz="2800" dirty="0" smtClean="0"/>
              <a:t>/</a:t>
            </a:r>
            <a:r>
              <a:rPr lang="en-US" sz="2811" i="1" dirty="0" smtClean="0">
                <a:solidFill>
                  <a:srgbClr val="000000"/>
                </a:solidFill>
              </a:rPr>
              <a:t>Latency</a:t>
            </a:r>
            <a:r>
              <a:rPr lang="en-US" sz="2800" dirty="0" smtClean="0"/>
              <a:t>: e.g., time to travel ¼ mile</a:t>
            </a:r>
          </a:p>
          <a:p>
            <a:r>
              <a:rPr lang="en-US" sz="2811" i="1" dirty="0" smtClean="0">
                <a:solidFill>
                  <a:srgbClr val="000000"/>
                </a:solidFill>
              </a:rPr>
              <a:t>Throughput</a:t>
            </a:r>
            <a:r>
              <a:rPr lang="en-US" sz="2800" dirty="0" smtClean="0"/>
              <a:t>/</a:t>
            </a:r>
            <a:r>
              <a:rPr lang="en-US" sz="2811" i="1" dirty="0" smtClean="0">
                <a:solidFill>
                  <a:srgbClr val="000000"/>
                </a:solidFill>
              </a:rPr>
              <a:t>Bandwidth</a:t>
            </a:r>
            <a:r>
              <a:rPr lang="en-US" sz="2800" dirty="0" smtClean="0"/>
              <a:t>: e.g., passenger-mi  in 1 hour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66" y="1787525"/>
            <a:ext cx="1579033" cy="1184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1251066"/>
            <a:ext cx="2832100" cy="1879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Relative CPU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Performance</a:t>
            </a:r>
            <a:r>
              <a:rPr lang="en-US" baseline="-25000" dirty="0" err="1" smtClean="0"/>
              <a:t>X</a:t>
            </a:r>
            <a:r>
              <a:rPr lang="en-US" dirty="0" smtClean="0"/>
              <a:t> = 1/Program Execution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err="1" smtClean="0"/>
              <a:t>Performance</a:t>
            </a:r>
            <a:r>
              <a:rPr lang="en-US" baseline="-25000" dirty="0" err="1" smtClean="0"/>
              <a:t>X</a:t>
            </a:r>
            <a:r>
              <a:rPr lang="en-US" dirty="0" smtClean="0"/>
              <a:t> &gt; </a:t>
            </a:r>
            <a:r>
              <a:rPr lang="en-US" dirty="0" err="1" smtClean="0"/>
              <a:t>Performance</a:t>
            </a:r>
            <a:r>
              <a:rPr lang="en-US" baseline="-25000" dirty="0" err="1" smtClean="0"/>
              <a:t>Y</a:t>
            </a:r>
            <a:r>
              <a:rPr lang="en-US" dirty="0" smtClean="0"/>
              <a:t> =&gt;</a:t>
            </a:r>
            <a:br>
              <a:rPr lang="en-US" dirty="0" smtClean="0"/>
            </a:br>
            <a:r>
              <a:rPr lang="en-US" dirty="0" smtClean="0"/>
              <a:t>1/Execution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&gt; 1/Execution Time</a:t>
            </a:r>
            <a:r>
              <a:rPr lang="en-US" baseline="-25000" dirty="0" smtClean="0"/>
              <a:t>y </a:t>
            </a:r>
            <a:r>
              <a:rPr lang="en-US" dirty="0" smtClean="0"/>
              <a:t>=&gt;</a:t>
            </a:r>
            <a:br>
              <a:rPr lang="en-US" dirty="0" smtClean="0"/>
            </a:br>
            <a:r>
              <a:rPr lang="en-US" dirty="0" smtClean="0"/>
              <a:t>Execution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 </a:t>
            </a:r>
            <a:r>
              <a:rPr lang="en-US" dirty="0" smtClean="0"/>
              <a:t>&gt; Execution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smtClean="0"/>
              <a:t>Computer X is N times faster than Computer Y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r>
              <a:rPr lang="en-US" dirty="0" err="1" smtClean="0"/>
              <a:t>Performance</a:t>
            </a:r>
            <a:r>
              <a:rPr lang="en-US" baseline="-25000" dirty="0" err="1" smtClean="0"/>
              <a:t>X</a:t>
            </a:r>
            <a:r>
              <a:rPr lang="en-US" dirty="0" smtClean="0"/>
              <a:t> / </a:t>
            </a:r>
            <a:r>
              <a:rPr lang="en-US" dirty="0" err="1" smtClean="0"/>
              <a:t>Performance</a:t>
            </a:r>
            <a:r>
              <a:rPr lang="en-US" baseline="-25000" dirty="0" err="1" smtClean="0"/>
              <a:t>Y</a:t>
            </a:r>
            <a:r>
              <a:rPr lang="en-US" dirty="0" smtClean="0"/>
              <a:t> = N or</a:t>
            </a:r>
            <a:br>
              <a:rPr lang="en-US" dirty="0" smtClean="0"/>
            </a:br>
            <a:r>
              <a:rPr lang="en-US" dirty="0" smtClean="0"/>
              <a:t>Execution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 </a:t>
            </a:r>
            <a:r>
              <a:rPr lang="en-US" dirty="0" smtClean="0"/>
              <a:t>/ Execution </a:t>
            </a:r>
            <a:r>
              <a:rPr lang="en-US" dirty="0" err="1" smtClean="0"/>
              <a:t>Time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= N</a:t>
            </a:r>
          </a:p>
          <a:p>
            <a:r>
              <a:rPr lang="en-US" dirty="0" smtClean="0"/>
              <a:t>Bus is to Ferrari as 12 is to 11.1:</a:t>
            </a:r>
            <a:br>
              <a:rPr lang="en-US" dirty="0" smtClean="0"/>
            </a:br>
            <a:r>
              <a:rPr lang="en-US" dirty="0" smtClean="0"/>
              <a:t>Ferrari is 1.08 times faster than the bus!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Computers use a clock to determine when events takes place within hardware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Clock cycles:</a:t>
            </a:r>
            <a:r>
              <a:rPr lang="en-US" dirty="0" smtClean="0"/>
              <a:t> discrete time intervals</a:t>
            </a:r>
          </a:p>
          <a:p>
            <a:pPr lvl="1"/>
            <a:r>
              <a:rPr lang="en-US" dirty="0" smtClean="0"/>
              <a:t>aka clocks, cycles, clock periods, clock ticks 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Clock rate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000000"/>
                </a:solidFill>
              </a:rPr>
              <a:t>clock frequency:</a:t>
            </a:r>
            <a:r>
              <a:rPr lang="en-US" dirty="0" smtClean="0"/>
              <a:t> clock cycles per second (inverse of clock cycle time)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GigaHertz</a:t>
            </a:r>
            <a:r>
              <a:rPr lang="en-US" dirty="0" smtClean="0"/>
              <a:t> clock rate </a:t>
            </a:r>
            <a:br>
              <a:rPr lang="en-US" dirty="0" smtClean="0"/>
            </a:br>
            <a:r>
              <a:rPr lang="en-US" dirty="0" smtClean="0"/>
              <a:t>=&gt; clock cycle time = 1/(3x10</a:t>
            </a:r>
            <a:r>
              <a:rPr lang="en-US" baseline="30000" dirty="0" smtClean="0"/>
              <a:t>9</a:t>
            </a:r>
            <a:r>
              <a:rPr lang="en-US" dirty="0" smtClean="0"/>
              <a:t>) seconds </a:t>
            </a:r>
            <a:br>
              <a:rPr lang="en-US" dirty="0" smtClean="0"/>
            </a:br>
            <a:r>
              <a:rPr lang="en-US" dirty="0" smtClean="0"/>
              <a:t>      clock cycle time = 333 picoseconds (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distinguish between processor time and I/O, </a:t>
            </a:r>
            <a:r>
              <a:rPr lang="en-US" i="1" dirty="0" smtClean="0">
                <a:solidFill>
                  <a:srgbClr val="000000"/>
                </a:solidFill>
              </a:rPr>
              <a:t>CPU time </a:t>
            </a:r>
            <a:r>
              <a:rPr lang="en-US" dirty="0" smtClean="0"/>
              <a:t>is time spent in processor</a:t>
            </a:r>
          </a:p>
          <a:p>
            <a:r>
              <a:rPr lang="en-US" sz="2800" dirty="0" smtClean="0">
                <a:latin typeface="Courier New"/>
                <a:cs typeface="Courier New"/>
              </a:rPr>
              <a:t>CPU Time/Program</a:t>
            </a:r>
            <a:br>
              <a:rPr lang="en-US" sz="2800" dirty="0" smtClean="0"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>   = Clock Cycles/Program </a:t>
            </a:r>
            <a:br>
              <a:rPr lang="en-US" sz="2800" dirty="0" smtClean="0"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>     </a:t>
            </a:r>
            <a:r>
              <a:rPr lang="en-US" sz="2800" dirty="0" err="1" smtClean="0">
                <a:latin typeface="Courier New"/>
                <a:cs typeface="Courier New"/>
              </a:rPr>
              <a:t>x</a:t>
            </a:r>
            <a:r>
              <a:rPr lang="en-US" sz="2800" dirty="0" smtClean="0">
                <a:latin typeface="Courier New"/>
                <a:cs typeface="Courier New"/>
              </a:rPr>
              <a:t> Clock Cycle Time</a:t>
            </a:r>
          </a:p>
          <a:p>
            <a:r>
              <a:rPr lang="en-US" dirty="0" smtClean="0"/>
              <a:t>Or </a:t>
            </a:r>
            <a:br>
              <a:rPr lang="en-US" dirty="0" smtClean="0"/>
            </a:br>
            <a:r>
              <a:rPr lang="en-US" sz="2800" dirty="0" smtClean="0">
                <a:latin typeface="Courier New"/>
                <a:cs typeface="Courier New"/>
              </a:rPr>
              <a:t>CPU Time/Program</a:t>
            </a:r>
            <a:br>
              <a:rPr lang="en-US" sz="2800" dirty="0" smtClean="0">
                <a:latin typeface="Courier New"/>
                <a:cs typeface="Courier New"/>
              </a:rPr>
            </a:br>
            <a:r>
              <a:rPr lang="en-US" sz="2800" dirty="0" smtClean="0">
                <a:latin typeface="Courier New"/>
                <a:cs typeface="Courier New"/>
              </a:rPr>
              <a:t> = Clock Cycles/Program ÷ Clock Rate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Performance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 a program executes instructions</a:t>
            </a:r>
          </a:p>
          <a:p>
            <a:r>
              <a:rPr lang="en-US" dirty="0" smtClean="0">
                <a:latin typeface="Courier New"/>
                <a:cs typeface="Courier New"/>
              </a:rPr>
              <a:t>CPU Time/Program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595" dirty="0" smtClean="0">
                <a:latin typeface="Courier New"/>
                <a:cs typeface="Courier New"/>
              </a:rPr>
              <a:t> = Clock Cycles/Program </a:t>
            </a:r>
            <a:r>
              <a:rPr lang="en-US" sz="2595" dirty="0" err="1" smtClean="0">
                <a:latin typeface="Courier New"/>
                <a:cs typeface="Courier New"/>
              </a:rPr>
              <a:t>x</a:t>
            </a:r>
            <a:r>
              <a:rPr lang="en-US" sz="2595" dirty="0" smtClean="0">
                <a:latin typeface="Courier New"/>
                <a:cs typeface="Courier New"/>
              </a:rPr>
              <a:t> Clock Cycle 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2595" dirty="0" smtClean="0">
                <a:latin typeface="Courier New"/>
                <a:cs typeface="Courier New"/>
              </a:rPr>
              <a:t>= Instructions/Program </a:t>
            </a:r>
            <a:br>
              <a:rPr lang="en-US" sz="2595" dirty="0" smtClean="0">
                <a:latin typeface="Courier New"/>
                <a:cs typeface="Courier New"/>
              </a:rPr>
            </a:br>
            <a:r>
              <a:rPr lang="en-US" sz="2595" dirty="0" smtClean="0">
                <a:latin typeface="Courier New"/>
                <a:cs typeface="Courier New"/>
              </a:rPr>
              <a:t>   </a:t>
            </a:r>
            <a:r>
              <a:rPr lang="en-US" sz="2595" dirty="0" err="1" smtClean="0">
                <a:latin typeface="Courier New"/>
                <a:cs typeface="Courier New"/>
              </a:rPr>
              <a:t>x</a:t>
            </a:r>
            <a:r>
              <a:rPr lang="en-US" sz="2595" dirty="0" smtClean="0">
                <a:latin typeface="Courier New"/>
                <a:cs typeface="Courier New"/>
              </a:rPr>
              <a:t> Average Clock Cycles/Instruction </a:t>
            </a:r>
            <a:br>
              <a:rPr lang="en-US" sz="2595" dirty="0" smtClean="0">
                <a:latin typeface="Courier New"/>
                <a:cs typeface="Courier New"/>
              </a:rPr>
            </a:br>
            <a:r>
              <a:rPr lang="en-US" sz="2595" dirty="0" smtClean="0">
                <a:latin typeface="Courier New"/>
                <a:cs typeface="Courier New"/>
              </a:rPr>
              <a:t>   </a:t>
            </a:r>
            <a:r>
              <a:rPr lang="en-US" sz="2595" dirty="0" err="1" smtClean="0">
                <a:latin typeface="Courier New"/>
                <a:cs typeface="Courier New"/>
              </a:rPr>
              <a:t>x</a:t>
            </a:r>
            <a:r>
              <a:rPr lang="en-US" sz="2595" dirty="0" smtClean="0">
                <a:latin typeface="Courier New"/>
                <a:cs typeface="Courier New"/>
              </a:rPr>
              <a:t> Clock Cycle Time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term called </a:t>
            </a:r>
            <a:r>
              <a:rPr lang="en-US" i="1" dirty="0" smtClean="0"/>
              <a:t>Instruction Count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term abbreviated </a:t>
            </a:r>
            <a:r>
              <a:rPr lang="en-US" i="1" dirty="0" smtClean="0"/>
              <a:t>CPI </a:t>
            </a:r>
            <a:r>
              <a:rPr lang="en-US" dirty="0" smtClean="0"/>
              <a:t>for average </a:t>
            </a:r>
            <a:br>
              <a:rPr lang="en-US" dirty="0" smtClean="0"/>
            </a:br>
            <a:r>
              <a:rPr lang="en-US" b="1" i="1" dirty="0" smtClean="0">
                <a:latin typeface="+mj-lt"/>
                <a:cs typeface="Courier New"/>
              </a:rPr>
              <a:t>C</a:t>
            </a:r>
            <a:r>
              <a:rPr lang="en-US" i="1" dirty="0" smtClean="0">
                <a:latin typeface="+mj-lt"/>
                <a:cs typeface="Courier New"/>
              </a:rPr>
              <a:t>lock Cycles </a:t>
            </a:r>
            <a:r>
              <a:rPr lang="en-US" b="1" i="1" dirty="0" smtClean="0">
                <a:latin typeface="+mj-lt"/>
                <a:cs typeface="Courier New"/>
              </a:rPr>
              <a:t>P</a:t>
            </a:r>
            <a:r>
              <a:rPr lang="en-US" i="1" dirty="0" smtClean="0">
                <a:latin typeface="+mj-lt"/>
                <a:cs typeface="Courier New"/>
              </a:rPr>
              <a:t>er </a:t>
            </a:r>
            <a:r>
              <a:rPr lang="en-US" b="1" i="1" dirty="0" smtClean="0">
                <a:latin typeface="+mj-lt"/>
                <a:cs typeface="Courier New"/>
              </a:rPr>
              <a:t>I</a:t>
            </a:r>
            <a:r>
              <a:rPr lang="en-US" i="1" dirty="0" smtClean="0">
                <a:latin typeface="+mj-lt"/>
                <a:cs typeface="Courier New"/>
              </a:rPr>
              <a:t>nstruction </a:t>
            </a:r>
          </a:p>
          <a:p>
            <a:r>
              <a:rPr lang="en-US" dirty="0" smtClean="0"/>
              <a:t>3rd term is 1 / Clock rate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icrosoft Office 9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6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6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13089</TotalTime>
  <Words>2237</Words>
  <Application>Microsoft Macintosh PowerPoint</Application>
  <PresentationFormat>On-screen Show (4:3)</PresentationFormat>
  <Paragraphs>649</Paragraphs>
  <Slides>44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Microsoft Office 98</vt:lpstr>
      <vt:lpstr>Image</vt:lpstr>
      <vt:lpstr>CS 61C: Great Ideas in Computer Architecture (Machine Structures) Performance and Floating-Point Arithmetic</vt:lpstr>
      <vt:lpstr>New-School Machine Structures (It’s a bit more complicated!)</vt:lpstr>
      <vt:lpstr>What is Performance?</vt:lpstr>
      <vt:lpstr>Cloud Performance: Why Application Latency Matters</vt:lpstr>
      <vt:lpstr>Defining CPU Performance</vt:lpstr>
      <vt:lpstr>Defining Relative CPU Performance</vt:lpstr>
      <vt:lpstr>Measuring CPU Performance</vt:lpstr>
      <vt:lpstr>CPU Performance Factors</vt:lpstr>
      <vt:lpstr>CPU Performance Factors</vt:lpstr>
      <vt:lpstr>Restating Performance Equation</vt:lpstr>
      <vt:lpstr>What Affects Each Component? Instruction Count, CPI, Clock Rate</vt:lpstr>
      <vt:lpstr>What Affects Each Component? Instruction Count, CPI, Clock Rate</vt:lpstr>
      <vt:lpstr>PowerPoint Presentation</vt:lpstr>
      <vt:lpstr>Workload and Benchmark</vt:lpstr>
      <vt:lpstr>SPEC  (System Performance Evaluation Cooperative)</vt:lpstr>
      <vt:lpstr>SPECINT2006 on AMD Barcelona</vt:lpstr>
      <vt:lpstr>Summarizing Performance …</vt:lpstr>
      <vt:lpstr>… Depends Who’s Selling</vt:lpstr>
      <vt:lpstr>Summarizing SPEC Performance</vt:lpstr>
      <vt:lpstr>Administrivia</vt:lpstr>
      <vt:lpstr>Quote of the day</vt:lpstr>
      <vt:lpstr>Review of Numbers</vt:lpstr>
      <vt:lpstr>What about other numbers?</vt:lpstr>
      <vt:lpstr>Representation of Fractions</vt:lpstr>
      <vt:lpstr>Fractional Powers of 2</vt:lpstr>
      <vt:lpstr>Representation of Fractions with Fixed Pt.</vt:lpstr>
      <vt:lpstr>Representation of Fractions</vt:lpstr>
      <vt:lpstr>Scientific Notation (in Decimal)</vt:lpstr>
      <vt:lpstr>Scientific Notation (in Binary)</vt:lpstr>
      <vt:lpstr>Floating-Point Representation (1/2)</vt:lpstr>
      <vt:lpstr>Floating-Point Representation (2/2)</vt:lpstr>
      <vt:lpstr>IEEE 754 Floating-Point Standard (1/3)</vt:lpstr>
      <vt:lpstr>IEEE 754 Floating Point Standard (2/3)</vt:lpstr>
      <vt:lpstr>IEEE 754 Floating Point Standard (3/3)</vt:lpstr>
      <vt:lpstr>“Father” of the Floating point standard</vt:lpstr>
      <vt:lpstr>Representation for ± ∞</vt:lpstr>
      <vt:lpstr>Representation for 0</vt:lpstr>
      <vt:lpstr>Special Numbers</vt:lpstr>
      <vt:lpstr>Representation for Not a Number</vt:lpstr>
      <vt:lpstr>Representation for Denorms (1/2)</vt:lpstr>
      <vt:lpstr>Representation for Denorms (2/2)</vt:lpstr>
      <vt:lpstr>Special Numbers Summary</vt:lpstr>
      <vt:lpstr>Conclusion</vt:lpstr>
      <vt:lpstr>And In Conclusion, …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Sagar Karandikar</cp:lastModifiedBy>
  <cp:revision>118</cp:revision>
  <cp:lastPrinted>2013-10-02T04:31:49Z</cp:lastPrinted>
  <dcterms:created xsi:type="dcterms:W3CDTF">2012-02-15T14:17:37Z</dcterms:created>
  <dcterms:modified xsi:type="dcterms:W3CDTF">2015-03-19T12:56:22Z</dcterms:modified>
</cp:coreProperties>
</file>