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22" r:id="rId2"/>
    <p:sldId id="580" r:id="rId3"/>
    <p:sldId id="643" r:id="rId4"/>
    <p:sldId id="623" r:id="rId5"/>
    <p:sldId id="624" r:id="rId6"/>
    <p:sldId id="626" r:id="rId7"/>
    <p:sldId id="627" r:id="rId8"/>
    <p:sldId id="625" r:id="rId9"/>
    <p:sldId id="628" r:id="rId10"/>
    <p:sldId id="631" r:id="rId11"/>
    <p:sldId id="632" r:id="rId12"/>
    <p:sldId id="633" r:id="rId13"/>
    <p:sldId id="635" r:id="rId14"/>
    <p:sldId id="639" r:id="rId15"/>
    <p:sldId id="640" r:id="rId16"/>
    <p:sldId id="641" r:id="rId17"/>
    <p:sldId id="603" r:id="rId18"/>
    <p:sldId id="456" r:id="rId19"/>
    <p:sldId id="476" r:id="rId20"/>
    <p:sldId id="585" r:id="rId21"/>
    <p:sldId id="582" r:id="rId22"/>
    <p:sldId id="583" r:id="rId23"/>
    <p:sldId id="584" r:id="rId24"/>
    <p:sldId id="586" r:id="rId25"/>
    <p:sldId id="588" r:id="rId26"/>
    <p:sldId id="477" r:id="rId27"/>
    <p:sldId id="574" r:id="rId28"/>
    <p:sldId id="575" r:id="rId29"/>
    <p:sldId id="576" r:id="rId30"/>
    <p:sldId id="577" r:id="rId31"/>
    <p:sldId id="578" r:id="rId32"/>
    <p:sldId id="579" r:id="rId33"/>
    <p:sldId id="587" r:id="rId34"/>
    <p:sldId id="657" r:id="rId35"/>
    <p:sldId id="589" r:id="rId36"/>
    <p:sldId id="644" r:id="rId37"/>
    <p:sldId id="646" r:id="rId38"/>
    <p:sldId id="647" r:id="rId39"/>
    <p:sldId id="648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2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CCCFE"/>
    <a:srgbClr val="FFCCCC"/>
    <a:srgbClr val="CCFCCC"/>
    <a:srgbClr val="98ABCC"/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3" autoAdjust="0"/>
    <p:restoredTop sz="77023" autoAdjust="0"/>
  </p:normalViewPr>
  <p:slideViewPr>
    <p:cSldViewPr>
      <p:cViewPr>
        <p:scale>
          <a:sx n="85" d="100"/>
          <a:sy n="85" d="100"/>
        </p:scale>
        <p:origin x="-19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04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6CC7B8-2C95-224B-932A-5864576E54D2}" type="datetime1">
              <a:rPr lang="en-US"/>
              <a:pPr/>
              <a:t>3/31/15</a:t>
            </a:fld>
            <a:endParaRPr lang="en-US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 smtClean="0">
                <a:latin typeface="+mn-lt"/>
                <a:ea typeface="+mn-ea"/>
                <a:cs typeface="+mn-cs"/>
              </a:rPr>
              <a:t>CDA3100 week06-3.ppt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D16D43-1A81-FB47-BD9F-1F8FCA4A117F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970ECC-C6E2-9F46-AD1B-6E86C0F5257D}" type="datetime3">
              <a:rPr lang="en-AU"/>
              <a:pPr/>
              <a:t>31 March 2015</a:t>
            </a:fld>
            <a:endParaRPr lang="en-AU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ED03-D259-0E44-B27B-745831627C9A}" type="slidenum">
              <a:rPr lang="en-AU"/>
              <a:pPr/>
              <a:t>24</a:t>
            </a:fld>
            <a:endParaRPr lang="en-AU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Unrolling means to do x number of iterations per</a:t>
            </a:r>
            <a:r>
              <a:rPr lang="en-US" baseline="0" dirty="0" smtClean="0"/>
              <a:t> time instead of the fixed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fuck is aligned?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8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>
                <a:latin typeface="Times New Roman" charset="0"/>
              </a:rPr>
              <a:t>CS267 Lecture 2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EF7B23-A069-7143-B684-412060CBF65C}" type="slidenum">
              <a:rPr lang="en-US"/>
              <a:pPr/>
              <a:t>36</a:t>
            </a:fld>
            <a:endParaRPr lang="en-US"/>
          </a:p>
        </p:txBody>
      </p:sp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1" y="8685457"/>
            <a:ext cx="2970213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t>CS267 Lecture 2</a:t>
            </a:r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3887788" y="8685457"/>
            <a:ext cx="2970212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F310EA-34D0-5347-8777-2772C97A2B82}" type="slidenum"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 sz="900" i="1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922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7375"/>
            <a:ext cx="4557713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515938" y="4343519"/>
            <a:ext cx="5910262" cy="4207536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Multiprogramming is easy because each</a:t>
            </a:r>
            <a:r>
              <a:rPr lang="en-US" baseline="0" dirty="0" smtClean="0"/>
              <a:t> program is independent of one another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Isn’t very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load balancing example here – page 638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VertLeftWhiteCheck1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Answer:</a:t>
            </a:r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4</a:t>
            </a:r>
            <a:r>
              <a:rPr lang="en-US" baseline="3000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</a:t>
            </a:r>
            <a:endParaRPr lang="en-US" baseline="0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 infinitely fast to get to 5X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5 = 2.8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 = 3.6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20 = 4.2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100 = 4.8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3" imgW="10057143" imgH="1269841" progId="">
                  <p:embed/>
                </p:oleObj>
              </mc:Choice>
              <mc:Fallback>
                <p:oleObj name="Image" r:id="rId3" imgW="10057143" imgH="12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7" y="150389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</a:t>
            </a:r>
            <a:b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Amdahl’s Law and Data-Level Parallelism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71" y="3886200"/>
            <a:ext cx="8098858" cy="1752600"/>
          </a:xfrm>
        </p:spPr>
        <p:txBody>
          <a:bodyPr rtlCol="0">
            <a:normAutofit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 smtClean="0"/>
              <a:t>Krste </a:t>
            </a:r>
            <a:r>
              <a:rPr lang="en-US" dirty="0"/>
              <a:t>Asanovic &amp; Vladimir </a:t>
            </a:r>
            <a:r>
              <a:rPr lang="en-US" dirty="0" err="1"/>
              <a:t>Stojanovic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http://</a:t>
            </a:r>
            <a:r>
              <a:rPr lang="en-US" dirty="0" err="1" smtClean="0">
                <a:ea typeface="+mn-ea"/>
                <a:cs typeface="+mn-cs"/>
              </a:rPr>
              <a:t>inst.eecs.berkeley.edu</a:t>
            </a:r>
            <a:r>
              <a:rPr lang="en-US" dirty="0" smtClean="0">
                <a:ea typeface="+mn-ea"/>
                <a:cs typeface="+mn-cs"/>
              </a:rPr>
              <a:t>/~cs61c/</a:t>
            </a:r>
          </a:p>
        </p:txBody>
      </p:sp>
    </p:spTree>
    <p:extLst>
      <p:ext uri="{BB962C8B-B14F-4D97-AF65-F5344CB8AC3E}">
        <p14:creationId xmlns:p14="http://schemas.microsoft.com/office/powerpoint/2010/main" val="381095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847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Idea: Amdahl’s (Heartbreaking) </a:t>
            </a:r>
            <a:r>
              <a:rPr lang="en-US" dirty="0"/>
              <a:t>Law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4658"/>
            <a:ext cx="8153400" cy="41592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Speedup due to enhancement E 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811858"/>
            <a:ext cx="5181600" cy="873125"/>
            <a:chOff x="336" y="960"/>
            <a:chExt cx="3264" cy="550"/>
          </a:xfrm>
        </p:grpSpPr>
        <p:sp>
          <p:nvSpPr>
            <p:cNvPr id="1907717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307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Speedup </a:t>
              </a:r>
              <a:r>
                <a:rPr lang="en-US" sz="2400" dirty="0" err="1">
                  <a:solidFill>
                    <a:schemeClr val="tx1"/>
                  </a:solidFill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</a:rPr>
                <a:t>/ E = </a:t>
              </a:r>
              <a:r>
                <a:rPr lang="en-US" sz="2400" dirty="0" smtClean="0">
                  <a:solidFill>
                    <a:schemeClr val="tx1"/>
                  </a:solidFill>
                </a:rPr>
                <a:t>     -</a:t>
              </a:r>
              <a:r>
                <a:rPr lang="en-US" sz="2400" dirty="0">
                  <a:solidFill>
                    <a:schemeClr val="tx1"/>
                  </a:solidFill>
                </a:rPr>
                <a:t>---------------------  </a:t>
              </a:r>
            </a:p>
          </p:txBody>
        </p:sp>
        <p:sp>
          <p:nvSpPr>
            <p:cNvPr id="1907718" name="Rectangle 6"/>
            <p:cNvSpPr>
              <a:spLocks noChangeArrowheads="1"/>
            </p:cNvSpPr>
            <p:nvPr/>
          </p:nvSpPr>
          <p:spPr bwMode="auto">
            <a:xfrm>
              <a:off x="1824" y="960"/>
              <a:ext cx="17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w/o E</a:t>
              </a:r>
            </a:p>
          </p:txBody>
        </p:sp>
        <p:sp>
          <p:nvSpPr>
            <p:cNvPr id="1907719" name="Rectangle 7"/>
            <p:cNvSpPr>
              <a:spLocks noChangeArrowheads="1"/>
            </p:cNvSpPr>
            <p:nvPr/>
          </p:nvSpPr>
          <p:spPr bwMode="auto">
            <a:xfrm>
              <a:off x="1824" y="1248"/>
              <a:ext cx="1728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 E </a:t>
              </a:r>
            </a:p>
          </p:txBody>
        </p:sp>
      </p:grp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9207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1" name="Rectangle 9" descr="Light downward diagonal"/>
          <p:cNvSpPr>
            <a:spLocks noChangeArrowheads="1"/>
          </p:cNvSpPr>
          <p:nvPr/>
        </p:nvSpPr>
        <p:spPr bwMode="auto">
          <a:xfrm>
            <a:off x="1987550" y="4270896"/>
            <a:ext cx="10541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2" name="Rectangle 10"/>
          <p:cNvSpPr>
            <a:spLocks noChangeArrowheads="1"/>
          </p:cNvSpPr>
          <p:nvPr/>
        </p:nvSpPr>
        <p:spPr bwMode="auto">
          <a:xfrm>
            <a:off x="305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3" name="Rectangle 11"/>
          <p:cNvSpPr>
            <a:spLocks noChangeArrowheads="1"/>
          </p:cNvSpPr>
          <p:nvPr/>
        </p:nvSpPr>
        <p:spPr bwMode="auto">
          <a:xfrm>
            <a:off x="51879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4" name="Rectangle 12" descr="Light downward diagonal"/>
          <p:cNvSpPr>
            <a:spLocks noChangeArrowheads="1"/>
          </p:cNvSpPr>
          <p:nvPr/>
        </p:nvSpPr>
        <p:spPr bwMode="auto">
          <a:xfrm>
            <a:off x="6254750" y="4270896"/>
            <a:ext cx="5969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5" name="Rectangle 13"/>
          <p:cNvSpPr>
            <a:spLocks noChangeArrowheads="1"/>
          </p:cNvSpPr>
          <p:nvPr/>
        </p:nvSpPr>
        <p:spPr bwMode="auto">
          <a:xfrm>
            <a:off x="686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6" name="Line 14"/>
          <p:cNvSpPr>
            <a:spLocks noChangeShapeType="1"/>
          </p:cNvSpPr>
          <p:nvPr/>
        </p:nvSpPr>
        <p:spPr bwMode="auto">
          <a:xfrm>
            <a:off x="4362450" y="4493146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0" name="Rectangle 18"/>
          <p:cNvSpPr>
            <a:spLocks noChangeArrowheads="1"/>
          </p:cNvSpPr>
          <p:nvPr/>
        </p:nvSpPr>
        <p:spPr bwMode="auto">
          <a:xfrm>
            <a:off x="533400" y="2802458"/>
            <a:ext cx="815340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that enhancement E accelerates a fraction F   (F &lt;1) of the task by a factor S (S&gt;1) and the remainder of the task is unaffected</a:t>
            </a:r>
          </a:p>
        </p:txBody>
      </p:sp>
      <p:sp>
        <p:nvSpPr>
          <p:cNvPr id="1907731" name="Rectangle 19"/>
          <p:cNvSpPr>
            <a:spLocks noChangeArrowheads="1"/>
          </p:cNvSpPr>
          <p:nvPr/>
        </p:nvSpPr>
        <p:spPr bwMode="auto">
          <a:xfrm>
            <a:off x="533400" y="5393258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Execution Time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2" name="Rectangle 20"/>
          <p:cNvSpPr>
            <a:spLocks noChangeArrowheads="1"/>
          </p:cNvSpPr>
          <p:nvPr/>
        </p:nvSpPr>
        <p:spPr bwMode="auto">
          <a:xfrm>
            <a:off x="1591711" y="6002858"/>
            <a:ext cx="74168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E  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3" name="Oval 21"/>
          <p:cNvSpPr>
            <a:spLocks noChangeArrowheads="1"/>
          </p:cNvSpPr>
          <p:nvPr/>
        </p:nvSpPr>
        <p:spPr bwMode="auto">
          <a:xfrm>
            <a:off x="64008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4" name="Oval 22"/>
          <p:cNvSpPr>
            <a:spLocks noChangeArrowheads="1"/>
          </p:cNvSpPr>
          <p:nvPr/>
        </p:nvSpPr>
        <p:spPr bwMode="auto">
          <a:xfrm>
            <a:off x="73152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589634" y="4639195"/>
            <a:ext cx="4843393" cy="1200405"/>
            <a:chOff x="3589634" y="4639195"/>
            <a:chExt cx="4843393" cy="1200405"/>
          </a:xfrm>
        </p:grpSpPr>
        <p:cxnSp>
          <p:nvCxnSpPr>
            <p:cNvPr id="46" name="Straight Arrow Connector 45"/>
            <p:cNvCxnSpPr>
              <a:stCxn id="1907725" idx="2"/>
            </p:cNvCxnSpPr>
            <p:nvPr/>
          </p:nvCxnSpPr>
          <p:spPr>
            <a:xfrm rot="5400000">
              <a:off x="6949654" y="5037400"/>
              <a:ext cx="839950" cy="4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907723" idx="2"/>
            </p:cNvCxnSpPr>
            <p:nvPr/>
          </p:nvCxnSpPr>
          <p:spPr>
            <a:xfrm rot="16200000" flipH="1">
              <a:off x="6020741" y="4333454"/>
              <a:ext cx="839947" cy="145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89634" y="5377935"/>
              <a:ext cx="4843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7338" indent="-287338" algn="ctr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 smtClean="0"/>
                <a:t>Execution Time w/o E  </a:t>
              </a:r>
              <a:r>
                <a:rPr lang="en-US" sz="2400" b="1" dirty="0" err="1" smtClean="0">
                  <a:sym typeface="Symbol" pitchFamily="18" charset="2"/>
                </a:rPr>
                <a:t></a:t>
              </a:r>
              <a:r>
                <a:rPr lang="en-US" sz="2400" dirty="0" smtClean="0"/>
                <a:t>  [ (1-F) + </a:t>
              </a:r>
              <a:r>
                <a:rPr lang="en-US" sz="2400" dirty="0" smtClean="0">
                  <a:solidFill>
                    <a:srgbClr val="FF0000"/>
                  </a:solidFill>
                </a:rPr>
                <a:t>F/S</a:t>
              </a:r>
              <a:r>
                <a:rPr lang="en-US" sz="2400" dirty="0" smtClean="0"/>
                <a:t>] </a:t>
              </a:r>
              <a:endParaRPr lang="en-US" sz="24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795677" y="5970601"/>
            <a:ext cx="2189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1 / [ (1-F) + F/S ]</a:t>
            </a:r>
            <a:endParaRPr lang="en-US" sz="2400" dirty="0"/>
          </a:p>
        </p:txBody>
      </p:sp>
      <p:grpSp>
        <p:nvGrpSpPr>
          <p:cNvPr id="4" name="Group 44"/>
          <p:cNvGrpSpPr/>
          <p:nvPr/>
        </p:nvGrpSpPr>
        <p:grpSpPr>
          <a:xfrm>
            <a:off x="2503714" y="4209143"/>
            <a:ext cx="6459764" cy="1279070"/>
            <a:chOff x="2503714" y="4209143"/>
            <a:chExt cx="6459764" cy="1279070"/>
          </a:xfrm>
        </p:grpSpPr>
        <p:grpSp>
          <p:nvGrpSpPr>
            <p:cNvPr id="5" name="Group 37"/>
            <p:cNvGrpSpPr/>
            <p:nvPr/>
          </p:nvGrpSpPr>
          <p:grpSpPr>
            <a:xfrm>
              <a:off x="7909378" y="4704510"/>
              <a:ext cx="1054100" cy="783703"/>
              <a:chOff x="7909378" y="4704510"/>
              <a:chExt cx="1054100" cy="783703"/>
            </a:xfrm>
          </p:grpSpPr>
          <p:sp>
            <p:nvSpPr>
              <p:cNvPr id="33" name="Rectangle 9" descr="Light downward diagonal"/>
              <p:cNvSpPr>
                <a:spLocks noChangeArrowheads="1"/>
              </p:cNvSpPr>
              <p:nvPr/>
            </p:nvSpPr>
            <p:spPr bwMode="auto">
              <a:xfrm>
                <a:off x="7909378" y="4704510"/>
                <a:ext cx="1054100" cy="368300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12" descr="Light downward diagonal"/>
              <p:cNvSpPr>
                <a:spLocks noChangeArrowheads="1"/>
              </p:cNvSpPr>
              <p:nvPr/>
            </p:nvSpPr>
            <p:spPr bwMode="auto">
              <a:xfrm>
                <a:off x="8185150" y="5067367"/>
                <a:ext cx="596900" cy="368300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rot="5400000">
                <a:off x="7901216" y="5225143"/>
                <a:ext cx="390071" cy="1360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urved Connector 39"/>
            <p:cNvCxnSpPr>
              <a:endCxn id="33" idx="1"/>
            </p:cNvCxnSpPr>
            <p:nvPr/>
          </p:nvCxnSpPr>
          <p:spPr>
            <a:xfrm>
              <a:off x="2503714" y="4209143"/>
              <a:ext cx="5405664" cy="6795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1907724" idx="0"/>
              <a:endCxn id="34" idx="2"/>
            </p:cNvCxnSpPr>
            <p:nvPr/>
          </p:nvCxnSpPr>
          <p:spPr>
            <a:xfrm rot="16200000" flipH="1">
              <a:off x="6936014" y="3888081"/>
              <a:ext cx="1164771" cy="1930400"/>
            </a:xfrm>
            <a:prstGeom prst="curvedConnector5">
              <a:avLst>
                <a:gd name="adj1" fmla="val -19626"/>
                <a:gd name="adj2" fmla="val 129887"/>
                <a:gd name="adj3" fmla="val 11962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613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Amdahl’s </a:t>
            </a:r>
            <a:r>
              <a:rPr lang="en-US" dirty="0"/>
              <a:t>Law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391" y="1600200"/>
            <a:ext cx="8229600" cy="414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Speedup  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the execution time of half of the program can be accelerated by a factor of 2.</a:t>
            </a:r>
            <a:br>
              <a:rPr lang="en-US" dirty="0" smtClean="0"/>
            </a:br>
            <a:r>
              <a:rPr lang="en-US" dirty="0" smtClean="0"/>
              <a:t>What is the program speed-up overall?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Amdahl’s </a:t>
            </a:r>
            <a:r>
              <a:rPr lang="en-US" dirty="0"/>
              <a:t>Law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391" y="1600200"/>
            <a:ext cx="8229600" cy="414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Speedup  =                     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the execution time of half of the program can be accelerated by a factor of 2.</a:t>
            </a:r>
            <a:br>
              <a:rPr lang="en-US" dirty="0" smtClean="0"/>
            </a:br>
            <a:r>
              <a:rPr lang="en-US" dirty="0" smtClean="0"/>
              <a:t>What is the program speed-up overall?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5061" y="2184400"/>
            <a:ext cx="333586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56001" y="2201335"/>
            <a:ext cx="21836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(1 - F)   +   F</a:t>
            </a:r>
            <a:endParaRPr lang="en-US" sz="3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83192" y="2743200"/>
            <a:ext cx="507999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27" y="2634735"/>
            <a:ext cx="3732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2399" y="27262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Non-speed-up part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27333" y="27770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Speed-up part</a:t>
            </a:r>
            <a:endParaRPr lang="en-US" dirty="0"/>
          </a:p>
        </p:txBody>
      </p:sp>
      <p:grpSp>
        <p:nvGrpSpPr>
          <p:cNvPr id="2" name="Group 42"/>
          <p:cNvGrpSpPr/>
          <p:nvPr/>
        </p:nvGrpSpPr>
        <p:grpSpPr>
          <a:xfrm>
            <a:off x="2539990" y="5452533"/>
            <a:ext cx="988522" cy="1012799"/>
            <a:chOff x="3928533" y="5469466"/>
            <a:chExt cx="988522" cy="1012799"/>
          </a:xfrm>
        </p:grpSpPr>
        <p:sp>
          <p:nvSpPr>
            <p:cNvPr id="35" name="TextBox 34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8533" y="5808133"/>
              <a:ext cx="9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+ 0.5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96261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3461" y="6163733"/>
              <a:ext cx="44027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21199" y="61129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3979323" y="5469466"/>
            <a:ext cx="1105516" cy="707999"/>
            <a:chOff x="3928533" y="5469466"/>
            <a:chExt cx="1105516" cy="707999"/>
          </a:xfrm>
        </p:grpSpPr>
        <p:sp>
          <p:nvSpPr>
            <p:cNvPr id="48" name="TextBox 47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8533" y="5808133"/>
              <a:ext cx="110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+ 0.25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030127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640657" y="5621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96923" y="563880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7990" y="5672667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1.33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403600" y="2760133"/>
            <a:ext cx="795867" cy="152401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1"/>
          </p:cNvCxnSpPr>
          <p:nvPr/>
        </p:nvCxnSpPr>
        <p:spPr>
          <a:xfrm rot="10800000">
            <a:off x="5808133" y="2590800"/>
            <a:ext cx="1219200" cy="370934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17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 smtClean="0"/>
              <a:t>Example #1: Amdahl’s Law</a:t>
            </a:r>
            <a:endParaRPr lang="en-US" dirty="0"/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2468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an enhancement which runs 20 times faster but which is only usable 25% of the time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1/(.75 + .25/20)  =  1.31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its usable only 15% of the time?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1/(.85 + .15/20)  =  1.17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Amdahl’s Law tells us that to achieve linear speedup with 100 processors, none of the original computation can be scalar!</a:t>
            </a:r>
          </a:p>
          <a:p>
            <a:r>
              <a:rPr lang="en-US" dirty="0" smtClean="0"/>
              <a:t>To get a speedup of 90 from 100 processors, the percentage of the original program that could be scalar would have to be 0.1% or less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1/(.001 + .999/100)  =  90.99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372534" y="10075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=   1 /</a:t>
            </a:r>
            <a:r>
              <a:rPr lang="en-US" sz="2400" dirty="0" smtClean="0">
                <a:solidFill>
                  <a:schemeClr val="tx1"/>
                </a:solidFill>
              </a:rPr>
              <a:t> [ (</a:t>
            </a:r>
            <a:r>
              <a:rPr lang="en-US" sz="2400" dirty="0">
                <a:solidFill>
                  <a:schemeClr val="tx1"/>
                </a:solidFill>
              </a:rPr>
              <a:t>1-F) + F/</a:t>
            </a:r>
            <a:r>
              <a:rPr lang="en-US" sz="2400" dirty="0" smtClean="0">
                <a:solidFill>
                  <a:schemeClr val="tx1"/>
                </a:solidFill>
              </a:rPr>
              <a:t>S 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94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 l="1111" t="1481" r="1111" b="1481"/>
          <a:stretch>
            <a:fillRect/>
          </a:stretch>
        </p:blipFill>
        <p:spPr bwMode="auto">
          <a:xfrm>
            <a:off x="381000" y="152028"/>
            <a:ext cx="8739613" cy="650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762000"/>
            <a:ext cx="2125677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the portion of</a:t>
            </a:r>
            <a:br>
              <a:rPr lang="en-US" sz="2000" dirty="0" smtClean="0"/>
            </a:br>
            <a:r>
              <a:rPr lang="en-US" sz="2000" dirty="0" smtClean="0"/>
              <a:t>the program that</a:t>
            </a:r>
            <a:br>
              <a:rPr lang="en-US" sz="2000" dirty="0" smtClean="0"/>
            </a:br>
            <a:r>
              <a:rPr lang="en-US" sz="2000" dirty="0" smtClean="0"/>
              <a:t>can be parallelized</a:t>
            </a:r>
            <a:br>
              <a:rPr lang="en-US" sz="2000" dirty="0" smtClean="0"/>
            </a:br>
            <a:r>
              <a:rPr lang="en-US" sz="2000" dirty="0" smtClean="0"/>
              <a:t>is small, then the</a:t>
            </a:r>
            <a:br>
              <a:rPr lang="en-US" sz="2000" dirty="0" smtClean="0"/>
            </a:br>
            <a:r>
              <a:rPr lang="en-US" sz="2000" dirty="0" smtClean="0"/>
              <a:t>speedup is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429000"/>
            <a:ext cx="24384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non-parallel</a:t>
            </a:r>
            <a:br>
              <a:rPr lang="en-US" sz="2000" dirty="0" smtClean="0"/>
            </a:br>
            <a:r>
              <a:rPr lang="en-US" sz="2000" dirty="0" smtClean="0"/>
              <a:t>portion limits</a:t>
            </a:r>
            <a:br>
              <a:rPr lang="en-US" sz="2000" dirty="0" smtClean="0"/>
            </a:br>
            <a:r>
              <a:rPr lang="en-US" sz="2000" dirty="0" smtClean="0"/>
              <a:t>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64241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get good speedup on a parallel processor while keeping the problem size fixed is harder than getting good speedup by increasing the size of the problem.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Strong scaling</a:t>
            </a:r>
            <a:r>
              <a:rPr lang="en-US" dirty="0" smtClean="0"/>
              <a:t>: when speedup can be achieved on a parallel processor without increasing the size of the problem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Weak scaling</a:t>
            </a:r>
            <a:r>
              <a:rPr lang="en-US" dirty="0" smtClean="0"/>
              <a:t>: when speedup is achieved on a parallel processor by increasing the size of the problem proportionally to the increase in the number of processors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Load balancing </a:t>
            </a:r>
            <a:r>
              <a:rPr lang="en-US" dirty="0" smtClean="0"/>
              <a:t>is another important factor: every processor doing same amount of work  </a:t>
            </a:r>
          </a:p>
          <a:p>
            <a:pPr lvl="1"/>
            <a:r>
              <a:rPr lang="en-US" dirty="0" smtClean="0"/>
              <a:t>Just one unit with twice the load of others cuts speedup almost in half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5325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A5DC7-8BDF-994F-9CC6-B289B75E542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533400" y="1295400"/>
            <a:ext cx="7876665" cy="50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Suppose a program spends 80% of its time in a square root routine. How much must you speedup square root to make the program run 5 times faster?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600" dirty="0" smtClean="0"/>
              <a:t>A: 5</a:t>
            </a:r>
            <a:endParaRPr lang="en-US" sz="3600" dirty="0"/>
          </a:p>
          <a:p>
            <a:r>
              <a:rPr lang="en-US" sz="3600" dirty="0" smtClean="0"/>
              <a:t>B: 16</a:t>
            </a:r>
          </a:p>
          <a:p>
            <a:r>
              <a:rPr lang="en-US" sz="3600" dirty="0" smtClean="0"/>
              <a:t>C: 20</a:t>
            </a:r>
          </a:p>
          <a:p>
            <a:r>
              <a:rPr lang="en-US" sz="3600" dirty="0" smtClean="0"/>
              <a:t>D: 100</a:t>
            </a:r>
          </a:p>
          <a:p>
            <a:r>
              <a:rPr lang="en-US" sz="3600" dirty="0" smtClean="0"/>
              <a:t>E: None of the above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5437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Speedup </a:t>
            </a:r>
            <a:r>
              <a:rPr lang="en-US" sz="3200" dirty="0" err="1">
                <a:solidFill>
                  <a:schemeClr val="tx1"/>
                </a:solidFill>
              </a:rPr>
              <a:t>w</a:t>
            </a:r>
            <a:r>
              <a:rPr lang="en-US" sz="3200" dirty="0">
                <a:solidFill>
                  <a:schemeClr val="tx1"/>
                </a:solidFill>
              </a:rPr>
              <a:t>/ E =   1 /</a:t>
            </a:r>
            <a:r>
              <a:rPr lang="en-US" sz="3200" dirty="0" smtClean="0">
                <a:solidFill>
                  <a:schemeClr val="tx1"/>
                </a:solidFill>
              </a:rPr>
              <a:t> [ (</a:t>
            </a:r>
            <a:r>
              <a:rPr lang="en-US" sz="3200" dirty="0">
                <a:solidFill>
                  <a:schemeClr val="tx1"/>
                </a:solidFill>
              </a:rPr>
              <a:t>1-F) + F/</a:t>
            </a:r>
            <a:r>
              <a:rPr lang="en-US" sz="3200" dirty="0" smtClean="0">
                <a:solidFill>
                  <a:schemeClr val="tx1"/>
                </a:solidFill>
              </a:rPr>
              <a:t>S ]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0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70760"/>
          </a:xfrm>
        </p:spPr>
        <p:txBody>
          <a:bodyPr>
            <a:normAutofit/>
          </a:bodyPr>
          <a:lstStyle/>
          <a:p>
            <a:r>
              <a:rPr lang="en-US" dirty="0" smtClean="0"/>
              <a:t>MT2 is Thursday, April 9th:</a:t>
            </a:r>
          </a:p>
          <a:p>
            <a:pPr lvl="1"/>
            <a:r>
              <a:rPr lang="en-US" dirty="0" smtClean="0"/>
              <a:t>Conflict: Email Sagar by midnight </a:t>
            </a:r>
            <a:r>
              <a:rPr lang="en-US" b="1" u="sng" dirty="0" smtClean="0"/>
              <a:t>today</a:t>
            </a:r>
          </a:p>
          <a:p>
            <a:pPr lvl="1"/>
            <a:r>
              <a:rPr lang="en-US" dirty="0" smtClean="0"/>
              <a:t>TA Review Session:</a:t>
            </a:r>
          </a:p>
          <a:p>
            <a:pPr lvl="2"/>
            <a:r>
              <a:rPr lang="en-US" dirty="0" smtClean="0"/>
              <a:t>April 4</a:t>
            </a:r>
            <a:r>
              <a:rPr lang="en-US" baseline="30000" dirty="0" smtClean="0"/>
              <a:t>th</a:t>
            </a:r>
            <a:r>
              <a:rPr lang="en-US" dirty="0" smtClean="0"/>
              <a:t>, 1-3pm, 145 </a:t>
            </a:r>
            <a:r>
              <a:rPr lang="en-US" dirty="0" err="1" smtClean="0"/>
              <a:t>Dwinelle</a:t>
            </a:r>
            <a:endParaRPr lang="en-US" dirty="0" smtClean="0"/>
          </a:p>
          <a:p>
            <a:pPr lvl="1"/>
            <a:r>
              <a:rPr lang="en-US" dirty="0" smtClean="0"/>
              <a:t>Guerrilla Section (caches + FP):</a:t>
            </a:r>
          </a:p>
          <a:p>
            <a:pPr lvl="2"/>
            <a:r>
              <a:rPr lang="en-US" dirty="0" smtClean="0"/>
              <a:t>April 5</a:t>
            </a:r>
            <a:r>
              <a:rPr lang="en-US" baseline="30000" dirty="0" smtClean="0"/>
              <a:t>th</a:t>
            </a:r>
            <a:r>
              <a:rPr lang="en-US" dirty="0" smtClean="0"/>
              <a:t>, 3-5pm, 2</a:t>
            </a:r>
            <a:r>
              <a:rPr lang="en-US" baseline="30000" dirty="0" smtClean="0"/>
              <a:t>nd</a:t>
            </a:r>
            <a:r>
              <a:rPr lang="en-US" dirty="0" smtClean="0"/>
              <a:t> floor Soda labs</a:t>
            </a:r>
          </a:p>
          <a:p>
            <a:pPr lvl="1"/>
            <a:r>
              <a:rPr lang="en-US" dirty="0" smtClean="0"/>
              <a:t>HKN Review Session: (info coming soon)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232"/>
            <a:ext cx="8229600" cy="1143000"/>
          </a:xfrm>
        </p:spPr>
        <p:txBody>
          <a:bodyPr/>
          <a:lstStyle/>
          <a:p>
            <a:r>
              <a:rPr lang="en-US" dirty="0" smtClean="0"/>
              <a:t>SIMD Architectures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Data parallelism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 executing same operation on multiple data streams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Example to provide context: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Multiplying a coefficient vector by a data vector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 (e.g., in filtering)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:=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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], 0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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&lt;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Sources of performance improvement: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One instruction is fetched &amp; decoded for entire operation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Multiplications are known to be independent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Pipelining/concurrency in memory access as well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85AFB9-E1EF-6E48-8A4C-B389E28BCF3E}" type="slidenum">
              <a:rPr lang="en-US"/>
              <a:pPr/>
              <a:t>19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Intel “Advanced Digital Media Boost”</a:t>
            </a:r>
            <a:endParaRPr lang="en-US" sz="4000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improve performance, </a:t>
            </a:r>
            <a:r>
              <a:rPr lang="en-US" sz="2800" dirty="0" smtClean="0"/>
              <a:t>Intel’s SIMD instructions</a:t>
            </a:r>
          </a:p>
          <a:p>
            <a:pPr lvl="1" eaLnBrk="1" hangingPunct="1"/>
            <a:r>
              <a:rPr lang="en-US" sz="2400" dirty="0" smtClean="0"/>
              <a:t>Fetch one instruction, do the work of multiple instructions</a:t>
            </a:r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368" y="3124200"/>
            <a:ext cx="7481232" cy="29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Bandwidth, measured in tasks/second</a:t>
            </a:r>
          </a:p>
          <a:p>
            <a:pPr lvl="1"/>
            <a:r>
              <a:rPr lang="en-US" dirty="0" smtClean="0"/>
              <a:t>Latency, time to complete one task</a:t>
            </a:r>
          </a:p>
          <a:p>
            <a:r>
              <a:rPr lang="en-US" dirty="0" smtClean="0"/>
              <a:t>“Iron Law” of computer performance:</a:t>
            </a:r>
          </a:p>
          <a:p>
            <a:pPr lvl="1"/>
            <a:r>
              <a:rPr lang="en-US" sz="2400" dirty="0" err="1" smtClean="0"/>
              <a:t>Secs</a:t>
            </a:r>
            <a:r>
              <a:rPr lang="en-US" sz="2400" dirty="0" smtClean="0"/>
              <a:t>/program = </a:t>
            </a:r>
            <a:r>
              <a:rPr lang="en-US" sz="2400" dirty="0" err="1" smtClean="0"/>
              <a:t>insts</a:t>
            </a:r>
            <a:r>
              <a:rPr lang="en-US" sz="2400" dirty="0" smtClean="0"/>
              <a:t>/program * clocks/</a:t>
            </a:r>
            <a:r>
              <a:rPr lang="en-US" sz="2400" dirty="0" err="1" smtClean="0"/>
              <a:t>inst</a:t>
            </a:r>
            <a:r>
              <a:rPr lang="en-US" sz="2400" dirty="0" smtClean="0"/>
              <a:t> * </a:t>
            </a:r>
            <a:r>
              <a:rPr lang="en-US" sz="2400" dirty="0" err="1" smtClean="0"/>
              <a:t>secs</a:t>
            </a:r>
            <a:r>
              <a:rPr lang="en-US" sz="2400" dirty="0" smtClean="0"/>
              <a:t>/clock</a:t>
            </a:r>
          </a:p>
          <a:p>
            <a:r>
              <a:rPr lang="en-US" dirty="0" smtClean="0"/>
              <a:t>IEEE-754 Floating-Point Standard</a:t>
            </a:r>
          </a:p>
          <a:p>
            <a:pPr lvl="1"/>
            <a:r>
              <a:rPr lang="en-US" dirty="0" smtClean="0"/>
              <a:t>Sign-magnitude </a:t>
            </a:r>
            <a:r>
              <a:rPr lang="en-US" dirty="0" err="1" smtClean="0"/>
              <a:t>significand</a:t>
            </a:r>
            <a:r>
              <a:rPr lang="en-US" dirty="0" smtClean="0"/>
              <a:t>* 2 ^ biased exponent</a:t>
            </a:r>
          </a:p>
          <a:p>
            <a:pPr lvl="1"/>
            <a:r>
              <a:rPr lang="en-US" dirty="0" smtClean="0"/>
              <a:t>Special values, </a:t>
            </a:r>
            <a:r>
              <a:rPr lang="en-US" dirty="0" err="1" smtClean="0"/>
              <a:t>NaN</a:t>
            </a:r>
            <a:r>
              <a:rPr lang="en-US" dirty="0" smtClean="0"/>
              <a:t>, Infinity, </a:t>
            </a:r>
            <a:r>
              <a:rPr lang="en-US" dirty="0" err="1" smtClean="0"/>
              <a:t>Denormals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34083E-1C5F-9D43-B783-A6638D307561}" type="datetime1">
              <a:rPr lang="en-US" smtClean="0"/>
              <a:t>3/31/15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93" y="1676400"/>
            <a:ext cx="5886907" cy="4419600"/>
          </a:xfrm>
          <a:prstGeom prst="rect">
            <a:avLst/>
          </a:prstGeom>
        </p:spPr>
      </p:pic>
      <p:pic>
        <p:nvPicPr>
          <p:cNvPr id="8" name="Picture 7" descr="tx2sim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695238" cy="584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162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First SIMD Extensions:</a:t>
            </a:r>
            <a:br>
              <a:rPr lang="en-US" dirty="0" smtClean="0"/>
            </a:br>
            <a:r>
              <a:rPr lang="en-US" dirty="0" smtClean="0"/>
              <a:t>MIT Lincoln Labs TX-2, 1957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6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SIMD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MMX 64-bit registers, reusing floating-point registers [1992]</a:t>
            </a:r>
          </a:p>
          <a:p>
            <a:r>
              <a:rPr lang="en-US" dirty="0" smtClean="0"/>
              <a:t>SSE2/3/4, new 128-bit registers [1999]</a:t>
            </a:r>
          </a:p>
          <a:p>
            <a:r>
              <a:rPr lang="en-US" dirty="0" smtClean="0"/>
              <a:t>AVX, new 256-bit registers [2011]</a:t>
            </a:r>
          </a:p>
          <a:p>
            <a:pPr lvl="1"/>
            <a:r>
              <a:rPr lang="en-US" dirty="0" smtClean="0"/>
              <a:t>Space for expansion to 1024-bit registers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93A80F-4B8E-9E40-9C06-9FE3F3AD23B2}" type="slidenum">
              <a:rPr lang="en-US"/>
              <a:pPr/>
              <a:t>22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XMM Registers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382000" cy="129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Architecture extended with eight 128-bit data registers: XMM registers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x86 64-bit address architecture adds 8 additional registers (XMM8 – XMM15)</a:t>
            </a:r>
          </a:p>
          <a:p>
            <a:pPr eaLnBrk="1" hangingPunct="1"/>
            <a:endParaRPr lang="en-US" dirty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393044" cy="399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43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 Architecture SSE2+</a:t>
            </a:r>
            <a:br>
              <a:rPr lang="en-US" dirty="0" smtClean="0"/>
            </a:br>
            <a:r>
              <a:rPr lang="en-US" dirty="0" smtClean="0"/>
              <a:t>128-Bit SIMD Data Types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Fall 2013 -- Lecture #14</a:t>
            </a:r>
            <a:endParaRPr lang="en-US" dirty="0"/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E40A-D501-724E-80F8-8656EEF3717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3106293"/>
            <a:ext cx="8366125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21736" y="6268106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3029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4322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8254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9548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6410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7705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868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30771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285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0869" y="4772978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2098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7324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5481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0646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18547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3063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8645" y="3949443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0630" y="3906448"/>
            <a:ext cx="135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/ 128 bits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6036" y="4714815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/ 128 bits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61442" y="5523182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/ 128 bits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60337" y="6289679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/ 128 bits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idx="1"/>
          </p:nvPr>
        </p:nvSpPr>
        <p:spPr>
          <a:xfrm>
            <a:off x="341751" y="1678219"/>
            <a:ext cx="8466667" cy="15917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Note: in Intel Architecture (unlike MIPS) a word is 16 bits</a:t>
            </a:r>
          </a:p>
          <a:p>
            <a:pPr lvl="1"/>
            <a:r>
              <a:rPr lang="en-US" dirty="0" smtClean="0"/>
              <a:t>Single-precision FP: Double word (32 bits)</a:t>
            </a:r>
          </a:p>
          <a:p>
            <a:pPr lvl="1"/>
            <a:r>
              <a:rPr lang="en-US" dirty="0" smtClean="0"/>
              <a:t>Double-precision FP: Quad word (64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SSE/SSE2 Floating Point Instructions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8700" y="4152900"/>
            <a:ext cx="6972300" cy="23875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xmm</a:t>
            </a:r>
            <a:r>
              <a:rPr lang="en-US" dirty="0" smtClean="0"/>
              <a:t>: one operand is a 128-bit SSE2 register</a:t>
            </a:r>
          </a:p>
          <a:p>
            <a:pPr>
              <a:buNone/>
            </a:pPr>
            <a:r>
              <a:rPr lang="en-US" dirty="0" err="1" smtClean="0"/>
              <a:t>mem/xmm</a:t>
            </a:r>
            <a:r>
              <a:rPr lang="en-US" dirty="0" smtClean="0"/>
              <a:t>: other operand is in memory or an SSE2 register</a:t>
            </a:r>
          </a:p>
          <a:p>
            <a:pPr>
              <a:buNone/>
            </a:pPr>
            <a:r>
              <a:rPr lang="en-US" dirty="0" smtClean="0"/>
              <a:t>{SS} Scalar Single precision FP: one 32-bit operand in a 128-bit register</a:t>
            </a:r>
          </a:p>
          <a:p>
            <a:pPr>
              <a:buNone/>
            </a:pPr>
            <a:r>
              <a:rPr lang="en-US" dirty="0" smtClean="0"/>
              <a:t>{PS} Packed Single precision FP: four 32-bit operands in a 128-bit register</a:t>
            </a:r>
          </a:p>
          <a:p>
            <a:pPr>
              <a:buNone/>
            </a:pPr>
            <a:r>
              <a:rPr lang="en-US" dirty="0" smtClean="0"/>
              <a:t>{SD} Scalar Double precision FP: one 64-bit operand in a 128-bit register</a:t>
            </a:r>
          </a:p>
          <a:p>
            <a:pPr>
              <a:buNone/>
            </a:pPr>
            <a:r>
              <a:rPr lang="en-US" dirty="0" smtClean="0"/>
              <a:t>{PD} Packed Double precision FP, or two 64-bit operands in a 128-bit register</a:t>
            </a:r>
          </a:p>
          <a:p>
            <a:pPr>
              <a:buNone/>
            </a:pPr>
            <a:r>
              <a:rPr lang="en-US" dirty="0" smtClean="0"/>
              <a:t>{A} 128-bit operand is aligned in memory</a:t>
            </a:r>
          </a:p>
          <a:p>
            <a:pPr>
              <a:buNone/>
            </a:pPr>
            <a:r>
              <a:rPr lang="en-US" dirty="0" smtClean="0"/>
              <a:t>{U} means the 128-bit operand is unaligned in memory </a:t>
            </a:r>
          </a:p>
          <a:p>
            <a:pPr>
              <a:buNone/>
            </a:pPr>
            <a:r>
              <a:rPr lang="en-US" dirty="0" smtClean="0"/>
              <a:t>{H} means move the high half of the 128-bit operand</a:t>
            </a:r>
          </a:p>
          <a:p>
            <a:pPr>
              <a:buNone/>
            </a:pPr>
            <a:r>
              <a:rPr lang="en-US" dirty="0" smtClean="0"/>
              <a:t>{L} means move the low half of the 128-bit operand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0420" name="Picture 4" descr="f03-2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126068"/>
            <a:ext cx="7099300" cy="309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5944" y="1448484"/>
            <a:ext cx="9340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Move does both load and store</a:t>
            </a:r>
          </a:p>
        </p:txBody>
      </p:sp>
    </p:spTree>
    <p:extLst>
      <p:ext uri="{BB962C8B-B14F-4D97-AF65-F5344CB8AC3E}">
        <p14:creationId xmlns:p14="http://schemas.microsoft.com/office/powerpoint/2010/main" val="399839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Packed and Scalar Double-Precision Floating-Point Operations 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7F8-90CA-E44C-8353-458AD7250EC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123950"/>
            <a:ext cx="5715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19525"/>
            <a:ext cx="563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62800" y="22860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181600"/>
            <a:ext cx="7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22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SIMD Array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981" y="175418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sqrt(f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981" y="2615134"/>
            <a:ext cx="6840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load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to the floating-point register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calculate the square root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write the result from the register to memory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4220" y="4369318"/>
            <a:ext cx="7994131" cy="2047305"/>
            <a:chOff x="244220" y="4369318"/>
            <a:chExt cx="7994131" cy="2047305"/>
          </a:xfrm>
        </p:grpSpPr>
        <p:sp>
          <p:nvSpPr>
            <p:cNvPr id="12" name="TextBox 11"/>
            <p:cNvSpPr txBox="1"/>
            <p:nvPr/>
          </p:nvSpPr>
          <p:spPr>
            <a:xfrm>
              <a:off x="634981" y="4369318"/>
              <a:ext cx="725070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for each 4 members in array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{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load 4 members to the SSE register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calculate 4 square roots in one operation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store the 4 results from the register to memory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}</a:t>
              </a:r>
            </a:p>
            <a:p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4220" y="4428192"/>
              <a:ext cx="7994131" cy="1988431"/>
              <a:chOff x="244220" y="4428192"/>
              <a:chExt cx="7994131" cy="1988431"/>
            </a:xfrm>
          </p:grpSpPr>
          <p:sp>
            <p:nvSpPr>
              <p:cNvPr id="9" name="Double Brace 8"/>
              <p:cNvSpPr/>
              <p:nvPr/>
            </p:nvSpPr>
            <p:spPr>
              <a:xfrm>
                <a:off x="244220" y="4428192"/>
                <a:ext cx="7994131" cy="1921054"/>
              </a:xfrm>
              <a:prstGeom prst="bracePair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72547" y="5893403"/>
                <a:ext cx="17294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SIMD style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Data-Level Parallelism and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wants adjacent values in memory that can be operated in parallel</a:t>
            </a:r>
          </a:p>
          <a:p>
            <a:r>
              <a:rPr lang="en-US" dirty="0" smtClean="0"/>
              <a:t>Usually specified in programs as loops</a:t>
            </a:r>
          </a:p>
          <a:p>
            <a:pPr>
              <a:buFont typeface="Arial" charset="0"/>
              <a:buNone/>
            </a:pPr>
            <a:r>
              <a:rPr lang="en-US" dirty="0" smtClean="0"/>
              <a:t> 	</a:t>
            </a:r>
            <a:r>
              <a:rPr lang="en-US" b="1" dirty="0" smtClean="0">
                <a:latin typeface="Courier"/>
                <a:cs typeface="Courier"/>
              </a:rPr>
              <a:t>	</a:t>
            </a:r>
            <a:r>
              <a:rPr lang="en-US" b="1" dirty="0" err="1" smtClean="0">
                <a:latin typeface="Courier"/>
                <a:cs typeface="Courier"/>
              </a:rPr>
              <a:t>for(i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How can reveal more data-level parallelism than available in a single iteration of a loop?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i="1" dirty="0" smtClean="0">
                <a:solidFill>
                  <a:srgbClr val="0000FF"/>
                </a:solidFill>
              </a:rPr>
              <a:t>Unroll loop </a:t>
            </a:r>
            <a:r>
              <a:rPr lang="en-US" dirty="0" smtClean="0"/>
              <a:t>and adjust iteration rate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Looping in MIPS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dirty="0"/>
              <a:t>Assumptions: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$t1 </a:t>
            </a:r>
            <a:r>
              <a:rPr lang="en-US" sz="2000" dirty="0"/>
              <a:t>is initially the address of the element in the array with the highest address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$f0 </a:t>
            </a:r>
            <a:r>
              <a:rPr lang="en-US" sz="2000" dirty="0"/>
              <a:t>contains the scalar value </a:t>
            </a:r>
            <a:r>
              <a:rPr lang="en-US" sz="2000" dirty="0" err="1"/>
              <a:t>s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8</a:t>
            </a:r>
            <a:r>
              <a:rPr lang="en-US" sz="2000" dirty="0" smtClean="0"/>
              <a:t>($t2) </a:t>
            </a:r>
            <a:r>
              <a:rPr lang="en-US" sz="2000" dirty="0"/>
              <a:t>is the address of the last element to operate </a:t>
            </a:r>
            <a:r>
              <a:rPr lang="en-US" sz="2000" dirty="0" smtClean="0"/>
              <a:t>on</a:t>
            </a:r>
          </a:p>
          <a:p>
            <a:pPr>
              <a:buFont typeface="Arial" charset="0"/>
              <a:buNone/>
            </a:pPr>
            <a:r>
              <a:rPr lang="en-US" sz="2000" dirty="0"/>
              <a:t>CODE:</a:t>
            </a:r>
          </a:p>
          <a:p>
            <a:pPr>
              <a:buFont typeface="Arial" charset="0"/>
              <a:buNone/>
            </a:pPr>
            <a:r>
              <a:rPr lang="en-US" sz="2000" dirty="0"/>
              <a:t>Loop</a:t>
            </a:r>
            <a:r>
              <a:rPr lang="en-US" sz="2000" dirty="0" smtClean="0"/>
              <a:t>: 1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l.d</a:t>
            </a:r>
            <a:r>
              <a:rPr lang="en-US" sz="2000" dirty="0" smtClean="0"/>
              <a:t>		$f2,0($t1</a:t>
            </a:r>
            <a:r>
              <a:rPr lang="en-US" sz="2000" dirty="0"/>
              <a:t>)	</a:t>
            </a:r>
            <a:r>
              <a:rPr lang="en-US" sz="2000" dirty="0" smtClean="0"/>
              <a:t>	; $f2=</a:t>
            </a:r>
            <a:r>
              <a:rPr lang="en-US" sz="2000" dirty="0"/>
              <a:t>array element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2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add.d</a:t>
            </a:r>
            <a:r>
              <a:rPr lang="en-US" sz="2000" dirty="0" smtClean="0"/>
              <a:t>	$f10,$f2,$f0		; </a:t>
            </a:r>
            <a:r>
              <a:rPr lang="en-US" sz="2000" dirty="0"/>
              <a:t>add s to</a:t>
            </a:r>
            <a:r>
              <a:rPr lang="en-US" sz="2000" dirty="0" smtClean="0"/>
              <a:t> $f2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3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s.d</a:t>
            </a:r>
            <a:r>
              <a:rPr lang="en-US" sz="2000" dirty="0" smtClean="0"/>
              <a:t>		$f10,0($t1</a:t>
            </a:r>
            <a:r>
              <a:rPr lang="en-US" sz="2000" dirty="0"/>
              <a:t>)</a:t>
            </a:r>
            <a:r>
              <a:rPr lang="en-US" sz="2000" dirty="0" smtClean="0"/>
              <a:t>		; </a:t>
            </a:r>
            <a:r>
              <a:rPr lang="en-US" sz="2000" dirty="0"/>
              <a:t>store result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4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addui</a:t>
            </a:r>
            <a:r>
              <a:rPr lang="en-US" sz="2000" dirty="0" smtClean="0"/>
              <a:t>	$t1,$t1</a:t>
            </a:r>
            <a:r>
              <a:rPr lang="en-US" sz="2000" dirty="0"/>
              <a:t>,#-8	</a:t>
            </a:r>
            <a:r>
              <a:rPr lang="en-US" sz="2000" dirty="0" smtClean="0"/>
              <a:t>	; </a:t>
            </a:r>
            <a:r>
              <a:rPr lang="en-US" sz="2000" dirty="0"/>
              <a:t>decrement pointer 8 byte 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5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bne</a:t>
            </a:r>
            <a:r>
              <a:rPr lang="en-US" sz="2000" dirty="0" smtClean="0"/>
              <a:t>		$t1,$t2</a:t>
            </a:r>
            <a:r>
              <a:rPr lang="en-US" sz="2000" dirty="0"/>
              <a:t>,Loop	</a:t>
            </a:r>
            <a:r>
              <a:rPr lang="en-US" sz="2000" dirty="0" smtClean="0"/>
              <a:t>	;</a:t>
            </a:r>
            <a:r>
              <a:rPr lang="en-US" sz="2000" dirty="0"/>
              <a:t>repeat loop if</a:t>
            </a:r>
            <a:r>
              <a:rPr lang="en-US" sz="2000" dirty="0" smtClean="0"/>
              <a:t> $t1 </a:t>
            </a:r>
            <a:r>
              <a:rPr lang="en-US" sz="2000" dirty="0"/>
              <a:t>!=</a:t>
            </a:r>
            <a:r>
              <a:rPr lang="en-US" sz="2000" dirty="0" smtClean="0"/>
              <a:t> $t2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98686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dirty="0" smtClean="0"/>
              <a:t>Loop:</a:t>
            </a:r>
            <a:r>
              <a:rPr lang="en-US" sz="1600" b="1" dirty="0" smtClean="0"/>
              <a:t> 	</a:t>
            </a:r>
            <a:r>
              <a:rPr lang="en-US" sz="1600" b="1" dirty="0" err="1" smtClean="0">
                <a:solidFill>
                  <a:srgbClr val="17375E"/>
                </a:solidFill>
              </a:rPr>
              <a:t>l.d</a:t>
            </a:r>
            <a:r>
              <a:rPr lang="en-US" sz="1600" b="1" dirty="0" smtClean="0">
                <a:solidFill>
                  <a:srgbClr val="17375E"/>
                </a:solidFill>
              </a:rPr>
              <a:t>	$f2,0($t1</a:t>
            </a:r>
            <a:r>
              <a:rPr lang="en-US" sz="1600" b="1" dirty="0">
                <a:solidFill>
                  <a:srgbClr val="17375E"/>
                </a:solidFill>
              </a:rPr>
              <a:t>)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add.d</a:t>
            </a:r>
            <a:r>
              <a:rPr lang="en-US" sz="1600" b="1" dirty="0" smtClean="0">
                <a:solidFill>
                  <a:srgbClr val="17375E"/>
                </a:solidFill>
              </a:rPr>
              <a:t>	$f10,$f2,$f0           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s.d</a:t>
            </a:r>
            <a:r>
              <a:rPr lang="en-US" sz="1600" b="1" dirty="0" smtClean="0">
                <a:solidFill>
                  <a:srgbClr val="17375E"/>
                </a:solidFill>
              </a:rPr>
              <a:t>	$f10,0($t1</a:t>
            </a:r>
            <a:r>
              <a:rPr lang="en-US" sz="1600" b="1" dirty="0">
                <a:solidFill>
                  <a:srgbClr val="17375E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l.d</a:t>
            </a:r>
            <a:r>
              <a:rPr lang="en-US" sz="1600" b="1" dirty="0" smtClean="0">
                <a:solidFill>
                  <a:srgbClr val="632523"/>
                </a:solidFill>
              </a:rPr>
              <a:t>	$f4,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          </a:t>
            </a:r>
            <a:r>
              <a:rPr lang="en-US" sz="1600" b="1" dirty="0" smtClean="0">
                <a:solidFill>
                  <a:srgbClr val="632523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add.d</a:t>
            </a:r>
            <a:r>
              <a:rPr lang="en-US" sz="1600" b="1" dirty="0" smtClean="0">
                <a:solidFill>
                  <a:srgbClr val="632523"/>
                </a:solidFill>
              </a:rPr>
              <a:t>	$f12,$f4,$f0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632523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s.d</a:t>
            </a:r>
            <a:r>
              <a:rPr lang="en-US" sz="1600" b="1" dirty="0" smtClean="0">
                <a:solidFill>
                  <a:srgbClr val="632523"/>
                </a:solidFill>
              </a:rPr>
              <a:t>	$f12,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l.d</a:t>
            </a:r>
            <a:r>
              <a:rPr lang="en-US" sz="1600" b="1" dirty="0" smtClean="0">
                <a:solidFill>
                  <a:srgbClr val="215968"/>
                </a:solidFill>
              </a:rPr>
              <a:t>	$f6,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add.d</a:t>
            </a:r>
            <a:r>
              <a:rPr lang="en-US" sz="1600" b="1" dirty="0" smtClean="0">
                <a:solidFill>
                  <a:srgbClr val="215968"/>
                </a:solidFill>
              </a:rPr>
              <a:t>	$f14,$f6,$f0</a:t>
            </a:r>
            <a:r>
              <a:rPr lang="en-US" sz="1600" b="1" dirty="0" smtClean="0">
                <a:solidFill>
                  <a:srgbClr val="C00000"/>
                </a:solidFill>
              </a:rPr>
              <a:t>       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s.d</a:t>
            </a:r>
            <a:r>
              <a:rPr lang="en-US" sz="1600" b="1" dirty="0" smtClean="0">
                <a:solidFill>
                  <a:srgbClr val="215968"/>
                </a:solidFill>
              </a:rPr>
              <a:t>	$f14,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l.d</a:t>
            </a:r>
            <a:r>
              <a:rPr lang="en-US" sz="1600" b="1" dirty="0" smtClean="0">
                <a:solidFill>
                  <a:srgbClr val="00B050"/>
                </a:solidFill>
              </a:rPr>
              <a:t>	$f8,</a:t>
            </a:r>
            <a:r>
              <a:rPr lang="en-US" sz="1600" b="1" dirty="0">
                <a:solidFill>
                  <a:srgbClr val="00B050"/>
                </a:solidFill>
              </a:rPr>
              <a:t>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add.d</a:t>
            </a:r>
            <a:r>
              <a:rPr lang="en-US" sz="1600" b="1" dirty="0" smtClean="0">
                <a:solidFill>
                  <a:srgbClr val="00B050"/>
                </a:solidFill>
              </a:rPr>
              <a:t>	$f16,$f8,$f0       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s.d</a:t>
            </a:r>
            <a:r>
              <a:rPr lang="en-US" sz="1600" b="1" dirty="0" smtClean="0">
                <a:solidFill>
                  <a:srgbClr val="00B050"/>
                </a:solidFill>
              </a:rPr>
              <a:t>	$f16</a:t>
            </a:r>
            <a:r>
              <a:rPr lang="en-US" sz="1600" b="1" dirty="0">
                <a:solidFill>
                  <a:srgbClr val="00B050"/>
                </a:solidFill>
              </a:rPr>
              <a:t>,-24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addui</a:t>
            </a:r>
            <a:r>
              <a:rPr lang="en-US" sz="1600" b="1" dirty="0" smtClean="0"/>
              <a:t> 	$t1,$t1</a:t>
            </a:r>
            <a:r>
              <a:rPr lang="en-US" sz="1600" b="1" dirty="0"/>
              <a:t>,#-32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bne</a:t>
            </a:r>
            <a:r>
              <a:rPr lang="en-US" sz="1600" b="1" dirty="0" smtClean="0"/>
              <a:t>	$t1,$t2</a:t>
            </a:r>
            <a:r>
              <a:rPr lang="en-US" sz="1600" b="1" dirty="0"/>
              <a:t>,Loop</a:t>
            </a:r>
            <a:endParaRPr lang="en-US" sz="1600" b="1" dirty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828800"/>
            <a:ext cx="4419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NOTE: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Only </a:t>
            </a:r>
            <a:r>
              <a:rPr lang="en-US" dirty="0">
                <a:latin typeface="+mn-lt"/>
                <a:ea typeface="+mn-ea"/>
                <a:cs typeface="+mn-cs"/>
              </a:rPr>
              <a:t>1 Loop Overhead every 4 iterations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This unrolling works if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                   </a:t>
            </a:r>
            <a:r>
              <a:rPr lang="en-US" dirty="0" err="1">
                <a:latin typeface="+mn-lt"/>
                <a:ea typeface="+mn-ea"/>
                <a:cs typeface="+mn-cs"/>
              </a:rPr>
              <a:t>loop_limit(mod</a:t>
            </a:r>
            <a:r>
              <a:rPr lang="en-US" dirty="0">
                <a:latin typeface="+mn-lt"/>
                <a:ea typeface="+mn-ea"/>
                <a:cs typeface="+mn-cs"/>
              </a:rPr>
              <a:t> 4) = </a:t>
            </a:r>
            <a:r>
              <a:rPr lang="en-US" dirty="0" smtClean="0"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3.   Using different registers for each iteration eliminates data hazards in pipeline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266" y="2214862"/>
            <a:ext cx="1023734" cy="7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mtClean="0"/>
              <a:t>New-School Machine Structures</a:t>
            </a:r>
            <a:br>
              <a:rPr lang="en-US" smtClean="0"/>
            </a:br>
            <a:r>
              <a:rPr lang="en-US" smtClean="0"/>
              <a:t>(It’s a bit more complicated!)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0" y="1387066"/>
            <a:ext cx="3421902" cy="52378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Parallel Requests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computer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Search “Katz”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Lookup, Ads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Instructions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instruction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5 pipelined instructions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data item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Add of 4 pairs of words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Hardware descriptions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All gates @ one time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Programming Languages</a:t>
            </a:r>
            <a:endParaRPr lang="en-US" sz="2200" dirty="0" smtClean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70342" y="1665638"/>
            <a:ext cx="7873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478" y="1665944"/>
            <a:ext cx="130549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Warehouse Scale Computer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 rot="5400000">
            <a:off x="736707" y="3834054"/>
            <a:ext cx="5250171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Software        Hardware</a:t>
            </a:r>
            <a:endParaRPr lang="en-US" sz="24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 smtClean="0"/>
              <a:t>Harness</a:t>
            </a:r>
            <a:br>
              <a:rPr lang="en-US" sz="2000" i="1" dirty="0" smtClean="0"/>
            </a:br>
            <a:r>
              <a:rPr lang="en-US" sz="2000" i="1" dirty="0" smtClean="0"/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2000" i="1" dirty="0" smtClean="0"/>
              <a:t>Achieve High</a:t>
            </a:r>
            <a:br>
              <a:rPr lang="en-US" sz="2000" i="1" dirty="0" smtClean="0"/>
            </a:br>
            <a:r>
              <a:rPr lang="en-US" sz="2000" i="1" dirty="0" smtClean="0"/>
              <a:t>Performance</a:t>
            </a:r>
            <a:endParaRPr lang="en-US" sz="2000" i="1" dirty="0"/>
          </a:p>
        </p:txBody>
      </p:sp>
      <p:grpSp>
        <p:nvGrpSpPr>
          <p:cNvPr id="2" name="Group 50"/>
          <p:cNvGrpSpPr/>
          <p:nvPr/>
        </p:nvGrpSpPr>
        <p:grpSpPr>
          <a:xfrm>
            <a:off x="5831288" y="5537200"/>
            <a:ext cx="3360062" cy="1289820"/>
            <a:chOff x="5831288" y="5537200"/>
            <a:chExt cx="3360062" cy="1289820"/>
          </a:xfrm>
        </p:grpSpPr>
        <p:sp>
          <p:nvSpPr>
            <p:cNvPr id="166" name="TextBox 165"/>
            <p:cNvSpPr txBox="1"/>
            <p:nvPr/>
          </p:nvSpPr>
          <p:spPr>
            <a:xfrm>
              <a:off x="7942290" y="598575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 Gates</a:t>
              </a:r>
              <a:endParaRPr lang="en-US" dirty="0"/>
            </a:p>
          </p:txBody>
        </p:sp>
        <p:cxnSp>
          <p:nvCxnSpPr>
            <p:cNvPr id="172" name="Straight Connector 171"/>
            <p:cNvCxnSpPr>
              <a:stCxn id="104" idx="2"/>
              <a:endCxn id="177" idx="3"/>
            </p:cNvCxnSpPr>
            <p:nvPr/>
          </p:nvCxnSpPr>
          <p:spPr>
            <a:xfrm flipH="1">
              <a:off x="7920438" y="5537200"/>
              <a:ext cx="54947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4" idx="1"/>
              <a:endCxn id="177" idx="0"/>
            </p:cNvCxnSpPr>
            <p:nvPr/>
          </p:nvCxnSpPr>
          <p:spPr>
            <a:xfrm flipH="1">
              <a:off x="6543773" y="5537200"/>
              <a:ext cx="955786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93186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46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17" name="Picture 116" descr="cern-rack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656" y="1334878"/>
            <a:ext cx="2859651" cy="1667628"/>
          </a:xfrm>
          <a:prstGeom prst="rect">
            <a:avLst/>
          </a:prstGeom>
        </p:spPr>
      </p:pic>
      <p:grpSp>
        <p:nvGrpSpPr>
          <p:cNvPr id="4" name="Group 55"/>
          <p:cNvGrpSpPr/>
          <p:nvPr/>
        </p:nvGrpSpPr>
        <p:grpSpPr>
          <a:xfrm>
            <a:off x="3442017" y="2980266"/>
            <a:ext cx="5143176" cy="1625601"/>
            <a:chOff x="3442017" y="2980266"/>
            <a:chExt cx="5143176" cy="1625601"/>
          </a:xfrm>
        </p:grpSpPr>
        <p:grpSp>
          <p:nvGrpSpPr>
            <p:cNvPr id="5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48" name="Picture 5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5" name="Straight Connector 134"/>
              <p:cNvCxnSpPr>
                <a:endCxn id="9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9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242320" y="3413668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     Memory               (Cache)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Input/Output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760107" y="3049938"/>
              <a:ext cx="11265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 smtClean="0"/>
                <a:t>Computer</a:t>
              </a: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3365862" y="3454411"/>
            <a:ext cx="5625738" cy="2622539"/>
            <a:chOff x="3365862" y="3454411"/>
            <a:chExt cx="5625738" cy="2622539"/>
          </a:xfrm>
        </p:grpSpPr>
        <p:sp>
          <p:nvSpPr>
            <p:cNvPr id="151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Cache Memory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9"/>
            <p:cNvGrpSpPr/>
            <p:nvPr/>
          </p:nvGrpSpPr>
          <p:grpSpPr>
            <a:xfrm>
              <a:off x="3365862" y="3454411"/>
              <a:ext cx="5625738" cy="2622539"/>
              <a:chOff x="3365862" y="3454411"/>
              <a:chExt cx="5625738" cy="2622539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365862" y="3454411"/>
                <a:ext cx="5625738" cy="2622539"/>
                <a:chOff x="3365862" y="3454411"/>
                <a:chExt cx="5454288" cy="285077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3" idx="1"/>
                  <a:endCxn id="147" idx="1"/>
                </p:cNvCxnSpPr>
                <p:nvPr/>
              </p:nvCxnSpPr>
              <p:spPr>
                <a:xfrm flipH="1">
                  <a:off x="5154635" y="3454411"/>
                  <a:ext cx="2252893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33" idx="0"/>
                  <a:endCxn id="147" idx="0"/>
                </p:cNvCxnSpPr>
                <p:nvPr/>
              </p:nvCxnSpPr>
              <p:spPr>
                <a:xfrm>
                  <a:off x="8179845" y="3454411"/>
                  <a:ext cx="640305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TextBox 161"/>
              <p:cNvSpPr txBox="1"/>
              <p:nvPr/>
            </p:nvSpPr>
            <p:spPr>
              <a:xfrm>
                <a:off x="7515253" y="4306692"/>
                <a:ext cx="64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  Instruction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56" descr="600px-Pipeline_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10" name="Group 88"/>
            <p:cNvGrpSpPr/>
            <p:nvPr/>
          </p:nvGrpSpPr>
          <p:grpSpPr>
            <a:xfrm>
              <a:off x="6108909" y="5194300"/>
              <a:ext cx="2127517" cy="361950"/>
              <a:chOff x="6108909" y="5194300"/>
              <a:chExt cx="2127517" cy="361950"/>
            </a:xfrm>
          </p:grpSpPr>
          <p:grpSp>
            <p:nvGrpSpPr>
              <p:cNvPr id="11" name="Group 68"/>
              <p:cNvGrpSpPr/>
              <p:nvPr/>
            </p:nvGrpSpPr>
            <p:grpSpPr>
              <a:xfrm>
                <a:off x="7499559" y="5194300"/>
                <a:ext cx="736867" cy="342900"/>
                <a:chOff x="7499559" y="5194300"/>
                <a:chExt cx="736867" cy="34290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3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79"/>
              <p:cNvGrpSpPr/>
              <p:nvPr/>
            </p:nvGrpSpPr>
            <p:grpSpPr>
              <a:xfrm>
                <a:off x="7036009" y="52006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2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82"/>
              <p:cNvGrpSpPr/>
              <p:nvPr/>
            </p:nvGrpSpPr>
            <p:grpSpPr>
              <a:xfrm>
                <a:off x="6572459" y="5207000"/>
                <a:ext cx="736867" cy="342900"/>
                <a:chOff x="7499559" y="5194300"/>
                <a:chExt cx="736867" cy="3429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85"/>
              <p:cNvGrpSpPr/>
              <p:nvPr/>
            </p:nvGrpSpPr>
            <p:grpSpPr>
              <a:xfrm>
                <a:off x="6108909" y="52133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0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2" name="Group 64"/>
          <p:cNvGrpSpPr/>
          <p:nvPr/>
        </p:nvGrpSpPr>
        <p:grpSpPr>
          <a:xfrm>
            <a:off x="-1" y="4463817"/>
            <a:ext cx="8249280" cy="1103450"/>
            <a:chOff x="574463" y="4188970"/>
            <a:chExt cx="8249280" cy="1103450"/>
          </a:xfrm>
        </p:grpSpPr>
        <p:sp>
          <p:nvSpPr>
            <p:cNvPr id="63" name="Rectangle 62"/>
            <p:cNvSpPr/>
            <p:nvPr/>
          </p:nvSpPr>
          <p:spPr>
            <a:xfrm>
              <a:off x="6725133" y="4889318"/>
              <a:ext cx="2098610" cy="403102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78957" y="4220953"/>
              <a:ext cx="1167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Today’s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Lecture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4463" y="4188970"/>
              <a:ext cx="3180065" cy="994243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79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 Scheduled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dirty="0" err="1" smtClean="0"/>
              <a:t>Loop:</a:t>
            </a:r>
            <a:r>
              <a:rPr lang="en-US" sz="2000" b="1" dirty="0" err="1" smtClean="0">
                <a:solidFill>
                  <a:srgbClr val="17375E"/>
                </a:solidFill>
              </a:rPr>
              <a:t>l.d</a:t>
            </a:r>
            <a:r>
              <a:rPr lang="en-US" sz="2000" b="1" dirty="0" smtClean="0">
                <a:solidFill>
                  <a:srgbClr val="17375E"/>
                </a:solidFill>
              </a:rPr>
              <a:t>	$f2,0($t1</a:t>
            </a:r>
            <a:r>
              <a:rPr lang="en-US" sz="2000" b="1" dirty="0">
                <a:solidFill>
                  <a:srgbClr val="17375E"/>
                </a:solidFill>
              </a:rPr>
              <a:t>)           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l.d</a:t>
            </a:r>
            <a:r>
              <a:rPr lang="en-US" sz="2000" b="1" dirty="0" smtClean="0">
                <a:solidFill>
                  <a:srgbClr val="632523"/>
                </a:solidFill>
              </a:rPr>
              <a:t>	$f4,</a:t>
            </a:r>
            <a:r>
              <a:rPr lang="en-US" sz="2000" b="1" dirty="0">
                <a:solidFill>
                  <a:srgbClr val="632523"/>
                </a:solidFill>
              </a:rPr>
              <a:t>-8</a:t>
            </a:r>
            <a:r>
              <a:rPr lang="en-US" sz="2000" b="1" dirty="0" smtClean="0">
                <a:solidFill>
                  <a:srgbClr val="632523"/>
                </a:solidFill>
              </a:rPr>
              <a:t>($t1</a:t>
            </a:r>
            <a:r>
              <a:rPr lang="en-US" sz="2000" b="1" dirty="0">
                <a:solidFill>
                  <a:srgbClr val="632523"/>
                </a:solidFill>
              </a:rPr>
              <a:t>)   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l.d</a:t>
            </a:r>
            <a:r>
              <a:rPr lang="en-US" sz="2000" b="1" dirty="0" smtClean="0">
                <a:solidFill>
                  <a:srgbClr val="215968"/>
                </a:solidFill>
              </a:rPr>
              <a:t>	$f6,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</a:t>
            </a:r>
            <a:r>
              <a:rPr lang="en-US" sz="2000" b="1" dirty="0">
                <a:solidFill>
                  <a:srgbClr val="215968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l.d</a:t>
            </a:r>
            <a:r>
              <a:rPr lang="en-US" sz="2000" b="1" dirty="0" smtClean="0">
                <a:solidFill>
                  <a:srgbClr val="00B050"/>
                </a:solidFill>
              </a:rPr>
              <a:t>	$f8,</a:t>
            </a:r>
            <a:r>
              <a:rPr lang="en-US" sz="2000" b="1" dirty="0">
                <a:solidFill>
                  <a:srgbClr val="00B050"/>
                </a:solidFill>
              </a:rPr>
              <a:t>-24</a:t>
            </a:r>
            <a:r>
              <a:rPr lang="en-US" sz="2000" b="1" dirty="0" smtClean="0">
                <a:solidFill>
                  <a:srgbClr val="00B050"/>
                </a:solidFill>
              </a:rPr>
              <a:t>($t1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add.d</a:t>
            </a:r>
            <a:r>
              <a:rPr lang="en-US" sz="2000" b="1" dirty="0" smtClean="0">
                <a:solidFill>
                  <a:srgbClr val="17375E"/>
                </a:solidFill>
              </a:rPr>
              <a:t>	$f10,$f2,$f0  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       </a:t>
            </a:r>
            <a:r>
              <a:rPr lang="en-US" sz="2000" b="1" dirty="0" smtClean="0">
                <a:solidFill>
                  <a:srgbClr val="17375E"/>
                </a:solidFill>
              </a:rPr>
              <a:t>  </a:t>
            </a:r>
            <a:r>
              <a:rPr lang="en-US" sz="2000" b="1" dirty="0" err="1" smtClean="0">
                <a:solidFill>
                  <a:srgbClr val="632523"/>
                </a:solidFill>
              </a:rPr>
              <a:t>add.d</a:t>
            </a:r>
            <a:r>
              <a:rPr lang="en-US" sz="2000" b="1" dirty="0" smtClean="0">
                <a:solidFill>
                  <a:srgbClr val="632523"/>
                </a:solidFill>
              </a:rPr>
              <a:t>	$f12,$f4,$f0 </a:t>
            </a:r>
            <a:endParaRPr lang="en-US" sz="2000" b="1" dirty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add.d</a:t>
            </a:r>
            <a:r>
              <a:rPr lang="en-US" sz="2000" b="1" dirty="0" smtClean="0">
                <a:solidFill>
                  <a:srgbClr val="215968"/>
                </a:solidFill>
              </a:rPr>
              <a:t>	$f14,$f6,$f0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add.d</a:t>
            </a:r>
            <a:r>
              <a:rPr lang="en-US" sz="2000" b="1" dirty="0" smtClean="0">
                <a:solidFill>
                  <a:srgbClr val="00B050"/>
                </a:solidFill>
              </a:rPr>
              <a:t>	$f16,$f8,$f0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s.d</a:t>
            </a:r>
            <a:r>
              <a:rPr lang="en-US" sz="2000" b="1" dirty="0" smtClean="0">
                <a:solidFill>
                  <a:srgbClr val="17375E"/>
                </a:solidFill>
              </a:rPr>
              <a:t>	$f10,0($t1)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s.d</a:t>
            </a:r>
            <a:r>
              <a:rPr lang="en-US" sz="2000" b="1" dirty="0" smtClean="0">
                <a:solidFill>
                  <a:srgbClr val="632523"/>
                </a:solidFill>
              </a:rPr>
              <a:t>	$f12,-8($t1)</a:t>
            </a:r>
            <a:endParaRPr lang="en-US" sz="2000" b="1" dirty="0" smtClean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s.d</a:t>
            </a:r>
            <a:r>
              <a:rPr lang="en-US" sz="2000" b="1" dirty="0" smtClean="0">
                <a:solidFill>
                  <a:srgbClr val="215968"/>
                </a:solidFill>
              </a:rPr>
              <a:t>	$f14,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s.d</a:t>
            </a:r>
            <a:r>
              <a:rPr lang="en-US" sz="2000" b="1" dirty="0" smtClean="0">
                <a:solidFill>
                  <a:srgbClr val="00B050"/>
                </a:solidFill>
              </a:rPr>
              <a:t>	$f16</a:t>
            </a:r>
            <a:r>
              <a:rPr lang="en-US" sz="2000" b="1" dirty="0">
                <a:solidFill>
                  <a:srgbClr val="00B050"/>
                </a:solidFill>
              </a:rPr>
              <a:t>,-24</a:t>
            </a:r>
            <a:r>
              <a:rPr lang="en-US" sz="2000" b="1" dirty="0" smtClean="0">
                <a:solidFill>
                  <a:srgbClr val="00B050"/>
                </a:solidFill>
              </a:rPr>
              <a:t>($t1)</a:t>
            </a:r>
            <a:endParaRPr lang="en-US" sz="2000" b="1" dirty="0" smtClean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/>
              <a:t>	   </a:t>
            </a:r>
            <a:r>
              <a:rPr lang="en-US" sz="2000" b="1" dirty="0" err="1" smtClean="0"/>
              <a:t>addui</a:t>
            </a:r>
            <a:r>
              <a:rPr lang="en-US" sz="2000" b="1" dirty="0" smtClean="0"/>
              <a:t>   	$t1,$t1,#-32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/>
              <a:t>bne</a:t>
            </a:r>
            <a:r>
              <a:rPr lang="en-US" sz="2000" b="1" dirty="0" smtClean="0"/>
              <a:t>	 $t1,$t2</a:t>
            </a:r>
            <a:r>
              <a:rPr lang="en-US" sz="2000" b="1" dirty="0"/>
              <a:t>,Loop</a:t>
            </a:r>
            <a:endParaRPr lang="en-US" sz="2000" dirty="0"/>
          </a:p>
        </p:txBody>
      </p:sp>
      <p:grpSp>
        <p:nvGrpSpPr>
          <p:cNvPr id="4" name="Group 9"/>
          <p:cNvGrpSpPr/>
          <p:nvPr/>
        </p:nvGrpSpPr>
        <p:grpSpPr>
          <a:xfrm>
            <a:off x="3140528" y="1701800"/>
            <a:ext cx="6003472" cy="1092201"/>
            <a:chOff x="2667000" y="1701800"/>
            <a:chExt cx="6360543" cy="10498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77067" y="1701800"/>
              <a:ext cx="455058" cy="390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67000" y="2344742"/>
              <a:ext cx="511304" cy="406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2332" y="2048934"/>
              <a:ext cx="5965211" cy="35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Loads side-by-side: Could replace with 4-wide SIMD Load</a:t>
              </a:r>
              <a:endParaRPr lang="en-US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3136295" y="2963333"/>
            <a:ext cx="6072514" cy="1049867"/>
            <a:chOff x="2667000" y="1701800"/>
            <a:chExt cx="6072514" cy="104986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238" y="2048934"/>
              <a:ext cx="5581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Adds side-by-side: Could replace with 4-wide SIMD Add</a:t>
              </a:r>
              <a:endParaRPr lang="en-US" dirty="0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3154375" y="4114800"/>
            <a:ext cx="5989625" cy="1049867"/>
            <a:chOff x="2667000" y="1701800"/>
            <a:chExt cx="5989625" cy="104986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2113" y="2067077"/>
              <a:ext cx="575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Stores side-by-side: Could replace with 4-wide SIMD Store</a:t>
              </a:r>
              <a:endParaRPr lang="en-US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compiler doing loop unrolling, could do it yourself in C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Could be rewritten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=i-4) {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 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x[i-1] = x[i-1]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x[i-2] = x[i-2]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x[i-3] = x[i-3]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}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1" y="3107267"/>
            <a:ext cx="442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downside of doing it in C?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Generalizing Loop Unrolling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of </a:t>
            </a:r>
            <a:r>
              <a:rPr lang="en-US" b="1" dirty="0" err="1"/>
              <a:t>n</a:t>
            </a:r>
            <a:r>
              <a:rPr lang="en-US" b="1" dirty="0"/>
              <a:t> iterations</a:t>
            </a:r>
          </a:p>
          <a:p>
            <a:r>
              <a:rPr lang="en-US" b="1" dirty="0" err="1"/>
              <a:t>k</a:t>
            </a:r>
            <a:r>
              <a:rPr lang="en-US" b="1" dirty="0"/>
              <a:t> copies </a:t>
            </a:r>
            <a:r>
              <a:rPr lang="en-US" dirty="0"/>
              <a:t>of the body of the </a:t>
            </a:r>
            <a:r>
              <a:rPr lang="en-US" dirty="0" smtClean="0"/>
              <a:t>loop</a:t>
            </a:r>
          </a:p>
          <a:p>
            <a:r>
              <a:rPr lang="en-US" b="1" dirty="0" smtClean="0"/>
              <a:t>Assuming (</a:t>
            </a:r>
            <a:r>
              <a:rPr lang="en-US" b="1" dirty="0" err="1" smtClean="0"/>
              <a:t>n</a:t>
            </a:r>
            <a:r>
              <a:rPr lang="en-US" b="1" dirty="0" smtClean="0"/>
              <a:t> mod </a:t>
            </a:r>
            <a:r>
              <a:rPr lang="en-US" b="1" dirty="0" err="1" smtClean="0"/>
              <a:t>k</a:t>
            </a:r>
            <a:r>
              <a:rPr lang="en-US" b="1" dirty="0" smtClean="0"/>
              <a:t>) ≠ 0</a:t>
            </a:r>
          </a:p>
          <a:p>
            <a:pPr>
              <a:buFont typeface="Arial" charset="0"/>
              <a:buNone/>
            </a:pPr>
            <a:r>
              <a:rPr lang="en-US" dirty="0" smtClean="0"/>
              <a:t>	Then </a:t>
            </a:r>
            <a:r>
              <a:rPr lang="en-US" dirty="0"/>
              <a:t>we will run the loop with 1 copy of the body</a:t>
            </a:r>
            <a:r>
              <a:rPr lang="en-US" dirty="0" smtClean="0"/>
              <a:t> </a:t>
            </a:r>
            <a:r>
              <a:rPr lang="en-US" b="1" dirty="0" smtClean="0"/>
              <a:t>(n mod </a:t>
            </a:r>
            <a:r>
              <a:rPr lang="en-US" b="1" dirty="0"/>
              <a:t>k) </a:t>
            </a:r>
            <a:r>
              <a:rPr lang="en-US" dirty="0"/>
              <a:t>times and </a:t>
            </a:r>
            <a:r>
              <a:rPr lang="en-US" dirty="0" smtClean="0"/>
              <a:t>with </a:t>
            </a:r>
            <a:r>
              <a:rPr lang="en-US" dirty="0"/>
              <a:t>k copies of the body </a:t>
            </a:r>
            <a:r>
              <a:rPr lang="en-US" b="1" dirty="0"/>
              <a:t>floor(n/k) </a:t>
            </a:r>
            <a:r>
              <a:rPr lang="en-US" dirty="0" smtClean="0"/>
              <a:t>times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Add Two Single-Precision</a:t>
            </a:r>
            <a:br>
              <a:rPr lang="en-US" dirty="0" smtClean="0"/>
            </a:br>
            <a:r>
              <a:rPr lang="en-US" dirty="0" smtClean="0"/>
              <a:t>Floating-Point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257" cy="47328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cs typeface="Courier"/>
              </a:rPr>
              <a:t>Computation to be performed:</a:t>
            </a:r>
          </a:p>
          <a:p>
            <a:pPr>
              <a:buNone/>
            </a:pP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vec_res.x</a:t>
            </a:r>
            <a:r>
              <a:rPr lang="en-US" sz="1600" dirty="0" smtClean="0">
                <a:latin typeface="Courier"/>
                <a:cs typeface="Courier"/>
              </a:rPr>
              <a:t> = v1.x + v2.x;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vec_res.y</a:t>
            </a:r>
            <a:r>
              <a:rPr lang="en-US" sz="1600" dirty="0" smtClean="0">
                <a:latin typeface="Courier"/>
                <a:cs typeface="Courier"/>
              </a:rPr>
              <a:t> = v1.y + v2.y;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vec_res.z</a:t>
            </a:r>
            <a:r>
              <a:rPr lang="en-US" sz="1600" dirty="0" smtClean="0">
                <a:latin typeface="Courier"/>
                <a:cs typeface="Courier"/>
              </a:rPr>
              <a:t> = v1.z + v2.z;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vec_res.w</a:t>
            </a:r>
            <a:r>
              <a:rPr lang="en-US" sz="1600" dirty="0" smtClean="0">
                <a:latin typeface="Courier"/>
                <a:cs typeface="Courier"/>
              </a:rPr>
              <a:t> = v1.w + v2.w;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cs typeface="Courier"/>
              </a:rPr>
              <a:t>SSE Instruction Sequence:</a:t>
            </a:r>
          </a:p>
          <a:p>
            <a:pPr>
              <a:buNone/>
            </a:pPr>
            <a:r>
              <a:rPr lang="en-US" sz="2400" dirty="0" smtClean="0"/>
              <a:t>(Note: Destination on the right in x86 assembly)</a:t>
            </a: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address-of-v1, %xmm0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 | v1.z | v1.y | v1.x -&gt; xmm0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addps</a:t>
            </a:r>
            <a:r>
              <a:rPr lang="en-US" sz="1600" dirty="0" smtClean="0">
                <a:latin typeface="Courier"/>
                <a:cs typeface="Courier"/>
              </a:rPr>
              <a:t> address-of-v2, %xmm0 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v1.w+v2.w | v1.z+v2.z | v1.y+v2.y | v1.x+v2.x -&gt; xmm0              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%xmm0, address-of-</a:t>
            </a:r>
            <a:r>
              <a:rPr lang="en-US" sz="1600" dirty="0" err="1" smtClean="0">
                <a:latin typeface="Courier"/>
                <a:cs typeface="Courier"/>
              </a:rPr>
              <a:t>vec_res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0" name="Group 13"/>
          <p:cNvGrpSpPr/>
          <p:nvPr/>
        </p:nvGrpSpPr>
        <p:grpSpPr>
          <a:xfrm>
            <a:off x="3516766" y="2561496"/>
            <a:ext cx="5627233" cy="2420220"/>
            <a:chOff x="3740061" y="2561496"/>
            <a:chExt cx="5403939" cy="2184409"/>
          </a:xfrm>
        </p:grpSpPr>
        <p:sp>
          <p:nvSpPr>
            <p:cNvPr id="7" name="TextBox 6"/>
            <p:cNvSpPr txBox="1"/>
            <p:nvPr/>
          </p:nvSpPr>
          <p:spPr>
            <a:xfrm>
              <a:off x="4546806" y="2561496"/>
              <a:ext cx="4597194" cy="58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rot="10800000" flipV="1">
              <a:off x="3740061" y="2853175"/>
              <a:ext cx="806745" cy="189273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4"/>
          <p:cNvGrpSpPr/>
          <p:nvPr/>
        </p:nvGrpSpPr>
        <p:grpSpPr>
          <a:xfrm>
            <a:off x="3556000" y="3239745"/>
            <a:ext cx="4898095" cy="2297456"/>
            <a:chOff x="3556000" y="3239745"/>
            <a:chExt cx="4898095" cy="2297456"/>
          </a:xfrm>
        </p:grpSpPr>
        <p:sp>
          <p:nvSpPr>
            <p:cNvPr id="8" name="TextBox 7"/>
            <p:cNvSpPr txBox="1"/>
            <p:nvPr/>
          </p:nvSpPr>
          <p:spPr>
            <a:xfrm>
              <a:off x="4362748" y="3239745"/>
              <a:ext cx="4091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add </a:t>
              </a:r>
              <a:r>
                <a:rPr lang="en-US" dirty="0" smtClean="0"/>
                <a:t>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3556000" y="3675957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5"/>
          <p:cNvGrpSpPr/>
          <p:nvPr/>
        </p:nvGrpSpPr>
        <p:grpSpPr>
          <a:xfrm>
            <a:off x="3606800" y="3866020"/>
            <a:ext cx="5311890" cy="2280780"/>
            <a:chOff x="3606800" y="3866020"/>
            <a:chExt cx="5311890" cy="2280780"/>
          </a:xfrm>
        </p:grpSpPr>
        <p:sp>
          <p:nvSpPr>
            <p:cNvPr id="9" name="TextBox 8"/>
            <p:cNvSpPr txBox="1"/>
            <p:nvPr/>
          </p:nvSpPr>
          <p:spPr>
            <a:xfrm>
              <a:off x="4362748" y="3866020"/>
              <a:ext cx="45559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XMM register to </a:t>
              </a:r>
              <a:r>
                <a:rPr lang="en-US" dirty="0" err="1" smtClean="0"/>
                <a:t>mem</a:t>
              </a:r>
              <a:r>
                <a:rPr lang="en-US" dirty="0" smtClean="0"/>
                <a:t>, 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3606800" y="4285556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72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News: Intel to buy Altera?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Altera is 2</a:t>
            </a:r>
            <a:r>
              <a:rPr lang="en-US" baseline="30000" dirty="0" smtClean="0"/>
              <a:t>nd</a:t>
            </a:r>
            <a:r>
              <a:rPr lang="en-US" dirty="0" smtClean="0"/>
              <a:t> biggest FPGA maker after Xilinx</a:t>
            </a:r>
          </a:p>
          <a:p>
            <a:pPr lvl="1"/>
            <a:r>
              <a:rPr lang="en-US" dirty="0" smtClean="0"/>
              <a:t>FPGA (Field-Programmable Gate Array)</a:t>
            </a:r>
          </a:p>
          <a:p>
            <a:r>
              <a:rPr lang="en-US" dirty="0" smtClean="0"/>
              <a:t>Altera already has fabrication deal to use Intel’s 14nm technology</a:t>
            </a:r>
          </a:p>
          <a:p>
            <a:r>
              <a:rPr lang="en-US" dirty="0" smtClean="0"/>
              <a:t>Intel experimenting with FPGA next to server processor</a:t>
            </a:r>
          </a:p>
          <a:p>
            <a:r>
              <a:rPr lang="en-US" dirty="0" smtClean="0"/>
              <a:t>Microsoft to use programmable logic chips to accelerate Bing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B37B87-1492-C04D-B18D-9333A183A08E}" type="slidenum">
              <a:rPr lang="en-US"/>
              <a:pPr/>
              <a:t>35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Intel</a:t>
            </a:r>
            <a:r>
              <a:rPr lang="en-US" sz="4000" dirty="0" smtClean="0"/>
              <a:t> SSE </a:t>
            </a:r>
            <a:r>
              <a:rPr lang="en-US" sz="4000" dirty="0" err="1"/>
              <a:t>Intrinsics</a:t>
            </a:r>
            <a:endParaRPr lang="en-US" sz="4000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Intrinsics are</a:t>
            </a:r>
            <a:r>
              <a:rPr lang="en-US" sz="2800" dirty="0" smtClean="0"/>
              <a:t> C </a:t>
            </a:r>
            <a:r>
              <a:rPr lang="en-US" sz="2800" dirty="0"/>
              <a:t>functions and procedures </a:t>
            </a:r>
            <a:r>
              <a:rPr lang="en-US" sz="2800" dirty="0" smtClean="0"/>
              <a:t>for inserting assembly language into C code, including SSE </a:t>
            </a:r>
            <a:r>
              <a:rPr lang="en-US" sz="2800" dirty="0"/>
              <a:t>instructions</a:t>
            </a:r>
          </a:p>
          <a:p>
            <a:pPr lvl="1" eaLnBrk="1" hangingPunct="1"/>
            <a:r>
              <a:rPr lang="en-US" sz="2400" dirty="0"/>
              <a:t>With </a:t>
            </a:r>
            <a:r>
              <a:rPr lang="en-US" sz="2400" dirty="0" smtClean="0"/>
              <a:t>intrinsics</a:t>
            </a:r>
            <a:r>
              <a:rPr lang="en-US" sz="2400" dirty="0"/>
              <a:t>,</a:t>
            </a:r>
            <a:r>
              <a:rPr lang="en-US" sz="2400" dirty="0" smtClean="0"/>
              <a:t> can </a:t>
            </a:r>
            <a:r>
              <a:rPr lang="en-US" sz="2400" dirty="0"/>
              <a:t>program using these instructions </a:t>
            </a:r>
            <a:r>
              <a:rPr lang="en-US" sz="2400" dirty="0" smtClean="0"/>
              <a:t>indirectly</a:t>
            </a:r>
          </a:p>
          <a:p>
            <a:pPr lvl="1" eaLnBrk="1" hangingPunct="1"/>
            <a:r>
              <a:rPr lang="en-US" sz="2400" dirty="0" smtClean="0"/>
              <a:t>One</a:t>
            </a:r>
            <a:r>
              <a:rPr lang="en-US" sz="2400" dirty="0"/>
              <a:t>-to-one correspondence between</a:t>
            </a:r>
            <a:r>
              <a:rPr lang="en-US" sz="2400" dirty="0" smtClean="0"/>
              <a:t> SSE </a:t>
            </a:r>
            <a:r>
              <a:rPr lang="en-US" sz="2400" dirty="0"/>
              <a:t>instructions and </a:t>
            </a:r>
            <a:r>
              <a:rPr lang="en-US" sz="2400" dirty="0" smtClean="0"/>
              <a:t>intrinsics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4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Vector data type: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_m128d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store operations: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mm_loadu_pd</a:t>
            </a:r>
            <a:r>
              <a:rPr lang="en-US" dirty="0" smtClean="0">
                <a:solidFill>
                  <a:srgbClr val="0536D2"/>
                </a:solidFill>
              </a:rPr>
              <a:t>		MOVUPD/unaligned,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mm_storeu_pd</a:t>
            </a:r>
            <a:r>
              <a:rPr lang="en-US" dirty="0" smtClean="0">
                <a:solidFill>
                  <a:srgbClr val="0536D2"/>
                </a:solidFill>
              </a:rPr>
              <a:t>	MOVUPD/unaligned, packed double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broadcast across vector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_mm_load1_pd		MOVSD + shuffling/duplicating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Arithmetic: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mm_add_pd</a:t>
            </a:r>
            <a:r>
              <a:rPr lang="en-US" dirty="0" smtClean="0">
                <a:solidFill>
                  <a:srgbClr val="0536D2"/>
                </a:solidFill>
              </a:rPr>
              <a:t>		ADDPD/add, packed double	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mm_mul_pd</a:t>
            </a:r>
            <a:r>
              <a:rPr lang="en-US" dirty="0" smtClean="0">
                <a:solidFill>
                  <a:srgbClr val="0536D2"/>
                </a:solidFill>
              </a:rPr>
              <a:t>		MULPD/multiple, packed double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2556" y="1143918"/>
            <a:ext cx="414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SSE instructions: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934" y="1143918"/>
            <a:ext cx="150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Instrinsics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830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Matrix Multiply</a:t>
            </a:r>
            <a:endParaRPr lang="en-US" dirty="0"/>
          </a:p>
        </p:txBody>
      </p:sp>
      <p:grpSp>
        <p:nvGrpSpPr>
          <p:cNvPr id="12" name="Group 64"/>
          <p:cNvGrpSpPr/>
          <p:nvPr/>
        </p:nvGrpSpPr>
        <p:grpSpPr>
          <a:xfrm>
            <a:off x="2328333" y="1893910"/>
            <a:ext cx="4187363" cy="1382590"/>
            <a:chOff x="3759200" y="3947071"/>
            <a:chExt cx="4187363" cy="1382590"/>
          </a:xfrm>
        </p:grpSpPr>
        <p:sp>
          <p:nvSpPr>
            <p:cNvPr id="66" name="TextBox 65"/>
            <p:cNvSpPr txBox="1"/>
            <p:nvPr/>
          </p:nvSpPr>
          <p:spPr>
            <a:xfrm>
              <a:off x="3759200" y="4165600"/>
              <a:ext cx="4187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C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(</a:t>
              </a:r>
              <a:r>
                <a:rPr lang="en-US" sz="3200" dirty="0" err="1" smtClean="0"/>
                <a:t>A×B)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</a:t>
              </a:r>
              <a:r>
                <a:rPr lang="en-US" sz="4800" dirty="0" smtClean="0"/>
                <a:t>∑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i,k</a:t>
              </a:r>
              <a:r>
                <a:rPr lang="en-US" sz="3200" dirty="0" smtClean="0"/>
                <a:t>× </a:t>
              </a:r>
              <a:r>
                <a:rPr lang="en-US" sz="3200" dirty="0" err="1" smtClean="0"/>
                <a:t>B</a:t>
              </a:r>
              <a:r>
                <a:rPr lang="en-US" sz="3200" baseline="-25000" dirty="0" err="1" smtClean="0"/>
                <a:t>k,j</a:t>
              </a:r>
              <a:endParaRPr lang="en-US" sz="32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11199" y="3947071"/>
              <a:ext cx="47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9531" y="4806441"/>
              <a:ext cx="1288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 = 1</a:t>
              </a:r>
              <a:endParaRPr lang="en-US" sz="28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28600" y="1739900"/>
            <a:ext cx="382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 of Matrix Multiply: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4204" y="3277710"/>
            <a:ext cx="8521861" cy="1480304"/>
            <a:chOff x="364204" y="3277710"/>
            <a:chExt cx="8521861" cy="1480304"/>
          </a:xfrm>
        </p:grpSpPr>
        <p:grpSp>
          <p:nvGrpSpPr>
            <p:cNvPr id="3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174" y="33404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52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574" y="41786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3201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0274" y="33658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5574" y="41913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674" y="42040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10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136274" y="3365816"/>
              <a:ext cx="2114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8547" y="3378516"/>
              <a:ext cx="2031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</a:p>
            <a:p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8974" y="4204016"/>
              <a:ext cx="21148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</a:p>
            <a:p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33947" y="42167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4133" y="3398924"/>
              <a:ext cx="454409" cy="12540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79133" y="3390457"/>
              <a:ext cx="431800" cy="3873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32035" y="3414993"/>
              <a:ext cx="693738" cy="12059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3738" y="4770551"/>
            <a:ext cx="8521861" cy="1480304"/>
            <a:chOff x="364204" y="3277710"/>
            <a:chExt cx="8521861" cy="1480304"/>
          </a:xfrm>
        </p:grpSpPr>
        <p:grpSp>
          <p:nvGrpSpPr>
            <p:cNvPr id="65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415174" y="33404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152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574" y="41786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grpSp>
          <p:nvGrpSpPr>
            <p:cNvPr id="7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201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0274" y="33658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45574" y="41913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45674" y="42040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85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136274" y="3365816"/>
              <a:ext cx="194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 1*1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+ 0*2 = 1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08547" y="3378516"/>
              <a:ext cx="1922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 1*3 + 0*4 = 3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48974" y="4204016"/>
              <a:ext cx="20098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 0*1 </a:t>
              </a:r>
              <a:r>
                <a:rPr lang="en-US" baseline="-25000" dirty="0" smtClean="0"/>
                <a:t> </a:t>
              </a:r>
              <a:r>
                <a:rPr lang="en-US" dirty="0" smtClean="0"/>
                <a:t>+  1*2 = 2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3947" y="4216716"/>
              <a:ext cx="192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 0*3 + 1*4 = 4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26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85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the XMM registers</a:t>
            </a:r>
          </a:p>
          <a:p>
            <a:pPr lvl="1"/>
            <a:r>
              <a:rPr lang="en-US" dirty="0" smtClean="0"/>
              <a:t>64-bit/double precision/two doubles per XMM </a:t>
            </a:r>
            <a:r>
              <a:rPr lang="en-US" dirty="0" err="1" smtClean="0"/>
              <a:t>reg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1426667" y="2952975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3340073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8670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32524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8670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3252436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8754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326090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93733" y="3081867"/>
            <a:ext cx="344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memory in Column order</a:t>
            </a:r>
            <a:endParaRPr lang="en-US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205101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3"/>
          <p:cNvGrpSpPr/>
          <p:nvPr/>
        </p:nvGrpSpPr>
        <p:grpSpPr>
          <a:xfrm>
            <a:off x="1444150" y="5592199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5119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5045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51191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50456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51276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51302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grpSp>
        <p:nvGrpSpPr>
          <p:cNvPr id="24" name="Group 32"/>
          <p:cNvGrpSpPr/>
          <p:nvPr/>
        </p:nvGrpSpPr>
        <p:grpSpPr>
          <a:xfrm>
            <a:off x="1443604" y="4256835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41708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4170873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1,i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179339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2,i</a:t>
            </a:r>
            <a:endParaRPr lang="en-US" baseline="-25000" dirty="0"/>
          </a:p>
        </p:txBody>
      </p:sp>
      <p:pic>
        <p:nvPicPr>
          <p:cNvPr id="4" name="Picture 3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00" y="3821790"/>
            <a:ext cx="2819400" cy="1104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65232" y="3604579"/>
            <a:ext cx="1051993" cy="1603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7669" y="5143900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200" baseline="-25000" dirty="0" smtClean="0"/>
              <a:t>1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51866" y="5180852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200" baseline="-25000" dirty="0"/>
              <a:t>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8420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" y="3429000"/>
            <a:ext cx="8763000" cy="276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9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Parallelism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ways:</a:t>
            </a:r>
          </a:p>
          <a:p>
            <a:pPr lvl="1"/>
            <a:r>
              <a:rPr lang="en-US" dirty="0" smtClean="0"/>
              <a:t>Multiprogramming</a:t>
            </a:r>
            <a:endParaRPr lang="en-US" dirty="0"/>
          </a:p>
          <a:p>
            <a:pPr lvl="2"/>
            <a:r>
              <a:rPr lang="en-US" dirty="0" smtClean="0"/>
              <a:t>run multiple independent programs in parallel</a:t>
            </a:r>
          </a:p>
          <a:p>
            <a:pPr lvl="2"/>
            <a:r>
              <a:rPr lang="en-US" dirty="0" smtClean="0"/>
              <a:t>“Easy”</a:t>
            </a:r>
          </a:p>
          <a:p>
            <a:pPr lvl="1"/>
            <a:r>
              <a:rPr lang="en-US" dirty="0" smtClean="0"/>
              <a:t>Parallel computing</a:t>
            </a:r>
          </a:p>
          <a:p>
            <a:pPr lvl="2"/>
            <a:r>
              <a:rPr lang="en-US" dirty="0" smtClean="0"/>
              <a:t>run one program faster</a:t>
            </a:r>
          </a:p>
          <a:p>
            <a:pPr lvl="2"/>
            <a:r>
              <a:rPr lang="en-US" dirty="0" smtClean="0"/>
              <a:t>“Hard”</a:t>
            </a:r>
            <a:endParaRPr lang="en-US" dirty="0"/>
          </a:p>
          <a:p>
            <a:r>
              <a:rPr lang="en-US" dirty="0" smtClean="0"/>
              <a:t>We’ll focus on parallel computing for next few lectures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7" y="3955802"/>
            <a:ext cx="410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Load 2 doubles into XMM </a:t>
            </a:r>
            <a:r>
              <a:rPr lang="en-US" dirty="0" err="1" smtClean="0"/>
              <a:t>reg</a:t>
            </a:r>
            <a:r>
              <a:rPr lang="en-US" dirty="0" smtClean="0"/>
              <a:t>, Stored in memory in 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" name="Picture 3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71" y="1368598"/>
            <a:ext cx="4586025" cy="8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591"/>
            <a:ext cx="8229600" cy="1039091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7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" name="Picture 3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94" y="888129"/>
            <a:ext cx="4974515" cy="8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8482"/>
            <a:ext cx="8229600" cy="1143000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8129" y="40208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0" name="Picture 39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5" y="721365"/>
            <a:ext cx="4974515" cy="88090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979075" y="756833"/>
            <a:ext cx="436193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17294" y="1180147"/>
            <a:ext cx="436193" cy="4089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424517" y="742473"/>
            <a:ext cx="436193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Second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89635" y="2323211"/>
            <a:ext cx="1595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8535" y="2708634"/>
            <a:ext cx="1659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16348" y="2331677"/>
            <a:ext cx="1710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17262" y="2717100"/>
            <a:ext cx="1752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grpSp>
        <p:nvGrpSpPr>
          <p:cNvPr id="24" name="Group 45"/>
          <p:cNvGrpSpPr/>
          <p:nvPr/>
        </p:nvGrpSpPr>
        <p:grpSpPr>
          <a:xfrm>
            <a:off x="1930713" y="2011887"/>
            <a:ext cx="2138419" cy="1395395"/>
            <a:chOff x="1930713" y="2011887"/>
            <a:chExt cx="2138419" cy="1395395"/>
          </a:xfrm>
        </p:grpSpPr>
        <p:sp>
          <p:nvSpPr>
            <p:cNvPr id="42" name="TextBox 41"/>
            <p:cNvSpPr txBox="1"/>
            <p:nvPr/>
          </p:nvSpPr>
          <p:spPr>
            <a:xfrm>
              <a:off x="1930713" y="20175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30713" y="3037950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3865" y="20118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63865" y="3018194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8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Matrix Multiply</a:t>
            </a:r>
            <a:endParaRPr lang="en-US" dirty="0"/>
          </a:p>
        </p:txBody>
      </p:sp>
      <p:grpSp>
        <p:nvGrpSpPr>
          <p:cNvPr id="12" name="Group 64"/>
          <p:cNvGrpSpPr/>
          <p:nvPr/>
        </p:nvGrpSpPr>
        <p:grpSpPr>
          <a:xfrm>
            <a:off x="2328333" y="1893910"/>
            <a:ext cx="4187363" cy="1382590"/>
            <a:chOff x="3759200" y="3947071"/>
            <a:chExt cx="4187363" cy="1382590"/>
          </a:xfrm>
        </p:grpSpPr>
        <p:sp>
          <p:nvSpPr>
            <p:cNvPr id="66" name="TextBox 65"/>
            <p:cNvSpPr txBox="1"/>
            <p:nvPr/>
          </p:nvSpPr>
          <p:spPr>
            <a:xfrm>
              <a:off x="3759200" y="4165600"/>
              <a:ext cx="4187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C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(</a:t>
              </a:r>
              <a:r>
                <a:rPr lang="en-US" sz="3200" dirty="0" err="1" smtClean="0"/>
                <a:t>A×B)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</a:t>
              </a:r>
              <a:r>
                <a:rPr lang="en-US" sz="4800" dirty="0" smtClean="0"/>
                <a:t>∑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i,k</a:t>
              </a:r>
              <a:r>
                <a:rPr lang="en-US" sz="3200" dirty="0" smtClean="0"/>
                <a:t>× </a:t>
              </a:r>
              <a:r>
                <a:rPr lang="en-US" sz="3200" dirty="0" err="1" smtClean="0"/>
                <a:t>B</a:t>
              </a:r>
              <a:r>
                <a:rPr lang="en-US" sz="3200" baseline="-25000" dirty="0" err="1" smtClean="0"/>
                <a:t>k,j</a:t>
              </a:r>
              <a:endParaRPr lang="en-US" sz="32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11199" y="3947071"/>
              <a:ext cx="47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9531" y="4806441"/>
              <a:ext cx="1288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 = 1</a:t>
              </a:r>
              <a:endParaRPr lang="en-US" sz="28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28600" y="1739900"/>
            <a:ext cx="382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 of Matrix Multiply: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4204" y="3277710"/>
            <a:ext cx="8521861" cy="1480304"/>
            <a:chOff x="364204" y="3277710"/>
            <a:chExt cx="8521861" cy="1480304"/>
          </a:xfrm>
        </p:grpSpPr>
        <p:grpSp>
          <p:nvGrpSpPr>
            <p:cNvPr id="3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174" y="33404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52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574" y="41786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3201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0274" y="33658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5574" y="41913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674" y="42040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10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136274" y="3365816"/>
              <a:ext cx="2114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8547" y="3378516"/>
              <a:ext cx="2031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</a:p>
            <a:p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8974" y="4204016"/>
              <a:ext cx="21148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</a:p>
            <a:p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33947" y="42167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4133" y="3398924"/>
              <a:ext cx="454409" cy="12540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79133" y="3390457"/>
              <a:ext cx="431800" cy="3873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32035" y="3414993"/>
              <a:ext cx="693738" cy="12059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3738" y="4770551"/>
            <a:ext cx="8521861" cy="1480304"/>
            <a:chOff x="364204" y="3277710"/>
            <a:chExt cx="8521861" cy="1480304"/>
          </a:xfrm>
        </p:grpSpPr>
        <p:grpSp>
          <p:nvGrpSpPr>
            <p:cNvPr id="65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415174" y="33404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152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574" y="41786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grpSp>
          <p:nvGrpSpPr>
            <p:cNvPr id="7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201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0274" y="33658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45574" y="41913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45674" y="42040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85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136274" y="3365816"/>
              <a:ext cx="194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 1*1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+ 0*2 = 1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08547" y="3378516"/>
              <a:ext cx="1922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 1*3 + 0*4 = 3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48974" y="4204016"/>
              <a:ext cx="20098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 0*1 </a:t>
              </a:r>
              <a:r>
                <a:rPr lang="en-US" baseline="-25000" dirty="0" smtClean="0"/>
                <a:t> </a:t>
              </a:r>
              <a:r>
                <a:rPr lang="en-US" dirty="0" smtClean="0"/>
                <a:t>+  1*2 = 2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3947" y="4216716"/>
              <a:ext cx="192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 0*3 + 1*4 = 4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2 x 2 Matrix Multiply</a:t>
            </a:r>
            <a:br>
              <a:rPr lang="en-US" smtClean="0"/>
            </a:br>
            <a:r>
              <a:rPr lang="en-US" smtClean="0"/>
              <a:t>(Part 1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3887" y="1600200"/>
            <a:ext cx="427002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i="1" dirty="0" smtClean="0"/>
              <a:t>// header file for SSE compiler </a:t>
            </a:r>
            <a:r>
              <a:rPr lang="en-US" sz="1400" i="1" dirty="0" err="1" smtClean="0"/>
              <a:t>intrinsics</a:t>
            </a:r>
            <a:endParaRPr lang="en-US" sz="1400" i="1" dirty="0" smtClean="0"/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emmintrin.h</a:t>
            </a:r>
            <a:r>
              <a:rPr lang="en-US" sz="1400" dirty="0" smtClean="0"/>
              <a:t>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// NOTE: vector registers will be represented in comments as v1 = [ a |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]</a:t>
            </a:r>
          </a:p>
          <a:p>
            <a:pPr>
              <a:buNone/>
            </a:pPr>
            <a:r>
              <a:rPr lang="en-US" sz="1400" i="1" dirty="0" smtClean="0"/>
              <a:t>// where v1 is a variable of type __m128d and</a:t>
            </a:r>
            <a:br>
              <a:rPr lang="en-US" sz="1400" i="1" dirty="0" smtClean="0"/>
            </a:br>
            <a:r>
              <a:rPr lang="en-US" sz="1400" i="1" dirty="0" smtClean="0"/>
              <a:t>a,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 are doubles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main(void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i="1" dirty="0" smtClean="0"/>
              <a:t> // allocate A,B,C aligned on 16-byte boundaries</a:t>
            </a:r>
          </a:p>
          <a:p>
            <a:pPr>
              <a:buNone/>
            </a:pPr>
            <a:r>
              <a:rPr lang="en-US" sz="1400" dirty="0" smtClean="0"/>
              <a:t>    double A[4] __attribute__ ((aligned (16)));	</a:t>
            </a:r>
          </a:p>
          <a:p>
            <a:pPr>
              <a:buNone/>
            </a:pPr>
            <a:r>
              <a:rPr lang="en-US" sz="1400" dirty="0" smtClean="0"/>
              <a:t>    double B[4] __attribute__ ((aligned (16)));</a:t>
            </a:r>
          </a:p>
          <a:p>
            <a:pPr>
              <a:buNone/>
            </a:pPr>
            <a:r>
              <a:rPr lang="en-US" sz="1400" dirty="0" smtClean="0"/>
              <a:t>    double C[4] __attribute__ ((aligned (16)));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lda</a:t>
            </a:r>
            <a:r>
              <a:rPr lang="en-US" sz="1400" dirty="0" smtClean="0"/>
              <a:t> = 2;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pPr>
              <a:buNone/>
            </a:pPr>
            <a:r>
              <a:rPr lang="en-US" sz="1400" i="1" dirty="0" smtClean="0"/>
              <a:t>    // declare several 128-bit vector variables</a:t>
            </a:r>
          </a:p>
          <a:p>
            <a:pPr>
              <a:buNone/>
            </a:pPr>
            <a:r>
              <a:rPr lang="en-US" sz="1400" dirty="0" smtClean="0"/>
              <a:t>    __m128d c1,c2,a,b1,b2;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972753" y="1600200"/>
            <a:ext cx="4038600" cy="46316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i="1" dirty="0" smtClean="0"/>
              <a:t> // Initialize A, B, C for example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i="1" dirty="0" smtClean="0"/>
              <a:t>/* A =                           (note column order!)  </a:t>
            </a:r>
          </a:p>
          <a:p>
            <a:pPr>
              <a:buNone/>
            </a:pPr>
            <a:r>
              <a:rPr lang="en-US" sz="1400" i="1" dirty="0" smtClean="0"/>
              <a:t>       1 0</a:t>
            </a:r>
          </a:p>
          <a:p>
            <a:pPr>
              <a:buNone/>
            </a:pPr>
            <a:r>
              <a:rPr lang="en-US" sz="1400" i="1" dirty="0" smtClean="0"/>
              <a:t>       0 1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A[0] = 1.0; A[1] = 0.0;  A[2] = 0.0;  A[3] = 1.0;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/* B = 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1 3</a:t>
            </a:r>
          </a:p>
          <a:p>
            <a:pPr>
              <a:buNone/>
            </a:pPr>
            <a:r>
              <a:rPr lang="en-US" sz="1400" i="1" dirty="0" smtClean="0"/>
              <a:t>       2 4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B[0] = 1.0;  B[1] = 2.0;  B[2] = 3.0;  B[3] = 4.0;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 /* C =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C[0] = 0.0; C[1] = 0.0;  C[2] = 0.0; C[3] = 0.0;</a:t>
            </a:r>
          </a:p>
          <a:p>
            <a:pPr>
              <a:buNone/>
            </a:pP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br>
              <a:rPr lang="en-US" dirty="0" smtClean="0"/>
            </a:br>
            <a:r>
              <a:rPr lang="en-US" dirty="0" smtClean="0"/>
              <a:t>(Part 2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1554" y="1600200"/>
            <a:ext cx="4270022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// used aligned loads to set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c1 = [c_11 | c_21]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c1 = _mm_load_pd(C+0*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c2 = [c_12 | c_22]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c2 = _mm_load_pd(C+1*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2;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a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[a_11 | a_21]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[a_12 | a_22]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a = _</a:t>
            </a:r>
            <a:r>
              <a:rPr lang="en-US" sz="1400" dirty="0" err="1" smtClean="0"/>
              <a:t>mm_load_pd(A+i</a:t>
            </a:r>
            <a:r>
              <a:rPr lang="en-US" sz="1400" dirty="0" smtClean="0"/>
              <a:t>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b1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[b_11 | b_11]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[b_21 | b_21]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b1 = _mm_load1_pd(B+i+0*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b2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[b_12 | b_12]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[b_22 | b_22]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b2 = _mm_load1_pd(B+i+1*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5000"/>
              </a:lnSpc>
              <a:buNone/>
            </a:pPr>
            <a:r>
              <a:rPr lang="en-US" sz="1400" dirty="0" smtClean="0"/>
              <a:t>	</a:t>
            </a:r>
          </a:p>
          <a:p>
            <a:pPr>
              <a:lnSpc>
                <a:spcPct val="85000"/>
              </a:lnSpc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179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    /* c1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[c_11 + a_11*b_11 | c_21 + a_21*b_11]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[c_11 + a_21*b_21 | c_21 + a_22*b_21]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c1 = _mm_add_pd(c1,_mm_mul_pd(a,b1));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</a:t>
            </a:r>
            <a:r>
              <a:rPr lang="en-US" sz="2240" i="1" dirty="0" smtClean="0"/>
              <a:t>/* c2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[c_12 + a_11*b_12 | c_22 + a_21*b_12]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[c_12 + a_21*b_22 | c_22 + a_22*b_22]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c2 = _mm_add_pd(c2,_mm_mul_pd(a,b2));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}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store c1,c2 back into C for completion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_mm_store_pd(C+0*lda,c1);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_mm_store_pd(C+1*lda,c2);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print C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printf("%g,%g\n%g,%g\n",C[0],C[2],C[1],C[3]);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return 0;</a:t>
            </a:r>
          </a:p>
          <a:p>
            <a:pPr>
              <a:buNone/>
            </a:pPr>
            <a:r>
              <a:rPr lang="en-US" sz="2240" dirty="0" smtClean="0"/>
              <a:t>}</a:t>
            </a:r>
          </a:p>
          <a:p>
            <a:pPr>
              <a:buNone/>
            </a:pPr>
            <a:endParaRPr lang="en-US" sz="1806" dirty="0" smtClean="0"/>
          </a:p>
          <a:p>
            <a:pPr>
              <a:buNone/>
            </a:pP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41" y="0"/>
            <a:ext cx="8229600" cy="1143000"/>
          </a:xfrm>
        </p:spPr>
        <p:txBody>
          <a:bodyPr/>
          <a:lstStyle/>
          <a:p>
            <a:r>
              <a:rPr lang="en-US" dirty="0" smtClean="0"/>
              <a:t>Inner loop from </a:t>
            </a:r>
            <a:r>
              <a:rPr lang="en-US" dirty="0" err="1" smtClean="0"/>
              <a:t>gcc</a:t>
            </a:r>
            <a:r>
              <a:rPr lang="en-US" dirty="0" smtClean="0"/>
              <a:t> –O -S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1660" y="1188662"/>
            <a:ext cx="8932340" cy="5254860"/>
          </a:xfrm>
        </p:spPr>
        <p:txBody>
          <a:bodyPr>
            <a:normAutofit fontScale="77500" lnSpcReduction="20000"/>
          </a:bodyPr>
          <a:lstStyle/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L2:	</a:t>
            </a:r>
            <a:r>
              <a:rPr lang="en-US" dirty="0" err="1" smtClean="0"/>
              <a:t>movapd</a:t>
            </a:r>
            <a:r>
              <a:rPr lang="en-US" dirty="0" smtClean="0"/>
              <a:t>	(%</a:t>
            </a:r>
            <a:r>
              <a:rPr lang="en-US" dirty="0" err="1" smtClean="0"/>
              <a:t>rax,%rsi</a:t>
            </a:r>
            <a:r>
              <a:rPr lang="en-US" dirty="0" smtClean="0"/>
              <a:t>), %xmm1	//Load  aligned A[i,i+1]-&gt;m1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(%</a:t>
            </a:r>
            <a:r>
              <a:rPr lang="en-US" dirty="0" err="1" smtClean="0"/>
              <a:t>rdx</a:t>
            </a:r>
            <a:r>
              <a:rPr lang="en-US" dirty="0" smtClean="0"/>
              <a:t>), %xmm0	//Load </a:t>
            </a:r>
            <a:r>
              <a:rPr lang="en-US" dirty="0" err="1" smtClean="0"/>
              <a:t>B[j</a:t>
            </a:r>
            <a:r>
              <a:rPr lang="en-US" dirty="0" smtClean="0"/>
              <a:t>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%xmm1, %xmm0	//Multiply m0*m1-&gt;m0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%xmm0, %xmm3	//Add m0+m3-&gt;m3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16(%rdx), %xmm0	//Load B[j+1],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%xmm0, %xmm1	//Multiply m0*m1-&gt;m1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%xmm1, %xmm2	//Add m1+m2-&gt;m2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$16, %</a:t>
            </a:r>
            <a:r>
              <a:rPr lang="en-US" dirty="0" err="1" smtClean="0"/>
              <a:t>rax</a:t>
            </a:r>
            <a:r>
              <a:rPr lang="en-US" dirty="0" smtClean="0"/>
              <a:t>	// rax+16 -&gt; </a:t>
            </a:r>
            <a:r>
              <a:rPr lang="en-US" dirty="0" err="1" smtClean="0"/>
              <a:t>rax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+=2)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$8, %</a:t>
            </a:r>
            <a:r>
              <a:rPr lang="en-US" dirty="0" err="1" smtClean="0"/>
              <a:t>rdx</a:t>
            </a:r>
            <a:r>
              <a:rPr lang="en-US" dirty="0" smtClean="0"/>
              <a:t>	// rdx+8 -&gt; </a:t>
            </a:r>
            <a:r>
              <a:rPr lang="en-US" dirty="0" err="1" smtClean="0"/>
              <a:t>rdx</a:t>
            </a:r>
            <a:r>
              <a:rPr lang="en-US" dirty="0" smtClean="0"/>
              <a:t> (</a:t>
            </a:r>
            <a:r>
              <a:rPr lang="en-US" dirty="0" err="1" smtClean="0"/>
              <a:t>j</a:t>
            </a:r>
            <a:r>
              <a:rPr lang="en-US" dirty="0" smtClean="0"/>
              <a:t>+=1)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cmpq</a:t>
            </a:r>
            <a:r>
              <a:rPr lang="en-US" dirty="0" smtClean="0"/>
              <a:t>	$32, %</a:t>
            </a:r>
            <a:r>
              <a:rPr lang="en-US" dirty="0" err="1" smtClean="0"/>
              <a:t>rax</a:t>
            </a:r>
            <a:r>
              <a:rPr lang="en-US" dirty="0" smtClean="0"/>
              <a:t>	// </a:t>
            </a:r>
            <a:r>
              <a:rPr lang="en-US" dirty="0" err="1" smtClean="0"/>
              <a:t>rax</a:t>
            </a:r>
            <a:r>
              <a:rPr lang="en-US" dirty="0" smtClean="0"/>
              <a:t> == 32?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jne</a:t>
            </a:r>
            <a:r>
              <a:rPr lang="en-US" dirty="0" smtClean="0"/>
              <a:t>	L2	// jump to L2 if not equal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%xmm3, (%</a:t>
            </a:r>
            <a:r>
              <a:rPr lang="en-US" dirty="0" err="1" smtClean="0"/>
              <a:t>rcx</a:t>
            </a:r>
            <a:r>
              <a:rPr lang="en-US" dirty="0" smtClean="0"/>
              <a:t>)	//store aligned m3 into C[k,k+1]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%xmm2, (%</a:t>
            </a:r>
            <a:r>
              <a:rPr lang="en-US" dirty="0" err="1" smtClean="0"/>
              <a:t>rdi</a:t>
            </a:r>
            <a:r>
              <a:rPr lang="en-US" dirty="0" smtClean="0"/>
              <a:t>)	//store aligned m2 into C[l,l+1]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Amdahl’s Law: Serial sections limit speedup</a:t>
            </a:r>
          </a:p>
          <a:p>
            <a:r>
              <a:rPr lang="en-US" dirty="0" smtClean="0"/>
              <a:t>Flynn Taxonomy</a:t>
            </a:r>
          </a:p>
          <a:p>
            <a:r>
              <a:rPr lang="en-US" dirty="0" smtClean="0"/>
              <a:t>Intel SSE SIMD Instructions</a:t>
            </a:r>
          </a:p>
          <a:p>
            <a:pPr lvl="1"/>
            <a:r>
              <a:rPr lang="en-US" dirty="0"/>
              <a:t>Exploit data-level parallelism in loops</a:t>
            </a:r>
          </a:p>
          <a:p>
            <a:pPr lvl="1"/>
            <a:r>
              <a:rPr lang="en-US" dirty="0" smtClean="0"/>
              <a:t>One instruction fetch that operates on multiple operands simultaneously</a:t>
            </a:r>
          </a:p>
          <a:p>
            <a:pPr lvl="1"/>
            <a:r>
              <a:rPr lang="en-US" dirty="0" smtClean="0"/>
              <a:t>128-bit XMM registers</a:t>
            </a:r>
          </a:p>
          <a:p>
            <a:r>
              <a:rPr lang="en-US" dirty="0" smtClean="0"/>
              <a:t>SSE Instructions in C</a:t>
            </a:r>
          </a:p>
          <a:p>
            <a:pPr lvl="1"/>
            <a:r>
              <a:rPr lang="en-US" dirty="0" smtClean="0"/>
              <a:t>Embed the SSE machine instructions directly into C programs through use of intrinsics</a:t>
            </a:r>
          </a:p>
          <a:p>
            <a:pPr lvl="1"/>
            <a:r>
              <a:rPr lang="en-US" dirty="0" smtClean="0"/>
              <a:t>Achieve efficiency beyond that of optimizing compiler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Single-Instruction/Single-Data Stream</a:t>
            </a:r>
            <a:br>
              <a:rPr lang="en-US" dirty="0" smtClean="0"/>
            </a:br>
            <a:r>
              <a:rPr lang="en-US" dirty="0" smtClean="0"/>
              <a:t>(SISD)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computer that exploits no parallelism in either the instruction or data streams. Examples of SISD architecture are traditional </a:t>
            </a:r>
            <a:r>
              <a:rPr lang="en-US" dirty="0" err="1" smtClean="0"/>
              <a:t>uniprocessor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62" y="1715028"/>
            <a:ext cx="4110037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184400" y="4572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274638"/>
            <a:ext cx="88222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Single-Instruction/Multiple-Data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(SIMD or “</a:t>
            </a:r>
            <a:r>
              <a:rPr lang="en-US" dirty="0" err="1"/>
              <a:t>sim-dee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computer exploits multiple data streams against a single instruction stream to operations that may be naturally parallelized, e.g., Intel SIMD instruction extensions or NVIDIA Graphics Processing Unit (GPU)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7" y="1730905"/>
            <a:ext cx="3958695" cy="395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3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Multiple-Instruction/Multiple-Data </a:t>
            </a:r>
            <a:r>
              <a:rPr lang="en-US" dirty="0"/>
              <a:t>Streams</a:t>
            </a:r>
            <a:br>
              <a:rPr lang="en-US" dirty="0"/>
            </a:br>
            <a:r>
              <a:rPr lang="en-US" dirty="0"/>
              <a:t>(MIMD or “</a:t>
            </a:r>
            <a:r>
              <a:rPr lang="en-US" dirty="0" err="1"/>
              <a:t>mim-dee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\Multiple autonomous processors simultaneously executing different instructions on different data. </a:t>
            </a:r>
          </a:p>
          <a:p>
            <a:pPr lvl="1"/>
            <a:r>
              <a:rPr lang="en-US" dirty="0" smtClean="0"/>
              <a:t>MIMD architectures include multicore and Warehouse-Scale Computers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752600"/>
            <a:ext cx="2438400" cy="457200"/>
          </a:xfrm>
          <a:prstGeom prst="rect">
            <a:avLst/>
          </a:prstGeom>
          <a:solidFill>
            <a:srgbClr val="CCFC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Instruction Pool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28956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5052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41910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48768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304800" y="3962400"/>
            <a:ext cx="2590800" cy="457200"/>
          </a:xfrm>
          <a:prstGeom prst="rect">
            <a:avLst/>
          </a:prstGeom>
          <a:solidFill>
            <a:srgbClr val="CCCC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 Pool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1219200" y="3086100"/>
            <a:ext cx="6096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1219200" y="3695700"/>
            <a:ext cx="11430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1219200" y="4381500"/>
            <a:ext cx="16764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 flipV="1">
            <a:off x="1219200" y="5067300"/>
            <a:ext cx="22098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 rot="5400000">
            <a:off x="1714500" y="2552700"/>
            <a:ext cx="685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943100" y="2857500"/>
            <a:ext cx="1295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0"/>
          </p:cNvCxnSpPr>
          <p:nvPr/>
        </p:nvCxnSpPr>
        <p:spPr>
          <a:xfrm rot="5400000">
            <a:off x="2133600" y="3200400"/>
            <a:ext cx="1981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0"/>
          </p:cNvCxnSpPr>
          <p:nvPr/>
        </p:nvCxnSpPr>
        <p:spPr>
          <a:xfrm rot="5400000">
            <a:off x="2324100" y="3543300"/>
            <a:ext cx="2667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7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2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Multiple-Instruction/Single-Data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(MISD)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Multiple-Instruction, Single-Data stream </a:t>
            </a:r>
            <a:r>
              <a:rPr lang="en-US" dirty="0"/>
              <a:t> </a:t>
            </a:r>
            <a:r>
              <a:rPr lang="en-US" dirty="0" smtClean="0"/>
              <a:t>computer that exploits multiple instruction streams against a single data stream.</a:t>
            </a:r>
          </a:p>
          <a:p>
            <a:pPr lvl="1"/>
            <a:r>
              <a:rPr lang="en-US" dirty="0" smtClean="0"/>
              <a:t>Rare, mainly of historical interest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65" y="1680632"/>
            <a:ext cx="4110567" cy="41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681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Flynn* Taxonomy, 1966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76565"/>
            <a:ext cx="7543800" cy="33697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2013, SIMD and MIMD most common parallelism in architectures – usually both in same system!</a:t>
            </a:r>
          </a:p>
          <a:p>
            <a:r>
              <a:rPr lang="en-US" dirty="0" smtClean="0"/>
              <a:t>Most common parallel processing programming style: Single Program Multiple Data (“SPMD”)</a:t>
            </a:r>
          </a:p>
          <a:p>
            <a:pPr lvl="1"/>
            <a:r>
              <a:rPr lang="en-US" dirty="0" smtClean="0"/>
              <a:t>Single program that runs on all processors of a MIMD</a:t>
            </a:r>
          </a:p>
          <a:p>
            <a:pPr lvl="1"/>
            <a:r>
              <a:rPr lang="en-US" dirty="0" smtClean="0"/>
              <a:t>Cross-processor execution coordination using synchronization primitives</a:t>
            </a:r>
          </a:p>
          <a:p>
            <a:r>
              <a:rPr lang="en-US" dirty="0" smtClean="0"/>
              <a:t>SIMD (aka hw-level </a:t>
            </a:r>
            <a:r>
              <a:rPr lang="en-US" i="1" dirty="0" smtClean="0"/>
              <a:t>data parallelism</a:t>
            </a:r>
            <a:r>
              <a:rPr lang="en-US" dirty="0" smtClean="0"/>
              <a:t>): specialized function units, for handling lock-step calculations involving arrays</a:t>
            </a:r>
          </a:p>
          <a:p>
            <a:pPr lvl="1"/>
            <a:r>
              <a:rPr lang="en-US" dirty="0" smtClean="0"/>
              <a:t>Scientific computing, signal processing, multimedia (audio/video processing)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4" descr="f07-06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6737"/>
            <a:ext cx="9158310" cy="201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47266" y="1571096"/>
            <a:ext cx="3428997" cy="134619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29431" y="4812442"/>
            <a:ext cx="3044681" cy="2045558"/>
            <a:chOff x="6529431" y="4812442"/>
            <a:chExt cx="3044681" cy="2045558"/>
          </a:xfrm>
        </p:grpSpPr>
        <p:sp>
          <p:nvSpPr>
            <p:cNvPr id="12" name="TextBox 11"/>
            <p:cNvSpPr txBox="1"/>
            <p:nvPr/>
          </p:nvSpPr>
          <p:spPr>
            <a:xfrm>
              <a:off x="6529431" y="6019800"/>
              <a:ext cx="1776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*Prof. Michael Flynn, Stanford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19636" t="5625"/>
            <a:stretch>
              <a:fillRect/>
            </a:stretch>
          </p:blipFill>
          <p:spPr>
            <a:xfrm>
              <a:off x="8077200" y="4812442"/>
              <a:ext cx="1496912" cy="2045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67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19346</TotalTime>
  <Words>2982</Words>
  <Application>Microsoft Macintosh PowerPoint</Application>
  <PresentationFormat>On-screen Show (4:3)</PresentationFormat>
  <Paragraphs>737</Paragraphs>
  <Slides>48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Image</vt:lpstr>
      <vt:lpstr>CS 61C: Great Ideas in Computer Architecture (Machine Structures) Amdahl’s Law and Data-Level Parallelism</vt:lpstr>
      <vt:lpstr>Review</vt:lpstr>
      <vt:lpstr>New-School Machine Structures (It’s a bit more complicated!)</vt:lpstr>
      <vt:lpstr>Using Parallelism for Performance</vt:lpstr>
      <vt:lpstr>Single-Instruction/Single-Data Stream (SISD)</vt:lpstr>
      <vt:lpstr>Single-Instruction/Multiple-Data Stream (SIMD or “sim-dee”) </vt:lpstr>
      <vt:lpstr>Multiple-Instruction/Multiple-Data Streams (MIMD or “mim-dee”) </vt:lpstr>
      <vt:lpstr>Multiple-Instruction/Single-Data Stream (MISD) </vt:lpstr>
      <vt:lpstr>Flynn* Taxonomy, 1966</vt:lpstr>
      <vt:lpstr>Big Idea: Amdahl’s (Heartbreaking) Law</vt:lpstr>
      <vt:lpstr>Big Idea: Amdahl’s Law</vt:lpstr>
      <vt:lpstr>Big Idea: Amdahl’s Law</vt:lpstr>
      <vt:lpstr>Example #1: Amdahl’s Law</vt:lpstr>
      <vt:lpstr>PowerPoint Presentation</vt:lpstr>
      <vt:lpstr>Strong and Weak Scaling</vt:lpstr>
      <vt:lpstr>Clickers/Peer Instruction</vt:lpstr>
      <vt:lpstr>Administrivia</vt:lpstr>
      <vt:lpstr>SIMD Architectures</vt:lpstr>
      <vt:lpstr>Intel “Advanced Digital Media Boost”</vt:lpstr>
      <vt:lpstr>First SIMD Extensions: MIT Lincoln Labs TX-2, 1957</vt:lpstr>
      <vt:lpstr>Intel SIMD Extensions</vt:lpstr>
      <vt:lpstr>XMM Registers</vt:lpstr>
      <vt:lpstr>Intel Architecture SSE2+ 128-Bit SIMD Data Types</vt:lpstr>
      <vt:lpstr>SSE/SSE2 Floating Point Instructions</vt:lpstr>
      <vt:lpstr>Packed and Scalar Double-Precision Floating-Point Operations </vt:lpstr>
      <vt:lpstr>Example: SIMD Array Processing</vt:lpstr>
      <vt:lpstr>Data-Level Parallelism and SIMD</vt:lpstr>
      <vt:lpstr>Looping in MIPS</vt:lpstr>
      <vt:lpstr>Loop Unrolled</vt:lpstr>
      <vt:lpstr>Loop Unrolled Scheduled</vt:lpstr>
      <vt:lpstr>Loop Unrolling in C</vt:lpstr>
      <vt:lpstr>Generalizing Loop Unrolling</vt:lpstr>
      <vt:lpstr>Example: Add Two Single-Precision Floating-Point Vectors</vt:lpstr>
      <vt:lpstr>In The News: Intel to buy Altera?</vt:lpstr>
      <vt:lpstr>Intel SSE Intrinsics</vt:lpstr>
      <vt:lpstr>Example SSE Intrinsics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 (Part 1 of 2)</vt:lpstr>
      <vt:lpstr>Example: 2 x 2 Matrix Multiply (Part 2 of 2)</vt:lpstr>
      <vt:lpstr>Inner loop from gcc –O -S</vt:lpstr>
      <vt:lpstr>And in Conclusion,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Sung Hyun (Harvey) Woo</cp:lastModifiedBy>
  <cp:revision>226</cp:revision>
  <cp:lastPrinted>2013-10-11T04:37:49Z</cp:lastPrinted>
  <dcterms:created xsi:type="dcterms:W3CDTF">2012-10-03T16:41:44Z</dcterms:created>
  <dcterms:modified xsi:type="dcterms:W3CDTF">2015-03-31T23:43:35Z</dcterms:modified>
</cp:coreProperties>
</file>