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629" r:id="rId2"/>
    <p:sldId id="630" r:id="rId3"/>
    <p:sldId id="631" r:id="rId4"/>
    <p:sldId id="632" r:id="rId5"/>
    <p:sldId id="633" r:id="rId6"/>
    <p:sldId id="634" r:id="rId7"/>
    <p:sldId id="635" r:id="rId8"/>
    <p:sldId id="636" r:id="rId9"/>
    <p:sldId id="637" r:id="rId10"/>
    <p:sldId id="581" r:id="rId11"/>
    <p:sldId id="532" r:id="rId12"/>
    <p:sldId id="537" r:id="rId13"/>
    <p:sldId id="582" r:id="rId14"/>
    <p:sldId id="539" r:id="rId15"/>
    <p:sldId id="583" r:id="rId16"/>
    <p:sldId id="584" r:id="rId17"/>
    <p:sldId id="638" r:id="rId18"/>
    <p:sldId id="545" r:id="rId19"/>
    <p:sldId id="576" r:id="rId20"/>
    <p:sldId id="639" r:id="rId21"/>
    <p:sldId id="640" r:id="rId22"/>
    <p:sldId id="641" r:id="rId23"/>
    <p:sldId id="585" r:id="rId24"/>
    <p:sldId id="607" r:id="rId25"/>
    <p:sldId id="608" r:id="rId26"/>
    <p:sldId id="609" r:id="rId27"/>
    <p:sldId id="610" r:id="rId28"/>
    <p:sldId id="611" r:id="rId29"/>
    <p:sldId id="612" r:id="rId30"/>
    <p:sldId id="613" r:id="rId31"/>
    <p:sldId id="614" r:id="rId32"/>
    <p:sldId id="615" r:id="rId33"/>
    <p:sldId id="61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6FCF"/>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44" autoAdjust="0"/>
    <p:restoredTop sz="99821" autoAdjust="0"/>
  </p:normalViewPr>
  <p:slideViewPr>
    <p:cSldViewPr snapToGrid="0">
      <p:cViewPr varScale="1">
        <p:scale>
          <a:sx n="218" d="100"/>
          <a:sy n="218" d="100"/>
        </p:scale>
        <p:origin x="-1304" y="-112"/>
      </p:cViewPr>
      <p:guideLst>
        <p:guide orient="horz" pos="2160"/>
        <p:guide pos="2880"/>
      </p:guideLst>
    </p:cSldViewPr>
  </p:slideViewPr>
  <p:outlineViewPr>
    <p:cViewPr>
      <p:scale>
        <a:sx n="33" d="100"/>
        <a:sy n="33" d="100"/>
      </p:scale>
      <p:origin x="22800" y="27608"/>
    </p:cViewPr>
  </p:outlineViewPr>
  <p:notesTextViewPr>
    <p:cViewPr>
      <p:scale>
        <a:sx n="100" d="100"/>
        <a:sy n="100" d="100"/>
      </p:scale>
      <p:origin x="0" y="0"/>
    </p:cViewPr>
  </p:notesTextViewPr>
  <p:sorterViewPr>
    <p:cViewPr>
      <p:scale>
        <a:sx n="150" d="100"/>
        <a:sy n="150" d="100"/>
      </p:scale>
      <p:origin x="0" y="13088"/>
    </p:cViewPr>
  </p:sorterViewPr>
  <p:notesViewPr>
    <p:cSldViewPr snapToGrid="0" snapToObjects="1">
      <p:cViewPr varScale="1">
        <p:scale>
          <a:sx n="75" d="100"/>
          <a:sy n="75" d="100"/>
        </p:scale>
        <p:origin x="-34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4/7/15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153693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4/7/15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5046123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work-sharing construct divides the execution of the enclosed code region among the members of the team that encounter it. </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“Shape” restrictions:</a:t>
            </a:r>
            <a:r>
              <a:rPr lang="en-US" baseline="0" dirty="0" smtClean="0"/>
              <a:t>  </a:t>
            </a:r>
            <a:r>
              <a:rPr lang="en-US" dirty="0" smtClean="0"/>
              <a:t>The FOR loop can not be a DO WHILE loop, or a loop without loop control.  Also, the loop iteration variable must be an integer and the loop control parameters must be the same for all threads. </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22" name="Rectangle 2"/>
          <p:cNvSpPr>
            <a:spLocks noGrp="1" noChangeArrowheads="1"/>
          </p:cNvSpPr>
          <p:nvPr>
            <p:ph type="body" idx="1"/>
          </p:nvPr>
        </p:nvSpPr>
        <p:spPr>
          <a:xfrm>
            <a:off x="516434" y="4345218"/>
            <a:ext cx="5909964" cy="4110871"/>
          </a:xfrm>
          <a:ln>
            <a:noFill/>
          </a:ln>
        </p:spPr>
        <p:txBody>
          <a:bodyPr lIns="92000" tIns="45192" rIns="92000" bIns="45192"/>
          <a:lstStyle/>
          <a:p>
            <a:r>
              <a:rPr lang="en-US" dirty="0" smtClean="0"/>
              <a:t>Power has become the overriding issue for both data centers and microprocessors.  Power efficiency has joined scalable performance</a:t>
            </a:r>
            <a:r>
              <a:rPr lang="en-US" baseline="0" dirty="0" smtClean="0"/>
              <a:t> making the case for multiprocessors.  Multiprocessors also improve availability.</a:t>
            </a:r>
            <a:endParaRPr lang="en-US" dirty="0"/>
          </a:p>
        </p:txBody>
      </p:sp>
      <p:sp>
        <p:nvSpPr>
          <p:cNvPr id="1873923" name="Rectangle 3"/>
          <p:cNvSpPr>
            <a:spLocks noGrp="1" noRot="1" noChangeAspect="1" noChangeArrowheads="1" noTextEdit="1"/>
          </p:cNvSpPr>
          <p:nvPr>
            <p:ph type="sldImg"/>
          </p:nvPr>
        </p:nvSpPr>
        <p:spPr>
          <a:xfrm>
            <a:off x="1158875" y="585788"/>
            <a:ext cx="4559300" cy="341947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15938" y="4344988"/>
            <a:ext cx="5910262" cy="4114800"/>
          </a:xfrm>
          <a:noFill/>
        </p:spPr>
        <p:txBody>
          <a:bodyPr wrap="square" lIns="92910" tIns="45640" rIns="92910" bIns="45640" numCol="1" anchor="t" anchorCtr="0" compatLnSpc="1">
            <a:prstTxWarp prst="textNoShape">
              <a:avLst/>
            </a:prstTxWarp>
          </a:bodyPr>
          <a:lstStyle/>
          <a:p>
            <a:r>
              <a:rPr lang="en-US"/>
              <a:t>(Capacity miss) That is the cache misses are due to the fact that the cache is simply not large enough to contain all the blocks that are accessed by the program.</a:t>
            </a:r>
          </a:p>
          <a:p>
            <a:r>
              <a:rPr lang="en-US"/>
              <a:t>The solution to reduce the Capacity miss rate is simple: increase the cache size.</a:t>
            </a:r>
          </a:p>
          <a:p>
            <a:r>
              <a:rPr lang="en-US"/>
              <a:t>Here is a summary of other types of cache miss we talked about.</a:t>
            </a:r>
          </a:p>
          <a:p>
            <a:r>
              <a:rPr lang="en-US"/>
              <a:t>First is the Compulsory misses. These are the misses that we cannot avoid.  They are caused when we first start the program.</a:t>
            </a:r>
          </a:p>
          <a:p>
            <a:r>
              <a:rPr lang="en-US"/>
              <a:t>Then we talked about the conflict misses.  They are the misses that caused by multiple memory locations being mapped to the same cache location.</a:t>
            </a:r>
          </a:p>
          <a:p>
            <a:r>
              <a:rPr lang="en-US"/>
              <a:t>There are two solutions to reduce conflict misses.  The first one is, once again, increase the cache size.  The second one is to increase the associativity.</a:t>
            </a:r>
          </a:p>
          <a:p>
            <a:r>
              <a:rPr lang="en-US"/>
              <a:t>For example, say using a 2-way set associative cache instead of directed mapped cache.</a:t>
            </a:r>
          </a:p>
          <a:p>
            <a:r>
              <a:rPr lang="en-US"/>
              <a:t>But keep in mind that cache miss rate is only one part of the equation.  You also have to worry about cache access time and miss penalty.  Do NOT optimize miss rate alone.</a:t>
            </a:r>
          </a:p>
          <a:p>
            <a:r>
              <a:rPr lang="en-US"/>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p>
          <a:p>
            <a:r>
              <a:rPr lang="en-US"/>
              <a:t>+2 = 43 min. (Y:23)</a:t>
            </a:r>
          </a:p>
        </p:txBody>
      </p:sp>
      <p:sp>
        <p:nvSpPr>
          <p:cNvPr id="29699" name="Rectangle 3"/>
          <p:cNvSpPr>
            <a:spLocks noGrp="1" noRot="1" noChangeAspect="1" noChangeArrowheads="1" noTextEdit="1"/>
          </p:cNvSpPr>
          <p:nvPr>
            <p:ph type="sldImg"/>
          </p:nvPr>
        </p:nvSpPr>
        <p:spPr bwMode="auto">
          <a:xfrm>
            <a:off x="1165225" y="588963"/>
            <a:ext cx="4548188" cy="3413125"/>
          </a:xfrm>
          <a:noFill/>
          <a:ln>
            <a:solidFill>
              <a:srgbClr val="000000"/>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p:txBody>
          <a:bodyPr/>
          <a:lstStyle/>
          <a:p>
            <a:pPr>
              <a:defRPr/>
            </a:pPr>
            <a:r>
              <a:rPr lang="en-AU"/>
              <a:t>Morgan Kaufmann Publishers</a:t>
            </a:r>
          </a:p>
        </p:txBody>
      </p:sp>
      <p:sp>
        <p:nvSpPr>
          <p:cNvPr id="79875" name="Rectangle 3"/>
          <p:cNvSpPr>
            <a:spLocks noGrp="1" noChangeArrowheads="1"/>
          </p:cNvSpPr>
          <p:nvPr>
            <p:ph type="dt" sz="quarter" idx="1"/>
          </p:nvPr>
        </p:nvSpPr>
        <p:spPr/>
        <p:txBody>
          <a:bodyPr/>
          <a:lstStyle/>
          <a:p>
            <a:pPr>
              <a:defRPr/>
            </a:pPr>
            <a:fld id="{61FB6044-2705-714E-931F-05D32290EA68}" type="datetime3">
              <a:rPr lang="en-AU"/>
              <a:pPr>
                <a:defRPr/>
              </a:pPr>
              <a:t>7 April 2015</a:t>
            </a:fld>
            <a:endParaRPr lang="en-AU"/>
          </a:p>
        </p:txBody>
      </p:sp>
      <p:sp>
        <p:nvSpPr>
          <p:cNvPr id="79876"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79877" name="Rectangle 7"/>
          <p:cNvSpPr>
            <a:spLocks noGrp="1" noChangeArrowheads="1"/>
          </p:cNvSpPr>
          <p:nvPr>
            <p:ph type="sldNum" sz="quarter" idx="5"/>
          </p:nvPr>
        </p:nvSpPr>
        <p:spPr/>
        <p:txBody>
          <a:bodyPr/>
          <a:lstStyle/>
          <a:p>
            <a:pPr>
              <a:defRPr/>
            </a:pPr>
            <a:fld id="{7E85529A-4414-EB42-B8DF-3F843B25EFFD}" type="slidenum">
              <a:rPr lang="en-AU"/>
              <a:pPr>
                <a:defRPr/>
              </a:pPr>
              <a:t>22</a:t>
            </a:fld>
            <a:endParaRPr lang="en-AU"/>
          </a:p>
        </p:txBody>
      </p:sp>
      <p:sp>
        <p:nvSpPr>
          <p:cNvPr id="665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B8C4FD3-839F-CB49-B76B-A6197BE1EFB4}" type="datetime1">
              <a:rPr lang="en-US" smtClean="0"/>
              <a:pPr/>
              <a:t>4/7/15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E5C4C-2F6C-8143-A6B9-C21167B0D1A1}" type="datetime1">
              <a:rPr lang="en-US" smtClean="0"/>
              <a:pPr/>
              <a:t>4/7/15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922F3-8BC8-624B-9E4B-B53EAC39B8FA}" type="datetime1">
              <a:rPr lang="en-US" smtClean="0"/>
              <a:pPr/>
              <a:t>4/7/15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9F542-6AAC-0E47-959B-00CEE8AB9FA6}" type="datetime1">
              <a:rPr lang="en-US" smtClean="0"/>
              <a:pPr/>
              <a:t>4/7/15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5C622-59DB-644B-834E-0BA054630FEF}" type="datetime1">
              <a:rPr lang="en-US" smtClean="0"/>
              <a:pPr/>
              <a:t>4/7/15</a:t>
            </a:fld>
            <a:endParaRPr lang="en-US" dirty="0"/>
          </a:p>
        </p:txBody>
      </p:sp>
      <p:sp>
        <p:nvSpPr>
          <p:cNvPr id="5" name="Footer Placeholder 4"/>
          <p:cNvSpPr>
            <a:spLocks noGrp="1"/>
          </p:cNvSpPr>
          <p:nvPr>
            <p:ph type="ftr" sz="quarter" idx="11"/>
          </p:nvPr>
        </p:nvSpPr>
        <p:spPr/>
        <p:txBody>
          <a:bodyPr/>
          <a:lstStyle/>
          <a:p>
            <a:r>
              <a:rPr lang="en-US" dirty="0" smtClean="0"/>
              <a:t>Fall 2013 -- Lecture #15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2B91DB-4D2B-3649-A923-DE738F94CC96}" type="datetime1">
              <a:rPr lang="en-US" smtClean="0"/>
              <a:pPr/>
              <a:t>4/7/15</a:t>
            </a:fld>
            <a:endParaRPr lang="en-US" dirty="0"/>
          </a:p>
        </p:txBody>
      </p:sp>
      <p:sp>
        <p:nvSpPr>
          <p:cNvPr id="6" name="Footer Placeholder 5"/>
          <p:cNvSpPr>
            <a:spLocks noGrp="1"/>
          </p:cNvSpPr>
          <p:nvPr>
            <p:ph type="ftr" sz="quarter" idx="11"/>
          </p:nvPr>
        </p:nvSpPr>
        <p:spPr/>
        <p:txBody>
          <a:bodyPr/>
          <a:lstStyle/>
          <a:p>
            <a:r>
              <a:rPr lang="en-US" dirty="0" smtClean="0"/>
              <a:t>Fall 2013 -- Lecture #15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0CC187-4E74-0345-9AA4-EF3CEEF40715}" type="datetime1">
              <a:rPr lang="en-US" smtClean="0"/>
              <a:pPr/>
              <a:t>4/7/15</a:t>
            </a:fld>
            <a:endParaRPr lang="en-US" dirty="0"/>
          </a:p>
        </p:txBody>
      </p:sp>
      <p:sp>
        <p:nvSpPr>
          <p:cNvPr id="8" name="Footer Placeholder 7"/>
          <p:cNvSpPr>
            <a:spLocks noGrp="1"/>
          </p:cNvSpPr>
          <p:nvPr>
            <p:ph type="ftr" sz="quarter" idx="11"/>
          </p:nvPr>
        </p:nvSpPr>
        <p:spPr/>
        <p:txBody>
          <a:bodyPr/>
          <a:lstStyle/>
          <a:p>
            <a:r>
              <a:rPr lang="en-US" dirty="0" smtClean="0"/>
              <a:t>Fall 2013 -- Lecture #15</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ECF144-9D44-BC40-86E8-6D9F2C16BD51}" type="datetime1">
              <a:rPr lang="en-US" smtClean="0"/>
              <a:pPr/>
              <a:t>4/7/15</a:t>
            </a:fld>
            <a:endParaRPr lang="en-US" dirty="0"/>
          </a:p>
        </p:txBody>
      </p:sp>
      <p:sp>
        <p:nvSpPr>
          <p:cNvPr id="4" name="Footer Placeholder 3"/>
          <p:cNvSpPr>
            <a:spLocks noGrp="1"/>
          </p:cNvSpPr>
          <p:nvPr>
            <p:ph type="ftr" sz="quarter" idx="11"/>
          </p:nvPr>
        </p:nvSpPr>
        <p:spPr/>
        <p:txBody>
          <a:bodyPr/>
          <a:lstStyle/>
          <a:p>
            <a:r>
              <a:rPr lang="en-US" dirty="0" smtClean="0"/>
              <a:t>Fall 2013 -- Lecture #15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D76D7-DDE1-7E47-9267-E985B8D0C3CC}" type="datetime1">
              <a:rPr lang="en-US" smtClean="0"/>
              <a:pPr/>
              <a:t>4/7/15</a:t>
            </a:fld>
            <a:endParaRPr lang="en-US" dirty="0"/>
          </a:p>
        </p:txBody>
      </p:sp>
      <p:sp>
        <p:nvSpPr>
          <p:cNvPr id="3" name="Footer Placeholder 2"/>
          <p:cNvSpPr>
            <a:spLocks noGrp="1"/>
          </p:cNvSpPr>
          <p:nvPr>
            <p:ph type="ftr" sz="quarter" idx="11"/>
          </p:nvPr>
        </p:nvSpPr>
        <p:spPr/>
        <p:txBody>
          <a:bodyPr/>
          <a:lstStyle/>
          <a:p>
            <a:r>
              <a:rPr lang="en-US" dirty="0" smtClean="0"/>
              <a:t>Fall 2013 -- Lecture #15</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6D919-1DDD-034C-8019-2500669B255A}" type="datetime1">
              <a:rPr lang="en-US" smtClean="0"/>
              <a:pPr/>
              <a:t>4/7/15</a:t>
            </a:fld>
            <a:endParaRPr lang="en-US" dirty="0"/>
          </a:p>
        </p:txBody>
      </p:sp>
      <p:sp>
        <p:nvSpPr>
          <p:cNvPr id="6" name="Footer Placeholder 5"/>
          <p:cNvSpPr>
            <a:spLocks noGrp="1"/>
          </p:cNvSpPr>
          <p:nvPr>
            <p:ph type="ftr" sz="quarter" idx="11"/>
          </p:nvPr>
        </p:nvSpPr>
        <p:spPr/>
        <p:txBody>
          <a:bodyPr/>
          <a:lstStyle/>
          <a:p>
            <a:r>
              <a:rPr lang="en-US" dirty="0" smtClean="0"/>
              <a:t>Fall 2013 -- Lecture #15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23E8E0-25CE-884E-9E7D-20E856232ECC}" type="datetime1">
              <a:rPr lang="en-US" smtClean="0"/>
              <a:pPr/>
              <a:t>4/7/15</a:t>
            </a:fld>
            <a:endParaRPr lang="en-US" dirty="0"/>
          </a:p>
        </p:txBody>
      </p:sp>
      <p:sp>
        <p:nvSpPr>
          <p:cNvPr id="6" name="Footer Placeholder 5"/>
          <p:cNvSpPr>
            <a:spLocks noGrp="1"/>
          </p:cNvSpPr>
          <p:nvPr>
            <p:ph type="ftr" sz="quarter" idx="11"/>
          </p:nvPr>
        </p:nvSpPr>
        <p:spPr/>
        <p:txBody>
          <a:bodyPr/>
          <a:lstStyle/>
          <a:p>
            <a:r>
              <a:rPr lang="en-US" dirty="0" smtClean="0"/>
              <a:t>Fall 2013 -- Lecture #15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CFDFC-C3A6-F347-A06E-D4BB7389A97D}" type="datetime1">
              <a:rPr lang="en-US" smtClean="0"/>
              <a:pPr/>
              <a:t>4/7/15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2013 -- Lecture #15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Autofit/>
          </a:bodyPr>
          <a:lstStyle/>
          <a:p>
            <a:pPr>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i="1" dirty="0"/>
              <a:t>Thread-Level Parallelism (TLP) </a:t>
            </a:r>
            <a:br>
              <a:rPr lang="en-US" sz="4000" i="1" dirty="0"/>
            </a:br>
            <a:r>
              <a:rPr lang="en-US" sz="4000" i="1" dirty="0"/>
              <a:t>and </a:t>
            </a:r>
            <a:r>
              <a:rPr lang="en-US" sz="4000" i="1" dirty="0" err="1"/>
              <a:t>OpenMP</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Krste </a:t>
            </a:r>
            <a:r>
              <a:rPr lang="en-US" dirty="0"/>
              <a:t>Asanovic &amp; 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742782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143000"/>
          </a:xfrm>
        </p:spPr>
        <p:txBody>
          <a:bodyPr/>
          <a:lstStyle/>
          <a:p>
            <a:r>
              <a:rPr lang="en-US" dirty="0" smtClean="0"/>
              <a:t>Simple Multiprocessor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10</a:t>
            </a:fld>
            <a:endParaRPr lang="en-US"/>
          </a:p>
        </p:txBody>
      </p:sp>
      <p:grpSp>
        <p:nvGrpSpPr>
          <p:cNvPr id="288" name="Group 287"/>
          <p:cNvGrpSpPr/>
          <p:nvPr/>
        </p:nvGrpSpPr>
        <p:grpSpPr>
          <a:xfrm>
            <a:off x="990600" y="1066800"/>
            <a:ext cx="2057400" cy="2674620"/>
            <a:chOff x="609600" y="1676400"/>
            <a:chExt cx="3048000" cy="3962400"/>
          </a:xfrm>
        </p:grpSpPr>
        <p:grpSp>
          <p:nvGrpSpPr>
            <p:cNvPr id="2" name="Group 268"/>
            <p:cNvGrpSpPr/>
            <p:nvPr/>
          </p:nvGrpSpPr>
          <p:grpSpPr>
            <a:xfrm>
              <a:off x="609600" y="16764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 0</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grpSp>
          <p:nvGrpSpPr>
            <p:cNvPr id="3" name="Group 269"/>
            <p:cNvGrpSpPr/>
            <p:nvPr/>
          </p:nvGrpSpPr>
          <p:grpSpPr>
            <a:xfrm>
              <a:off x="9143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4" name="Group 25"/>
              <p:cNvGrpSpPr/>
              <p:nvPr/>
            </p:nvGrpSpPr>
            <p:grpSpPr>
              <a:xfrm>
                <a:off x="914399" y="3886200"/>
                <a:ext cx="2362202" cy="731926"/>
                <a:chOff x="1600199" y="3962400"/>
                <a:chExt cx="1600201" cy="731926"/>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199" y="40386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776087" y="4010378"/>
                  <a:ext cx="1377074" cy="683948"/>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97787"/>
                <a:ext cx="2367430" cy="636213"/>
                <a:chOff x="4572000" y="3402387"/>
                <a:chExt cx="2367430" cy="636213"/>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402387"/>
                  <a:ext cx="2367430" cy="547159"/>
                </a:xfrm>
                <a:prstGeom prst="rect">
                  <a:avLst/>
                </a:prstGeom>
                <a:noFill/>
              </p:spPr>
              <p:txBody>
                <a:bodyPr wrap="square" rtlCol="0" anchor="ctr">
                  <a:spAutoFit/>
                </a:bodyPr>
                <a:lstStyle/>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grpSp>
      <p:sp>
        <p:nvSpPr>
          <p:cNvPr id="30" name="Rectangle 29"/>
          <p:cNvSpPr/>
          <p:nvPr/>
        </p:nvSpPr>
        <p:spPr>
          <a:xfrm>
            <a:off x="48006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6" name="Group 272"/>
          <p:cNvGrpSpPr/>
          <p:nvPr/>
        </p:nvGrpSpPr>
        <p:grpSpPr>
          <a:xfrm>
            <a:off x="6705600" y="1676400"/>
            <a:ext cx="1524000" cy="762000"/>
            <a:chOff x="6705600" y="1676400"/>
            <a:chExt cx="1524000"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rot="10800000">
              <a:off x="6705600" y="19812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 name="Group 273"/>
          <p:cNvGrpSpPr/>
          <p:nvPr/>
        </p:nvGrpSpPr>
        <p:grpSpPr>
          <a:xfrm>
            <a:off x="6705600" y="4800600"/>
            <a:ext cx="1524000" cy="762000"/>
            <a:chOff x="6705600" y="4800600"/>
            <a:chExt cx="1524000"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rot="10800000" flipH="1">
              <a:off x="6705600" y="51816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26" name="Group 270"/>
          <p:cNvGrpSpPr/>
          <p:nvPr/>
        </p:nvGrpSpPr>
        <p:grpSpPr>
          <a:xfrm>
            <a:off x="4953000" y="1981200"/>
            <a:ext cx="1524000" cy="3429000"/>
            <a:chOff x="4953000" y="1981200"/>
            <a:chExt cx="1524000" cy="3429000"/>
          </a:xfrm>
        </p:grpSpPr>
        <p:grpSp>
          <p:nvGrpSpPr>
            <p:cNvPr id="236"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7"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8"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69"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0"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1"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2"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3"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4"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5"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8"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79"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0"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1"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5"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34" name="Group 284"/>
          <p:cNvGrpSpPr/>
          <p:nvPr/>
        </p:nvGrpSpPr>
        <p:grpSpPr>
          <a:xfrm>
            <a:off x="6324600" y="5791200"/>
            <a:ext cx="2339102" cy="674132"/>
            <a:chOff x="6324600" y="5791200"/>
            <a:chExt cx="2339102" cy="674132"/>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cxnSp>
        <p:nvCxnSpPr>
          <p:cNvPr id="313" name="Straight Arrow Connector 312"/>
          <p:cNvCxnSpPr>
            <a:stCxn id="11" idx="3"/>
          </p:cNvCxnSpPr>
          <p:nvPr/>
        </p:nvCxnSpPr>
        <p:spPr>
          <a:xfrm>
            <a:off x="3048000" y="2404110"/>
            <a:ext cx="1752600" cy="643890"/>
          </a:xfrm>
          <a:prstGeom prst="straightConnector1">
            <a:avLst/>
          </a:prstGeom>
          <a:ln w="12700" cap="flat" cmpd="sng" algn="ctr">
            <a:solidFill>
              <a:srgbClr val="000000"/>
            </a:solidFill>
            <a:prstDash val="solid"/>
            <a:round/>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4" name="TextBox 313"/>
          <p:cNvSpPr txBox="1"/>
          <p:nvPr/>
        </p:nvSpPr>
        <p:spPr>
          <a:xfrm>
            <a:off x="3352800" y="1676400"/>
            <a:ext cx="1295400" cy="923330"/>
          </a:xfrm>
          <a:prstGeom prst="rect">
            <a:avLst/>
          </a:prstGeom>
          <a:noFill/>
        </p:spPr>
        <p:txBody>
          <a:bodyPr wrap="square" rtlCol="0">
            <a:spAutoFit/>
          </a:bodyPr>
          <a:lstStyle/>
          <a:p>
            <a:r>
              <a:rPr lang="en-US" dirty="0" smtClean="0"/>
              <a:t>Processor 0 Memory Accesses</a:t>
            </a:r>
            <a:endParaRPr lang="en-US" dirty="0"/>
          </a:p>
        </p:txBody>
      </p:sp>
      <p:grpSp>
        <p:nvGrpSpPr>
          <p:cNvPr id="320" name="Group 319"/>
          <p:cNvGrpSpPr/>
          <p:nvPr/>
        </p:nvGrpSpPr>
        <p:grpSpPr>
          <a:xfrm>
            <a:off x="1447800" y="3962400"/>
            <a:ext cx="3352800" cy="2674620"/>
            <a:chOff x="1447800" y="3962400"/>
            <a:chExt cx="3352800" cy="2674620"/>
          </a:xfrm>
        </p:grpSpPr>
        <p:grpSp>
          <p:nvGrpSpPr>
            <p:cNvPr id="290" name="Group 268"/>
            <p:cNvGrpSpPr/>
            <p:nvPr/>
          </p:nvGrpSpPr>
          <p:grpSpPr>
            <a:xfrm>
              <a:off x="1447800" y="3962400"/>
              <a:ext cx="2057400" cy="2674620"/>
              <a:chOff x="609600" y="1676400"/>
              <a:chExt cx="3048000" cy="3962400"/>
            </a:xfrm>
          </p:grpSpPr>
          <p:sp>
            <p:nvSpPr>
              <p:cNvPr id="307" name="Rectangle 306"/>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 1</a:t>
                </a:r>
              </a:p>
            </p:txBody>
          </p:sp>
          <p:sp>
            <p:nvSpPr>
              <p:cNvPr id="308" name="Rectangle 307"/>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309" name="Rectangle 308"/>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310" name="Straight Arrow Connector 309"/>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11" name="Straight Arrow Connector 310"/>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grpSp>
          <p:nvGrpSpPr>
            <p:cNvPr id="291" name="Group 269"/>
            <p:cNvGrpSpPr/>
            <p:nvPr/>
          </p:nvGrpSpPr>
          <p:grpSpPr>
            <a:xfrm>
              <a:off x="1653539" y="5196840"/>
              <a:ext cx="1598016" cy="1234440"/>
              <a:chOff x="914399" y="3505200"/>
              <a:chExt cx="2367431" cy="1828800"/>
            </a:xfrm>
          </p:grpSpPr>
          <p:sp>
            <p:nvSpPr>
              <p:cNvPr id="292" name="Rectangle 29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93" name="Group 25"/>
              <p:cNvGrpSpPr/>
              <p:nvPr/>
            </p:nvGrpSpPr>
            <p:grpSpPr>
              <a:xfrm>
                <a:off x="914399" y="3886200"/>
                <a:ext cx="2362202" cy="731926"/>
                <a:chOff x="1600199" y="3962400"/>
                <a:chExt cx="1600201" cy="731926"/>
              </a:xfrm>
              <a:solidFill>
                <a:srgbClr val="9BBB59"/>
              </a:solidFill>
            </p:grpSpPr>
            <p:sp>
              <p:nvSpPr>
                <p:cNvPr id="297" name="Rectangle 296"/>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8" name="Rectangle 297"/>
                <p:cNvSpPr/>
                <p:nvPr/>
              </p:nvSpPr>
              <p:spPr>
                <a:xfrm>
                  <a:off x="1600199" y="40386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9" name="Rectangle 298"/>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0" name="Rectangle 299"/>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301" name="Rectangle 300"/>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2" name="Rectangle 301"/>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3" name="Rectangle 302"/>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4" name="Rectangle 303"/>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5" name="Rectangle 304"/>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6" name="TextBox 305"/>
                <p:cNvSpPr txBox="1"/>
                <p:nvPr/>
              </p:nvSpPr>
              <p:spPr>
                <a:xfrm>
                  <a:off x="1776087" y="4010378"/>
                  <a:ext cx="1377074" cy="683948"/>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94" name="Group 293"/>
              <p:cNvGrpSpPr/>
              <p:nvPr/>
            </p:nvGrpSpPr>
            <p:grpSpPr>
              <a:xfrm>
                <a:off x="914400" y="4697787"/>
                <a:ext cx="2367430" cy="636213"/>
                <a:chOff x="4572000" y="3402387"/>
                <a:chExt cx="2367430" cy="636213"/>
              </a:xfrm>
            </p:grpSpPr>
            <p:sp>
              <p:nvSpPr>
                <p:cNvPr id="295" name="Trapezoid 294"/>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96" name="TextBox 295"/>
                <p:cNvSpPr txBox="1"/>
                <p:nvPr/>
              </p:nvSpPr>
              <p:spPr>
                <a:xfrm>
                  <a:off x="4572000" y="3402387"/>
                  <a:ext cx="2367430" cy="547159"/>
                </a:xfrm>
                <a:prstGeom prst="rect">
                  <a:avLst/>
                </a:prstGeom>
                <a:noFill/>
              </p:spPr>
              <p:txBody>
                <a:bodyPr wrap="square" rtlCol="0" anchor="ctr">
                  <a:spAutoFit/>
                </a:bodyPr>
                <a:lstStyle/>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cxnSp>
          <p:nvCxnSpPr>
            <p:cNvPr id="315" name="Straight Arrow Connector 314"/>
            <p:cNvCxnSpPr/>
            <p:nvPr/>
          </p:nvCxnSpPr>
          <p:spPr>
            <a:xfrm flipV="1">
              <a:off x="3505200" y="4953000"/>
              <a:ext cx="1295400" cy="762000"/>
            </a:xfrm>
            <a:prstGeom prst="straightConnector1">
              <a:avLst/>
            </a:prstGeom>
            <a:ln w="12700" cap="flat" cmpd="sng" algn="ctr">
              <a:solidFill>
                <a:srgbClr val="000000"/>
              </a:solidFill>
              <a:prstDash val="solid"/>
              <a:round/>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6" name="TextBox 315"/>
            <p:cNvSpPr txBox="1"/>
            <p:nvPr/>
          </p:nvSpPr>
          <p:spPr>
            <a:xfrm>
              <a:off x="3505200" y="4343400"/>
              <a:ext cx="1295400" cy="923330"/>
            </a:xfrm>
            <a:prstGeom prst="rect">
              <a:avLst/>
            </a:prstGeom>
            <a:noFill/>
          </p:spPr>
          <p:txBody>
            <a:bodyPr wrap="square" rtlCol="0">
              <a:spAutoFit/>
            </a:bodyPr>
            <a:lstStyle/>
            <a:p>
              <a:r>
                <a:rPr lang="en-US" dirty="0" smtClean="0"/>
                <a:t>Processor 1 Memory Accesses</a:t>
              </a:r>
              <a:endParaRPr lang="en-US"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ChangeArrowheads="1"/>
          </p:cNvSpPr>
          <p:nvPr>
            <p:ph type="title"/>
          </p:nvPr>
        </p:nvSpPr>
        <p:spPr/>
        <p:txBody>
          <a:bodyPr>
            <a:normAutofit/>
          </a:bodyPr>
          <a:lstStyle/>
          <a:p>
            <a:r>
              <a:rPr lang="en-US" dirty="0" smtClean="0"/>
              <a:t>Multiprocessor Caches</a:t>
            </a:r>
            <a:endParaRPr lang="en-US" dirty="0"/>
          </a:p>
        </p:txBody>
      </p:sp>
      <p:sp>
        <p:nvSpPr>
          <p:cNvPr id="1872937" name="Rectangle 41"/>
          <p:cNvSpPr>
            <a:spLocks noGrp="1" noChangeArrowheads="1"/>
          </p:cNvSpPr>
          <p:nvPr>
            <p:ph type="body" idx="1"/>
          </p:nvPr>
        </p:nvSpPr>
        <p:spPr>
          <a:xfrm>
            <a:off x="304800" y="1371600"/>
            <a:ext cx="8686800" cy="1981200"/>
          </a:xfrm>
        </p:spPr>
        <p:txBody>
          <a:bodyPr>
            <a:normAutofit fontScale="77500" lnSpcReduction="20000"/>
          </a:bodyPr>
          <a:lstStyle/>
          <a:p>
            <a:pPr>
              <a:buClr>
                <a:schemeClr val="tx1"/>
              </a:buClr>
            </a:pPr>
            <a:r>
              <a:rPr lang="en-US" dirty="0" smtClean="0">
                <a:solidFill>
                  <a:srgbClr val="000000"/>
                </a:solidFill>
              </a:rPr>
              <a:t>Memory is a performance bottleneck even with one processor</a:t>
            </a:r>
          </a:p>
          <a:p>
            <a:pPr>
              <a:buClr>
                <a:schemeClr val="tx1"/>
              </a:buClr>
            </a:pPr>
            <a:r>
              <a:rPr lang="en-US" dirty="0" smtClean="0">
                <a:solidFill>
                  <a:srgbClr val="000000"/>
                </a:solidFill>
              </a:rPr>
              <a:t>Use caches to reduce bandwidth demands on main memory</a:t>
            </a:r>
          </a:p>
          <a:p>
            <a:pPr>
              <a:buClr>
                <a:schemeClr val="tx1"/>
              </a:buClr>
            </a:pPr>
            <a:r>
              <a:rPr lang="en-US" dirty="0" smtClean="0">
                <a:solidFill>
                  <a:srgbClr val="000000"/>
                </a:solidFill>
              </a:rPr>
              <a:t>Each core has a local private cache holding data it has accessed recently</a:t>
            </a:r>
          </a:p>
          <a:p>
            <a:pPr>
              <a:buClr>
                <a:schemeClr val="tx1"/>
              </a:buClr>
            </a:pPr>
            <a:r>
              <a:rPr lang="en-US" dirty="0" smtClean="0">
                <a:solidFill>
                  <a:srgbClr val="000000"/>
                </a:solidFill>
              </a:rPr>
              <a:t>Only cache misses have to access the shared common memory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872914" name="Rectangle 18"/>
          <p:cNvSpPr>
            <a:spLocks noChangeArrowheads="1"/>
          </p:cNvSpPr>
          <p:nvPr/>
        </p:nvSpPr>
        <p:spPr bwMode="auto">
          <a:xfrm>
            <a:off x="131763" y="2943225"/>
            <a:ext cx="180975" cy="363538"/>
          </a:xfrm>
          <a:prstGeom prst="rect">
            <a:avLst/>
          </a:prstGeom>
          <a:noFill/>
          <a:ln w="12700">
            <a:noFill/>
            <a:miter lim="800000"/>
            <a:headEnd/>
            <a:tailEnd/>
          </a:ln>
          <a:effectLst/>
        </p:spPr>
        <p:txBody>
          <a:bodyPr wrap="none" lIns="90488" tIns="44450" rIns="90488" bIns="44450">
            <a:spAutoFit/>
          </a:bodyPr>
          <a:lstStyle/>
          <a:p>
            <a:endParaRPr lang="en-US" dirty="0">
              <a:solidFill>
                <a:schemeClr val="tx1"/>
              </a:solidFill>
            </a:endParaRPr>
          </a:p>
        </p:txBody>
      </p:sp>
      <p:grpSp>
        <p:nvGrpSpPr>
          <p:cNvPr id="2" name="Group 63"/>
          <p:cNvGrpSpPr/>
          <p:nvPr/>
        </p:nvGrpSpPr>
        <p:grpSpPr>
          <a:xfrm>
            <a:off x="1905000" y="3352800"/>
            <a:ext cx="5397928" cy="2600385"/>
            <a:chOff x="1524000" y="1066800"/>
            <a:chExt cx="5706381" cy="3151982"/>
          </a:xfrm>
        </p:grpSpPr>
        <p:sp>
          <p:nvSpPr>
            <p:cNvPr id="39"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0" name="Text Box 6"/>
            <p:cNvSpPr txBox="1">
              <a:spLocks noChangeArrowheads="1"/>
            </p:cNvSpPr>
            <p:nvPr/>
          </p:nvSpPr>
          <p:spPr bwMode="auto">
            <a:xfrm>
              <a:off x="1584325" y="1203325"/>
              <a:ext cx="1286781" cy="484982"/>
            </a:xfrm>
            <a:prstGeom prst="rect">
              <a:avLst/>
            </a:prstGeom>
            <a:noFill/>
            <a:ln w="12700">
              <a:noFill/>
              <a:miter lim="800000"/>
              <a:headEnd/>
              <a:tailEnd/>
            </a:ln>
            <a:effectLst/>
          </p:spPr>
          <p:txBody>
            <a:bodyPr wrap="none">
              <a:spAutoFit/>
            </a:bodyPr>
            <a:lstStyle/>
            <a:p>
              <a:r>
                <a:rPr lang="en-US" sz="2000" b="1" dirty="0">
                  <a:solidFill>
                    <a:schemeClr val="tx1"/>
                  </a:solidFill>
                </a:rPr>
                <a:t>Processor</a:t>
              </a:r>
            </a:p>
          </p:txBody>
        </p:sp>
        <p:sp>
          <p:nvSpPr>
            <p:cNvPr id="41"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2"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3" name="Text Box 9"/>
            <p:cNvSpPr txBox="1">
              <a:spLocks noChangeArrowheads="1"/>
            </p:cNvSpPr>
            <p:nvPr/>
          </p:nvSpPr>
          <p:spPr bwMode="auto">
            <a:xfrm>
              <a:off x="3276600" y="1219200"/>
              <a:ext cx="1286781" cy="484982"/>
            </a:xfrm>
            <a:prstGeom prst="rect">
              <a:avLst/>
            </a:prstGeom>
            <a:noFill/>
            <a:ln w="12700">
              <a:noFill/>
              <a:miter lim="800000"/>
              <a:headEnd/>
              <a:tailEnd/>
            </a:ln>
            <a:effectLst/>
          </p:spPr>
          <p:txBody>
            <a:bodyPr wrap="none">
              <a:spAutoFit/>
            </a:bodyPr>
            <a:lstStyle/>
            <a:p>
              <a:r>
                <a:rPr lang="en-US" sz="2000" b="1" dirty="0">
                  <a:solidFill>
                    <a:schemeClr val="tx1"/>
                  </a:solidFill>
                </a:rPr>
                <a:t>Processor</a:t>
              </a:r>
            </a:p>
          </p:txBody>
        </p:sp>
        <p:sp>
          <p:nvSpPr>
            <p:cNvPr id="44" name="Text Box 10"/>
            <p:cNvSpPr txBox="1">
              <a:spLocks noChangeArrowheads="1"/>
            </p:cNvSpPr>
            <p:nvPr/>
          </p:nvSpPr>
          <p:spPr bwMode="auto">
            <a:xfrm>
              <a:off x="5943600" y="1219200"/>
              <a:ext cx="1286781" cy="484982"/>
            </a:xfrm>
            <a:prstGeom prst="rect">
              <a:avLst/>
            </a:prstGeom>
            <a:noFill/>
            <a:ln w="12700">
              <a:noFill/>
              <a:miter lim="800000"/>
              <a:headEnd/>
              <a:tailEnd/>
            </a:ln>
            <a:effectLst/>
          </p:spPr>
          <p:txBody>
            <a:bodyPr wrap="none">
              <a:spAutoFit/>
            </a:bodyPr>
            <a:lstStyle/>
            <a:p>
              <a:r>
                <a:rPr lang="en-US" sz="2000" b="1" dirty="0">
                  <a:solidFill>
                    <a:schemeClr val="tx1"/>
                  </a:solidFill>
                </a:rPr>
                <a:t>Processor</a:t>
              </a:r>
            </a:p>
          </p:txBody>
        </p:sp>
        <p:sp>
          <p:nvSpPr>
            <p:cNvPr id="45"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6"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7"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48" name="Text Box 14"/>
            <p:cNvSpPr txBox="1">
              <a:spLocks noChangeArrowheads="1"/>
            </p:cNvSpPr>
            <p:nvPr/>
          </p:nvSpPr>
          <p:spPr bwMode="auto">
            <a:xfrm>
              <a:off x="1752600" y="2057400"/>
              <a:ext cx="873059" cy="484982"/>
            </a:xfrm>
            <a:prstGeom prst="rect">
              <a:avLst/>
            </a:prstGeom>
            <a:noFill/>
            <a:ln w="12700">
              <a:noFill/>
              <a:miter lim="800000"/>
              <a:headEnd/>
              <a:tailEnd/>
            </a:ln>
            <a:effectLst/>
          </p:spPr>
          <p:txBody>
            <a:bodyPr wrap="none">
              <a:spAutoFit/>
            </a:bodyPr>
            <a:lstStyle/>
            <a:p>
              <a:r>
                <a:rPr lang="en-US" sz="2000" b="1" dirty="0">
                  <a:solidFill>
                    <a:schemeClr val="tx1"/>
                  </a:solidFill>
                </a:rPr>
                <a:t>Cache</a:t>
              </a:r>
            </a:p>
          </p:txBody>
        </p:sp>
        <p:sp>
          <p:nvSpPr>
            <p:cNvPr id="49" name="Text Box 15"/>
            <p:cNvSpPr txBox="1">
              <a:spLocks noChangeArrowheads="1"/>
            </p:cNvSpPr>
            <p:nvPr/>
          </p:nvSpPr>
          <p:spPr bwMode="auto">
            <a:xfrm>
              <a:off x="3429000" y="2057400"/>
              <a:ext cx="873059" cy="484982"/>
            </a:xfrm>
            <a:prstGeom prst="rect">
              <a:avLst/>
            </a:prstGeom>
            <a:noFill/>
            <a:ln w="12700">
              <a:noFill/>
              <a:miter lim="800000"/>
              <a:headEnd/>
              <a:tailEnd/>
            </a:ln>
            <a:effectLst/>
          </p:spPr>
          <p:txBody>
            <a:bodyPr wrap="none">
              <a:spAutoFit/>
            </a:bodyPr>
            <a:lstStyle/>
            <a:p>
              <a:r>
                <a:rPr lang="en-US" sz="2000" b="1" dirty="0">
                  <a:solidFill>
                    <a:schemeClr val="tx1"/>
                  </a:solidFill>
                </a:rPr>
                <a:t>Cache</a:t>
              </a:r>
            </a:p>
          </p:txBody>
        </p:sp>
        <p:sp>
          <p:nvSpPr>
            <p:cNvPr id="50" name="Text Box 16"/>
            <p:cNvSpPr txBox="1">
              <a:spLocks noChangeArrowheads="1"/>
            </p:cNvSpPr>
            <p:nvPr/>
          </p:nvSpPr>
          <p:spPr bwMode="auto">
            <a:xfrm>
              <a:off x="6172200" y="2057400"/>
              <a:ext cx="873059" cy="484982"/>
            </a:xfrm>
            <a:prstGeom prst="rect">
              <a:avLst/>
            </a:prstGeom>
            <a:noFill/>
            <a:ln w="12700">
              <a:noFill/>
              <a:miter lim="800000"/>
              <a:headEnd/>
              <a:tailEnd/>
            </a:ln>
            <a:effectLst/>
          </p:spPr>
          <p:txBody>
            <a:bodyPr wrap="none">
              <a:spAutoFit/>
            </a:bodyPr>
            <a:lstStyle/>
            <a:p>
              <a:r>
                <a:rPr lang="en-US" sz="2000" b="1" dirty="0">
                  <a:solidFill>
                    <a:schemeClr val="tx1"/>
                  </a:solidFill>
                </a:rPr>
                <a:t>Cache</a:t>
              </a:r>
            </a:p>
          </p:txBody>
        </p:sp>
        <p:sp>
          <p:nvSpPr>
            <p:cNvPr id="51"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2000" b="1" dirty="0" smtClean="0">
                  <a:solidFill>
                    <a:schemeClr val="tx1"/>
                  </a:solidFill>
                </a:rPr>
                <a:t>Interconnection Network</a:t>
              </a:r>
              <a:endParaRPr lang="en-US" sz="2000" b="1" dirty="0">
                <a:solidFill>
                  <a:schemeClr val="tx1"/>
                </a:solidFill>
              </a:endParaRPr>
            </a:p>
          </p:txBody>
        </p:sp>
        <p:sp>
          <p:nvSpPr>
            <p:cNvPr id="52"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53" name="Text Box 19"/>
            <p:cNvSpPr txBox="1">
              <a:spLocks noChangeArrowheads="1"/>
            </p:cNvSpPr>
            <p:nvPr/>
          </p:nvSpPr>
          <p:spPr bwMode="auto">
            <a:xfrm>
              <a:off x="3048000" y="3657600"/>
              <a:ext cx="1161009" cy="484982"/>
            </a:xfrm>
            <a:prstGeom prst="rect">
              <a:avLst/>
            </a:prstGeom>
            <a:noFill/>
            <a:ln w="12700">
              <a:noFill/>
              <a:miter lim="800000"/>
              <a:headEnd/>
              <a:tailEnd/>
            </a:ln>
            <a:effectLst/>
          </p:spPr>
          <p:txBody>
            <a:bodyPr wrap="none">
              <a:spAutoFit/>
            </a:bodyPr>
            <a:lstStyle/>
            <a:p>
              <a:r>
                <a:rPr lang="en-US" sz="2000" b="1" dirty="0">
                  <a:solidFill>
                    <a:schemeClr val="tx1"/>
                  </a:solidFill>
                </a:rPr>
                <a:t>Memory</a:t>
              </a:r>
            </a:p>
          </p:txBody>
        </p:sp>
        <p:sp>
          <p:nvSpPr>
            <p:cNvPr id="54"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sz="2400" dirty="0"/>
            </a:p>
          </p:txBody>
        </p:sp>
        <p:sp>
          <p:nvSpPr>
            <p:cNvPr id="55" name="Text Box 21"/>
            <p:cNvSpPr txBox="1">
              <a:spLocks noChangeArrowheads="1"/>
            </p:cNvSpPr>
            <p:nvPr/>
          </p:nvSpPr>
          <p:spPr bwMode="auto">
            <a:xfrm>
              <a:off x="5562600" y="3733800"/>
              <a:ext cx="567369" cy="484982"/>
            </a:xfrm>
            <a:prstGeom prst="rect">
              <a:avLst/>
            </a:prstGeom>
            <a:noFill/>
            <a:ln w="12700">
              <a:noFill/>
              <a:miter lim="800000"/>
              <a:headEnd/>
              <a:tailEnd/>
            </a:ln>
            <a:effectLst/>
          </p:spPr>
          <p:txBody>
            <a:bodyPr wrap="none">
              <a:spAutoFit/>
            </a:bodyPr>
            <a:lstStyle/>
            <a:p>
              <a:r>
                <a:rPr lang="en-US" sz="2000" b="1" dirty="0">
                  <a:solidFill>
                    <a:schemeClr val="tx1"/>
                  </a:solidFill>
                </a:rPr>
                <a:t>I/O</a:t>
              </a:r>
            </a:p>
          </p:txBody>
        </p:sp>
        <p:sp>
          <p:nvSpPr>
            <p:cNvPr id="56"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57"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58"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59"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0"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1"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2"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sp>
          <p:nvSpPr>
            <p:cNvPr id="63"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sz="2400" dirty="0"/>
            </a:p>
          </p:txBody>
        </p:sp>
      </p:grpSp>
      <p:sp>
        <p:nvSpPr>
          <p:cNvPr id="34" name="Slide Number Placeholder 33"/>
          <p:cNvSpPr>
            <a:spLocks noGrp="1"/>
          </p:cNvSpPr>
          <p:nvPr>
            <p:ph type="sldNum" sz="quarter" idx="12"/>
          </p:nvPr>
        </p:nvSpPr>
        <p:spPr/>
        <p:txBody>
          <a:bodyPr/>
          <a:lstStyle/>
          <a:p>
            <a:fld id="{3CC63E4C-4642-794D-A2FD-70F6B81535F5}" type="slidenum">
              <a:rPr lang="en-US" smtClean="0"/>
              <a:pPr/>
              <a:t>11</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729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29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29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29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2937"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What if? </a:t>
            </a:r>
          </a:p>
          <a:p>
            <a:pPr lvl="1"/>
            <a:r>
              <a:rPr lang="en-US" dirty="0" smtClean="0"/>
              <a:t>Processors 1 and 2 read Memory[1000] (value  20)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12</a:t>
            </a:fld>
            <a:endParaRPr lang="en-US" dirty="0"/>
          </a:p>
        </p:txBody>
      </p:sp>
      <p:grpSp>
        <p:nvGrpSpPr>
          <p:cNvPr id="7" name="Group 63"/>
          <p:cNvGrpSpPr/>
          <p:nvPr/>
        </p:nvGrpSpPr>
        <p:grpSpPr>
          <a:xfrm>
            <a:off x="1591731" y="2819400"/>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4470399" y="3064935"/>
            <a:ext cx="704640" cy="400110"/>
          </a:xfrm>
          <a:prstGeom prst="rect">
            <a:avLst/>
          </a:prstGeom>
          <a:no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34" name="TextBox 33"/>
          <p:cNvSpPr txBox="1"/>
          <p:nvPr/>
        </p:nvSpPr>
        <p:spPr>
          <a:xfrm>
            <a:off x="3843866" y="4893734"/>
            <a:ext cx="444653" cy="400110"/>
          </a:xfrm>
          <a:prstGeom prst="rect">
            <a:avLst/>
          </a:prstGeom>
          <a:noFill/>
        </p:spPr>
        <p:txBody>
          <a:bodyPr wrap="none" rtlCol="0">
            <a:spAutoFit/>
          </a:bodyPr>
          <a:lstStyle/>
          <a:p>
            <a:r>
              <a:rPr lang="en-US" sz="2000" b="1" dirty="0" smtClean="0">
                <a:solidFill>
                  <a:srgbClr val="3366FF"/>
                </a:solidFill>
              </a:rPr>
              <a:t>20</a:t>
            </a:r>
            <a:endParaRPr lang="en-US" sz="2000" b="1" dirty="0">
              <a:solidFill>
                <a:srgbClr val="3366FF"/>
              </a:solidFill>
            </a:endParaRPr>
          </a:p>
        </p:txBody>
      </p:sp>
      <p:sp>
        <p:nvSpPr>
          <p:cNvPr id="37" name="TextBox 36"/>
          <p:cNvSpPr txBox="1"/>
          <p:nvPr/>
        </p:nvSpPr>
        <p:spPr>
          <a:xfrm>
            <a:off x="6908798" y="3014136"/>
            <a:ext cx="704640" cy="400110"/>
          </a:xfrm>
          <a:prstGeom prst="rect">
            <a:avLst/>
          </a:prstGeom>
          <a:noFill/>
        </p:spPr>
        <p:txBody>
          <a:bodyPr wrap="none" rtlCol="0">
            <a:spAutoFit/>
          </a:bodyPr>
          <a:lstStyle/>
          <a:p>
            <a:r>
              <a:rPr lang="en-US" sz="2000" dirty="0" smtClean="0">
                <a:solidFill>
                  <a:srgbClr val="3366FF"/>
                </a:solidFill>
              </a:rPr>
              <a:t>1000 </a:t>
            </a:r>
            <a:endParaRPr lang="en-US" sz="2000" dirty="0">
              <a:solidFill>
                <a:srgbClr val="3366FF"/>
              </a:solidFill>
            </a:endParaRPr>
          </a:p>
        </p:txBody>
      </p:sp>
      <p:sp>
        <p:nvSpPr>
          <p:cNvPr id="39" name="TextBox 38"/>
          <p:cNvSpPr txBox="1"/>
          <p:nvPr/>
        </p:nvSpPr>
        <p:spPr>
          <a:xfrm>
            <a:off x="3183467" y="3589867"/>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0" name="TextBox 39"/>
          <p:cNvSpPr txBox="1"/>
          <p:nvPr/>
        </p:nvSpPr>
        <p:spPr>
          <a:xfrm>
            <a:off x="5774267" y="3589867"/>
            <a:ext cx="704640" cy="400110"/>
          </a:xfrm>
          <a:prstGeom prst="rect">
            <a:avLst/>
          </a:prstGeom>
          <a:solidFill>
            <a:srgbClr val="FFFFFF"/>
          </a:solidFill>
        </p:spPr>
        <p:txBody>
          <a:bodyPr wrap="square" rtlCol="0">
            <a:spAutoFit/>
          </a:bodyPr>
          <a:lstStyle/>
          <a:p>
            <a:r>
              <a:rPr lang="en-US" sz="2000" dirty="0" smtClean="0">
                <a:solidFill>
                  <a:srgbClr val="3366FF"/>
                </a:solidFill>
              </a:rPr>
              <a:t>1000</a:t>
            </a:r>
            <a:endParaRPr lang="en-US" sz="2000" dirty="0">
              <a:solidFill>
                <a:srgbClr val="3366FF"/>
              </a:solidFill>
            </a:endParaRPr>
          </a:p>
        </p:txBody>
      </p:sp>
      <p:sp>
        <p:nvSpPr>
          <p:cNvPr id="45" name="TextBox 44"/>
          <p:cNvSpPr txBox="1"/>
          <p:nvPr/>
        </p:nvSpPr>
        <p:spPr>
          <a:xfrm>
            <a:off x="4030133" y="4927601"/>
            <a:ext cx="444653" cy="400110"/>
          </a:xfrm>
          <a:prstGeom prst="rect">
            <a:avLst/>
          </a:prstGeom>
          <a:noFill/>
        </p:spPr>
        <p:txBody>
          <a:bodyPr wrap="none" rtlCol="0">
            <a:spAutoFit/>
          </a:bodyPr>
          <a:lstStyle/>
          <a:p>
            <a:r>
              <a:rPr lang="en-US" sz="2000" b="1" dirty="0" smtClean="0">
                <a:solidFill>
                  <a:srgbClr val="3366FF"/>
                </a:solidFill>
              </a:rPr>
              <a:t>20</a:t>
            </a:r>
            <a:endParaRPr lang="en-US" sz="2000" b="1" dirty="0">
              <a:solidFill>
                <a:srgbClr val="3366FF"/>
              </a:solidFill>
            </a:endParaRPr>
          </a:p>
        </p:txBody>
      </p:sp>
      <p:sp>
        <p:nvSpPr>
          <p:cNvPr id="47" name="TextBox 46"/>
          <p:cNvSpPr txBox="1"/>
          <p:nvPr/>
        </p:nvSpPr>
        <p:spPr>
          <a:xfrm>
            <a:off x="2506134" y="289560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80934" y="2912534"/>
            <a:ext cx="301660"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03982" y="2929467"/>
            <a:ext cx="301660" cy="369332"/>
          </a:xfrm>
          <a:prstGeom prst="rect">
            <a:avLst/>
          </a:prstGeom>
          <a:noFill/>
        </p:spPr>
        <p:txBody>
          <a:bodyPr wrap="none" rtlCol="0">
            <a:spAutoFit/>
          </a:bodyPr>
          <a:lstStyle/>
          <a:p>
            <a:r>
              <a:rPr lang="en-US" dirty="0" smtClean="0"/>
              <a:t>2</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2552 0.03241 L -0.07552 0.08195 " pathEditMode="relative" ptsTypes="AA">
                                      <p:cBhvr>
                                        <p:cTn id="10" dur="1000" fill="hold"/>
                                        <p:tgtEl>
                                          <p:spTgt spid="3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9739 0.08194 C -0.11145 0.09444 -0.1125 0.09629 -0.1177 0.11898 C -0.1184 0.13958 -0.11319 0.16203 -0.11961 0.18078 C -0.12257 0.18888 -0.13368 0.17986 -0.13993 0.18333 C -0.14236 0.18449 -0.14132 0.18981 -0.14184 0.19305 C -0.14201 0.19375 -0.14479 0.22407 -0.14548 0.22777 C -0.14687 0.23356 -0.14965 0.23888 -0.15104 0.2449 C -0.17014 0.24189 -0.1835 0.2405 -0.20295 0.24259 C -0.20573 0.24351 -0.21475 0.24699 -0.21597 0.25 C -0.21805 0.25463 -0.2177 0.26759 -0.2177 0.27453 " pathEditMode="relative" ptsTypes="fffffffffA">
                                      <p:cBhvr>
                                        <p:cTn id="14" dur="1000" fill="hold"/>
                                        <p:tgtEl>
                                          <p:spTgt spid="33">
                                            <p:txEl>
                                              <p:pRg st="0" end="0"/>
                                            </p:txEl>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33">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3.88889E-6 -4.44444E-6 C -0.00937 0.00162 -0.0335 0.0088 -0.04444 0.00255 C -0.04635 0.00139 -0.0434 -0.00254 -0.04271 -0.00486 C -0.04219 -0.01967 -0.04305 -0.03495 -0.0408 -0.0493 C -0.04028 -0.05347 -0.02847 -0.05741 -0.02413 -0.05926 C -0.02239 -0.06018 -0.01857 -0.0618 -0.01857 -0.0618 C -0.00382 -0.0919 -0.03021 -0.03565 -0.01302 -0.13588 C -0.01215 -0.14166 -0.00191 -0.1456 -0.00191 -0.1456 C 0.00226 -0.16204 -0.00364 -0.14583 0.00556 -0.15555 C 0.00712 -0.15764 0.00747 -0.16088 0.0092 -0.16296 C 0.01077 -0.16528 0.01285 -0.1662 0.01476 -0.16782 C 0.01528 -0.17037 0.01563 -0.17291 0.01667 -0.17523 C 0.01754 -0.17801 0.02031 -0.18264 0.02031 -0.18264 " pathEditMode="relative" ptsTypes="ffffffffffffA">
                                      <p:cBhvr>
                                        <p:cTn id="26" dur="1000" fill="hold"/>
                                        <p:tgtEl>
                                          <p:spTgt spid="34"/>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1.85185E-6 C -0.02378 0.00394 -0.0474 0.00834 -0.05729 0.03287 C -0.06701 0.05764 -0.00382 0.12963 -0.0592 0.14815 C -0.11476 0.16667 -0.32552 0.125 -0.39062 0.14468 C -0.45556 0.16435 -0.4526 0.21528 -0.44965 0.26667 " pathEditMode="relative" rAng="0" ptsTypes="aaaaA">
                                      <p:cBhvr>
                                        <p:cTn id="38" dur="1000" fill="hold"/>
                                        <p:tgtEl>
                                          <p:spTgt spid="37">
                                            <p:txEl>
                                              <p:pRg st="0" end="0"/>
                                            </p:txEl>
                                          </p:spTgt>
                                        </p:tgtEl>
                                        <p:attrNameLst>
                                          <p:attrName>ppt_x</p:attrName>
                                          <p:attrName>ppt_y</p:attrName>
                                        </p:attrNameLst>
                                      </p:cBhvr>
                                      <p:rCtr x="-22800" y="13300"/>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37">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0138 -0.00139 C -0.03941 0.00555 -0.07725 0.01273 -0.09132 -0.00139 C -0.10538 -0.01528 -0.13854 -0.07246 -0.08576 -0.08519 C -0.03298 -0.09769 0.16841 -0.05996 0.22622 -0.07708 C 0.28403 -0.09398 0.25521 -0.16921 0.26112 -0.1875 " pathEditMode="relative" rAng="0" ptsTypes="aaaaA">
                                      <p:cBhvr>
                                        <p:cTn id="50" dur="1000" fill="hold"/>
                                        <p:tgtEl>
                                          <p:spTgt spid="45"/>
                                        </p:tgtEl>
                                        <p:attrNameLst>
                                          <p:attrName>ppt_x</p:attrName>
                                          <p:attrName>ppt_y</p:attrName>
                                        </p:attrNameLst>
                                      </p:cBhvr>
                                      <p:rCtr x="7400" y="-860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allAtOnce"/>
      <p:bldP spid="33" grpId="1" build="allAtOnce"/>
      <p:bldP spid="33" grpId="2" build="allAtOnce"/>
      <p:bldP spid="34" grpId="0"/>
      <p:bldP spid="34" grpId="1"/>
      <p:bldP spid="37" grpId="0" build="allAtOnce"/>
      <p:bldP spid="37" grpId="1" build="allAtOnce"/>
      <p:bldP spid="37" grpId="2" build="allAtOnce"/>
      <p:bldP spid="39" grpId="0" animBg="1"/>
      <p:bldP spid="40" grpId="0" animBg="1"/>
      <p:bldP spid="45" grpId="0"/>
      <p:bldP spid="4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Now:</a:t>
            </a:r>
          </a:p>
          <a:p>
            <a:pPr lvl="1"/>
            <a:r>
              <a:rPr lang="en-US" dirty="0" smtClean="0"/>
              <a:t>Processor 0 writes Memory[1000] with 40</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13</a:t>
            </a:fld>
            <a:endParaRPr lang="en-US" dirty="0"/>
          </a:p>
        </p:txBody>
      </p:sp>
      <p:grpSp>
        <p:nvGrpSpPr>
          <p:cNvPr id="7" name="Group 63"/>
          <p:cNvGrpSpPr/>
          <p:nvPr/>
        </p:nvGrpSpPr>
        <p:grpSpPr>
          <a:xfrm>
            <a:off x="1905000" y="2667000"/>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2819403" y="2743201"/>
            <a:ext cx="301660"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4394203" y="2760134"/>
            <a:ext cx="301660" cy="369332"/>
          </a:xfrm>
          <a:prstGeom prst="rect">
            <a:avLst/>
          </a:prstGeom>
          <a:noFill/>
        </p:spPr>
        <p:txBody>
          <a:bodyPr wrap="none" rtlCol="0">
            <a:spAutoFit/>
          </a:bodyPr>
          <a:lstStyle/>
          <a:p>
            <a:r>
              <a:rPr lang="en-US" dirty="0" smtClean="0"/>
              <a:t>1</a:t>
            </a:r>
            <a:endParaRPr lang="en-US" dirty="0"/>
          </a:p>
        </p:txBody>
      </p:sp>
      <p:sp>
        <p:nvSpPr>
          <p:cNvPr id="35" name="TextBox 34"/>
          <p:cNvSpPr txBox="1"/>
          <p:nvPr/>
        </p:nvSpPr>
        <p:spPr>
          <a:xfrm>
            <a:off x="6917251" y="2777067"/>
            <a:ext cx="301660" cy="369332"/>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649136" y="3437468"/>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8" name="TextBox 37"/>
          <p:cNvSpPr txBox="1"/>
          <p:nvPr/>
        </p:nvSpPr>
        <p:spPr>
          <a:xfrm>
            <a:off x="6155269" y="3454401"/>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40" name="TextBox 39"/>
          <p:cNvSpPr txBox="1"/>
          <p:nvPr/>
        </p:nvSpPr>
        <p:spPr>
          <a:xfrm>
            <a:off x="1075269" y="2794001"/>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2" name="TextBox 41"/>
          <p:cNvSpPr txBox="1"/>
          <p:nvPr/>
        </p:nvSpPr>
        <p:spPr>
          <a:xfrm>
            <a:off x="2108203" y="3437467"/>
            <a:ext cx="941283" cy="369332"/>
          </a:xfrm>
          <a:prstGeom prst="rect">
            <a:avLst/>
          </a:prstGeom>
          <a:solidFill>
            <a:srgbClr val="FFFFFF"/>
          </a:solidFill>
        </p:spPr>
        <p:txBody>
          <a:bodyPr wrap="none" rtlCol="0">
            <a:spAutoFit/>
          </a:bodyPr>
          <a:lstStyle/>
          <a:p>
            <a:r>
              <a:rPr lang="en-US" dirty="0" smtClean="0">
                <a:solidFill>
                  <a:srgbClr val="3366FF"/>
                </a:solidFill>
              </a:rPr>
              <a:t>1000 </a:t>
            </a:r>
            <a:r>
              <a:rPr lang="en-US" b="1" dirty="0" smtClean="0">
                <a:solidFill>
                  <a:srgbClr val="3366FF"/>
                </a:solidFill>
              </a:rPr>
              <a:t>40</a:t>
            </a:r>
            <a:endParaRPr lang="en-US" b="1" dirty="0">
              <a:solidFill>
                <a:srgbClr val="3366FF"/>
              </a:solidFill>
            </a:endParaRPr>
          </a:p>
        </p:txBody>
      </p:sp>
      <p:sp>
        <p:nvSpPr>
          <p:cNvPr id="45" name="TextBox 44"/>
          <p:cNvSpPr txBox="1"/>
          <p:nvPr/>
        </p:nvSpPr>
        <p:spPr>
          <a:xfrm>
            <a:off x="3293536" y="4758268"/>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40</a:t>
            </a:r>
            <a:endParaRPr lang="en-US" sz="2000" b="1" dirty="0">
              <a:solidFill>
                <a:srgbClr val="3366FF"/>
              </a:solidFill>
            </a:endParaRPr>
          </a:p>
        </p:txBody>
      </p:sp>
      <p:sp>
        <p:nvSpPr>
          <p:cNvPr id="43" name="TextBox 42"/>
          <p:cNvSpPr txBox="1"/>
          <p:nvPr/>
        </p:nvSpPr>
        <p:spPr>
          <a:xfrm>
            <a:off x="3352800" y="5334000"/>
            <a:ext cx="2180655" cy="707886"/>
          </a:xfrm>
          <a:prstGeom prst="rect">
            <a:avLst/>
          </a:prstGeom>
          <a:noFill/>
        </p:spPr>
        <p:txBody>
          <a:bodyPr wrap="none" rtlCol="0">
            <a:spAutoFit/>
          </a:bodyPr>
          <a:lstStyle/>
          <a:p>
            <a:r>
              <a:rPr lang="en-US" sz="4000" dirty="0" smtClean="0"/>
              <a:t>Problem?</a:t>
            </a:r>
            <a:endParaRPr lang="en-US" sz="40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Multiple Caches Coherent</a:t>
            </a:r>
            <a:endParaRPr lang="en-US" dirty="0"/>
          </a:p>
        </p:txBody>
      </p:sp>
      <p:sp>
        <p:nvSpPr>
          <p:cNvPr id="3" name="Content Placeholder 2"/>
          <p:cNvSpPr>
            <a:spLocks noGrp="1"/>
          </p:cNvSpPr>
          <p:nvPr>
            <p:ph idx="1"/>
          </p:nvPr>
        </p:nvSpPr>
        <p:spPr>
          <a:xfrm>
            <a:off x="533400" y="1371600"/>
            <a:ext cx="8382000" cy="4783667"/>
          </a:xfrm>
        </p:spPr>
        <p:txBody>
          <a:bodyPr>
            <a:normAutofit fontScale="92500" lnSpcReduction="20000"/>
          </a:bodyPr>
          <a:lstStyle/>
          <a:p>
            <a:r>
              <a:rPr lang="en-US" dirty="0" smtClean="0"/>
              <a:t>Architect’s job: shared memory </a:t>
            </a:r>
            <a:br>
              <a:rPr lang="en-US" dirty="0" smtClean="0"/>
            </a:br>
            <a:r>
              <a:rPr lang="en-US" dirty="0" smtClean="0"/>
              <a:t>=&gt; keep cache values coherent</a:t>
            </a:r>
          </a:p>
          <a:p>
            <a:r>
              <a:rPr lang="en-US" dirty="0" smtClean="0"/>
              <a:t>Idea: When any processor has cache miss or writes, notify other processors via interconnection network</a:t>
            </a:r>
          </a:p>
          <a:p>
            <a:pPr lvl="1"/>
            <a:r>
              <a:rPr lang="en-US" dirty="0" smtClean="0"/>
              <a:t>If only reading, many processors can have copies</a:t>
            </a:r>
          </a:p>
          <a:p>
            <a:pPr lvl="1"/>
            <a:r>
              <a:rPr lang="en-US" dirty="0" smtClean="0"/>
              <a:t>If a processor writes, invalidate any other copies</a:t>
            </a:r>
          </a:p>
          <a:p>
            <a:r>
              <a:rPr lang="en-US" dirty="0" smtClean="0"/>
              <a:t>Write transactions from one processor “snoop” tags of other caches using common interconnect</a:t>
            </a:r>
          </a:p>
          <a:p>
            <a:pPr lvl="1"/>
            <a:r>
              <a:rPr lang="en-US" dirty="0" smtClean="0"/>
              <a:t>Invalidate any “hits” to same address in other caches</a:t>
            </a:r>
          </a:p>
          <a:p>
            <a:pPr lvl="1"/>
            <a:r>
              <a:rPr lang="en-US" dirty="0" smtClean="0"/>
              <a:t>If hit is to dirty line, other cache has to write back first!</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Example, now with cache coherence</a:t>
            </a:r>
          </a:p>
          <a:p>
            <a:pPr lvl="1"/>
            <a:r>
              <a:rPr lang="en-US" dirty="0" smtClean="0"/>
              <a:t>Processors 1 and 2 read Memory[1000]</a:t>
            </a:r>
          </a:p>
          <a:p>
            <a:pPr lvl="1"/>
            <a:r>
              <a:rPr lang="en-US" dirty="0" smtClean="0"/>
              <a:t>Processor 0 writes Memory[1000] with 40</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dirty="0"/>
          </a:p>
        </p:txBody>
      </p:sp>
      <p:grpSp>
        <p:nvGrpSpPr>
          <p:cNvPr id="7" name="Group 63"/>
          <p:cNvGrpSpPr/>
          <p:nvPr/>
        </p:nvGrpSpPr>
        <p:grpSpPr>
          <a:xfrm>
            <a:off x="1591731" y="3733799"/>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2506134" y="3810000"/>
            <a:ext cx="301660"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4080934" y="3826933"/>
            <a:ext cx="301660" cy="369332"/>
          </a:xfrm>
          <a:prstGeom prst="rect">
            <a:avLst/>
          </a:prstGeom>
          <a:noFill/>
        </p:spPr>
        <p:txBody>
          <a:bodyPr wrap="none" rtlCol="0">
            <a:spAutoFit/>
          </a:bodyPr>
          <a:lstStyle/>
          <a:p>
            <a:r>
              <a:rPr lang="en-US" dirty="0" smtClean="0"/>
              <a:t>1</a:t>
            </a:r>
            <a:endParaRPr lang="en-US" dirty="0"/>
          </a:p>
        </p:txBody>
      </p:sp>
      <p:sp>
        <p:nvSpPr>
          <p:cNvPr id="35" name="TextBox 34"/>
          <p:cNvSpPr txBox="1"/>
          <p:nvPr/>
        </p:nvSpPr>
        <p:spPr>
          <a:xfrm>
            <a:off x="6603982" y="3843866"/>
            <a:ext cx="301660" cy="369332"/>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335867" y="45042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8" name="TextBox 37"/>
          <p:cNvSpPr txBox="1"/>
          <p:nvPr/>
        </p:nvSpPr>
        <p:spPr>
          <a:xfrm>
            <a:off x="5842000" y="4521200"/>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9" name="TextBox 38"/>
          <p:cNvSpPr txBox="1"/>
          <p:nvPr/>
        </p:nvSpPr>
        <p:spPr>
          <a:xfrm>
            <a:off x="7095066" y="3674533"/>
            <a:ext cx="1815521" cy="1569660"/>
          </a:xfrm>
          <a:prstGeom prst="rect">
            <a:avLst/>
          </a:prstGeom>
          <a:noFill/>
        </p:spPr>
        <p:txBody>
          <a:bodyPr wrap="none" rtlCol="0">
            <a:spAutoFit/>
          </a:bodyPr>
          <a:lstStyle/>
          <a:p>
            <a:r>
              <a:rPr lang="en-US" sz="2400" dirty="0" smtClean="0"/>
              <a:t>Processor 0</a:t>
            </a:r>
          </a:p>
          <a:p>
            <a:r>
              <a:rPr lang="en-US" sz="2400" dirty="0" smtClean="0"/>
              <a:t>Write</a:t>
            </a:r>
          </a:p>
          <a:p>
            <a:r>
              <a:rPr lang="en-US" sz="2400" dirty="0" smtClean="0"/>
              <a:t>Invalidates</a:t>
            </a:r>
          </a:p>
          <a:p>
            <a:r>
              <a:rPr lang="en-US" sz="2400" dirty="0" smtClean="0"/>
              <a:t>Other Copies</a:t>
            </a:r>
          </a:p>
        </p:txBody>
      </p:sp>
      <p:sp>
        <p:nvSpPr>
          <p:cNvPr id="40" name="TextBox 39"/>
          <p:cNvSpPr txBox="1"/>
          <p:nvPr/>
        </p:nvSpPr>
        <p:spPr>
          <a:xfrm>
            <a:off x="762000" y="3860800"/>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2" name="TextBox 41"/>
          <p:cNvSpPr txBox="1"/>
          <p:nvPr/>
        </p:nvSpPr>
        <p:spPr>
          <a:xfrm>
            <a:off x="1794934" y="4504266"/>
            <a:ext cx="941283" cy="369332"/>
          </a:xfrm>
          <a:prstGeom prst="rect">
            <a:avLst/>
          </a:prstGeom>
          <a:solidFill>
            <a:srgbClr val="FFFFFF"/>
          </a:solidFill>
        </p:spPr>
        <p:txBody>
          <a:bodyPr wrap="none" rtlCol="0">
            <a:spAutoFit/>
          </a:bodyPr>
          <a:lstStyle/>
          <a:p>
            <a:r>
              <a:rPr lang="en-US" dirty="0" smtClean="0">
                <a:solidFill>
                  <a:srgbClr val="3366FF"/>
                </a:solidFill>
              </a:rPr>
              <a:t>1000 </a:t>
            </a:r>
            <a:r>
              <a:rPr lang="en-US" b="1" dirty="0" smtClean="0">
                <a:solidFill>
                  <a:srgbClr val="3366FF"/>
                </a:solidFill>
              </a:rPr>
              <a:t>40</a:t>
            </a:r>
            <a:endParaRPr lang="en-US" b="1" dirty="0">
              <a:solidFill>
                <a:srgbClr val="3366FF"/>
              </a:solidFill>
            </a:endParaRPr>
          </a:p>
        </p:txBody>
      </p:sp>
      <p:sp>
        <p:nvSpPr>
          <p:cNvPr id="45" name="TextBox 44"/>
          <p:cNvSpPr txBox="1"/>
          <p:nvPr/>
        </p:nvSpPr>
        <p:spPr>
          <a:xfrm>
            <a:off x="2980267" y="58250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40</a:t>
            </a:r>
            <a:endParaRPr lang="en-US" sz="2000" b="1" dirty="0">
              <a:solidFill>
                <a:srgbClr val="3366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1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1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Clickers/Peer Instruction:</a:t>
            </a:r>
            <a:br>
              <a:rPr lang="en-US" dirty="0" smtClean="0"/>
            </a:br>
            <a:r>
              <a:rPr lang="en-US" dirty="0" smtClean="0"/>
              <a:t>Which statement is true?</a:t>
            </a:r>
            <a:endParaRPr lang="en-US" dirty="0"/>
          </a:p>
        </p:txBody>
      </p:sp>
      <p:sp>
        <p:nvSpPr>
          <p:cNvPr id="3" name="Content Placeholder 2"/>
          <p:cNvSpPr>
            <a:spLocks noGrp="1"/>
          </p:cNvSpPr>
          <p:nvPr>
            <p:ph idx="1"/>
          </p:nvPr>
        </p:nvSpPr>
        <p:spPr/>
        <p:txBody>
          <a:bodyPr/>
          <a:lstStyle/>
          <a:p>
            <a:r>
              <a:rPr lang="en-US" b="1" dirty="0" smtClean="0"/>
              <a:t>A: Using write-through caches removes the need for cache coherence</a:t>
            </a:r>
          </a:p>
          <a:p>
            <a:r>
              <a:rPr lang="en-US" b="1" dirty="0" smtClean="0"/>
              <a:t>B: Every processor store instruction must check contents of other caches</a:t>
            </a:r>
          </a:p>
          <a:p>
            <a:r>
              <a:rPr lang="en-US" b="1" dirty="0" smtClean="0"/>
              <a:t>C: Most processor load and store accesses only need to check in local private cache</a:t>
            </a:r>
          </a:p>
          <a:p>
            <a:r>
              <a:rPr lang="en-US" b="1" dirty="0" smtClean="0"/>
              <a:t>D: Only one processor can cache any memory location at one time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304800" y="1295400"/>
            <a:ext cx="8686800" cy="4870760"/>
          </a:xfrm>
        </p:spPr>
        <p:txBody>
          <a:bodyPr>
            <a:normAutofit/>
          </a:bodyPr>
          <a:lstStyle/>
          <a:p>
            <a:r>
              <a:rPr lang="en-US" dirty="0" smtClean="0"/>
              <a:t>MT2 is Thursday, April 9th:</a:t>
            </a:r>
          </a:p>
          <a:p>
            <a:pPr lvl="1"/>
            <a:r>
              <a:rPr lang="en-US" dirty="0" smtClean="0"/>
              <a:t>Covers lecture material up till 3/31 lecture</a:t>
            </a:r>
          </a:p>
          <a:p>
            <a:pPr lvl="1"/>
            <a:r>
              <a:rPr lang="en-US" dirty="0" smtClean="0"/>
              <a:t>TWO cheat sheets, 8.5”x11”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a:p>
        </p:txBody>
      </p:sp>
    </p:spTree>
    <p:extLst>
      <p:ext uri="{BB962C8B-B14F-4D97-AF65-F5344CB8AC3E}">
        <p14:creationId xmlns:p14="http://schemas.microsoft.com/office/powerpoint/2010/main" val="26272528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371600" y="2514600"/>
            <a:ext cx="6400800" cy="3810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Cache Coherency Tracked by Block</a:t>
            </a:r>
            <a:endParaRPr lang="en-US" dirty="0"/>
          </a:p>
        </p:txBody>
      </p:sp>
      <p:sp>
        <p:nvSpPr>
          <p:cNvPr id="3" name="Content Placeholder 2"/>
          <p:cNvSpPr>
            <a:spLocks noGrp="1"/>
          </p:cNvSpPr>
          <p:nvPr>
            <p:ph idx="1"/>
          </p:nvPr>
        </p:nvSpPr>
        <p:spPr>
          <a:xfrm>
            <a:off x="457200" y="3962400"/>
            <a:ext cx="8229600" cy="2308435"/>
          </a:xfrm>
        </p:spPr>
        <p:txBody>
          <a:bodyPr>
            <a:normAutofit/>
          </a:bodyPr>
          <a:lstStyle/>
          <a:p>
            <a:r>
              <a:rPr lang="en-US" sz="2400" dirty="0" smtClean="0"/>
              <a:t>Suppose block size is 32 bytes</a:t>
            </a:r>
          </a:p>
          <a:p>
            <a:r>
              <a:rPr lang="en-US" sz="2400" dirty="0" smtClean="0"/>
              <a:t>Suppose Processor 0 reading and writing variable X, Processor 1 reading and writing variable Y</a:t>
            </a:r>
          </a:p>
          <a:p>
            <a:r>
              <a:rPr lang="en-US" sz="2400" dirty="0" smtClean="0"/>
              <a:t>Suppose in X location 4000,  Y in 4012</a:t>
            </a:r>
          </a:p>
          <a:p>
            <a:r>
              <a:rPr lang="en-US" sz="2400" dirty="0" smtClean="0"/>
              <a:t>What will happen?</a:t>
            </a:r>
          </a:p>
          <a:p>
            <a:endParaRPr lang="en-US" sz="24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dirty="0"/>
          </a:p>
        </p:txBody>
      </p:sp>
      <p:grpSp>
        <p:nvGrpSpPr>
          <p:cNvPr id="29" name="Group 28"/>
          <p:cNvGrpSpPr/>
          <p:nvPr/>
        </p:nvGrpSpPr>
        <p:grpSpPr>
          <a:xfrm>
            <a:off x="1524000" y="1143000"/>
            <a:ext cx="6096000" cy="2667000"/>
            <a:chOff x="1447800" y="3657600"/>
            <a:chExt cx="6096000" cy="2667000"/>
          </a:xfrm>
        </p:grpSpPr>
        <p:sp>
          <p:nvSpPr>
            <p:cNvPr id="7" name="Rectangle 6"/>
            <p:cNvSpPr/>
            <p:nvPr/>
          </p:nvSpPr>
          <p:spPr>
            <a:xfrm>
              <a:off x="1828800" y="3657600"/>
              <a:ext cx="1447800" cy="609600"/>
            </a:xfrm>
            <a:prstGeom prst="rect">
              <a:avLst/>
            </a:prstGeom>
            <a:solidFill>
              <a:srgbClr val="D7E4B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Processor 0</a:t>
              </a:r>
              <a:endParaRPr lang="en-US" dirty="0">
                <a:solidFill>
                  <a:schemeClr val="tx1"/>
                </a:solidFill>
              </a:endParaRPr>
            </a:p>
          </p:txBody>
        </p:sp>
        <p:sp>
          <p:nvSpPr>
            <p:cNvPr id="8" name="Rectangle 7"/>
            <p:cNvSpPr/>
            <p:nvPr/>
          </p:nvSpPr>
          <p:spPr>
            <a:xfrm>
              <a:off x="5181600" y="3657600"/>
              <a:ext cx="1447800" cy="609600"/>
            </a:xfrm>
            <a:prstGeom prst="rect">
              <a:avLst/>
            </a:prstGeom>
            <a:solidFill>
              <a:srgbClr val="E6B9B8"/>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Processor 1</a:t>
              </a:r>
              <a:endParaRPr lang="en-US" dirty="0">
                <a:solidFill>
                  <a:schemeClr val="tx1"/>
                </a:solidFill>
              </a:endParaRPr>
            </a:p>
          </p:txBody>
        </p:sp>
        <p:sp>
          <p:nvSpPr>
            <p:cNvPr id="9" name="Rectangle 8"/>
            <p:cNvSpPr/>
            <p:nvPr/>
          </p:nvSpPr>
          <p:spPr>
            <a:xfrm>
              <a:off x="1447800" y="5117068"/>
              <a:ext cx="11430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4000</a:t>
              </a:r>
              <a:endParaRPr lang="en-US" dirty="0">
                <a:solidFill>
                  <a:schemeClr val="tx1"/>
                </a:solidFill>
              </a:endParaRPr>
            </a:p>
          </p:txBody>
        </p:sp>
        <p:sp>
          <p:nvSpPr>
            <p:cNvPr id="10" name="Rectangle 9"/>
            <p:cNvSpPr/>
            <p:nvPr/>
          </p:nvSpPr>
          <p:spPr>
            <a:xfrm>
              <a:off x="2743200" y="5117068"/>
              <a:ext cx="685800" cy="228600"/>
            </a:xfrm>
            <a:prstGeom prst="rect">
              <a:avLst/>
            </a:prstGeom>
            <a:solidFill>
              <a:srgbClr val="C3D69B"/>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4000</a:t>
              </a:r>
              <a:endParaRPr lang="en-US" dirty="0">
                <a:solidFill>
                  <a:schemeClr val="tx1"/>
                </a:solidFill>
              </a:endParaRPr>
            </a:p>
          </p:txBody>
        </p:sp>
        <p:sp>
          <p:nvSpPr>
            <p:cNvPr id="11" name="Rectangle 10"/>
            <p:cNvSpPr/>
            <p:nvPr/>
          </p:nvSpPr>
          <p:spPr>
            <a:xfrm>
              <a:off x="34290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4004</a:t>
              </a:r>
              <a:endParaRPr lang="en-US" dirty="0">
                <a:solidFill>
                  <a:schemeClr val="tx1"/>
                </a:solidFill>
              </a:endParaRPr>
            </a:p>
          </p:txBody>
        </p:sp>
        <p:sp>
          <p:nvSpPr>
            <p:cNvPr id="12" name="Rectangle 11"/>
            <p:cNvSpPr/>
            <p:nvPr/>
          </p:nvSpPr>
          <p:spPr>
            <a:xfrm>
              <a:off x="41148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4008</a:t>
              </a:r>
              <a:endParaRPr lang="en-US" dirty="0">
                <a:solidFill>
                  <a:schemeClr val="tx1"/>
                </a:solidFill>
              </a:endParaRPr>
            </a:p>
          </p:txBody>
        </p:sp>
        <p:sp>
          <p:nvSpPr>
            <p:cNvPr id="13" name="Rectangle 12"/>
            <p:cNvSpPr/>
            <p:nvPr/>
          </p:nvSpPr>
          <p:spPr>
            <a:xfrm>
              <a:off x="4800600" y="5117068"/>
              <a:ext cx="6858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4012</a:t>
              </a:r>
              <a:endParaRPr lang="en-US" dirty="0">
                <a:solidFill>
                  <a:schemeClr val="tx1"/>
                </a:solidFill>
              </a:endParaRPr>
            </a:p>
          </p:txBody>
        </p:sp>
        <p:sp>
          <p:nvSpPr>
            <p:cNvPr id="14" name="Rectangle 13"/>
            <p:cNvSpPr/>
            <p:nvPr/>
          </p:nvSpPr>
          <p:spPr>
            <a:xfrm>
              <a:off x="54864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4016</a:t>
              </a:r>
              <a:endParaRPr lang="en-US" dirty="0">
                <a:solidFill>
                  <a:schemeClr val="tx1"/>
                </a:solidFill>
              </a:endParaRPr>
            </a:p>
          </p:txBody>
        </p:sp>
        <p:sp>
          <p:nvSpPr>
            <p:cNvPr id="15" name="Rectangle 14"/>
            <p:cNvSpPr/>
            <p:nvPr/>
          </p:nvSpPr>
          <p:spPr>
            <a:xfrm>
              <a:off x="6172200" y="5117068"/>
              <a:ext cx="685800" cy="228600"/>
            </a:xfrm>
            <a:prstGeom prst="rect">
              <a:avLst/>
            </a:prstGeom>
            <a:solidFill>
              <a:schemeClr val="bg1"/>
            </a:solidFill>
            <a:ln w="12700" cap="flat" cmpd="sng" algn="ctr">
              <a:solidFill>
                <a:schemeClr val="tx1"/>
              </a:solidFill>
              <a:prstDash val="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6858000" y="5117068"/>
              <a:ext cx="6858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4028</a:t>
              </a:r>
              <a:endParaRPr lang="en-US" dirty="0">
                <a:solidFill>
                  <a:schemeClr val="tx1"/>
                </a:solidFill>
              </a:endParaRPr>
            </a:p>
          </p:txBody>
        </p:sp>
        <p:sp>
          <p:nvSpPr>
            <p:cNvPr id="17" name="TextBox 16"/>
            <p:cNvSpPr txBox="1"/>
            <p:nvPr/>
          </p:nvSpPr>
          <p:spPr>
            <a:xfrm>
              <a:off x="1828800" y="5345668"/>
              <a:ext cx="498341" cy="369332"/>
            </a:xfrm>
            <a:prstGeom prst="rect">
              <a:avLst/>
            </a:prstGeom>
            <a:noFill/>
          </p:spPr>
          <p:txBody>
            <a:bodyPr wrap="none" rtlCol="0">
              <a:spAutoFit/>
            </a:bodyPr>
            <a:lstStyle/>
            <a:p>
              <a:r>
                <a:rPr lang="en-US" dirty="0" smtClean="0"/>
                <a:t>Tag</a:t>
              </a:r>
              <a:endParaRPr lang="en-US" dirty="0"/>
            </a:p>
          </p:txBody>
        </p:sp>
        <p:sp>
          <p:nvSpPr>
            <p:cNvPr id="18" name="TextBox 17"/>
            <p:cNvSpPr txBox="1"/>
            <p:nvPr/>
          </p:nvSpPr>
          <p:spPr>
            <a:xfrm>
              <a:off x="4800600" y="5345668"/>
              <a:ext cx="1954381" cy="369332"/>
            </a:xfrm>
            <a:prstGeom prst="rect">
              <a:avLst/>
            </a:prstGeom>
            <a:noFill/>
          </p:spPr>
          <p:txBody>
            <a:bodyPr wrap="none" rtlCol="0">
              <a:spAutoFit/>
            </a:bodyPr>
            <a:lstStyle/>
            <a:p>
              <a:r>
                <a:rPr lang="en-US" dirty="0" smtClean="0"/>
                <a:t>32-Byte Data Block</a:t>
              </a:r>
              <a:endParaRPr lang="en-US" dirty="0"/>
            </a:p>
          </p:txBody>
        </p:sp>
        <p:cxnSp>
          <p:nvCxnSpPr>
            <p:cNvPr id="20" name="Straight Arrow Connector 19"/>
            <p:cNvCxnSpPr>
              <a:stCxn id="7" idx="2"/>
              <a:endCxn id="10" idx="0"/>
            </p:cNvCxnSpPr>
            <p:nvPr/>
          </p:nvCxnSpPr>
          <p:spPr>
            <a:xfrm rot="16200000" flipH="1">
              <a:off x="2394466" y="4425434"/>
              <a:ext cx="849868" cy="5334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2"/>
              <a:endCxn id="13" idx="0"/>
            </p:cNvCxnSpPr>
            <p:nvPr/>
          </p:nvCxnSpPr>
          <p:spPr>
            <a:xfrm rot="5400000">
              <a:off x="5099566" y="4311134"/>
              <a:ext cx="849868" cy="762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828800" y="4495800"/>
              <a:ext cx="1447800" cy="381000"/>
            </a:xfrm>
            <a:prstGeom prst="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Cache 0</a:t>
              </a:r>
              <a:endParaRPr lang="en-US" dirty="0">
                <a:solidFill>
                  <a:schemeClr val="tx1"/>
                </a:solidFill>
              </a:endParaRPr>
            </a:p>
          </p:txBody>
        </p:sp>
        <p:sp>
          <p:nvSpPr>
            <p:cNvPr id="26" name="Rectangle 25"/>
            <p:cNvSpPr/>
            <p:nvPr/>
          </p:nvSpPr>
          <p:spPr>
            <a:xfrm>
              <a:off x="5181600" y="4495800"/>
              <a:ext cx="1447800" cy="381000"/>
            </a:xfrm>
            <a:prstGeom prst="rect">
              <a:avLst/>
            </a:prstGeom>
            <a:solidFill>
              <a:srgbClr val="E6B9B8"/>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Cache 1</a:t>
              </a:r>
              <a:endParaRPr lang="en-US" dirty="0">
                <a:solidFill>
                  <a:schemeClr val="tx1"/>
                </a:solidFill>
              </a:endParaRPr>
            </a:p>
          </p:txBody>
        </p:sp>
        <p:sp>
          <p:nvSpPr>
            <p:cNvPr id="27" name="Rectangle 26"/>
            <p:cNvSpPr/>
            <p:nvPr/>
          </p:nvSpPr>
          <p:spPr>
            <a:xfrm>
              <a:off x="3200400" y="5791200"/>
              <a:ext cx="2514600" cy="5334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cxnSp>
          <p:nvCxnSpPr>
            <p:cNvPr id="28" name="Straight Arrow Connector 27"/>
            <p:cNvCxnSpPr>
              <a:stCxn id="12" idx="2"/>
              <a:endCxn id="27" idx="0"/>
            </p:cNvCxnSpPr>
            <p:nvPr/>
          </p:nvCxnSpPr>
          <p:spPr>
            <a:xfrm rot="5400000">
              <a:off x="4234934" y="5568434"/>
              <a:ext cx="445532"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Coherency Tracked by Cache </a:t>
            </a:r>
            <a:r>
              <a:rPr lang="en-US" dirty="0"/>
              <a:t>L</a:t>
            </a:r>
            <a:r>
              <a:rPr lang="en-US" dirty="0" smtClean="0"/>
              <a:t>ine</a:t>
            </a:r>
            <a:endParaRPr lang="en-US" dirty="0"/>
          </a:p>
        </p:txBody>
      </p:sp>
      <p:sp>
        <p:nvSpPr>
          <p:cNvPr id="3" name="Content Placeholder 2"/>
          <p:cNvSpPr>
            <a:spLocks noGrp="1"/>
          </p:cNvSpPr>
          <p:nvPr>
            <p:ph idx="1"/>
          </p:nvPr>
        </p:nvSpPr>
        <p:spPr/>
        <p:txBody>
          <a:bodyPr/>
          <a:lstStyle/>
          <a:p>
            <a:r>
              <a:rPr lang="en-US" dirty="0" smtClean="0"/>
              <a:t>Block ping-pongs between two caches even though processors are accessing disjoint variables</a:t>
            </a:r>
          </a:p>
          <a:p>
            <a:r>
              <a:rPr lang="en-US" dirty="0" smtClean="0"/>
              <a:t>Effect called </a:t>
            </a:r>
            <a:r>
              <a:rPr lang="en-US" i="1" dirty="0" smtClean="0">
                <a:solidFill>
                  <a:srgbClr val="3366FF"/>
                </a:solidFill>
              </a:rPr>
              <a:t>false sharing </a:t>
            </a:r>
          </a:p>
          <a:p>
            <a:r>
              <a:rPr lang="en-US" dirty="0" smtClean="0"/>
              <a:t>How can you prevent it?</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389467" y="1430867"/>
            <a:ext cx="8229600" cy="4851400"/>
          </a:xfrm>
        </p:spPr>
        <p:txBody>
          <a:bodyPr>
            <a:normAutofit fontScale="92500" lnSpcReduction="20000"/>
          </a:bodyPr>
          <a:lstStyle/>
          <a:p>
            <a:r>
              <a:rPr lang="en-US" dirty="0" smtClean="0"/>
              <a:t>Sequential software is slow software</a:t>
            </a:r>
          </a:p>
          <a:p>
            <a:pPr lvl="1"/>
            <a:r>
              <a:rPr lang="en-US" dirty="0" smtClean="0"/>
              <a:t>SIMD and MIMD only path to higher performance</a:t>
            </a:r>
          </a:p>
          <a:p>
            <a:r>
              <a:rPr lang="en-US" dirty="0" smtClean="0"/>
              <a:t>Multithreading increases utilization, Multicore more processors (MIMD)</a:t>
            </a:r>
          </a:p>
          <a:p>
            <a:r>
              <a:rPr lang="en-US" dirty="0" smtClean="0"/>
              <a:t>Synchronization</a:t>
            </a:r>
          </a:p>
          <a:p>
            <a:pPr lvl="1"/>
            <a:r>
              <a:rPr lang="en-US" dirty="0" smtClean="0"/>
              <a:t>atomic read-modify-write using load-linked/store-conditional</a:t>
            </a:r>
          </a:p>
          <a:p>
            <a:r>
              <a:rPr lang="en-US" dirty="0" err="1"/>
              <a:t>OpenMP</a:t>
            </a:r>
            <a:r>
              <a:rPr lang="en-US" dirty="0"/>
              <a:t> as simple parallel extension to C</a:t>
            </a:r>
          </a:p>
          <a:p>
            <a:pPr lvl="1"/>
            <a:r>
              <a:rPr lang="en-US" dirty="0"/>
              <a:t>Threads, Parallel for, private, critical sections, … </a:t>
            </a:r>
          </a:p>
          <a:p>
            <a:pPr lvl="1"/>
            <a:r>
              <a:rPr lang="en-US" dirty="0"/>
              <a:t>≈ C: small so easy to learn, but not very high level and </a:t>
            </a:r>
            <a:r>
              <a:rPr lang="en-US" dirty="0" smtClean="0"/>
              <a:t>it’s </a:t>
            </a:r>
            <a:r>
              <a:rPr lang="en-US" dirty="0"/>
              <a:t>easy to get into </a:t>
            </a:r>
            <a:r>
              <a:rPr lang="en-US" dirty="0" smtClean="0"/>
              <a:t>trouble</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a:t>
            </a:fld>
            <a:endParaRPr lang="en-US" dirty="0"/>
          </a:p>
        </p:txBody>
      </p:sp>
    </p:spTree>
    <p:extLst>
      <p:ext uri="{BB962C8B-B14F-4D97-AF65-F5344CB8AC3E}">
        <p14:creationId xmlns:p14="http://schemas.microsoft.com/office/powerpoint/2010/main" val="31499953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lnSpc>
                <a:spcPct val="85000"/>
              </a:lnSpc>
            </a:pPr>
            <a:r>
              <a:rPr lang="en-US" dirty="0" smtClean="0"/>
              <a:t>Review: Understanding Cache Misses:</a:t>
            </a:r>
            <a:br>
              <a:rPr lang="en-US" dirty="0" smtClean="0"/>
            </a:br>
            <a:r>
              <a:rPr lang="en-US" dirty="0" smtClean="0"/>
              <a:t>The 3Cs</a:t>
            </a:r>
          </a:p>
        </p:txBody>
      </p:sp>
      <p:sp>
        <p:nvSpPr>
          <p:cNvPr id="1602563" name="Rectangle 3"/>
          <p:cNvSpPr>
            <a:spLocks noGrp="1" noChangeArrowheads="1"/>
          </p:cNvSpPr>
          <p:nvPr>
            <p:ph type="body" idx="1"/>
          </p:nvPr>
        </p:nvSpPr>
        <p:spPr/>
        <p:txBody>
          <a:bodyPr>
            <a:normAutofit fontScale="70000" lnSpcReduction="20000"/>
          </a:bodyPr>
          <a:lstStyle/>
          <a:p>
            <a:pPr>
              <a:buClr>
                <a:schemeClr val="tx1"/>
              </a:buClr>
              <a:defRPr/>
            </a:pPr>
            <a:r>
              <a:rPr lang="en-US" dirty="0" smtClean="0">
                <a:solidFill>
                  <a:srgbClr val="FF0000"/>
                </a:solidFill>
              </a:rPr>
              <a:t>Compulsory </a:t>
            </a:r>
            <a:r>
              <a:rPr lang="en-US" dirty="0" smtClean="0"/>
              <a:t>(cold start or process migration, 1</a:t>
            </a:r>
            <a:r>
              <a:rPr lang="en-US" baseline="30000" dirty="0" smtClean="0"/>
              <a:t>st</a:t>
            </a:r>
            <a:r>
              <a:rPr lang="en-US" dirty="0" smtClean="0"/>
              <a:t> reference):</a:t>
            </a:r>
          </a:p>
          <a:p>
            <a:pPr lvl="1">
              <a:defRPr/>
            </a:pPr>
            <a:r>
              <a:rPr lang="en-US" dirty="0" smtClean="0"/>
              <a:t>First access to block, impossible to avoid; small effect for long-running programs</a:t>
            </a:r>
          </a:p>
          <a:p>
            <a:pPr lvl="1">
              <a:defRPr/>
            </a:pPr>
            <a:r>
              <a:rPr lang="en-US" dirty="0" smtClean="0"/>
              <a:t>Solution: increase block size (increases miss penalty; very large blocks could increase miss rate)</a:t>
            </a:r>
          </a:p>
          <a:p>
            <a:pPr>
              <a:buClr>
                <a:schemeClr val="tx1"/>
              </a:buClr>
              <a:defRPr/>
            </a:pPr>
            <a:r>
              <a:rPr lang="en-US" dirty="0" smtClean="0">
                <a:solidFill>
                  <a:srgbClr val="FF0000"/>
                </a:solidFill>
              </a:rPr>
              <a:t>Capacity</a:t>
            </a:r>
            <a:r>
              <a:rPr lang="en-US" dirty="0"/>
              <a:t> </a:t>
            </a:r>
            <a:r>
              <a:rPr lang="en-US" dirty="0" smtClean="0"/>
              <a:t>(not compulsory and…)</a:t>
            </a:r>
          </a:p>
          <a:p>
            <a:pPr lvl="1">
              <a:defRPr/>
            </a:pPr>
            <a:r>
              <a:rPr lang="en-US" dirty="0" smtClean="0"/>
              <a:t>Cache cannot contain all blocks accessed by the program </a:t>
            </a:r>
            <a:r>
              <a:rPr lang="en-US" b="1" i="1" dirty="0" smtClean="0"/>
              <a:t>even with perfect replacement policy in fully associative cache</a:t>
            </a:r>
          </a:p>
          <a:p>
            <a:pPr lvl="1">
              <a:defRPr/>
            </a:pPr>
            <a:r>
              <a:rPr lang="en-US" dirty="0" smtClean="0"/>
              <a:t>Solution: increase cache size (may increase access time)</a:t>
            </a:r>
          </a:p>
          <a:p>
            <a:pPr>
              <a:buClr>
                <a:schemeClr val="tx1"/>
              </a:buClr>
              <a:defRPr/>
            </a:pPr>
            <a:r>
              <a:rPr lang="en-US" dirty="0" smtClean="0">
                <a:solidFill>
                  <a:srgbClr val="FF0000"/>
                </a:solidFill>
              </a:rPr>
              <a:t>Conflict </a:t>
            </a:r>
            <a:r>
              <a:rPr lang="en-US" dirty="0" smtClean="0"/>
              <a:t>(not compulsory or capacity and…):</a:t>
            </a:r>
          </a:p>
          <a:p>
            <a:pPr lvl="1">
              <a:defRPr/>
            </a:pPr>
            <a:r>
              <a:rPr lang="en-US" dirty="0" smtClean="0"/>
              <a:t>Multiple memory locations map to the same cache location</a:t>
            </a:r>
          </a:p>
          <a:p>
            <a:pPr lvl="1">
              <a:defRPr/>
            </a:pPr>
            <a:r>
              <a:rPr lang="en-US" dirty="0" smtClean="0"/>
              <a:t>Solution 1: increase cache size</a:t>
            </a:r>
          </a:p>
          <a:p>
            <a:pPr lvl="1">
              <a:defRPr/>
            </a:pPr>
            <a:r>
              <a:rPr lang="en-US" dirty="0" smtClean="0"/>
              <a:t>Solution 2: increase associativity (may increase access time)</a:t>
            </a:r>
          </a:p>
          <a:p>
            <a:pPr lvl="1">
              <a:defRPr/>
            </a:pPr>
            <a:r>
              <a:rPr lang="en-US" dirty="0" smtClean="0"/>
              <a:t>Solution 3: improve replacement policy, e.g.. LRU</a:t>
            </a:r>
            <a:endParaRPr lang="en-US" dirty="0"/>
          </a:p>
        </p:txBody>
      </p:sp>
      <p:sp>
        <p:nvSpPr>
          <p:cNvPr id="10" name="Slide Number Placeholder 9"/>
          <p:cNvSpPr>
            <a:spLocks noGrp="1"/>
          </p:cNvSpPr>
          <p:nvPr>
            <p:ph type="sldNum" sz="quarter" idx="12"/>
          </p:nvPr>
        </p:nvSpPr>
        <p:spPr/>
        <p:txBody>
          <a:bodyPr/>
          <a:lstStyle/>
          <a:p>
            <a:fld id="{3CC63E4C-4642-794D-A2FD-70F6B81535F5}" type="slidenum">
              <a:rPr lang="en-US" smtClean="0"/>
              <a:pPr/>
              <a:t>20</a:t>
            </a:fld>
            <a:endParaRPr lang="en-US" dirty="0"/>
          </a:p>
        </p:txBody>
      </p:sp>
    </p:spTree>
    <p:extLst>
      <p:ext uri="{BB962C8B-B14F-4D97-AF65-F5344CB8AC3E}">
        <p14:creationId xmlns:p14="http://schemas.microsoft.com/office/powerpoint/2010/main" val="24360953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02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3C’s using Cache Simulator</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i="1" dirty="0" smtClean="0">
                <a:solidFill>
                  <a:srgbClr val="0000FF"/>
                </a:solidFill>
              </a:rPr>
              <a:t>Compulsory</a:t>
            </a:r>
            <a:r>
              <a:rPr lang="en-US" dirty="0" smtClean="0"/>
              <a:t>: set cache size to infinity and fully associative, and count number of misses</a:t>
            </a:r>
          </a:p>
          <a:p>
            <a:pPr marL="514350" indent="-514350">
              <a:buFont typeface="+mj-lt"/>
              <a:buAutoNum type="arabicPeriod"/>
            </a:pPr>
            <a:r>
              <a:rPr lang="en-US" sz="3243" i="1" dirty="0" smtClean="0">
                <a:solidFill>
                  <a:srgbClr val="0000FF"/>
                </a:solidFill>
              </a:rPr>
              <a:t>Capacity</a:t>
            </a:r>
            <a:r>
              <a:rPr lang="en-US" dirty="0" smtClean="0"/>
              <a:t>: reduce cache size from infinity, usually in powers of 2, </a:t>
            </a:r>
            <a:r>
              <a:rPr lang="en-US" b="1" i="1" dirty="0" smtClean="0"/>
              <a:t>implement optimal replacement</a:t>
            </a:r>
            <a:r>
              <a:rPr lang="en-US" dirty="0"/>
              <a:t>,</a:t>
            </a:r>
            <a:r>
              <a:rPr lang="en-US" dirty="0" smtClean="0"/>
              <a:t> and count misses for each reduction in size</a:t>
            </a:r>
          </a:p>
          <a:p>
            <a:pPr marL="971550" lvl="1" indent="-514350"/>
            <a:r>
              <a:rPr lang="en-US" dirty="0" smtClean="0"/>
              <a:t>16 MB, 8 MB, 4 MB, … 128 KB, 64 KB, 16 KB</a:t>
            </a:r>
          </a:p>
          <a:p>
            <a:pPr marL="514350" indent="-514350">
              <a:buFont typeface="+mj-lt"/>
              <a:buAutoNum type="arabicPeriod"/>
            </a:pPr>
            <a:r>
              <a:rPr lang="en-US" sz="3243" i="1" dirty="0" smtClean="0">
                <a:solidFill>
                  <a:srgbClr val="0000FF"/>
                </a:solidFill>
              </a:rPr>
              <a:t>Conflict</a:t>
            </a:r>
            <a:r>
              <a:rPr lang="en-US" dirty="0" smtClean="0"/>
              <a:t>: Change from fully associative to </a:t>
            </a:r>
            <a:r>
              <a:rPr lang="en-US" dirty="0" err="1" smtClean="0"/>
              <a:t>n</a:t>
            </a:r>
            <a:r>
              <a:rPr lang="en-US" dirty="0" smtClean="0"/>
              <a:t>-way set associative while counting misses</a:t>
            </a:r>
          </a:p>
          <a:p>
            <a:pPr marL="971550" lvl="1" indent="-514350"/>
            <a:r>
              <a:rPr lang="en-US" dirty="0" smtClean="0"/>
              <a:t>Fully associative, 16-way, 8-way, 4-way, 2-way, 1-way</a:t>
            </a:r>
            <a:endParaRPr lang="en-US" dirty="0"/>
          </a:p>
        </p:txBody>
      </p:sp>
      <p:sp>
        <p:nvSpPr>
          <p:cNvPr id="8" name="Slide Number Placeholder 7"/>
          <p:cNvSpPr>
            <a:spLocks noGrp="1"/>
          </p:cNvSpPr>
          <p:nvPr>
            <p:ph type="sldNum" sz="quarter" idx="12"/>
          </p:nvPr>
        </p:nvSpPr>
        <p:spPr/>
        <p:txBody>
          <a:bodyPr/>
          <a:lstStyle/>
          <a:p>
            <a:fld id="{3CC63E4C-4642-794D-A2FD-70F6B81535F5}" type="slidenum">
              <a:rPr lang="en-US" smtClean="0"/>
              <a:pPr/>
              <a:t>21</a:t>
            </a:fld>
            <a:endParaRPr lang="en-US" dirty="0"/>
          </a:p>
        </p:txBody>
      </p:sp>
    </p:spTree>
    <p:extLst>
      <p:ext uri="{BB962C8B-B14F-4D97-AF65-F5344CB8AC3E}">
        <p14:creationId xmlns:p14="http://schemas.microsoft.com/office/powerpoint/2010/main" val="3293360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f05-31-P374493"/>
          <p:cNvPicPr>
            <a:picLocks noChangeAspect="1" noChangeArrowheads="1"/>
          </p:cNvPicPr>
          <p:nvPr/>
        </p:nvPicPr>
        <p:blipFill>
          <a:blip r:embed="rId3"/>
          <a:srcRect/>
          <a:stretch>
            <a:fillRect/>
          </a:stretch>
        </p:blipFill>
        <p:spPr bwMode="auto">
          <a:xfrm>
            <a:off x="203200" y="209930"/>
            <a:ext cx="7205134" cy="4869769"/>
          </a:xfrm>
          <a:prstGeom prst="rect">
            <a:avLst/>
          </a:prstGeom>
          <a:noFill/>
          <a:ln w="9525">
            <a:noFill/>
            <a:miter lim="800000"/>
            <a:headEnd/>
            <a:tailEnd/>
          </a:ln>
        </p:spPr>
      </p:pic>
      <p:sp>
        <p:nvSpPr>
          <p:cNvPr id="65539" name="Title 5"/>
          <p:cNvSpPr>
            <a:spLocks noGrp="1"/>
          </p:cNvSpPr>
          <p:nvPr>
            <p:ph type="title"/>
          </p:nvPr>
        </p:nvSpPr>
        <p:spPr>
          <a:xfrm>
            <a:off x="1490134" y="113771"/>
            <a:ext cx="8229600" cy="1143000"/>
          </a:xfrm>
        </p:spPr>
        <p:txBody>
          <a:bodyPr/>
          <a:lstStyle/>
          <a:p>
            <a:r>
              <a:rPr lang="en-US" dirty="0" smtClean="0"/>
              <a:t>3Cs Analysis</a:t>
            </a:r>
          </a:p>
        </p:txBody>
      </p:sp>
      <p:sp>
        <p:nvSpPr>
          <p:cNvPr id="12" name="Content Placeholder 11"/>
          <p:cNvSpPr>
            <a:spLocks noGrp="1"/>
          </p:cNvSpPr>
          <p:nvPr>
            <p:ph idx="1"/>
          </p:nvPr>
        </p:nvSpPr>
        <p:spPr>
          <a:xfrm>
            <a:off x="508000" y="5096934"/>
            <a:ext cx="8229600" cy="1668463"/>
          </a:xfrm>
        </p:spPr>
        <p:txBody>
          <a:bodyPr>
            <a:normAutofit fontScale="70000" lnSpcReduction="20000"/>
          </a:bodyPr>
          <a:lstStyle/>
          <a:p>
            <a:pPr>
              <a:defRPr/>
            </a:pPr>
            <a:r>
              <a:rPr lang="en-US" dirty="0" smtClean="0"/>
              <a:t>Three sources of misses (SPEC2000 integer and floating-point benchmarks)</a:t>
            </a:r>
          </a:p>
          <a:p>
            <a:pPr lvl="1">
              <a:defRPr/>
            </a:pPr>
            <a:r>
              <a:rPr lang="en-US" dirty="0" smtClean="0"/>
              <a:t>Compulsory misses 0.006%; not visible</a:t>
            </a:r>
          </a:p>
          <a:p>
            <a:pPr lvl="1">
              <a:defRPr/>
            </a:pPr>
            <a:r>
              <a:rPr lang="en-US" dirty="0" smtClean="0"/>
              <a:t>Capacity misses, function of cache size</a:t>
            </a:r>
          </a:p>
          <a:p>
            <a:pPr lvl="1">
              <a:defRPr/>
            </a:pPr>
            <a:r>
              <a:rPr lang="en-US" dirty="0" smtClean="0"/>
              <a:t>Conflict portion depends on </a:t>
            </a:r>
            <a:r>
              <a:rPr lang="en-US" dirty="0" err="1" smtClean="0"/>
              <a:t>associativity</a:t>
            </a:r>
            <a:r>
              <a:rPr lang="en-US" dirty="0" smtClean="0"/>
              <a:t> and cache size</a:t>
            </a:r>
          </a:p>
        </p:txBody>
      </p:sp>
      <p:sp>
        <p:nvSpPr>
          <p:cNvPr id="9" name="Slide Number Placeholder 8"/>
          <p:cNvSpPr>
            <a:spLocks noGrp="1"/>
          </p:cNvSpPr>
          <p:nvPr>
            <p:ph type="sldNum" sz="quarter" idx="12"/>
          </p:nvPr>
        </p:nvSpPr>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3553344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Fourth “C” of Cache Misses:</a:t>
            </a:r>
            <a:br>
              <a:rPr lang="en-US" dirty="0" smtClean="0"/>
            </a:br>
            <a:r>
              <a:rPr lang="en-US" i="1" dirty="0" smtClean="0"/>
              <a:t>Coherence </a:t>
            </a:r>
            <a:r>
              <a:rPr lang="en-US" dirty="0" smtClean="0"/>
              <a:t>Misses</a:t>
            </a:r>
            <a:endParaRPr lang="en-US" dirty="0"/>
          </a:p>
        </p:txBody>
      </p:sp>
      <p:sp>
        <p:nvSpPr>
          <p:cNvPr id="3" name="Content Placeholder 2"/>
          <p:cNvSpPr>
            <a:spLocks noGrp="1"/>
          </p:cNvSpPr>
          <p:nvPr>
            <p:ph idx="1"/>
          </p:nvPr>
        </p:nvSpPr>
        <p:spPr/>
        <p:txBody>
          <a:bodyPr/>
          <a:lstStyle/>
          <a:p>
            <a:r>
              <a:rPr lang="en-US" dirty="0" smtClean="0"/>
              <a:t>Misses caused by coherence traffic with other processor</a:t>
            </a:r>
          </a:p>
          <a:p>
            <a:r>
              <a:rPr lang="en-US" dirty="0" smtClean="0"/>
              <a:t>Also known as </a:t>
            </a:r>
            <a:r>
              <a:rPr lang="en-US" i="1" dirty="0" smtClean="0"/>
              <a:t>communication </a:t>
            </a:r>
            <a:r>
              <a:rPr lang="en-US" dirty="0" smtClean="0"/>
              <a:t>misses because represents data moving between processors working together on a parallel program</a:t>
            </a:r>
          </a:p>
          <a:p>
            <a:r>
              <a:rPr lang="en-US" dirty="0" smtClean="0"/>
              <a:t>For some parallel programs, coherence misses can dominate total misses</a:t>
            </a:r>
            <a:endParaRPr lang="en-US" dirty="0"/>
          </a:p>
        </p:txBody>
      </p:sp>
      <p:sp>
        <p:nvSpPr>
          <p:cNvPr id="6" name="Slide Number Placeholder 5"/>
          <p:cNvSpPr>
            <a:spLocks noGrp="1"/>
          </p:cNvSpPr>
          <p:nvPr>
            <p:ph type="sldNum" sz="quarter" idx="12"/>
          </p:nvPr>
        </p:nvSpPr>
        <p:spPr>
          <a:xfrm>
            <a:off x="6553200" y="6369860"/>
            <a:ext cx="2133600" cy="365125"/>
          </a:xfrm>
        </p:spPr>
        <p:txBody>
          <a:bodyPr/>
          <a:lstStyle/>
          <a:p>
            <a:fld id="{3CC63E4C-4642-794D-A2FD-70F6B81535F5}" type="slidenum">
              <a:rPr lang="en-US" smtClean="0"/>
              <a:pPr/>
              <a:t>23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π</a:t>
            </a:r>
            <a:endParaRPr lang="en-US" dirty="0"/>
          </a:p>
        </p:txBody>
      </p:sp>
      <p:sp>
        <p:nvSpPr>
          <p:cNvPr id="7" name="Content Placeholder 6"/>
          <p:cNvSpPr>
            <a:spLocks noGrp="1"/>
          </p:cNvSpPr>
          <p:nvPr>
            <p:ph idx="1"/>
          </p:nvPr>
        </p:nvSpPr>
        <p:spPr/>
        <p:txBody>
          <a:bodyPr>
            <a:noAutofit/>
          </a:bodyPr>
          <a:lstStyle/>
          <a:p>
            <a:pPr>
              <a:buNone/>
            </a:pPr>
            <a:r>
              <a:rPr lang="en-US" sz="3600" dirty="0" smtClean="0"/>
              <a:t>3.</a:t>
            </a:r>
            <a:br>
              <a:rPr lang="en-US" sz="3600" dirty="0" smtClean="0"/>
            </a:br>
            <a:r>
              <a:rPr lang="en-US" sz="3600" dirty="0" smtClean="0"/>
              <a:t>141592653589793238462643383279502884197169399375105820974944592307816406286208998628034825342117067982148086513282306647093844609550582231725359408128481117450284102… </a:t>
            </a:r>
          </a:p>
        </p:txBody>
      </p:sp>
      <p:sp>
        <p:nvSpPr>
          <p:cNvPr id="5" name="Slide Number Placeholder 4"/>
          <p:cNvSpPr>
            <a:spLocks noGrp="1"/>
          </p:cNvSpPr>
          <p:nvPr>
            <p:ph type="sldNum" sz="quarter" idx="12"/>
          </p:nvPr>
        </p:nvSpPr>
        <p:spPr/>
        <p:txBody>
          <a:bodyPr/>
          <a:lstStyle/>
          <a:p>
            <a:fld id="{3CC63E4C-4642-794D-A2FD-70F6B81535F5}" type="slidenum">
              <a:rPr lang="en-US" smtClean="0"/>
              <a:pPr/>
              <a:t>24</a:t>
            </a:fld>
            <a:endParaRPr lang="en-US" dirty="0"/>
          </a:p>
        </p:txBody>
      </p:sp>
    </p:spTree>
    <p:extLst>
      <p:ext uri="{BB962C8B-B14F-4D97-AF65-F5344CB8AC3E}">
        <p14:creationId xmlns:p14="http://schemas.microsoft.com/office/powerpoint/2010/main" val="37161452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Calculating </a:t>
            </a:r>
            <a:r>
              <a:rPr lang="en-US" dirty="0" err="1" smtClean="0"/>
              <a:t>π</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dirty="0"/>
          </a:p>
        </p:txBody>
      </p:sp>
      <p:pic>
        <p:nvPicPr>
          <p:cNvPr id="7" name="Picture 6"/>
          <p:cNvPicPr>
            <a:picLocks noChangeAspect="1"/>
          </p:cNvPicPr>
          <p:nvPr/>
        </p:nvPicPr>
        <p:blipFill>
          <a:blip r:embed="rId2"/>
          <a:stretch>
            <a:fillRect/>
          </a:stretch>
        </p:blipFill>
        <p:spPr>
          <a:xfrm>
            <a:off x="0" y="897471"/>
            <a:ext cx="9131300" cy="5740400"/>
          </a:xfrm>
          <a:prstGeom prst="rect">
            <a:avLst/>
          </a:prstGeom>
        </p:spPr>
      </p:pic>
    </p:spTree>
    <p:extLst>
      <p:ext uri="{BB962C8B-B14F-4D97-AF65-F5344CB8AC3E}">
        <p14:creationId xmlns:p14="http://schemas.microsoft.com/office/powerpoint/2010/main" val="6900990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Sequential Calculation of </a:t>
            </a:r>
            <a:r>
              <a:rPr lang="en-US" dirty="0" err="1" smtClean="0"/>
              <a:t>π</a:t>
            </a:r>
            <a:r>
              <a:rPr lang="en-US" dirty="0" smtClean="0"/>
              <a:t> in C </a:t>
            </a:r>
            <a:endParaRPr lang="en-US" dirty="0"/>
          </a:p>
        </p:txBody>
      </p:sp>
      <p:sp>
        <p:nvSpPr>
          <p:cNvPr id="7" name="Content Placeholder 6"/>
          <p:cNvSpPr>
            <a:spLocks noGrp="1"/>
          </p:cNvSpPr>
          <p:nvPr>
            <p:ph idx="1"/>
          </p:nvPr>
        </p:nvSpPr>
        <p:spPr/>
        <p:txBody>
          <a:bodyPr>
            <a:normAutofit fontScale="70000" lnSpcReduction="20000"/>
          </a:bodyPr>
          <a:lstStyle/>
          <a:p>
            <a:pPr>
              <a:buNone/>
            </a:pPr>
            <a:r>
              <a:rPr lang="en-US" b="1" dirty="0" smtClean="0">
                <a:latin typeface="Courier New"/>
                <a:cs typeface="Courier New"/>
              </a:rPr>
              <a:t>#include &lt;</a:t>
            </a:r>
            <a:r>
              <a:rPr lang="en-US" b="1" dirty="0" err="1" smtClean="0">
                <a:latin typeface="Courier New"/>
                <a:cs typeface="Courier New"/>
              </a:rPr>
              <a:t>stdio.h</a:t>
            </a:r>
            <a:r>
              <a:rPr lang="en-US" b="1" dirty="0" smtClean="0">
                <a:latin typeface="Courier New"/>
                <a:cs typeface="Courier New"/>
              </a:rPr>
              <a:t>&gt;/* Serial Code */</a:t>
            </a:r>
          </a:p>
          <a:p>
            <a:pPr>
              <a:buNone/>
            </a:pPr>
            <a:r>
              <a:rPr lang="en-US" b="1" dirty="0" smtClean="0">
                <a:latin typeface="Courier New"/>
                <a:cs typeface="Courier New"/>
              </a:rPr>
              <a:t>static long </a:t>
            </a:r>
            <a:r>
              <a:rPr lang="en-US" b="1" dirty="0" err="1" smtClean="0">
                <a:latin typeface="Courier New"/>
                <a:cs typeface="Courier New"/>
              </a:rPr>
              <a:t>num_steps</a:t>
            </a:r>
            <a:r>
              <a:rPr lang="en-US" b="1" dirty="0" smtClean="0">
                <a:latin typeface="Courier New"/>
                <a:cs typeface="Courier New"/>
              </a:rPr>
              <a:t> = 100000; double step; </a:t>
            </a:r>
          </a:p>
          <a:p>
            <a:pPr>
              <a:buNone/>
            </a:pPr>
            <a:r>
              <a:rPr lang="en-US" b="1" dirty="0" smtClean="0">
                <a:latin typeface="Courier New"/>
                <a:cs typeface="Courier New"/>
              </a:rPr>
              <a:t>void main () </a:t>
            </a:r>
          </a:p>
          <a:p>
            <a:pPr>
              <a:buNone/>
            </a:pPr>
            <a:r>
              <a:rPr lang="en-US" b="1" dirty="0" smtClean="0">
                <a:latin typeface="Courier New"/>
                <a:cs typeface="Courier New"/>
              </a:rPr>
              <a:t>{	  int </a:t>
            </a:r>
            <a:r>
              <a:rPr lang="en-US" b="1" dirty="0" err="1" smtClean="0">
                <a:latin typeface="Courier New"/>
                <a:cs typeface="Courier New"/>
              </a:rPr>
              <a:t>i</a:t>
            </a:r>
            <a:r>
              <a:rPr lang="en-US" b="1" dirty="0" smtClean="0">
                <a:latin typeface="Courier New"/>
                <a:cs typeface="Courier New"/>
              </a:rPr>
              <a:t>; 	  double </a:t>
            </a:r>
            <a:r>
              <a:rPr lang="en-US" b="1" dirty="0" err="1" smtClean="0">
                <a:latin typeface="Courier New"/>
                <a:cs typeface="Courier New"/>
              </a:rPr>
              <a:t>x</a:t>
            </a:r>
            <a:r>
              <a:rPr lang="en-US" b="1" dirty="0" smtClean="0">
                <a:latin typeface="Courier New"/>
                <a:cs typeface="Courier New"/>
              </a:rPr>
              <a:t>, pi, sum = 0.0; </a:t>
            </a:r>
          </a:p>
          <a:p>
            <a:pPr>
              <a:buNone/>
            </a:pPr>
            <a:r>
              <a:rPr lang="en-US" b="1" dirty="0" smtClean="0">
                <a:latin typeface="Courier New"/>
                <a:cs typeface="Courier New"/>
              </a:rPr>
              <a:t>	  step = 1.0/(double) </a:t>
            </a:r>
            <a:r>
              <a:rPr lang="en-US" b="1" dirty="0" err="1" smtClean="0">
                <a:latin typeface="Courier New"/>
                <a:cs typeface="Courier New"/>
              </a:rPr>
              <a:t>num_steps</a:t>
            </a:r>
            <a:r>
              <a:rPr lang="en-US" b="1" dirty="0" smtClean="0">
                <a:latin typeface="Courier New"/>
                <a:cs typeface="Courier New"/>
              </a:rPr>
              <a:t>; </a:t>
            </a:r>
          </a:p>
          <a:p>
            <a:pPr>
              <a:buNone/>
            </a:pPr>
            <a:r>
              <a:rPr lang="en-US" b="1" dirty="0" smtClean="0">
                <a:latin typeface="Courier New"/>
                <a:cs typeface="Courier New"/>
              </a:rPr>
              <a:t>	  for (</a:t>
            </a:r>
            <a:r>
              <a:rPr lang="en-US" b="1" dirty="0" err="1" smtClean="0">
                <a:latin typeface="Courier New"/>
                <a:cs typeface="Courier New"/>
              </a:rPr>
              <a:t>i</a:t>
            </a:r>
            <a:r>
              <a:rPr lang="en-US" b="1" dirty="0" smtClean="0">
                <a:latin typeface="Courier New"/>
                <a:cs typeface="Courier New"/>
              </a:rPr>
              <a:t>=1;i&lt;= </a:t>
            </a:r>
            <a:r>
              <a:rPr lang="en-US" b="1" dirty="0" err="1" smtClean="0">
                <a:latin typeface="Courier New"/>
                <a:cs typeface="Courier New"/>
              </a:rPr>
              <a:t>num_steps</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 </a:t>
            </a:r>
          </a:p>
          <a:p>
            <a:pPr>
              <a:buNone/>
            </a:pPr>
            <a:r>
              <a:rPr lang="en-US" b="1" dirty="0" smtClean="0">
                <a:latin typeface="Courier New"/>
                <a:cs typeface="Courier New"/>
              </a:rPr>
              <a:t>		  	</a:t>
            </a:r>
            <a:r>
              <a:rPr lang="en-US" b="1" dirty="0" err="1" smtClean="0">
                <a:latin typeface="Courier New"/>
                <a:cs typeface="Courier New"/>
              </a:rPr>
              <a:t>x</a:t>
            </a:r>
            <a:r>
              <a:rPr lang="en-US" b="1" dirty="0" smtClean="0">
                <a:latin typeface="Courier New"/>
                <a:cs typeface="Courier New"/>
              </a:rPr>
              <a:t> = (i-0.5)*step; </a:t>
            </a:r>
          </a:p>
          <a:p>
            <a:pPr>
              <a:buNone/>
            </a:pPr>
            <a:r>
              <a:rPr lang="en-US" b="1" dirty="0" smtClean="0">
                <a:latin typeface="Courier New"/>
                <a:cs typeface="Courier New"/>
              </a:rPr>
              <a:t>		  	sum = sum + 4.0/(1.0+x*</a:t>
            </a:r>
            <a:r>
              <a:rPr lang="en-US" b="1" dirty="0" err="1" smtClean="0">
                <a:latin typeface="Courier New"/>
                <a:cs typeface="Courier New"/>
              </a:rPr>
              <a:t>x</a:t>
            </a:r>
            <a:r>
              <a:rPr lang="en-US" b="1" dirty="0" smtClean="0">
                <a:latin typeface="Courier New"/>
                <a:cs typeface="Courier New"/>
              </a:rPr>
              <a:t>); </a:t>
            </a:r>
          </a:p>
          <a:p>
            <a:pPr>
              <a:buNone/>
            </a:pPr>
            <a:r>
              <a:rPr lang="en-US" b="1" dirty="0" smtClean="0">
                <a:latin typeface="Courier New"/>
                <a:cs typeface="Courier New"/>
              </a:rPr>
              <a:t>	  } </a:t>
            </a:r>
          </a:p>
          <a:p>
            <a:pPr>
              <a:buNone/>
            </a:pPr>
            <a:r>
              <a:rPr lang="en-US" b="1" dirty="0" smtClean="0">
                <a:latin typeface="Courier New"/>
                <a:cs typeface="Courier New"/>
              </a:rPr>
              <a:t>	  pi = sum/</a:t>
            </a:r>
            <a:r>
              <a:rPr lang="en-US" b="1" dirty="0" err="1" smtClean="0">
                <a:latin typeface="Courier New"/>
                <a:cs typeface="Courier New"/>
              </a:rPr>
              <a:t>num_steps</a:t>
            </a:r>
            <a:r>
              <a:rPr lang="en-US" b="1" dirty="0" smtClean="0">
                <a:latin typeface="Courier New"/>
                <a:cs typeface="Courier New"/>
              </a:rPr>
              <a:t>; </a:t>
            </a:r>
          </a:p>
          <a:p>
            <a:pPr>
              <a:buNone/>
            </a:pPr>
            <a:r>
              <a:rPr lang="en-US" b="1" dirty="0" smtClean="0">
                <a:latin typeface="Courier New"/>
                <a:cs typeface="Courier New"/>
              </a:rPr>
              <a:t>	  </a:t>
            </a:r>
            <a:r>
              <a:rPr lang="en-US" b="1" dirty="0" err="1" smtClean="0">
                <a:latin typeface="Courier New"/>
                <a:cs typeface="Courier New"/>
              </a:rPr>
              <a:t>printf</a:t>
            </a:r>
            <a:r>
              <a:rPr lang="en-US" b="1" dirty="0" smtClean="0">
                <a:latin typeface="Courier New"/>
                <a:cs typeface="Courier New"/>
              </a:rPr>
              <a:t> ("pi = %6.12f\n", pi);</a:t>
            </a:r>
          </a:p>
          <a:p>
            <a:pPr>
              <a:buNone/>
            </a:pPr>
            <a:r>
              <a:rPr lang="en-US" b="1" dirty="0" smtClean="0">
                <a:latin typeface="Courier New"/>
                <a:cs typeface="Courier New"/>
              </a:rPr>
              <a:t>}</a:t>
            </a:r>
            <a:endParaRPr lang="en-US" b="1" dirty="0">
              <a:latin typeface="Courier New"/>
              <a:cs typeface="Courier New"/>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pPr/>
              <a:t>26</a:t>
            </a:fld>
            <a:endParaRPr lang="en-US" dirty="0"/>
          </a:p>
        </p:txBody>
      </p:sp>
    </p:spTree>
    <p:extLst>
      <p:ext uri="{BB962C8B-B14F-4D97-AF65-F5344CB8AC3E}">
        <p14:creationId xmlns:p14="http://schemas.microsoft.com/office/powerpoint/2010/main" val="9029376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24429"/>
          </a:xfrm>
        </p:spPr>
        <p:txBody>
          <a:bodyPr>
            <a:normAutofit fontScale="90000"/>
          </a:bodyPr>
          <a:lstStyle/>
          <a:p>
            <a:r>
              <a:rPr lang="en-US" dirty="0" smtClean="0"/>
              <a:t>OpenMP Version (with bug)</a:t>
            </a:r>
            <a:endParaRPr lang="en-US" dirty="0"/>
          </a:p>
        </p:txBody>
      </p:sp>
      <p:sp>
        <p:nvSpPr>
          <p:cNvPr id="3" name="Content Placeholder 2"/>
          <p:cNvSpPr>
            <a:spLocks noGrp="1"/>
          </p:cNvSpPr>
          <p:nvPr>
            <p:ph idx="1"/>
          </p:nvPr>
        </p:nvSpPr>
        <p:spPr>
          <a:xfrm>
            <a:off x="381000" y="685800"/>
            <a:ext cx="8305800" cy="5757333"/>
          </a:xfrm>
        </p:spPr>
        <p:txBody>
          <a:bodyPr>
            <a:normAutofit fontScale="55000" lnSpcReduction="20000"/>
          </a:bodyPr>
          <a:lstStyle/>
          <a:p>
            <a:pPr>
              <a:buNone/>
            </a:pPr>
            <a:r>
              <a:rPr lang="en-US" b="1" dirty="0" smtClean="0">
                <a:latin typeface="Courier New"/>
                <a:cs typeface="Courier New"/>
              </a:rPr>
              <a:t>#include &lt;</a:t>
            </a:r>
            <a:r>
              <a:rPr lang="en-US" b="1" dirty="0" err="1" smtClean="0">
                <a:latin typeface="Courier New"/>
                <a:cs typeface="Courier New"/>
              </a:rPr>
              <a:t>omp.h</a:t>
            </a:r>
            <a:r>
              <a:rPr lang="en-US" b="1" dirty="0" smtClean="0">
                <a:latin typeface="Courier New"/>
                <a:cs typeface="Courier New"/>
              </a:rPr>
              <a:t>&gt;</a:t>
            </a:r>
          </a:p>
          <a:p>
            <a:pPr>
              <a:buNone/>
            </a:pPr>
            <a:r>
              <a:rPr lang="en-US" b="1" dirty="0" smtClean="0">
                <a:latin typeface="Courier New"/>
                <a:cs typeface="Courier New"/>
              </a:rPr>
              <a:t>static long </a:t>
            </a:r>
            <a:r>
              <a:rPr lang="en-US" b="1" dirty="0" err="1" smtClean="0">
                <a:latin typeface="Courier New"/>
                <a:cs typeface="Courier New"/>
              </a:rPr>
              <a:t>num_steps</a:t>
            </a:r>
            <a:r>
              <a:rPr lang="en-US" b="1" dirty="0" smtClean="0">
                <a:latin typeface="Courier New"/>
                <a:cs typeface="Courier New"/>
              </a:rPr>
              <a:t> = 100000; double step; </a:t>
            </a:r>
          </a:p>
          <a:p>
            <a:pPr>
              <a:buNone/>
            </a:pPr>
            <a:r>
              <a:rPr lang="en-US" b="1" dirty="0" smtClean="0">
                <a:latin typeface="Courier New"/>
                <a:cs typeface="Courier New"/>
              </a:rPr>
              <a:t>#define NUM_THREADS 2 </a:t>
            </a:r>
          </a:p>
          <a:p>
            <a:pPr>
              <a:buNone/>
            </a:pPr>
            <a:r>
              <a:rPr lang="en-US" b="1" dirty="0" smtClean="0">
                <a:latin typeface="Courier New"/>
                <a:cs typeface="Courier New"/>
              </a:rPr>
              <a:t>void main () </a:t>
            </a:r>
          </a:p>
          <a:p>
            <a:pPr>
              <a:buNone/>
            </a:pPr>
            <a:r>
              <a:rPr lang="en-US" b="1" dirty="0" smtClean="0">
                <a:latin typeface="Courier New"/>
                <a:cs typeface="Courier New"/>
              </a:rPr>
              <a:t>{	  int </a:t>
            </a:r>
            <a:r>
              <a:rPr lang="en-US" b="1" dirty="0" err="1" smtClean="0">
                <a:latin typeface="Courier New"/>
                <a:cs typeface="Courier New"/>
              </a:rPr>
              <a:t>i</a:t>
            </a:r>
            <a:r>
              <a:rPr lang="en-US" b="1" dirty="0" smtClean="0">
                <a:latin typeface="Courier New"/>
                <a:cs typeface="Courier New"/>
              </a:rPr>
              <a:t>; 	  double  </a:t>
            </a:r>
            <a:r>
              <a:rPr lang="en-US" b="1" dirty="0" err="1" smtClean="0">
                <a:latin typeface="Courier New"/>
                <a:cs typeface="Courier New"/>
              </a:rPr>
              <a:t>x</a:t>
            </a:r>
            <a:r>
              <a:rPr lang="en-US" b="1" dirty="0" smtClean="0">
                <a:latin typeface="Courier New"/>
                <a:cs typeface="Courier New"/>
              </a:rPr>
              <a:t>, pi, </a:t>
            </a:r>
            <a:r>
              <a:rPr lang="en-US" b="1" dirty="0" err="1" smtClean="0">
                <a:latin typeface="Courier New"/>
                <a:cs typeface="Courier New"/>
              </a:rPr>
              <a:t>sum[NUM_THREADS</a:t>
            </a:r>
            <a:r>
              <a:rPr lang="en-US" b="1" dirty="0" smtClean="0">
                <a:latin typeface="Courier New"/>
                <a:cs typeface="Courier New"/>
              </a:rPr>
              <a:t>]; </a:t>
            </a:r>
          </a:p>
          <a:p>
            <a:pPr>
              <a:buNone/>
            </a:pPr>
            <a:r>
              <a:rPr lang="en-US" b="1" dirty="0" smtClean="0">
                <a:latin typeface="Courier New"/>
                <a:cs typeface="Courier New"/>
              </a:rPr>
              <a:t>	  step = 1.0/(double) </a:t>
            </a:r>
            <a:r>
              <a:rPr lang="en-US" b="1" dirty="0" err="1" smtClean="0">
                <a:latin typeface="Courier New"/>
                <a:cs typeface="Courier New"/>
              </a:rPr>
              <a:t>num_steps</a:t>
            </a:r>
            <a:r>
              <a:rPr lang="en-US" b="1" dirty="0" smtClean="0">
                <a:latin typeface="Courier New"/>
                <a:cs typeface="Courier New"/>
              </a:rPr>
              <a:t>; </a:t>
            </a:r>
          </a:p>
          <a:p>
            <a:pPr>
              <a:buNone/>
            </a:pPr>
            <a:r>
              <a:rPr lang="en-US" b="1" dirty="0" smtClean="0">
                <a:latin typeface="Courier New"/>
                <a:cs typeface="Courier New"/>
              </a:rPr>
              <a:t>#</a:t>
            </a:r>
            <a:r>
              <a:rPr lang="en-US" b="1" dirty="0" err="1" smtClean="0">
                <a:latin typeface="Courier New"/>
                <a:cs typeface="Courier New"/>
              </a:rPr>
              <a:t>pragma</a:t>
            </a:r>
            <a:r>
              <a:rPr lang="en-US" b="1" dirty="0" smtClean="0">
                <a:latin typeface="Courier New"/>
                <a:cs typeface="Courier New"/>
              </a:rPr>
              <a:t> </a:t>
            </a:r>
            <a:r>
              <a:rPr lang="en-US" b="1" dirty="0" err="1" smtClean="0">
                <a:latin typeface="Courier New"/>
                <a:cs typeface="Courier New"/>
              </a:rPr>
              <a:t>omp</a:t>
            </a:r>
            <a:r>
              <a:rPr lang="en-US" b="1" dirty="0" smtClean="0">
                <a:latin typeface="Courier New"/>
                <a:cs typeface="Courier New"/>
              </a:rPr>
              <a:t> parallel private (</a:t>
            </a:r>
            <a:r>
              <a:rPr lang="en-US" b="1" dirty="0" err="1" smtClean="0">
                <a:latin typeface="Courier New"/>
                <a:cs typeface="Courier New"/>
              </a:rPr>
              <a:t>x</a:t>
            </a:r>
            <a:r>
              <a:rPr lang="en-US" b="1" dirty="0" smtClean="0">
                <a:latin typeface="Courier New"/>
                <a:cs typeface="Courier New"/>
              </a:rPr>
              <a:t>)</a:t>
            </a:r>
          </a:p>
          <a:p>
            <a:pPr>
              <a:buNone/>
            </a:pPr>
            <a:r>
              <a:rPr lang="en-US" b="1" dirty="0" smtClean="0">
                <a:latin typeface="Courier New"/>
                <a:cs typeface="Courier New"/>
              </a:rPr>
              <a:t>{	  int id = </a:t>
            </a:r>
            <a:r>
              <a:rPr lang="en-US" b="1" dirty="0" err="1" smtClean="0">
                <a:latin typeface="Courier New"/>
                <a:cs typeface="Courier New"/>
              </a:rPr>
              <a:t>omp_get_thread_num</a:t>
            </a:r>
            <a:r>
              <a:rPr lang="en-US" b="1" dirty="0" smtClean="0">
                <a:latin typeface="Courier New"/>
                <a:cs typeface="Courier New"/>
              </a:rPr>
              <a:t>(); </a:t>
            </a:r>
          </a:p>
          <a:p>
            <a:pPr>
              <a:buNone/>
            </a:pPr>
            <a:r>
              <a:rPr lang="en-US" b="1" dirty="0" smtClean="0">
                <a:latin typeface="Courier New"/>
                <a:cs typeface="Courier New"/>
              </a:rPr>
              <a:t>	  for (</a:t>
            </a:r>
            <a:r>
              <a:rPr lang="en-US" b="1" dirty="0" err="1" smtClean="0">
                <a:latin typeface="Courier New"/>
                <a:cs typeface="Courier New"/>
              </a:rPr>
              <a:t>i</a:t>
            </a:r>
            <a:r>
              <a:rPr lang="en-US" b="1" dirty="0" smtClean="0">
                <a:latin typeface="Courier New"/>
                <a:cs typeface="Courier New"/>
              </a:rPr>
              <a:t>=id, </a:t>
            </a:r>
            <a:r>
              <a:rPr lang="en-US" b="1" dirty="0" err="1" smtClean="0">
                <a:latin typeface="Courier New"/>
                <a:cs typeface="Courier New"/>
              </a:rPr>
              <a:t>sum[id</a:t>
            </a:r>
            <a:r>
              <a:rPr lang="en-US" b="1" dirty="0" smtClean="0">
                <a:latin typeface="Courier New"/>
                <a:cs typeface="Courier New"/>
              </a:rPr>
              <a:t>]=0.0; </a:t>
            </a:r>
            <a:r>
              <a:rPr lang="en-US" b="1" dirty="0" err="1" smtClean="0">
                <a:latin typeface="Courier New"/>
                <a:cs typeface="Courier New"/>
              </a:rPr>
              <a:t>i</a:t>
            </a:r>
            <a:r>
              <a:rPr lang="en-US" b="1" dirty="0" smtClean="0">
                <a:latin typeface="Courier New"/>
                <a:cs typeface="Courier New"/>
              </a:rPr>
              <a:t>&lt; </a:t>
            </a:r>
            <a:r>
              <a:rPr lang="en-US" b="1" dirty="0" err="1" smtClean="0">
                <a:latin typeface="Courier New"/>
                <a:cs typeface="Courier New"/>
              </a:rPr>
              <a:t>num_steps</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a:t>
            </a:r>
            <a:r>
              <a:rPr lang="en-US" b="1" dirty="0" err="1" smtClean="0">
                <a:latin typeface="Courier New"/>
                <a:cs typeface="Courier New"/>
              </a:rPr>
              <a:t>i+NUM_THREADS</a:t>
            </a:r>
            <a:r>
              <a:rPr lang="en-US" b="1" dirty="0" smtClean="0">
                <a:latin typeface="Courier New"/>
                <a:cs typeface="Courier New"/>
              </a:rPr>
              <a:t>)</a:t>
            </a:r>
          </a:p>
          <a:p>
            <a:pPr>
              <a:buNone/>
            </a:pPr>
            <a:r>
              <a:rPr lang="en-US" b="1" dirty="0" smtClean="0">
                <a:latin typeface="Courier New"/>
                <a:cs typeface="Courier New"/>
              </a:rPr>
              <a:t>    { </a:t>
            </a:r>
          </a:p>
          <a:p>
            <a:pPr>
              <a:buNone/>
            </a:pPr>
            <a:r>
              <a:rPr lang="en-US" b="1" dirty="0" smtClean="0">
                <a:latin typeface="Courier New"/>
                <a:cs typeface="Courier New"/>
              </a:rPr>
              <a:t>		 	 </a:t>
            </a:r>
            <a:r>
              <a:rPr lang="en-US" b="1" dirty="0" err="1" smtClean="0">
                <a:latin typeface="Courier New"/>
                <a:cs typeface="Courier New"/>
              </a:rPr>
              <a:t>x</a:t>
            </a:r>
            <a:r>
              <a:rPr lang="en-US" b="1" dirty="0" smtClean="0">
                <a:latin typeface="Courier New"/>
                <a:cs typeface="Courier New"/>
              </a:rPr>
              <a:t> = (i+0.5)*step; </a:t>
            </a:r>
          </a:p>
          <a:p>
            <a:pPr>
              <a:buNone/>
            </a:pPr>
            <a:r>
              <a:rPr lang="en-US" b="1" dirty="0" smtClean="0">
                <a:latin typeface="Courier New"/>
                <a:cs typeface="Courier New"/>
              </a:rPr>
              <a:t>		 	 </a:t>
            </a:r>
            <a:r>
              <a:rPr lang="en-US" b="1" dirty="0" err="1" smtClean="0">
                <a:latin typeface="Courier New"/>
                <a:cs typeface="Courier New"/>
              </a:rPr>
              <a:t>sum[id</a:t>
            </a:r>
            <a:r>
              <a:rPr lang="en-US" b="1" dirty="0" smtClean="0">
                <a:latin typeface="Courier New"/>
                <a:cs typeface="Courier New"/>
              </a:rPr>
              <a:t>] += 4.0/(1.0+x*</a:t>
            </a:r>
            <a:r>
              <a:rPr lang="en-US" b="1" dirty="0" err="1" smtClean="0">
                <a:latin typeface="Courier New"/>
                <a:cs typeface="Courier New"/>
              </a:rPr>
              <a:t>x</a:t>
            </a:r>
            <a:r>
              <a:rPr lang="en-US" b="1" dirty="0" smtClean="0">
                <a:latin typeface="Courier New"/>
                <a:cs typeface="Courier New"/>
              </a:rPr>
              <a:t>); </a:t>
            </a:r>
          </a:p>
          <a:p>
            <a:pPr>
              <a:buNone/>
            </a:pPr>
            <a:r>
              <a:rPr lang="en-US" b="1" dirty="0" smtClean="0">
                <a:latin typeface="Courier New"/>
                <a:cs typeface="Courier New"/>
              </a:rPr>
              <a:t>	  } </a:t>
            </a:r>
          </a:p>
          <a:p>
            <a:pPr>
              <a:buNone/>
            </a:pPr>
            <a:r>
              <a:rPr lang="en-US" b="1" dirty="0" smtClean="0">
                <a:latin typeface="Courier New"/>
                <a:cs typeface="Courier New"/>
              </a:rPr>
              <a:t>} </a:t>
            </a:r>
          </a:p>
          <a:p>
            <a:pPr>
              <a:buNone/>
            </a:pPr>
            <a:r>
              <a:rPr lang="en-US" b="1" dirty="0" smtClean="0">
                <a:latin typeface="Courier New"/>
                <a:cs typeface="Courier New"/>
              </a:rPr>
              <a:t>	  </a:t>
            </a:r>
            <a:r>
              <a:rPr lang="en-US" b="1" dirty="0" err="1" smtClean="0">
                <a:latin typeface="Courier New"/>
                <a:cs typeface="Courier New"/>
              </a:rPr>
              <a:t>for(i</a:t>
            </a:r>
            <a:r>
              <a:rPr lang="en-US" b="1" dirty="0" smtClean="0">
                <a:latin typeface="Courier New"/>
                <a:cs typeface="Courier New"/>
              </a:rPr>
              <a:t>=0, pi=0.0; </a:t>
            </a:r>
            <a:r>
              <a:rPr lang="en-US" b="1" dirty="0" err="1" smtClean="0">
                <a:latin typeface="Courier New"/>
                <a:cs typeface="Courier New"/>
              </a:rPr>
              <a:t>i</a:t>
            </a:r>
            <a:r>
              <a:rPr lang="en-US" b="1" dirty="0" smtClean="0">
                <a:latin typeface="Courier New"/>
                <a:cs typeface="Courier New"/>
              </a:rPr>
              <a:t>&lt;NUM_THREADS; </a:t>
            </a:r>
            <a:r>
              <a:rPr lang="en-US" b="1" dirty="0" err="1" smtClean="0">
                <a:latin typeface="Courier New"/>
                <a:cs typeface="Courier New"/>
              </a:rPr>
              <a:t>i</a:t>
            </a:r>
            <a:r>
              <a:rPr lang="en-US" b="1" dirty="0" smtClean="0">
                <a:latin typeface="Courier New"/>
                <a:cs typeface="Courier New"/>
              </a:rPr>
              <a:t>++)</a:t>
            </a:r>
          </a:p>
          <a:p>
            <a:pPr>
              <a:buNone/>
            </a:pPr>
            <a:r>
              <a:rPr lang="en-US" b="1" dirty="0" smtClean="0">
                <a:latin typeface="Courier New"/>
                <a:cs typeface="Courier New"/>
              </a:rPr>
              <a:t>			pi += </a:t>
            </a:r>
            <a:r>
              <a:rPr lang="en-US" b="1" dirty="0" err="1" smtClean="0">
                <a:latin typeface="Courier New"/>
                <a:cs typeface="Courier New"/>
              </a:rPr>
              <a:t>sum[i</a:t>
            </a:r>
            <a:r>
              <a:rPr lang="en-US" b="1" dirty="0" smtClean="0">
                <a:latin typeface="Courier New"/>
                <a:cs typeface="Courier New"/>
              </a:rPr>
              <a:t>] ; </a:t>
            </a:r>
          </a:p>
          <a:p>
            <a:pPr>
              <a:buNone/>
            </a:pPr>
            <a:r>
              <a:rPr lang="en-US" b="1" dirty="0" smtClean="0">
                <a:latin typeface="Courier New"/>
                <a:cs typeface="Courier New"/>
              </a:rPr>
              <a:t>	</a:t>
            </a:r>
            <a:r>
              <a:rPr lang="en-US" b="1" dirty="0" err="1" smtClean="0">
                <a:latin typeface="Courier New"/>
                <a:cs typeface="Courier New"/>
              </a:rPr>
              <a:t>printf</a:t>
            </a:r>
            <a:r>
              <a:rPr lang="en-US" b="1" dirty="0" smtClean="0">
                <a:latin typeface="Courier New"/>
                <a:cs typeface="Courier New"/>
              </a:rPr>
              <a:t> ("pi = %6.12f\n", pi  / </a:t>
            </a:r>
            <a:r>
              <a:rPr lang="en-US" b="1" dirty="0" err="1" smtClean="0">
                <a:latin typeface="Courier New"/>
                <a:cs typeface="Courier New"/>
              </a:rPr>
              <a:t>num_steps</a:t>
            </a:r>
            <a:r>
              <a:rPr lang="en-US" b="1" dirty="0" smtClean="0">
                <a:latin typeface="Courier New"/>
                <a:cs typeface="Courier New"/>
              </a:rPr>
              <a:t>);</a:t>
            </a:r>
          </a:p>
          <a:p>
            <a:pPr>
              <a:buNone/>
            </a:pPr>
            <a:r>
              <a:rPr lang="en-US" b="1" dirty="0" smtClean="0">
                <a:latin typeface="Courier New"/>
                <a:cs typeface="Courier New"/>
              </a:rPr>
              <a:t>}</a:t>
            </a:r>
            <a:endParaRPr lang="en-US"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dirty="0"/>
          </a:p>
        </p:txBody>
      </p:sp>
    </p:spTree>
    <p:extLst>
      <p:ext uri="{BB962C8B-B14F-4D97-AF65-F5344CB8AC3E}">
        <p14:creationId xmlns:p14="http://schemas.microsoft.com/office/powerpoint/2010/main" val="36882919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Run with NUM_THREADS = 1 multiple times</a:t>
            </a:r>
          </a:p>
          <a:p>
            <a:r>
              <a:rPr lang="en-US" dirty="0" smtClean="0"/>
              <a:t>Run with NUM_THREADS = 2 multiple times</a:t>
            </a:r>
          </a:p>
          <a:p>
            <a:r>
              <a:rPr lang="en-US" dirty="0" smtClean="0"/>
              <a:t>What happens?</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dirty="0"/>
          </a:p>
        </p:txBody>
      </p:sp>
    </p:spTree>
    <p:extLst>
      <p:ext uri="{BB962C8B-B14F-4D97-AF65-F5344CB8AC3E}">
        <p14:creationId xmlns:p14="http://schemas.microsoft.com/office/powerpoint/2010/main" val="39470516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24429"/>
          </a:xfrm>
        </p:spPr>
        <p:txBody>
          <a:bodyPr>
            <a:normAutofit fontScale="90000"/>
          </a:bodyPr>
          <a:lstStyle/>
          <a:p>
            <a:r>
              <a:rPr lang="en-US" dirty="0" smtClean="0"/>
              <a:t>OpenMP Version (with bug)</a:t>
            </a:r>
            <a:endParaRPr lang="en-US" dirty="0"/>
          </a:p>
        </p:txBody>
      </p:sp>
      <p:sp>
        <p:nvSpPr>
          <p:cNvPr id="3" name="Content Placeholder 2"/>
          <p:cNvSpPr>
            <a:spLocks noGrp="1"/>
          </p:cNvSpPr>
          <p:nvPr>
            <p:ph idx="1"/>
          </p:nvPr>
        </p:nvSpPr>
        <p:spPr>
          <a:xfrm>
            <a:off x="457200" y="694267"/>
            <a:ext cx="8229600" cy="5757333"/>
          </a:xfrm>
        </p:spPr>
        <p:txBody>
          <a:bodyPr>
            <a:normAutofit fontScale="55000" lnSpcReduction="20000"/>
          </a:bodyPr>
          <a:lstStyle/>
          <a:p>
            <a:pPr>
              <a:buNone/>
            </a:pPr>
            <a:r>
              <a:rPr lang="en-US" b="1" dirty="0" smtClean="0">
                <a:latin typeface="Courier New"/>
                <a:cs typeface="Courier New"/>
              </a:rPr>
              <a:t>#include &lt;</a:t>
            </a:r>
            <a:r>
              <a:rPr lang="en-US" b="1" dirty="0" err="1" smtClean="0">
                <a:latin typeface="Courier New"/>
                <a:cs typeface="Courier New"/>
              </a:rPr>
              <a:t>omp.h</a:t>
            </a:r>
            <a:r>
              <a:rPr lang="en-US" b="1" dirty="0" smtClean="0">
                <a:latin typeface="Courier New"/>
                <a:cs typeface="Courier New"/>
              </a:rPr>
              <a:t>&gt;</a:t>
            </a:r>
          </a:p>
          <a:p>
            <a:pPr>
              <a:buNone/>
            </a:pPr>
            <a:r>
              <a:rPr lang="en-US" b="1" dirty="0" smtClean="0">
                <a:latin typeface="Courier New"/>
                <a:cs typeface="Courier New"/>
              </a:rPr>
              <a:t>static long </a:t>
            </a:r>
            <a:r>
              <a:rPr lang="en-US" b="1" dirty="0" err="1" smtClean="0">
                <a:latin typeface="Courier New"/>
                <a:cs typeface="Courier New"/>
              </a:rPr>
              <a:t>num_steps</a:t>
            </a:r>
            <a:r>
              <a:rPr lang="en-US" b="1" dirty="0" smtClean="0">
                <a:latin typeface="Courier New"/>
                <a:cs typeface="Courier New"/>
              </a:rPr>
              <a:t> = 100000; double step; </a:t>
            </a:r>
          </a:p>
          <a:p>
            <a:pPr>
              <a:buNone/>
            </a:pPr>
            <a:r>
              <a:rPr lang="en-US" b="1" dirty="0" smtClean="0">
                <a:latin typeface="Courier New"/>
                <a:cs typeface="Courier New"/>
              </a:rPr>
              <a:t>#define NUM_THREADS 2 </a:t>
            </a:r>
          </a:p>
          <a:p>
            <a:pPr>
              <a:buNone/>
            </a:pPr>
            <a:r>
              <a:rPr lang="en-US" b="1" dirty="0" smtClean="0">
                <a:latin typeface="Courier New"/>
                <a:cs typeface="Courier New"/>
              </a:rPr>
              <a:t>void main () </a:t>
            </a:r>
          </a:p>
          <a:p>
            <a:pPr>
              <a:buNone/>
            </a:pPr>
            <a:r>
              <a:rPr lang="en-US" b="1" dirty="0" smtClean="0">
                <a:latin typeface="Courier New"/>
                <a:cs typeface="Courier New"/>
              </a:rPr>
              <a:t>{	  int </a:t>
            </a:r>
            <a:r>
              <a:rPr lang="en-US" b="1" dirty="0" err="1" smtClean="0">
                <a:latin typeface="Courier New"/>
                <a:cs typeface="Courier New"/>
              </a:rPr>
              <a:t>i</a:t>
            </a:r>
            <a:r>
              <a:rPr lang="en-US" b="1" dirty="0" smtClean="0">
                <a:latin typeface="Courier New"/>
                <a:cs typeface="Courier New"/>
              </a:rPr>
              <a:t>; 	  double  </a:t>
            </a:r>
            <a:r>
              <a:rPr lang="en-US" b="1" dirty="0" err="1" smtClean="0">
                <a:latin typeface="Courier New"/>
                <a:cs typeface="Courier New"/>
              </a:rPr>
              <a:t>x</a:t>
            </a:r>
            <a:r>
              <a:rPr lang="en-US" b="1" dirty="0" smtClean="0">
                <a:latin typeface="Courier New"/>
                <a:cs typeface="Courier New"/>
              </a:rPr>
              <a:t>, pi, </a:t>
            </a:r>
            <a:r>
              <a:rPr lang="en-US" b="1" dirty="0" err="1" smtClean="0">
                <a:latin typeface="Courier New"/>
                <a:cs typeface="Courier New"/>
              </a:rPr>
              <a:t>sum[NUM_THREADS</a:t>
            </a:r>
            <a:r>
              <a:rPr lang="en-US" b="1" dirty="0" smtClean="0">
                <a:latin typeface="Courier New"/>
                <a:cs typeface="Courier New"/>
              </a:rPr>
              <a:t>]; </a:t>
            </a:r>
          </a:p>
          <a:p>
            <a:pPr>
              <a:buNone/>
            </a:pPr>
            <a:r>
              <a:rPr lang="en-US" b="1" dirty="0" smtClean="0">
                <a:latin typeface="Courier New"/>
                <a:cs typeface="Courier New"/>
              </a:rPr>
              <a:t>	  step = 1.0/(double) </a:t>
            </a:r>
            <a:r>
              <a:rPr lang="en-US" b="1" dirty="0" err="1" smtClean="0">
                <a:latin typeface="Courier New"/>
                <a:cs typeface="Courier New"/>
              </a:rPr>
              <a:t>num_steps</a:t>
            </a:r>
            <a:r>
              <a:rPr lang="en-US" b="1" dirty="0" smtClean="0">
                <a:latin typeface="Courier New"/>
                <a:cs typeface="Courier New"/>
              </a:rPr>
              <a:t>; </a:t>
            </a:r>
          </a:p>
          <a:p>
            <a:pPr>
              <a:buNone/>
            </a:pPr>
            <a:r>
              <a:rPr lang="en-US" b="1" dirty="0" smtClean="0">
                <a:latin typeface="Courier New"/>
                <a:cs typeface="Courier New"/>
              </a:rPr>
              <a:t>#</a:t>
            </a:r>
            <a:r>
              <a:rPr lang="en-US" b="1" dirty="0" err="1" smtClean="0">
                <a:latin typeface="Courier New"/>
                <a:cs typeface="Courier New"/>
              </a:rPr>
              <a:t>pragma</a:t>
            </a:r>
            <a:r>
              <a:rPr lang="en-US" b="1" dirty="0" smtClean="0">
                <a:latin typeface="Courier New"/>
                <a:cs typeface="Courier New"/>
              </a:rPr>
              <a:t> </a:t>
            </a:r>
            <a:r>
              <a:rPr lang="en-US" b="1" dirty="0" err="1" smtClean="0">
                <a:latin typeface="Courier New"/>
                <a:cs typeface="Courier New"/>
              </a:rPr>
              <a:t>omp</a:t>
            </a:r>
            <a:r>
              <a:rPr lang="en-US" b="1" dirty="0" smtClean="0">
                <a:latin typeface="Courier New"/>
                <a:cs typeface="Courier New"/>
              </a:rPr>
              <a:t> parallel private (</a:t>
            </a:r>
            <a:r>
              <a:rPr lang="en-US" b="1" dirty="0" err="1" smtClean="0">
                <a:latin typeface="Courier New"/>
                <a:cs typeface="Courier New"/>
              </a:rPr>
              <a:t>x</a:t>
            </a:r>
            <a:r>
              <a:rPr lang="en-US" b="1" dirty="0" smtClean="0">
                <a:latin typeface="Courier New"/>
                <a:cs typeface="Courier New"/>
              </a:rPr>
              <a:t>)</a:t>
            </a:r>
          </a:p>
          <a:p>
            <a:pPr>
              <a:buNone/>
            </a:pPr>
            <a:r>
              <a:rPr lang="en-US" b="1" dirty="0" smtClean="0">
                <a:latin typeface="Courier New"/>
                <a:cs typeface="Courier New"/>
              </a:rPr>
              <a:t>{	  int id = </a:t>
            </a:r>
            <a:r>
              <a:rPr lang="en-US" b="1" dirty="0" err="1" smtClean="0">
                <a:latin typeface="Courier New"/>
                <a:cs typeface="Courier New"/>
              </a:rPr>
              <a:t>omp_get_thread_num</a:t>
            </a:r>
            <a:r>
              <a:rPr lang="en-US" b="1" dirty="0" smtClean="0">
                <a:latin typeface="Courier New"/>
                <a:cs typeface="Courier New"/>
              </a:rPr>
              <a:t>(); </a:t>
            </a:r>
          </a:p>
          <a:p>
            <a:pPr>
              <a:buNone/>
            </a:pPr>
            <a:r>
              <a:rPr lang="en-US" b="1" dirty="0" smtClean="0">
                <a:latin typeface="Courier New"/>
                <a:cs typeface="Courier New"/>
              </a:rPr>
              <a:t>	  for (</a:t>
            </a:r>
            <a:r>
              <a:rPr lang="en-US" b="1" dirty="0" err="1" smtClean="0">
                <a:latin typeface="Courier New"/>
                <a:cs typeface="Courier New"/>
              </a:rPr>
              <a:t>i</a:t>
            </a:r>
            <a:r>
              <a:rPr lang="en-US" b="1" dirty="0" smtClean="0">
                <a:latin typeface="Courier New"/>
                <a:cs typeface="Courier New"/>
              </a:rPr>
              <a:t>=id, </a:t>
            </a:r>
            <a:r>
              <a:rPr lang="en-US" b="1" dirty="0" err="1" smtClean="0">
                <a:latin typeface="Courier New"/>
                <a:cs typeface="Courier New"/>
              </a:rPr>
              <a:t>sum[id</a:t>
            </a:r>
            <a:r>
              <a:rPr lang="en-US" b="1" dirty="0" smtClean="0">
                <a:latin typeface="Courier New"/>
                <a:cs typeface="Courier New"/>
              </a:rPr>
              <a:t>]=0.0; </a:t>
            </a:r>
            <a:r>
              <a:rPr lang="en-US" b="1" dirty="0" err="1" smtClean="0">
                <a:latin typeface="Courier New"/>
                <a:cs typeface="Courier New"/>
              </a:rPr>
              <a:t>i</a:t>
            </a:r>
            <a:r>
              <a:rPr lang="en-US" b="1" dirty="0" smtClean="0">
                <a:latin typeface="Courier New"/>
                <a:cs typeface="Courier New"/>
              </a:rPr>
              <a:t>&lt; </a:t>
            </a:r>
            <a:r>
              <a:rPr lang="en-US" b="1" dirty="0" err="1" smtClean="0">
                <a:latin typeface="Courier New"/>
                <a:cs typeface="Courier New"/>
              </a:rPr>
              <a:t>num_steps</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a:t>
            </a:r>
            <a:r>
              <a:rPr lang="en-US" b="1" dirty="0" err="1" smtClean="0">
                <a:latin typeface="Courier New"/>
                <a:cs typeface="Courier New"/>
              </a:rPr>
              <a:t>i+NUM_THREADS</a:t>
            </a:r>
            <a:r>
              <a:rPr lang="en-US" b="1" dirty="0" smtClean="0">
                <a:latin typeface="Courier New"/>
                <a:cs typeface="Courier New"/>
              </a:rPr>
              <a:t>)</a:t>
            </a:r>
          </a:p>
          <a:p>
            <a:pPr>
              <a:buNone/>
            </a:pPr>
            <a:r>
              <a:rPr lang="en-US" b="1" dirty="0" smtClean="0">
                <a:latin typeface="Courier New"/>
                <a:cs typeface="Courier New"/>
              </a:rPr>
              <a:t>	  { </a:t>
            </a:r>
          </a:p>
          <a:p>
            <a:pPr>
              <a:buNone/>
            </a:pPr>
            <a:r>
              <a:rPr lang="en-US" b="1" dirty="0" smtClean="0">
                <a:latin typeface="Courier New"/>
                <a:cs typeface="Courier New"/>
              </a:rPr>
              <a:t>		 	 </a:t>
            </a:r>
            <a:r>
              <a:rPr lang="en-US" b="1" dirty="0" err="1" smtClean="0">
                <a:latin typeface="Courier New"/>
                <a:cs typeface="Courier New"/>
              </a:rPr>
              <a:t>x</a:t>
            </a:r>
            <a:r>
              <a:rPr lang="en-US" b="1" dirty="0" smtClean="0">
                <a:latin typeface="Courier New"/>
                <a:cs typeface="Courier New"/>
              </a:rPr>
              <a:t> = (i+0.5)*step; </a:t>
            </a:r>
          </a:p>
          <a:p>
            <a:pPr>
              <a:buNone/>
            </a:pPr>
            <a:r>
              <a:rPr lang="en-US" b="1" dirty="0" smtClean="0">
                <a:latin typeface="Courier New"/>
                <a:cs typeface="Courier New"/>
              </a:rPr>
              <a:t>		 	 </a:t>
            </a:r>
            <a:r>
              <a:rPr lang="en-US" b="1" dirty="0" err="1" smtClean="0">
                <a:latin typeface="Courier New"/>
                <a:cs typeface="Courier New"/>
              </a:rPr>
              <a:t>sum[id</a:t>
            </a:r>
            <a:r>
              <a:rPr lang="en-US" b="1" dirty="0" smtClean="0">
                <a:latin typeface="Courier New"/>
                <a:cs typeface="Courier New"/>
              </a:rPr>
              <a:t>] += 4.0/(1.0+x*</a:t>
            </a:r>
            <a:r>
              <a:rPr lang="en-US" b="1" dirty="0" err="1" smtClean="0">
                <a:latin typeface="Courier New"/>
                <a:cs typeface="Courier New"/>
              </a:rPr>
              <a:t>x</a:t>
            </a:r>
            <a:r>
              <a:rPr lang="en-US" b="1" dirty="0" smtClean="0">
                <a:latin typeface="Courier New"/>
                <a:cs typeface="Courier New"/>
              </a:rPr>
              <a:t>); </a:t>
            </a:r>
          </a:p>
          <a:p>
            <a:pPr>
              <a:buNone/>
            </a:pPr>
            <a:r>
              <a:rPr lang="en-US" b="1" dirty="0" smtClean="0">
                <a:latin typeface="Courier New"/>
                <a:cs typeface="Courier New"/>
              </a:rPr>
              <a:t>	  } </a:t>
            </a:r>
          </a:p>
          <a:p>
            <a:pPr>
              <a:buNone/>
            </a:pPr>
            <a:r>
              <a:rPr lang="en-US" b="1" dirty="0" smtClean="0">
                <a:latin typeface="Courier New"/>
                <a:cs typeface="Courier New"/>
              </a:rPr>
              <a:t>} </a:t>
            </a:r>
          </a:p>
          <a:p>
            <a:pPr>
              <a:buNone/>
            </a:pPr>
            <a:r>
              <a:rPr lang="en-US" b="1" dirty="0" smtClean="0">
                <a:latin typeface="Courier New"/>
                <a:cs typeface="Courier New"/>
              </a:rPr>
              <a:t>	  </a:t>
            </a:r>
            <a:r>
              <a:rPr lang="en-US" b="1" dirty="0" err="1" smtClean="0">
                <a:latin typeface="Courier New"/>
                <a:cs typeface="Courier New"/>
              </a:rPr>
              <a:t>for(i</a:t>
            </a:r>
            <a:r>
              <a:rPr lang="en-US" b="1" dirty="0" smtClean="0">
                <a:latin typeface="Courier New"/>
                <a:cs typeface="Courier New"/>
              </a:rPr>
              <a:t>=0, pi=0.0; </a:t>
            </a:r>
            <a:r>
              <a:rPr lang="en-US" b="1" dirty="0" err="1" smtClean="0">
                <a:latin typeface="Courier New"/>
                <a:cs typeface="Courier New"/>
              </a:rPr>
              <a:t>i</a:t>
            </a:r>
            <a:r>
              <a:rPr lang="en-US" b="1" dirty="0" smtClean="0">
                <a:latin typeface="Courier New"/>
                <a:cs typeface="Courier New"/>
              </a:rPr>
              <a:t>&lt;NUM_THREADS; </a:t>
            </a:r>
            <a:r>
              <a:rPr lang="en-US" b="1" dirty="0" err="1" smtClean="0">
                <a:latin typeface="Courier New"/>
                <a:cs typeface="Courier New"/>
              </a:rPr>
              <a:t>i</a:t>
            </a:r>
            <a:r>
              <a:rPr lang="en-US" b="1" dirty="0" smtClean="0">
                <a:latin typeface="Courier New"/>
                <a:cs typeface="Courier New"/>
              </a:rPr>
              <a:t>++)</a:t>
            </a:r>
          </a:p>
          <a:p>
            <a:pPr>
              <a:buNone/>
            </a:pPr>
            <a:r>
              <a:rPr lang="en-US" b="1" dirty="0" smtClean="0">
                <a:latin typeface="Courier New"/>
                <a:cs typeface="Courier New"/>
              </a:rPr>
              <a:t>			pi += </a:t>
            </a:r>
            <a:r>
              <a:rPr lang="en-US" b="1" dirty="0" err="1" smtClean="0">
                <a:latin typeface="Courier New"/>
                <a:cs typeface="Courier New"/>
              </a:rPr>
              <a:t>sum[i</a:t>
            </a:r>
            <a:r>
              <a:rPr lang="en-US" b="1" dirty="0" smtClean="0">
                <a:latin typeface="Courier New"/>
                <a:cs typeface="Courier New"/>
              </a:rPr>
              <a:t>] ; </a:t>
            </a:r>
          </a:p>
          <a:p>
            <a:pPr>
              <a:buNone/>
            </a:pPr>
            <a:r>
              <a:rPr lang="en-US" b="1" dirty="0" smtClean="0">
                <a:latin typeface="Courier New"/>
                <a:cs typeface="Courier New"/>
              </a:rPr>
              <a:t>	</a:t>
            </a:r>
            <a:r>
              <a:rPr lang="en-US" b="1" dirty="0" err="1" smtClean="0">
                <a:latin typeface="Courier New"/>
                <a:cs typeface="Courier New"/>
              </a:rPr>
              <a:t>printf</a:t>
            </a:r>
            <a:r>
              <a:rPr lang="en-US" b="1" dirty="0" smtClean="0">
                <a:latin typeface="Courier New"/>
                <a:cs typeface="Courier New"/>
              </a:rPr>
              <a:t> ("pi = %6.12f\n", pi/</a:t>
            </a:r>
            <a:r>
              <a:rPr lang="en-US" b="1" dirty="0" err="1" smtClean="0">
                <a:latin typeface="Courier New"/>
                <a:cs typeface="Courier New"/>
              </a:rPr>
              <a:t>num_steps</a:t>
            </a:r>
            <a:r>
              <a:rPr lang="en-US" b="1" dirty="0" smtClean="0">
                <a:latin typeface="Courier New"/>
                <a:cs typeface="Courier New"/>
              </a:rPr>
              <a:t>);</a:t>
            </a:r>
          </a:p>
          <a:p>
            <a:pPr>
              <a:buNone/>
            </a:pPr>
            <a:r>
              <a:rPr lang="en-US" b="1" dirty="0" smtClean="0">
                <a:latin typeface="Courier New"/>
                <a:cs typeface="Courier New"/>
              </a:rPr>
              <a:t>}</a:t>
            </a:r>
            <a:endParaRPr lang="en-US"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dirty="0"/>
          </a:p>
        </p:txBody>
      </p:sp>
      <p:grpSp>
        <p:nvGrpSpPr>
          <p:cNvPr id="7" name="Group 6"/>
          <p:cNvGrpSpPr/>
          <p:nvPr/>
        </p:nvGrpSpPr>
        <p:grpSpPr>
          <a:xfrm>
            <a:off x="2209800" y="3200400"/>
            <a:ext cx="7162800" cy="1289068"/>
            <a:chOff x="2048933" y="829736"/>
            <a:chExt cx="7095067" cy="1107815"/>
          </a:xfrm>
        </p:grpSpPr>
        <p:sp>
          <p:nvSpPr>
            <p:cNvPr id="8" name="TextBox 7"/>
            <p:cNvSpPr txBox="1"/>
            <p:nvPr/>
          </p:nvSpPr>
          <p:spPr>
            <a:xfrm>
              <a:off x="4910667" y="1117599"/>
              <a:ext cx="4233333" cy="819952"/>
            </a:xfrm>
            <a:prstGeom prst="rect">
              <a:avLst/>
            </a:prstGeom>
            <a:noFill/>
            <a:ln w="19050" cmpd="sng">
              <a:solidFill>
                <a:srgbClr val="4F81BD"/>
              </a:solidFill>
            </a:ln>
          </p:spPr>
          <p:txBody>
            <a:bodyPr wrap="square" rtlCol="0">
              <a:spAutoFit/>
            </a:bodyPr>
            <a:lstStyle/>
            <a:p>
              <a:r>
                <a:rPr lang="en-US" sz="2800" dirty="0" smtClean="0"/>
                <a:t>Note: loop index variable </a:t>
              </a:r>
              <a:r>
                <a:rPr lang="en-US" sz="2800" dirty="0" err="1" smtClean="0">
                  <a:latin typeface="Courier"/>
                  <a:cs typeface="Courier"/>
                </a:rPr>
                <a:t>i</a:t>
              </a:r>
              <a:r>
                <a:rPr lang="en-US" sz="2800" dirty="0" smtClean="0"/>
                <a:t> is shared between threads</a:t>
              </a:r>
              <a:endParaRPr lang="en-US" sz="2800" dirty="0"/>
            </a:p>
          </p:txBody>
        </p:sp>
        <p:cxnSp>
          <p:nvCxnSpPr>
            <p:cNvPr id="9" name="Straight Connector 8"/>
            <p:cNvCxnSpPr/>
            <p:nvPr/>
          </p:nvCxnSpPr>
          <p:spPr>
            <a:xfrm rot="10800000">
              <a:off x="2048933" y="829736"/>
              <a:ext cx="2844800" cy="389464"/>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607843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OpenMP</a:t>
            </a:r>
            <a:r>
              <a:rPr lang="en-US" dirty="0" smtClean="0">
                <a:solidFill>
                  <a:schemeClr val="accent1"/>
                </a:solidFill>
              </a:rPr>
              <a:t> Directives (Work-Sharing)</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a:t>
            </a:fld>
            <a:endParaRPr lang="en-US" dirty="0"/>
          </a:p>
        </p:txBody>
      </p:sp>
      <p:pic>
        <p:nvPicPr>
          <p:cNvPr id="103426" name="Picture 2"/>
          <p:cNvPicPr>
            <a:picLocks noChangeAspect="1" noChangeArrowheads="1"/>
          </p:cNvPicPr>
          <p:nvPr/>
        </p:nvPicPr>
        <p:blipFill>
          <a:blip r:embed="rId3"/>
          <a:srcRect/>
          <a:stretch>
            <a:fillRect/>
          </a:stretch>
        </p:blipFill>
        <p:spPr bwMode="auto">
          <a:xfrm>
            <a:off x="365760" y="2011680"/>
            <a:ext cx="2381277" cy="3474720"/>
          </a:xfrm>
          <a:prstGeom prst="rect">
            <a:avLst/>
          </a:prstGeom>
          <a:noFill/>
          <a:ln w="9525">
            <a:noFill/>
            <a:miter lim="800000"/>
            <a:headEnd/>
            <a:tailEnd/>
          </a:ln>
          <a:effectLst/>
        </p:spPr>
      </p:pic>
      <p:pic>
        <p:nvPicPr>
          <p:cNvPr id="103427" name="Picture 3"/>
          <p:cNvPicPr>
            <a:picLocks noChangeAspect="1" noChangeArrowheads="1"/>
          </p:cNvPicPr>
          <p:nvPr/>
        </p:nvPicPr>
        <p:blipFill>
          <a:blip r:embed="rId4"/>
          <a:srcRect/>
          <a:stretch>
            <a:fillRect/>
          </a:stretch>
        </p:blipFill>
        <p:spPr bwMode="auto">
          <a:xfrm>
            <a:off x="3474720" y="2011680"/>
            <a:ext cx="2381277" cy="3474720"/>
          </a:xfrm>
          <a:prstGeom prst="rect">
            <a:avLst/>
          </a:prstGeom>
          <a:noFill/>
          <a:ln w="9525">
            <a:noFill/>
            <a:miter lim="800000"/>
            <a:headEnd/>
            <a:tailEnd/>
          </a:ln>
          <a:effectLst/>
        </p:spPr>
      </p:pic>
      <p:pic>
        <p:nvPicPr>
          <p:cNvPr id="103428" name="Picture 4"/>
          <p:cNvPicPr>
            <a:picLocks noChangeAspect="1" noChangeArrowheads="1"/>
          </p:cNvPicPr>
          <p:nvPr/>
        </p:nvPicPr>
        <p:blipFill>
          <a:blip r:embed="rId5"/>
          <a:srcRect/>
          <a:stretch>
            <a:fillRect/>
          </a:stretch>
        </p:blipFill>
        <p:spPr bwMode="auto">
          <a:xfrm>
            <a:off x="6400800" y="2011680"/>
            <a:ext cx="2381277" cy="3474720"/>
          </a:xfrm>
          <a:prstGeom prst="rect">
            <a:avLst/>
          </a:prstGeom>
          <a:noFill/>
          <a:ln w="9525">
            <a:noFill/>
            <a:miter lim="800000"/>
            <a:headEnd/>
            <a:tailEnd/>
          </a:ln>
          <a:effectLst/>
        </p:spPr>
      </p:pic>
      <p:sp>
        <p:nvSpPr>
          <p:cNvPr id="10" name="TextBox 9"/>
          <p:cNvSpPr txBox="1"/>
          <p:nvPr/>
        </p:nvSpPr>
        <p:spPr>
          <a:xfrm>
            <a:off x="278343" y="5577840"/>
            <a:ext cx="2620141" cy="707886"/>
          </a:xfrm>
          <a:prstGeom prst="rect">
            <a:avLst/>
          </a:prstGeom>
          <a:noFill/>
        </p:spPr>
        <p:txBody>
          <a:bodyPr wrap="none" rtlCol="0">
            <a:spAutoFit/>
          </a:bodyPr>
          <a:lstStyle/>
          <a:p>
            <a:r>
              <a:rPr lang="en-US" sz="2000" dirty="0" smtClean="0"/>
              <a:t>Shares iterations of a </a:t>
            </a:r>
            <a:br>
              <a:rPr lang="en-US" sz="2000" dirty="0" smtClean="0"/>
            </a:br>
            <a:r>
              <a:rPr lang="en-US" sz="2000" dirty="0" smtClean="0"/>
              <a:t>loop across the threads</a:t>
            </a:r>
            <a:endParaRPr lang="en-US" sz="2000" dirty="0"/>
          </a:p>
        </p:txBody>
      </p:sp>
      <p:sp>
        <p:nvSpPr>
          <p:cNvPr id="11" name="TextBox 10"/>
          <p:cNvSpPr txBox="1"/>
          <p:nvPr/>
        </p:nvSpPr>
        <p:spPr>
          <a:xfrm>
            <a:off x="3383280" y="5577840"/>
            <a:ext cx="2706190" cy="707886"/>
          </a:xfrm>
          <a:prstGeom prst="rect">
            <a:avLst/>
          </a:prstGeom>
          <a:noFill/>
        </p:spPr>
        <p:txBody>
          <a:bodyPr wrap="none" rtlCol="0">
            <a:spAutoFit/>
          </a:bodyPr>
          <a:lstStyle/>
          <a:p>
            <a:r>
              <a:rPr lang="en-US" sz="2000" dirty="0" smtClean="0"/>
              <a:t>Each section is executed</a:t>
            </a:r>
            <a:br>
              <a:rPr lang="en-US" sz="2000" dirty="0" smtClean="0"/>
            </a:br>
            <a:r>
              <a:rPr lang="en-US" sz="2000" dirty="0" smtClean="0"/>
              <a:t>by a separate thread</a:t>
            </a:r>
            <a:endParaRPr lang="en-US" sz="2000" dirty="0"/>
          </a:p>
        </p:txBody>
      </p:sp>
      <p:sp>
        <p:nvSpPr>
          <p:cNvPr id="12" name="TextBox 11"/>
          <p:cNvSpPr txBox="1"/>
          <p:nvPr/>
        </p:nvSpPr>
        <p:spPr>
          <a:xfrm>
            <a:off x="6309360" y="5577840"/>
            <a:ext cx="2627258" cy="707886"/>
          </a:xfrm>
          <a:prstGeom prst="rect">
            <a:avLst/>
          </a:prstGeom>
          <a:noFill/>
        </p:spPr>
        <p:txBody>
          <a:bodyPr wrap="none" rtlCol="0">
            <a:spAutoFit/>
          </a:bodyPr>
          <a:lstStyle/>
          <a:p>
            <a:r>
              <a:rPr lang="en-US" sz="2000" dirty="0" smtClean="0"/>
              <a:t>Serializes the execution</a:t>
            </a:r>
            <a:br>
              <a:rPr lang="en-US" sz="2000" dirty="0" smtClean="0"/>
            </a:br>
            <a:r>
              <a:rPr lang="en-US" sz="2000" dirty="0" smtClean="0"/>
              <a:t>of a thread</a:t>
            </a:r>
            <a:endParaRPr lang="en-US" sz="2000" dirty="0"/>
          </a:p>
        </p:txBody>
      </p:sp>
      <p:sp>
        <p:nvSpPr>
          <p:cNvPr id="3" name="TextBox 2"/>
          <p:cNvSpPr txBox="1"/>
          <p:nvPr/>
        </p:nvSpPr>
        <p:spPr>
          <a:xfrm>
            <a:off x="457200" y="1371600"/>
            <a:ext cx="8229600" cy="584775"/>
          </a:xfrm>
          <a:prstGeom prst="rect">
            <a:avLst/>
          </a:prstGeom>
          <a:noFill/>
        </p:spPr>
        <p:txBody>
          <a:bodyPr wrap="none" rtlCol="0">
            <a:normAutofit/>
          </a:bodyPr>
          <a:lstStyle/>
          <a:p>
            <a:pPr marL="457200" indent="-457200">
              <a:buFont typeface="Arial" pitchFamily="34" charset="0"/>
              <a:buChar char="•"/>
            </a:pPr>
            <a:r>
              <a:rPr lang="en-US" sz="3200" dirty="0" smtClean="0"/>
              <a:t>These are defined </a:t>
            </a:r>
            <a:r>
              <a:rPr lang="en-US" sz="3200" i="1" dirty="0" smtClean="0"/>
              <a:t>within</a:t>
            </a:r>
            <a:r>
              <a:rPr lang="en-US" sz="3200" dirty="0" smtClean="0"/>
              <a:t> a </a:t>
            </a:r>
            <a:r>
              <a:rPr lang="en-US" sz="3000" dirty="0" smtClean="0">
                <a:latin typeface="Courier New" pitchFamily="49" charset="0"/>
                <a:cs typeface="Courier New" pitchFamily="49" charset="0"/>
              </a:rPr>
              <a:t>parallel</a:t>
            </a:r>
            <a:r>
              <a:rPr lang="en-US" sz="3200" dirty="0" smtClean="0"/>
              <a:t> section</a:t>
            </a:r>
            <a:endParaRPr lang="en-US" sz="3200" dirty="0"/>
          </a:p>
        </p:txBody>
      </p:sp>
    </p:spTree>
    <p:extLst>
      <p:ext uri="{BB962C8B-B14F-4D97-AF65-F5344CB8AC3E}">
        <p14:creationId xmlns:p14="http://schemas.microsoft.com/office/powerpoint/2010/main" val="1923847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24429"/>
          </a:xfrm>
        </p:spPr>
        <p:txBody>
          <a:bodyPr>
            <a:normAutofit fontScale="90000"/>
          </a:bodyPr>
          <a:lstStyle/>
          <a:p>
            <a:r>
              <a:rPr lang="en-US" dirty="0" smtClean="0"/>
              <a:t>OpenMP Version 2 (with bug)</a:t>
            </a:r>
            <a:endParaRPr lang="en-US" dirty="0"/>
          </a:p>
        </p:txBody>
      </p:sp>
      <p:sp>
        <p:nvSpPr>
          <p:cNvPr id="3" name="Content Placeholder 2"/>
          <p:cNvSpPr>
            <a:spLocks noGrp="1"/>
          </p:cNvSpPr>
          <p:nvPr>
            <p:ph idx="1"/>
          </p:nvPr>
        </p:nvSpPr>
        <p:spPr>
          <a:xfrm>
            <a:off x="457200" y="694267"/>
            <a:ext cx="8229600" cy="5757333"/>
          </a:xfrm>
        </p:spPr>
        <p:txBody>
          <a:bodyPr>
            <a:normAutofit fontScale="55000" lnSpcReduction="20000"/>
          </a:bodyPr>
          <a:lstStyle/>
          <a:p>
            <a:pPr>
              <a:buNone/>
            </a:pPr>
            <a:r>
              <a:rPr lang="en-US" b="1" dirty="0" smtClean="0">
                <a:latin typeface="Courier New"/>
                <a:cs typeface="Courier New"/>
              </a:rPr>
              <a:t>#include &lt;</a:t>
            </a:r>
            <a:r>
              <a:rPr lang="en-US" b="1" dirty="0" err="1" smtClean="0">
                <a:latin typeface="Courier New"/>
                <a:cs typeface="Courier New"/>
              </a:rPr>
              <a:t>omp.h</a:t>
            </a:r>
            <a:r>
              <a:rPr lang="en-US" b="1" dirty="0" smtClean="0">
                <a:latin typeface="Courier New"/>
                <a:cs typeface="Courier New"/>
              </a:rPr>
              <a:t>&gt;</a:t>
            </a:r>
          </a:p>
          <a:p>
            <a:pPr>
              <a:buNone/>
            </a:pPr>
            <a:r>
              <a:rPr lang="en-US" b="1" dirty="0" smtClean="0">
                <a:latin typeface="Courier New"/>
                <a:cs typeface="Courier New"/>
              </a:rPr>
              <a:t>static long </a:t>
            </a:r>
            <a:r>
              <a:rPr lang="en-US" b="1" dirty="0" err="1" smtClean="0">
                <a:latin typeface="Courier New"/>
                <a:cs typeface="Courier New"/>
              </a:rPr>
              <a:t>num_steps</a:t>
            </a:r>
            <a:r>
              <a:rPr lang="en-US" b="1" dirty="0" smtClean="0">
                <a:latin typeface="Courier New"/>
                <a:cs typeface="Courier New"/>
              </a:rPr>
              <a:t> = 100000; double step; </a:t>
            </a:r>
          </a:p>
          <a:p>
            <a:pPr>
              <a:buNone/>
            </a:pPr>
            <a:r>
              <a:rPr lang="en-US" b="1" dirty="0" smtClean="0">
                <a:latin typeface="Courier New"/>
                <a:cs typeface="Courier New"/>
              </a:rPr>
              <a:t>#define NUM_THREADS 2 </a:t>
            </a:r>
          </a:p>
          <a:p>
            <a:pPr>
              <a:buNone/>
            </a:pPr>
            <a:r>
              <a:rPr lang="en-US" b="1" dirty="0" smtClean="0">
                <a:latin typeface="Courier New"/>
                <a:cs typeface="Courier New"/>
              </a:rPr>
              <a:t>void main () </a:t>
            </a:r>
          </a:p>
          <a:p>
            <a:pPr>
              <a:buNone/>
            </a:pPr>
            <a:r>
              <a:rPr lang="en-US" b="1" dirty="0" smtClean="0">
                <a:latin typeface="Courier New"/>
                <a:cs typeface="Courier New"/>
              </a:rPr>
              <a:t>{	  int </a:t>
            </a:r>
            <a:r>
              <a:rPr lang="en-US" b="1" dirty="0" err="1" smtClean="0">
                <a:latin typeface="Courier New"/>
                <a:cs typeface="Courier New"/>
              </a:rPr>
              <a:t>i</a:t>
            </a:r>
            <a:r>
              <a:rPr lang="en-US" b="1" dirty="0" smtClean="0">
                <a:latin typeface="Courier New"/>
                <a:cs typeface="Courier New"/>
              </a:rPr>
              <a:t>; 	  double  </a:t>
            </a:r>
            <a:r>
              <a:rPr lang="en-US" b="1" dirty="0" err="1" smtClean="0">
                <a:latin typeface="Courier New"/>
                <a:cs typeface="Courier New"/>
              </a:rPr>
              <a:t>x</a:t>
            </a:r>
            <a:r>
              <a:rPr lang="en-US" b="1" dirty="0" smtClean="0">
                <a:latin typeface="Courier New"/>
                <a:cs typeface="Courier New"/>
              </a:rPr>
              <a:t>, sum, pi=0.0; </a:t>
            </a:r>
          </a:p>
          <a:p>
            <a:pPr>
              <a:buNone/>
            </a:pPr>
            <a:r>
              <a:rPr lang="en-US" b="1" dirty="0" smtClean="0">
                <a:latin typeface="Courier New"/>
                <a:cs typeface="Courier New"/>
              </a:rPr>
              <a:t>	  step = 1.0/(double) </a:t>
            </a:r>
            <a:r>
              <a:rPr lang="en-US" b="1" dirty="0" err="1" smtClean="0">
                <a:latin typeface="Courier New"/>
                <a:cs typeface="Courier New"/>
              </a:rPr>
              <a:t>num_steps</a:t>
            </a:r>
            <a:r>
              <a:rPr lang="en-US" b="1" dirty="0" smtClean="0">
                <a:latin typeface="Courier New"/>
                <a:cs typeface="Courier New"/>
              </a:rPr>
              <a:t>; </a:t>
            </a:r>
          </a:p>
          <a:p>
            <a:pPr>
              <a:buNone/>
            </a:pPr>
            <a:r>
              <a:rPr lang="en-US" b="1" dirty="0" smtClean="0">
                <a:latin typeface="Courier New"/>
                <a:cs typeface="Courier New"/>
              </a:rPr>
              <a:t>#</a:t>
            </a:r>
            <a:r>
              <a:rPr lang="en-US" b="1" dirty="0" err="1" smtClean="0">
                <a:latin typeface="Courier New"/>
                <a:cs typeface="Courier New"/>
              </a:rPr>
              <a:t>pragma</a:t>
            </a:r>
            <a:r>
              <a:rPr lang="en-US" b="1" dirty="0" smtClean="0">
                <a:latin typeface="Courier New"/>
                <a:cs typeface="Courier New"/>
              </a:rPr>
              <a:t> </a:t>
            </a:r>
            <a:r>
              <a:rPr lang="en-US" b="1" dirty="0" err="1" smtClean="0">
                <a:latin typeface="Courier New"/>
                <a:cs typeface="Courier New"/>
              </a:rPr>
              <a:t>omp</a:t>
            </a:r>
            <a:r>
              <a:rPr lang="en-US" b="1" dirty="0" smtClean="0">
                <a:latin typeface="Courier New"/>
                <a:cs typeface="Courier New"/>
              </a:rPr>
              <a:t> parallel private (</a:t>
            </a:r>
            <a:r>
              <a:rPr lang="en-US" b="1" dirty="0" err="1" smtClean="0">
                <a:latin typeface="Courier New"/>
                <a:cs typeface="Courier New"/>
              </a:rPr>
              <a:t>x</a:t>
            </a:r>
            <a:r>
              <a:rPr lang="en-US" b="1" dirty="0" smtClean="0">
                <a:latin typeface="Courier New"/>
                <a:cs typeface="Courier New"/>
              </a:rPr>
              <a:t>, sum) </a:t>
            </a:r>
          </a:p>
          <a:p>
            <a:pPr>
              <a:buNone/>
            </a:pPr>
            <a:r>
              <a:rPr lang="en-US" b="1" dirty="0" smtClean="0">
                <a:latin typeface="Courier New"/>
                <a:cs typeface="Courier New"/>
              </a:rPr>
              <a:t>{	  int id = </a:t>
            </a:r>
            <a:r>
              <a:rPr lang="en-US" b="1" dirty="0" err="1" smtClean="0">
                <a:latin typeface="Courier New"/>
                <a:cs typeface="Courier New"/>
              </a:rPr>
              <a:t>omp_get_thread_num</a:t>
            </a:r>
            <a:r>
              <a:rPr lang="en-US" b="1" dirty="0" smtClean="0">
                <a:latin typeface="Courier New"/>
                <a:cs typeface="Courier New"/>
              </a:rPr>
              <a:t>(); </a:t>
            </a:r>
          </a:p>
          <a:p>
            <a:pPr>
              <a:buNone/>
            </a:pPr>
            <a:r>
              <a:rPr lang="en-US" b="1" dirty="0" smtClean="0">
                <a:latin typeface="Courier New"/>
                <a:cs typeface="Courier New"/>
              </a:rPr>
              <a:t>	  for (</a:t>
            </a:r>
            <a:r>
              <a:rPr lang="en-US" b="1" dirty="0" err="1" smtClean="0">
                <a:latin typeface="Courier New"/>
                <a:cs typeface="Courier New"/>
              </a:rPr>
              <a:t>i</a:t>
            </a:r>
            <a:r>
              <a:rPr lang="en-US" b="1" dirty="0" smtClean="0">
                <a:latin typeface="Courier New"/>
                <a:cs typeface="Courier New"/>
              </a:rPr>
              <a:t>=id, sum=0.0; </a:t>
            </a:r>
            <a:r>
              <a:rPr lang="en-US" b="1" dirty="0" err="1" smtClean="0">
                <a:latin typeface="Courier New"/>
                <a:cs typeface="Courier New"/>
              </a:rPr>
              <a:t>i</a:t>
            </a:r>
            <a:r>
              <a:rPr lang="en-US" b="1" dirty="0" smtClean="0">
                <a:latin typeface="Courier New"/>
                <a:cs typeface="Courier New"/>
              </a:rPr>
              <a:t>&lt; </a:t>
            </a:r>
            <a:r>
              <a:rPr lang="en-US" b="1" dirty="0" err="1" smtClean="0">
                <a:latin typeface="Courier New"/>
                <a:cs typeface="Courier New"/>
              </a:rPr>
              <a:t>num_steps</a:t>
            </a:r>
            <a:r>
              <a:rPr lang="en-US" b="1" dirty="0" smtClean="0">
                <a:latin typeface="Courier New"/>
                <a:cs typeface="Courier New"/>
              </a:rPr>
              <a:t>; </a:t>
            </a:r>
            <a:r>
              <a:rPr lang="en-US" b="1" dirty="0" err="1" smtClean="0">
                <a:latin typeface="Courier New"/>
                <a:cs typeface="Courier New"/>
              </a:rPr>
              <a:t>i</a:t>
            </a:r>
            <a:r>
              <a:rPr lang="en-US" b="1" dirty="0" smtClean="0">
                <a:latin typeface="Courier New"/>
                <a:cs typeface="Courier New"/>
              </a:rPr>
              <a:t>=</a:t>
            </a:r>
            <a:r>
              <a:rPr lang="en-US" b="1" dirty="0" err="1" smtClean="0">
                <a:latin typeface="Courier New"/>
                <a:cs typeface="Courier New"/>
              </a:rPr>
              <a:t>i+NUM_THREADS</a:t>
            </a:r>
            <a:r>
              <a:rPr lang="en-US" b="1" dirty="0" smtClean="0">
                <a:latin typeface="Courier New"/>
                <a:cs typeface="Courier New"/>
              </a:rPr>
              <a:t>)</a:t>
            </a:r>
          </a:p>
          <a:p>
            <a:pPr>
              <a:buNone/>
            </a:pPr>
            <a:r>
              <a:rPr lang="en-US" b="1" dirty="0" smtClean="0">
                <a:latin typeface="Courier New"/>
                <a:cs typeface="Courier New"/>
              </a:rPr>
              <a:t>	  { </a:t>
            </a:r>
          </a:p>
          <a:p>
            <a:pPr>
              <a:buNone/>
            </a:pPr>
            <a:r>
              <a:rPr lang="en-US" b="1" dirty="0" smtClean="0">
                <a:latin typeface="Courier New"/>
                <a:cs typeface="Courier New"/>
              </a:rPr>
              <a:t>		 	 </a:t>
            </a:r>
            <a:r>
              <a:rPr lang="en-US" b="1" dirty="0" err="1" smtClean="0">
                <a:latin typeface="Courier New"/>
                <a:cs typeface="Courier New"/>
              </a:rPr>
              <a:t>x</a:t>
            </a:r>
            <a:r>
              <a:rPr lang="en-US" b="1" dirty="0" smtClean="0">
                <a:latin typeface="Courier New"/>
                <a:cs typeface="Courier New"/>
              </a:rPr>
              <a:t> = (i+0.5)*step; </a:t>
            </a:r>
          </a:p>
          <a:p>
            <a:pPr>
              <a:buNone/>
            </a:pPr>
            <a:r>
              <a:rPr lang="en-US" b="1" dirty="0" smtClean="0">
                <a:latin typeface="Courier New"/>
                <a:cs typeface="Courier New"/>
              </a:rPr>
              <a:t>		 	 sum += 4.0/(1.0+x*</a:t>
            </a:r>
            <a:r>
              <a:rPr lang="en-US" b="1" dirty="0" err="1" smtClean="0">
                <a:latin typeface="Courier New"/>
                <a:cs typeface="Courier New"/>
              </a:rPr>
              <a:t>x</a:t>
            </a:r>
            <a:r>
              <a:rPr lang="en-US" b="1" dirty="0" smtClean="0">
                <a:latin typeface="Courier New"/>
                <a:cs typeface="Courier New"/>
              </a:rPr>
              <a:t>); </a:t>
            </a:r>
          </a:p>
          <a:p>
            <a:pPr>
              <a:buNone/>
            </a:pPr>
            <a:r>
              <a:rPr lang="en-US" b="1" dirty="0" smtClean="0">
                <a:latin typeface="Courier New"/>
                <a:cs typeface="Courier New"/>
              </a:rPr>
              <a:t>	  } </a:t>
            </a:r>
          </a:p>
          <a:p>
            <a:pPr>
              <a:buNone/>
            </a:pPr>
            <a:r>
              <a:rPr lang="en-US" b="1" dirty="0" smtClean="0">
                <a:latin typeface="Courier New"/>
                <a:cs typeface="Courier New"/>
              </a:rPr>
              <a:t>#</a:t>
            </a:r>
            <a:r>
              <a:rPr lang="en-US" b="1" dirty="0" err="1" smtClean="0">
                <a:latin typeface="Courier New"/>
                <a:cs typeface="Courier New"/>
              </a:rPr>
              <a:t>pragma</a:t>
            </a:r>
            <a:r>
              <a:rPr lang="en-US" b="1" dirty="0" smtClean="0">
                <a:latin typeface="Courier New"/>
                <a:cs typeface="Courier New"/>
              </a:rPr>
              <a:t> </a:t>
            </a:r>
            <a:r>
              <a:rPr lang="en-US" b="1" dirty="0" err="1" smtClean="0">
                <a:latin typeface="Courier New"/>
                <a:cs typeface="Courier New"/>
              </a:rPr>
              <a:t>omp</a:t>
            </a:r>
            <a:r>
              <a:rPr lang="en-US" b="1" dirty="0" smtClean="0">
                <a:latin typeface="Courier New"/>
                <a:cs typeface="Courier New"/>
              </a:rPr>
              <a:t> critical</a:t>
            </a:r>
          </a:p>
          <a:p>
            <a:pPr>
              <a:buNone/>
            </a:pPr>
            <a:r>
              <a:rPr lang="en-US" b="1" dirty="0" smtClean="0">
                <a:latin typeface="Courier New"/>
                <a:cs typeface="Courier New"/>
              </a:rPr>
              <a:t>	pi += sum; </a:t>
            </a:r>
          </a:p>
          <a:p>
            <a:pPr>
              <a:buNone/>
            </a:pPr>
            <a:r>
              <a:rPr lang="en-US" b="1" dirty="0" smtClean="0">
                <a:latin typeface="Courier New"/>
                <a:cs typeface="Courier New"/>
              </a:rPr>
              <a:t>} </a:t>
            </a:r>
          </a:p>
          <a:p>
            <a:pPr>
              <a:buNone/>
            </a:pPr>
            <a:r>
              <a:rPr lang="en-US" b="1" dirty="0" smtClean="0">
                <a:latin typeface="Courier New"/>
                <a:cs typeface="Courier New"/>
              </a:rPr>
              <a:t>	</a:t>
            </a:r>
            <a:r>
              <a:rPr lang="en-US" b="1" dirty="0" err="1" smtClean="0">
                <a:latin typeface="Courier New"/>
                <a:cs typeface="Courier New"/>
              </a:rPr>
              <a:t>printf</a:t>
            </a:r>
            <a:r>
              <a:rPr lang="en-US" b="1" dirty="0" smtClean="0">
                <a:latin typeface="Courier New"/>
                <a:cs typeface="Courier New"/>
              </a:rPr>
              <a:t> ("pi = %6.12f\n”,pi/num_steps);</a:t>
            </a:r>
          </a:p>
          <a:p>
            <a:pPr>
              <a:buNone/>
            </a:pPr>
            <a:r>
              <a:rPr lang="en-US" b="1" dirty="0" smtClean="0">
                <a:latin typeface="Courier New"/>
                <a:cs typeface="Courier New"/>
              </a:rPr>
              <a:t>}</a:t>
            </a:r>
            <a:endParaRPr lang="en-US"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dirty="0"/>
          </a:p>
        </p:txBody>
      </p:sp>
    </p:spTree>
    <p:extLst>
      <p:ext uri="{BB962C8B-B14F-4D97-AF65-F5344CB8AC3E}">
        <p14:creationId xmlns:p14="http://schemas.microsoft.com/office/powerpoint/2010/main" val="25135903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OpenMP Reduction</a:t>
            </a:r>
            <a:endParaRPr lang="en-US" dirty="0"/>
          </a:p>
        </p:txBody>
      </p:sp>
      <p:sp>
        <p:nvSpPr>
          <p:cNvPr id="3" name="Content Placeholder 2"/>
          <p:cNvSpPr>
            <a:spLocks noGrp="1"/>
          </p:cNvSpPr>
          <p:nvPr>
            <p:ph idx="1"/>
          </p:nvPr>
        </p:nvSpPr>
        <p:spPr>
          <a:xfrm>
            <a:off x="457200" y="990600"/>
            <a:ext cx="8229600" cy="5257800"/>
          </a:xfrm>
        </p:spPr>
        <p:txBody>
          <a:bodyPr>
            <a:normAutofit/>
          </a:bodyPr>
          <a:lstStyle/>
          <a:p>
            <a:pPr>
              <a:buClr>
                <a:schemeClr val="tx1"/>
              </a:buClr>
            </a:pPr>
            <a:r>
              <a:rPr lang="en-US" i="1" dirty="0" smtClean="0">
                <a:solidFill>
                  <a:srgbClr val="3366FF"/>
                </a:solidFill>
              </a:rPr>
              <a:t>Reduction</a:t>
            </a:r>
            <a:r>
              <a:rPr lang="en-US" dirty="0" smtClean="0"/>
              <a:t>: specifies that 1 or more variables that are private to each thread are subject of reduction operation at end of parallel region:</a:t>
            </a:r>
            <a:br>
              <a:rPr lang="en-US" dirty="0" smtClean="0"/>
            </a:br>
            <a:r>
              <a:rPr lang="en-US" dirty="0" err="1" smtClean="0"/>
              <a:t>reduction(operation:var</a:t>
            </a:r>
            <a:r>
              <a:rPr lang="en-US" dirty="0" smtClean="0"/>
              <a:t>) where</a:t>
            </a:r>
          </a:p>
          <a:p>
            <a:pPr lvl="1">
              <a:buClr>
                <a:schemeClr val="tx1"/>
              </a:buClr>
            </a:pPr>
            <a:r>
              <a:rPr lang="en-US" i="1" dirty="0" smtClean="0">
                <a:solidFill>
                  <a:srgbClr val="3366FF"/>
                </a:solidFill>
              </a:rPr>
              <a:t>Operation</a:t>
            </a:r>
            <a:r>
              <a:rPr lang="en-US" dirty="0" smtClean="0"/>
              <a:t>: operator to perform on the variables (</a:t>
            </a:r>
            <a:r>
              <a:rPr lang="en-US" dirty="0" err="1" smtClean="0"/>
              <a:t>var</a:t>
            </a:r>
            <a:r>
              <a:rPr lang="en-US" dirty="0" smtClean="0"/>
              <a:t>) at the end of the parallel region</a:t>
            </a:r>
          </a:p>
          <a:p>
            <a:pPr lvl="1">
              <a:buClr>
                <a:schemeClr val="tx1"/>
              </a:buClr>
            </a:pPr>
            <a:r>
              <a:rPr lang="en-US" i="1" dirty="0" err="1" smtClean="0">
                <a:solidFill>
                  <a:srgbClr val="3366FF"/>
                </a:solidFill>
              </a:rPr>
              <a:t>Var</a:t>
            </a:r>
            <a:r>
              <a:rPr lang="en-US" dirty="0" smtClean="0"/>
              <a:t>: One or more variables on which to perform scalar reduction. </a:t>
            </a:r>
          </a:p>
          <a:p>
            <a:pPr>
              <a:buNone/>
            </a:pPr>
            <a:r>
              <a:rPr lang="en-US" sz="2400" b="1" dirty="0" smtClean="0">
                <a:latin typeface="Courier"/>
                <a:cs typeface="Courier"/>
              </a:rPr>
              <a:t>#</a:t>
            </a:r>
            <a:r>
              <a:rPr lang="en-US" sz="2400" b="1" dirty="0" err="1" smtClean="0">
                <a:latin typeface="Courier"/>
                <a:cs typeface="Courier"/>
              </a:rPr>
              <a:t>pragma</a:t>
            </a:r>
            <a:r>
              <a:rPr lang="en-US" sz="2400" b="1" dirty="0" smtClean="0">
                <a:latin typeface="Courier"/>
                <a:cs typeface="Courier"/>
              </a:rPr>
              <a:t> </a:t>
            </a:r>
            <a:r>
              <a:rPr lang="en-US" sz="2400" b="1" dirty="0" err="1" smtClean="0">
                <a:latin typeface="Courier"/>
                <a:cs typeface="Courier"/>
              </a:rPr>
              <a:t>omp</a:t>
            </a:r>
            <a:r>
              <a:rPr lang="en-US" sz="2400" b="1" dirty="0" smtClean="0">
                <a:latin typeface="Courier"/>
                <a:cs typeface="Courier"/>
              </a:rPr>
              <a:t> for reduction(+ : </a:t>
            </a:r>
            <a:r>
              <a:rPr lang="en-US" sz="2400" b="1" dirty="0" err="1" smtClean="0">
                <a:latin typeface="Courier"/>
                <a:cs typeface="Courier"/>
              </a:rPr>
              <a:t>nSum</a:t>
            </a:r>
            <a:r>
              <a:rPr lang="en-US" sz="2400" b="1" dirty="0" smtClean="0">
                <a:latin typeface="Courier"/>
                <a:cs typeface="Courier"/>
              </a:rPr>
              <a:t>) </a:t>
            </a:r>
            <a:br>
              <a:rPr lang="en-US" sz="2400" b="1" dirty="0" smtClean="0">
                <a:latin typeface="Courier"/>
                <a:cs typeface="Courier"/>
              </a:rPr>
            </a:br>
            <a:r>
              <a:rPr lang="en-US" sz="2400" b="1" dirty="0" smtClean="0">
                <a:latin typeface="Courier"/>
                <a:cs typeface="Courier"/>
              </a:rPr>
              <a:t>for (</a:t>
            </a:r>
            <a:r>
              <a:rPr lang="en-US" sz="2400" b="1" dirty="0" err="1" smtClean="0">
                <a:latin typeface="Courier"/>
                <a:cs typeface="Courier"/>
              </a:rPr>
              <a:t>i</a:t>
            </a:r>
            <a:r>
              <a:rPr lang="en-US" sz="2400" b="1" dirty="0" smtClean="0">
                <a:latin typeface="Courier"/>
                <a:cs typeface="Courier"/>
              </a:rPr>
              <a:t> = START ; </a:t>
            </a:r>
            <a:r>
              <a:rPr lang="en-US" sz="2400" b="1" dirty="0" err="1" smtClean="0">
                <a:latin typeface="Courier"/>
                <a:cs typeface="Courier"/>
              </a:rPr>
              <a:t>i</a:t>
            </a:r>
            <a:r>
              <a:rPr lang="en-US" sz="2400" b="1" dirty="0" smtClean="0">
                <a:latin typeface="Courier"/>
                <a:cs typeface="Courier"/>
              </a:rPr>
              <a:t> &lt;= END ; ++</a:t>
            </a:r>
            <a:r>
              <a:rPr lang="en-US" sz="2400" b="1" dirty="0" err="1" smtClean="0">
                <a:latin typeface="Courier"/>
                <a:cs typeface="Courier"/>
              </a:rPr>
              <a:t>i</a:t>
            </a:r>
            <a:r>
              <a:rPr lang="en-US" sz="2400" b="1" dirty="0" smtClean="0">
                <a:latin typeface="Courier"/>
                <a:cs typeface="Courier"/>
              </a:rPr>
              <a:t>) </a:t>
            </a:r>
            <a:br>
              <a:rPr lang="en-US" sz="2400" b="1" dirty="0" smtClean="0">
                <a:latin typeface="Courier"/>
                <a:cs typeface="Courier"/>
              </a:rPr>
            </a:br>
            <a:r>
              <a:rPr lang="en-US" sz="2400" b="1" dirty="0" smtClean="0">
                <a:latin typeface="Courier"/>
                <a:cs typeface="Courier"/>
              </a:rPr>
              <a:t>		</a:t>
            </a:r>
            <a:r>
              <a:rPr lang="en-US" sz="2400" b="1" dirty="0" err="1" smtClean="0">
                <a:latin typeface="Courier"/>
                <a:cs typeface="Courier"/>
              </a:rPr>
              <a:t>nSum</a:t>
            </a:r>
            <a:r>
              <a:rPr lang="en-US" sz="2400" b="1" dirty="0" smtClean="0">
                <a:latin typeface="Courier"/>
                <a:cs typeface="Courier"/>
              </a:rPr>
              <a:t> += </a:t>
            </a:r>
            <a:r>
              <a:rPr lang="en-US" sz="2400" b="1" dirty="0" err="1" smtClean="0">
                <a:latin typeface="Courier"/>
                <a:cs typeface="Courier"/>
              </a:rPr>
              <a:t>i</a:t>
            </a:r>
            <a:r>
              <a:rPr lang="en-US" sz="2400" b="1" dirty="0" smtClean="0">
                <a:latin typeface="Courier"/>
                <a:cs typeface="Courier"/>
              </a:rPr>
              <a:t>; </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31</a:t>
            </a:fld>
            <a:endParaRPr lang="en-US" dirty="0"/>
          </a:p>
        </p:txBody>
      </p:sp>
    </p:spTree>
    <p:extLst>
      <p:ext uri="{BB962C8B-B14F-4D97-AF65-F5344CB8AC3E}">
        <p14:creationId xmlns:p14="http://schemas.microsoft.com/office/powerpoint/2010/main" val="3613334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24429"/>
          </a:xfrm>
        </p:spPr>
        <p:txBody>
          <a:bodyPr>
            <a:normAutofit fontScale="90000"/>
          </a:bodyPr>
          <a:lstStyle/>
          <a:p>
            <a:r>
              <a:rPr lang="en-US" dirty="0" smtClean="0"/>
              <a:t>OpenMP Reduction Version </a:t>
            </a:r>
            <a:endParaRPr lang="en-US" dirty="0"/>
          </a:p>
        </p:txBody>
      </p:sp>
      <p:sp>
        <p:nvSpPr>
          <p:cNvPr id="3" name="Content Placeholder 2"/>
          <p:cNvSpPr>
            <a:spLocks noGrp="1"/>
          </p:cNvSpPr>
          <p:nvPr>
            <p:ph idx="1"/>
          </p:nvPr>
        </p:nvSpPr>
        <p:spPr>
          <a:xfrm>
            <a:off x="50808" y="694267"/>
            <a:ext cx="8229600" cy="6163733"/>
          </a:xfrm>
        </p:spPr>
        <p:txBody>
          <a:bodyPr>
            <a:normAutofit/>
          </a:bodyPr>
          <a:lstStyle/>
          <a:p>
            <a:pPr>
              <a:buNone/>
            </a:pPr>
            <a:r>
              <a:rPr lang="en-US" sz="2000" b="1" dirty="0" smtClean="0">
                <a:latin typeface="Courier New"/>
                <a:cs typeface="Courier New"/>
              </a:rPr>
              <a:t>#include &lt;</a:t>
            </a:r>
            <a:r>
              <a:rPr lang="en-US" sz="2000" b="1" dirty="0" err="1" smtClean="0">
                <a:latin typeface="Courier New"/>
                <a:cs typeface="Courier New"/>
              </a:rPr>
              <a:t>omp.h</a:t>
            </a:r>
            <a:r>
              <a:rPr lang="en-US" sz="2000" b="1" dirty="0" smtClean="0">
                <a:latin typeface="Courier New"/>
                <a:cs typeface="Courier New"/>
              </a:rPr>
              <a:t>&gt;</a:t>
            </a:r>
          </a:p>
          <a:p>
            <a:pPr>
              <a:buNone/>
            </a:pPr>
            <a:r>
              <a:rPr lang="en-US" sz="2000" b="1" dirty="0" smtClean="0">
                <a:latin typeface="Courier New"/>
                <a:cs typeface="Courier New"/>
              </a:rPr>
              <a:t>#include &lt;</a:t>
            </a:r>
            <a:r>
              <a:rPr lang="en-US" sz="2000" b="1" dirty="0" err="1" smtClean="0">
                <a:latin typeface="Courier New"/>
                <a:cs typeface="Courier New"/>
              </a:rPr>
              <a:t>stdio.h</a:t>
            </a:r>
            <a:r>
              <a:rPr lang="en-US" sz="2000" b="1" dirty="0" smtClean="0">
                <a:latin typeface="Courier New"/>
                <a:cs typeface="Courier New"/>
              </a:rPr>
              <a:t>&gt;</a:t>
            </a:r>
          </a:p>
          <a:p>
            <a:pPr>
              <a:buNone/>
            </a:pPr>
            <a:r>
              <a:rPr lang="en-US" sz="2000" b="1" dirty="0" smtClean="0">
                <a:latin typeface="Courier New"/>
                <a:cs typeface="Courier New"/>
              </a:rPr>
              <a:t>/static long </a:t>
            </a:r>
            <a:r>
              <a:rPr lang="en-US" sz="2000" b="1" dirty="0" err="1" smtClean="0">
                <a:latin typeface="Courier New"/>
                <a:cs typeface="Courier New"/>
              </a:rPr>
              <a:t>num_steps</a:t>
            </a:r>
            <a:r>
              <a:rPr lang="en-US" sz="2000" b="1" dirty="0" smtClean="0">
                <a:latin typeface="Courier New"/>
                <a:cs typeface="Courier New"/>
              </a:rPr>
              <a:t> = 100000; </a:t>
            </a:r>
          </a:p>
          <a:p>
            <a:pPr>
              <a:buNone/>
            </a:pPr>
            <a:r>
              <a:rPr lang="en-US" sz="2000" b="1" dirty="0" smtClean="0">
                <a:latin typeface="Courier New"/>
                <a:cs typeface="Courier New"/>
              </a:rPr>
              <a:t>double step; </a:t>
            </a:r>
          </a:p>
          <a:p>
            <a:pPr>
              <a:buNone/>
            </a:pPr>
            <a:r>
              <a:rPr lang="en-US" sz="2000" b="1" dirty="0" smtClean="0">
                <a:latin typeface="Courier New"/>
                <a:cs typeface="Courier New"/>
              </a:rPr>
              <a:t>void main () </a:t>
            </a:r>
          </a:p>
          <a:p>
            <a:pPr>
              <a:buNone/>
            </a:pPr>
            <a:r>
              <a:rPr lang="en-US" sz="2000" b="1" dirty="0" smtClean="0">
                <a:latin typeface="Courier New"/>
                <a:cs typeface="Courier New"/>
              </a:rPr>
              <a:t>{	  int </a:t>
            </a:r>
            <a:r>
              <a:rPr lang="en-US" sz="2000" b="1" dirty="0" err="1" smtClean="0">
                <a:latin typeface="Courier New"/>
                <a:cs typeface="Courier New"/>
              </a:rPr>
              <a:t>i</a:t>
            </a:r>
            <a:r>
              <a:rPr lang="en-US" sz="2000" b="1" dirty="0" smtClean="0">
                <a:latin typeface="Courier New"/>
                <a:cs typeface="Courier New"/>
              </a:rPr>
              <a:t>; 	  double </a:t>
            </a:r>
            <a:r>
              <a:rPr lang="en-US" sz="2000" b="1" dirty="0" err="1" smtClean="0">
                <a:latin typeface="Courier New"/>
                <a:cs typeface="Courier New"/>
              </a:rPr>
              <a:t>x</a:t>
            </a:r>
            <a:r>
              <a:rPr lang="en-US" sz="2000" b="1" dirty="0" smtClean="0">
                <a:latin typeface="Courier New"/>
                <a:cs typeface="Courier New"/>
              </a:rPr>
              <a:t>, pi, sum = 0.0; </a:t>
            </a:r>
          </a:p>
          <a:p>
            <a:pPr>
              <a:buNone/>
            </a:pPr>
            <a:r>
              <a:rPr lang="en-US" sz="2000" b="1" dirty="0" smtClean="0">
                <a:latin typeface="Courier New"/>
                <a:cs typeface="Courier New"/>
              </a:rPr>
              <a:t>	  step = 1.0/(double) </a:t>
            </a:r>
            <a:r>
              <a:rPr lang="en-US" sz="2000" b="1" dirty="0" err="1" smtClean="0">
                <a:latin typeface="Courier New"/>
                <a:cs typeface="Courier New"/>
              </a:rPr>
              <a:t>num_steps</a:t>
            </a:r>
            <a:r>
              <a:rPr lang="en-US" sz="2000" b="1" dirty="0" smtClean="0">
                <a:latin typeface="Courier New"/>
                <a:cs typeface="Courier New"/>
              </a:rPr>
              <a:t>; </a:t>
            </a:r>
          </a:p>
          <a:p>
            <a:pPr>
              <a:buNone/>
            </a:pPr>
            <a:r>
              <a:rPr lang="en-US" sz="2000" b="1" dirty="0" smtClean="0">
                <a:latin typeface="Courier New"/>
                <a:cs typeface="Courier New"/>
              </a:rPr>
              <a:t>#</a:t>
            </a:r>
            <a:r>
              <a:rPr lang="en-US" sz="2000" b="1" dirty="0" err="1" smtClean="0">
                <a:latin typeface="Courier New"/>
                <a:cs typeface="Courier New"/>
              </a:rPr>
              <a:t>pragma</a:t>
            </a:r>
            <a:r>
              <a:rPr lang="en-US" sz="2000" b="1" dirty="0" smtClean="0">
                <a:latin typeface="Courier New"/>
                <a:cs typeface="Courier New"/>
              </a:rPr>
              <a:t> </a:t>
            </a:r>
            <a:r>
              <a:rPr lang="en-US" sz="2000" b="1" dirty="0" err="1" smtClean="0">
                <a:latin typeface="Courier New"/>
                <a:cs typeface="Courier New"/>
              </a:rPr>
              <a:t>omp</a:t>
            </a:r>
            <a:r>
              <a:rPr lang="en-US" sz="2000" b="1" dirty="0" smtClean="0">
                <a:latin typeface="Courier New"/>
                <a:cs typeface="Courier New"/>
              </a:rPr>
              <a:t> parallel for </a:t>
            </a:r>
            <a:r>
              <a:rPr lang="en-US" sz="2000" b="1" dirty="0" err="1" smtClean="0">
                <a:latin typeface="Courier New"/>
                <a:cs typeface="Courier New"/>
              </a:rPr>
              <a:t>private(x</a:t>
            </a:r>
            <a:r>
              <a:rPr lang="en-US" sz="2000" b="1" dirty="0" smtClean="0">
                <a:latin typeface="Courier New"/>
                <a:cs typeface="Courier New"/>
              </a:rPr>
              <a:t>) </a:t>
            </a:r>
            <a:r>
              <a:rPr lang="en-US" sz="2000" b="1" dirty="0" err="1" smtClean="0">
                <a:latin typeface="Courier New"/>
                <a:cs typeface="Courier New"/>
              </a:rPr>
              <a:t>reduction(+:sum</a:t>
            </a:r>
            <a:r>
              <a:rPr lang="en-US" sz="2000" b="1" dirty="0" smtClean="0">
                <a:latin typeface="Courier New"/>
                <a:cs typeface="Courier New"/>
              </a:rPr>
              <a:t>)</a:t>
            </a:r>
          </a:p>
          <a:p>
            <a:pPr>
              <a:buNone/>
            </a:pPr>
            <a:r>
              <a:rPr lang="en-US" sz="2000" b="1" dirty="0" smtClean="0">
                <a:latin typeface="Courier New"/>
                <a:cs typeface="Courier New"/>
              </a:rPr>
              <a:t>	  for (</a:t>
            </a:r>
            <a:r>
              <a:rPr lang="en-US" sz="2000" b="1" dirty="0" err="1" smtClean="0">
                <a:latin typeface="Courier New"/>
                <a:cs typeface="Courier New"/>
              </a:rPr>
              <a:t>i</a:t>
            </a:r>
            <a:r>
              <a:rPr lang="en-US" sz="2000" b="1" dirty="0" smtClean="0">
                <a:latin typeface="Courier New"/>
                <a:cs typeface="Courier New"/>
              </a:rPr>
              <a:t>=1; </a:t>
            </a:r>
            <a:r>
              <a:rPr lang="en-US" sz="2000" b="1" dirty="0" err="1" smtClean="0">
                <a:latin typeface="Courier New"/>
                <a:cs typeface="Courier New"/>
              </a:rPr>
              <a:t>i</a:t>
            </a:r>
            <a:r>
              <a:rPr lang="en-US" sz="2000" b="1" dirty="0" smtClean="0">
                <a:latin typeface="Courier New"/>
                <a:cs typeface="Courier New"/>
              </a:rPr>
              <a:t>&lt;= </a:t>
            </a:r>
            <a:r>
              <a:rPr lang="en-US" sz="2000" b="1" dirty="0" err="1" smtClean="0">
                <a:latin typeface="Courier New"/>
                <a:cs typeface="Courier New"/>
              </a:rPr>
              <a:t>num_steps</a:t>
            </a:r>
            <a:r>
              <a:rPr lang="en-US" sz="2000" b="1" dirty="0" smtClean="0">
                <a:latin typeface="Courier New"/>
                <a:cs typeface="Courier New"/>
              </a:rPr>
              <a:t>; </a:t>
            </a:r>
            <a:r>
              <a:rPr lang="en-US" sz="2000" b="1" dirty="0" err="1" smtClean="0">
                <a:latin typeface="Courier New"/>
                <a:cs typeface="Courier New"/>
              </a:rPr>
              <a:t>i</a:t>
            </a:r>
            <a:r>
              <a:rPr lang="en-US" sz="2000" b="1" dirty="0" smtClean="0">
                <a:latin typeface="Courier New"/>
                <a:cs typeface="Courier New"/>
              </a:rPr>
              <a:t>++){ </a:t>
            </a:r>
          </a:p>
          <a:p>
            <a:pPr>
              <a:buNone/>
            </a:pPr>
            <a:r>
              <a:rPr lang="en-US" sz="2000" b="1" dirty="0" smtClean="0">
                <a:latin typeface="Courier New"/>
                <a:cs typeface="Courier New"/>
              </a:rPr>
              <a:t>		  </a:t>
            </a:r>
            <a:r>
              <a:rPr lang="en-US" sz="2000" b="1" dirty="0" err="1" smtClean="0">
                <a:latin typeface="Courier New"/>
                <a:cs typeface="Courier New"/>
              </a:rPr>
              <a:t>x</a:t>
            </a:r>
            <a:r>
              <a:rPr lang="en-US" sz="2000" b="1" dirty="0" smtClean="0">
                <a:latin typeface="Courier New"/>
                <a:cs typeface="Courier New"/>
              </a:rPr>
              <a:t> = (i-0.5)*step; </a:t>
            </a:r>
          </a:p>
          <a:p>
            <a:pPr>
              <a:buNone/>
            </a:pPr>
            <a:r>
              <a:rPr lang="en-US" sz="2000" b="1" smtClean="0">
                <a:latin typeface="Courier New"/>
                <a:cs typeface="Courier New"/>
              </a:rPr>
              <a:t>		  sum = sum + 4.0/(1.0+x*x); </a:t>
            </a:r>
          </a:p>
          <a:p>
            <a:pPr>
              <a:buNone/>
            </a:pPr>
            <a:r>
              <a:rPr lang="en-US" sz="2000" b="1" smtClean="0">
                <a:latin typeface="Courier New"/>
                <a:cs typeface="Courier New"/>
              </a:rPr>
              <a:t>	  } </a:t>
            </a:r>
          </a:p>
          <a:p>
            <a:pPr>
              <a:buNone/>
            </a:pPr>
            <a:r>
              <a:rPr lang="en-US" sz="2000" b="1" smtClean="0">
                <a:latin typeface="Courier New"/>
                <a:cs typeface="Courier New"/>
              </a:rPr>
              <a:t>	  pi = sum / num_steps; </a:t>
            </a:r>
          </a:p>
          <a:p>
            <a:pPr>
              <a:buNone/>
            </a:pPr>
            <a:r>
              <a:rPr lang="en-US" sz="2000" b="1" smtClean="0">
                <a:latin typeface="Courier New"/>
                <a:cs typeface="Courier New"/>
              </a:rPr>
              <a:t>	printf ("pi = %6.8f\n", pi);</a:t>
            </a:r>
          </a:p>
          <a:p>
            <a:pPr>
              <a:buNone/>
            </a:pPr>
            <a:r>
              <a:rPr lang="en-US" sz="2000" b="1" smtClean="0">
                <a:latin typeface="Courier New"/>
                <a:cs typeface="Courier New"/>
              </a:rPr>
              <a:t>}</a:t>
            </a:r>
            <a:endParaRPr lang="en-US" sz="2000" b="1" dirty="0">
              <a:latin typeface="Courier New"/>
              <a:cs typeface="Courier New"/>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32</a:t>
            </a:fld>
            <a:endParaRPr lang="en-US" dirty="0"/>
          </a:p>
        </p:txBody>
      </p:sp>
      <p:grpSp>
        <p:nvGrpSpPr>
          <p:cNvPr id="10" name="Group 9"/>
          <p:cNvGrpSpPr/>
          <p:nvPr/>
        </p:nvGrpSpPr>
        <p:grpSpPr>
          <a:xfrm>
            <a:off x="4893733" y="1117599"/>
            <a:ext cx="4250267" cy="2370669"/>
            <a:chOff x="4893733" y="1117599"/>
            <a:chExt cx="4250267" cy="2370669"/>
          </a:xfrm>
        </p:grpSpPr>
        <p:sp>
          <p:nvSpPr>
            <p:cNvPr id="7" name="TextBox 6"/>
            <p:cNvSpPr txBox="1"/>
            <p:nvPr/>
          </p:nvSpPr>
          <p:spPr>
            <a:xfrm>
              <a:off x="4910667" y="1117599"/>
              <a:ext cx="4233333" cy="1384995"/>
            </a:xfrm>
            <a:prstGeom prst="rect">
              <a:avLst/>
            </a:prstGeom>
            <a:noFill/>
            <a:ln w="19050" cmpd="sng">
              <a:solidFill>
                <a:srgbClr val="4F81BD"/>
              </a:solidFill>
            </a:ln>
          </p:spPr>
          <p:txBody>
            <a:bodyPr wrap="square" rtlCol="0">
              <a:spAutoFit/>
            </a:bodyPr>
            <a:lstStyle/>
            <a:p>
              <a:r>
                <a:rPr lang="en-US" sz="2800" dirty="0" smtClean="0"/>
                <a:t>Note: Don’t have to declare for loop index variable </a:t>
              </a:r>
              <a:r>
                <a:rPr lang="en-US" sz="2800" dirty="0" err="1" smtClean="0">
                  <a:latin typeface="Courier"/>
                  <a:cs typeface="Courier"/>
                </a:rPr>
                <a:t>i</a:t>
              </a:r>
              <a:r>
                <a:rPr lang="en-US" sz="2800" dirty="0" smtClean="0"/>
                <a:t> private, since that is default</a:t>
              </a:r>
              <a:endParaRPr lang="en-US" sz="2800" dirty="0"/>
            </a:p>
          </p:txBody>
        </p:sp>
        <p:cxnSp>
          <p:nvCxnSpPr>
            <p:cNvPr id="9" name="Straight Connector 8"/>
            <p:cNvCxnSpPr/>
            <p:nvPr/>
          </p:nvCxnSpPr>
          <p:spPr>
            <a:xfrm rot="5400000">
              <a:off x="4445000" y="2954867"/>
              <a:ext cx="982134" cy="84667"/>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66262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Conclusion, …</a:t>
            </a:r>
            <a:endParaRPr lang="en-US" dirty="0"/>
          </a:p>
        </p:txBody>
      </p:sp>
      <p:sp>
        <p:nvSpPr>
          <p:cNvPr id="3" name="Content Placeholder 2"/>
          <p:cNvSpPr>
            <a:spLocks noGrp="1"/>
          </p:cNvSpPr>
          <p:nvPr>
            <p:ph idx="1"/>
          </p:nvPr>
        </p:nvSpPr>
        <p:spPr>
          <a:xfrm>
            <a:off x="389467" y="1430867"/>
            <a:ext cx="8229600" cy="4851400"/>
          </a:xfrm>
        </p:spPr>
        <p:txBody>
          <a:bodyPr>
            <a:normAutofit lnSpcReduction="10000"/>
          </a:bodyPr>
          <a:lstStyle/>
          <a:p>
            <a:r>
              <a:rPr lang="en-US" dirty="0" smtClean="0"/>
              <a:t>Multiprocessor/Multicore uses Shared Memory</a:t>
            </a:r>
          </a:p>
          <a:p>
            <a:pPr lvl="1"/>
            <a:r>
              <a:rPr lang="en-US" dirty="0" smtClean="0"/>
              <a:t>Cache coherency implements shared memory even with multiple copies in multiple caches</a:t>
            </a:r>
          </a:p>
          <a:p>
            <a:pPr lvl="1"/>
            <a:r>
              <a:rPr lang="en-US" dirty="0" smtClean="0"/>
              <a:t>False sharing a concern; watch block size!</a:t>
            </a:r>
          </a:p>
          <a:p>
            <a:r>
              <a:rPr lang="en-US" dirty="0" err="1" smtClean="0"/>
              <a:t>OpenMP</a:t>
            </a:r>
            <a:r>
              <a:rPr lang="en-US" dirty="0" smtClean="0"/>
              <a:t> as simple parallel extension to C</a:t>
            </a:r>
          </a:p>
          <a:p>
            <a:pPr lvl="1"/>
            <a:r>
              <a:rPr lang="en-US" dirty="0" smtClean="0"/>
              <a:t>Threads, Parallel for, private, critical </a:t>
            </a:r>
            <a:r>
              <a:rPr lang="en-US" err="1" smtClean="0"/>
              <a:t>sections</a:t>
            </a:r>
            <a:r>
              <a:rPr lang="en-US" smtClean="0"/>
              <a:t>, reductions </a:t>
            </a:r>
            <a:r>
              <a:rPr lang="en-US" dirty="0" smtClean="0"/>
              <a:t>… </a:t>
            </a:r>
          </a:p>
          <a:p>
            <a:pPr lvl="1"/>
            <a:r>
              <a:rPr lang="en-US" dirty="0" smtClean="0"/>
              <a:t>≈ C: small so easy to learn, but not very high level and it’s easy to get into trouble</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33</a:t>
            </a:fld>
            <a:endParaRPr lang="en-US" dirty="0"/>
          </a:p>
        </p:txBody>
      </p:sp>
    </p:spTree>
    <p:extLst>
      <p:ext uri="{BB962C8B-B14F-4D97-AF65-F5344CB8AC3E}">
        <p14:creationId xmlns:p14="http://schemas.microsoft.com/office/powerpoint/2010/main" val="9377214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solidFill>
                  <a:schemeClr val="accent1"/>
                </a:solidFill>
                <a:latin typeface="Courier New" pitchFamily="49" charset="0"/>
                <a:cs typeface="Courier New" pitchFamily="49" charset="0"/>
              </a:rPr>
              <a:t>Parallel</a:t>
            </a:r>
            <a:r>
              <a:rPr lang="en-US" dirty="0" smtClean="0">
                <a:solidFill>
                  <a:schemeClr val="accent1"/>
                </a:solidFill>
              </a:rPr>
              <a:t> Statement Shorthand</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pPr>
              <a:buNone/>
            </a:pP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pragma</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omp</a:t>
            </a:r>
            <a:r>
              <a:rPr lang="en-US" sz="2800" dirty="0" smtClean="0">
                <a:latin typeface="Courier New" pitchFamily="49" charset="0"/>
                <a:cs typeface="Courier New" pitchFamily="49" charset="0"/>
              </a:rPr>
              <a:t> </a:t>
            </a:r>
            <a:r>
              <a:rPr lang="en-US" sz="2800" dirty="0" smtClean="0">
                <a:solidFill>
                  <a:srgbClr val="FF0000"/>
                </a:solidFill>
                <a:latin typeface="Courier New" pitchFamily="49" charset="0"/>
                <a:cs typeface="Courier New" pitchFamily="49" charset="0"/>
              </a:rPr>
              <a:t>parallel</a:t>
            </a:r>
          </a:p>
          <a:p>
            <a:pPr>
              <a:buNone/>
            </a:pP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pragma</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omp</a:t>
            </a:r>
            <a:r>
              <a:rPr lang="en-US" sz="2800" dirty="0" smtClean="0">
                <a:latin typeface="Courier New" pitchFamily="49" charset="0"/>
                <a:cs typeface="Courier New" pitchFamily="49" charset="0"/>
              </a:rPr>
              <a:t> </a:t>
            </a:r>
            <a:r>
              <a:rPr lang="en-US" sz="2800" dirty="0" smtClean="0">
                <a:solidFill>
                  <a:srgbClr val="FF0000"/>
                </a:solidFill>
                <a:latin typeface="Courier New" pitchFamily="49" charset="0"/>
                <a:cs typeface="Courier New" pitchFamily="49" charset="0"/>
              </a:rPr>
              <a:t>for</a:t>
            </a:r>
          </a:p>
          <a:p>
            <a:pPr>
              <a:buNone/>
            </a:pPr>
            <a:r>
              <a:rPr lang="en-US" sz="2800" dirty="0" smtClean="0">
                <a:latin typeface="Courier New" pitchFamily="49" charset="0"/>
                <a:cs typeface="Courier New" pitchFamily="49" charset="0"/>
              </a:rPr>
              <a:t>	for(</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=0;i&lt;</a:t>
            </a:r>
            <a:r>
              <a:rPr lang="en-US" sz="2800" dirty="0" err="1" smtClean="0">
                <a:latin typeface="Courier New" pitchFamily="49" charset="0"/>
                <a:cs typeface="Courier New" pitchFamily="49" charset="0"/>
              </a:rPr>
              <a:t>len;i</a:t>
            </a:r>
            <a:r>
              <a:rPr lang="en-US" sz="2800" dirty="0" smtClean="0">
                <a:latin typeface="Courier New" pitchFamily="49" charset="0"/>
                <a:cs typeface="Courier New" pitchFamily="49" charset="0"/>
              </a:rPr>
              <a:t>++) { … }</a:t>
            </a:r>
          </a:p>
          <a:p>
            <a:pPr>
              <a:buNone/>
            </a:pPr>
            <a:r>
              <a:rPr lang="en-US" sz="2800" dirty="0" smtClean="0">
                <a:latin typeface="Courier New" pitchFamily="49" charset="0"/>
                <a:cs typeface="Courier New" pitchFamily="49" charset="0"/>
              </a:rPr>
              <a:t>}</a:t>
            </a:r>
          </a:p>
          <a:p>
            <a:pPr>
              <a:buNone/>
            </a:pPr>
            <a:r>
              <a:rPr lang="en-US" dirty="0" smtClean="0">
                <a:latin typeface="+mj-lt"/>
                <a:cs typeface="Courier New" pitchFamily="49" charset="0"/>
              </a:rPr>
              <a:t>can be shortened to:</a:t>
            </a:r>
            <a:endParaRPr lang="en-US"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pragma</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omp</a:t>
            </a:r>
            <a:r>
              <a:rPr lang="en-US" sz="2800" dirty="0" smtClean="0">
                <a:latin typeface="Courier New" pitchFamily="49" charset="0"/>
                <a:cs typeface="Courier New" pitchFamily="49" charset="0"/>
              </a:rPr>
              <a:t> </a:t>
            </a:r>
            <a:r>
              <a:rPr lang="en-US" sz="2800" dirty="0" smtClean="0">
                <a:solidFill>
                  <a:srgbClr val="FF0000"/>
                </a:solidFill>
                <a:latin typeface="Courier New" pitchFamily="49" charset="0"/>
                <a:cs typeface="Courier New" pitchFamily="49" charset="0"/>
              </a:rPr>
              <a:t>parallel for</a:t>
            </a:r>
          </a:p>
          <a:p>
            <a:pPr>
              <a:buNone/>
            </a:pPr>
            <a:r>
              <a:rPr lang="en-US" sz="2800" dirty="0" smtClean="0">
                <a:latin typeface="Courier New" pitchFamily="49" charset="0"/>
                <a:cs typeface="Courier New" pitchFamily="49" charset="0"/>
              </a:rPr>
              <a:t>  for(</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=0;i&lt;</a:t>
            </a:r>
            <a:r>
              <a:rPr lang="en-US" sz="2800" dirty="0" err="1" smtClean="0">
                <a:latin typeface="Courier New" pitchFamily="49" charset="0"/>
                <a:cs typeface="Courier New" pitchFamily="49" charset="0"/>
              </a:rPr>
              <a:t>len;i</a:t>
            </a:r>
            <a:r>
              <a:rPr lang="en-US" sz="2800" dirty="0" smtClean="0">
                <a:latin typeface="Courier New" pitchFamily="49" charset="0"/>
                <a:cs typeface="Courier New" pitchFamily="49" charset="0"/>
              </a:rPr>
              <a:t>++) { … }</a:t>
            </a:r>
          </a:p>
          <a:p>
            <a:pPr>
              <a:spcBef>
                <a:spcPts val="2400"/>
              </a:spcBef>
            </a:pPr>
            <a:r>
              <a:rPr lang="en-US" sz="2800" dirty="0" smtClean="0">
                <a:latin typeface="+mj-lt"/>
                <a:cs typeface="Courier New" pitchFamily="49" charset="0"/>
              </a:rPr>
              <a:t>Also works for </a:t>
            </a:r>
            <a:r>
              <a:rPr lang="en-US" sz="2600" dirty="0" smtClean="0">
                <a:latin typeface="Courier New" pitchFamily="49" charset="0"/>
                <a:cs typeface="Courier New" pitchFamily="49" charset="0"/>
              </a:rPr>
              <a:t>sections</a:t>
            </a:r>
            <a:endParaRPr lang="en-US" sz="26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4</a:t>
            </a:fld>
            <a:endParaRPr lang="en-US" dirty="0"/>
          </a:p>
        </p:txBody>
      </p:sp>
      <p:grpSp>
        <p:nvGrpSpPr>
          <p:cNvPr id="12" name="Group 11"/>
          <p:cNvGrpSpPr/>
          <p:nvPr/>
        </p:nvGrpSpPr>
        <p:grpSpPr>
          <a:xfrm>
            <a:off x="4132163" y="1851950"/>
            <a:ext cx="4859437" cy="1200329"/>
            <a:chOff x="4132163" y="1851950"/>
            <a:chExt cx="4859437" cy="1200329"/>
          </a:xfrm>
        </p:grpSpPr>
        <p:cxnSp>
          <p:nvCxnSpPr>
            <p:cNvPr id="8" name="Straight Arrow Connector 7"/>
            <p:cNvCxnSpPr/>
            <p:nvPr/>
          </p:nvCxnSpPr>
          <p:spPr>
            <a:xfrm flipH="1">
              <a:off x="4132163" y="2110154"/>
              <a:ext cx="2655499" cy="66776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27133" y="1851950"/>
              <a:ext cx="2164467" cy="1200329"/>
            </a:xfrm>
            <a:prstGeom prst="rect">
              <a:avLst/>
            </a:prstGeom>
            <a:noFill/>
          </p:spPr>
          <p:txBody>
            <a:bodyPr wrap="square" rtlCol="0">
              <a:spAutoFit/>
            </a:bodyPr>
            <a:lstStyle/>
            <a:p>
              <a:r>
                <a:rPr lang="en-US" sz="2400" dirty="0" smtClean="0">
                  <a:solidFill>
                    <a:srgbClr val="FF0000"/>
                  </a:solidFill>
                </a:rPr>
                <a:t>This is the only directive in the parallel section</a:t>
              </a:r>
              <a:endParaRPr lang="en-US" sz="2400" dirty="0">
                <a:solidFill>
                  <a:srgbClr val="FF0000"/>
                </a:solidFill>
              </a:endParaRPr>
            </a:p>
          </p:txBody>
        </p:sp>
      </p:grpSp>
    </p:spTree>
    <p:extLst>
      <p:ext uri="{BB962C8B-B14F-4D97-AF65-F5344CB8AC3E}">
        <p14:creationId xmlns:p14="http://schemas.microsoft.com/office/powerpoint/2010/main" val="3889588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Building Block: </a:t>
            </a:r>
            <a:r>
              <a:rPr lang="en-US" dirty="0" smtClean="0">
                <a:solidFill>
                  <a:schemeClr val="accent1"/>
                </a:solidFill>
                <a:latin typeface="Courier New"/>
                <a:cs typeface="Courier New"/>
              </a:rPr>
              <a:t>for</a:t>
            </a:r>
            <a:r>
              <a:rPr lang="en-US" dirty="0" smtClean="0">
                <a:solidFill>
                  <a:schemeClr val="accent1"/>
                </a:solidFill>
                <a:cs typeface="Courier New"/>
              </a:rPr>
              <a:t> </a:t>
            </a:r>
            <a:r>
              <a:rPr lang="en-US" dirty="0" smtClean="0">
                <a:solidFill>
                  <a:schemeClr val="accent1"/>
                </a:solidFill>
              </a:rPr>
              <a:t>loop</a:t>
            </a:r>
            <a:endParaRPr lang="en-US" dirty="0">
              <a:solidFill>
                <a:schemeClr val="accent1"/>
              </a:solidFill>
            </a:endParaRPr>
          </a:p>
        </p:txBody>
      </p:sp>
      <p:sp>
        <p:nvSpPr>
          <p:cNvPr id="10243" name="Content Placeholder 2"/>
          <p:cNvSpPr>
            <a:spLocks noGrp="1"/>
          </p:cNvSpPr>
          <p:nvPr>
            <p:ph idx="1"/>
          </p:nvPr>
        </p:nvSpPr>
        <p:spPr>
          <a:xfrm>
            <a:off x="457200" y="1600199"/>
            <a:ext cx="8229600" cy="4937760"/>
          </a:xfrm>
        </p:spPr>
        <p:txBody>
          <a:bodyPr>
            <a:normAutofit fontScale="85000" lnSpcReduction="10000"/>
          </a:bodyPr>
          <a:lstStyle/>
          <a:p>
            <a:pPr>
              <a:buNone/>
            </a:pPr>
            <a:r>
              <a:rPr lang="en-US" sz="2800" b="1" dirty="0" smtClean="0">
                <a:latin typeface="Courier New"/>
                <a:cs typeface="Courier New"/>
              </a:rPr>
              <a:t>for (i=0; i&lt;max; i++) zero[i] = 0;</a:t>
            </a:r>
            <a:endParaRPr lang="en-US" dirty="0" smtClean="0"/>
          </a:p>
          <a:p>
            <a:pPr>
              <a:spcBef>
                <a:spcPts val="2400"/>
              </a:spcBef>
            </a:pPr>
            <a:r>
              <a:rPr lang="en-US" dirty="0" smtClean="0"/>
              <a:t>Break </a:t>
            </a:r>
            <a:r>
              <a:rPr lang="en-US" i="1" dirty="0" smtClean="0"/>
              <a:t>for loop </a:t>
            </a:r>
            <a:r>
              <a:rPr lang="en-US" dirty="0" smtClean="0"/>
              <a:t>into chunks, and allocate each chunk to a separate thread</a:t>
            </a:r>
          </a:p>
          <a:p>
            <a:pPr lvl="1"/>
            <a:r>
              <a:rPr lang="en-US" dirty="0" smtClean="0"/>
              <a:t>e.g. if </a:t>
            </a:r>
            <a:r>
              <a:rPr lang="en-US" sz="2600" dirty="0" smtClean="0">
                <a:latin typeface="Courier New" pitchFamily="49" charset="0"/>
                <a:cs typeface="Courier New" pitchFamily="49" charset="0"/>
              </a:rPr>
              <a:t>max</a:t>
            </a:r>
            <a:r>
              <a:rPr lang="en-US" dirty="0" smtClean="0"/>
              <a:t> = 100 with 2 threads:</a:t>
            </a:r>
            <a:br>
              <a:rPr lang="en-US" dirty="0" smtClean="0"/>
            </a:br>
            <a:r>
              <a:rPr lang="en-US" dirty="0" smtClean="0"/>
              <a:t>	assign 0-49 to thread 0, and 50-99 to thread 1</a:t>
            </a:r>
          </a:p>
          <a:p>
            <a:r>
              <a:rPr lang="en-US" dirty="0" smtClean="0"/>
              <a:t>Must have relatively simple “shape” for an </a:t>
            </a:r>
            <a:r>
              <a:rPr lang="en-US" dirty="0" err="1" smtClean="0"/>
              <a:t>OpenMP</a:t>
            </a:r>
            <a:r>
              <a:rPr lang="en-US" dirty="0" smtClean="0"/>
              <a:t>-aware compiler to be able to parallelize it</a:t>
            </a:r>
          </a:p>
          <a:p>
            <a:pPr lvl="1"/>
            <a:r>
              <a:rPr lang="en-US" dirty="0" smtClean="0"/>
              <a:t>Necessary for the run-time system to be able to determine how many of the loop iterations to assign to each thread</a:t>
            </a:r>
          </a:p>
          <a:p>
            <a:r>
              <a:rPr lang="en-US" dirty="0" smtClean="0"/>
              <a:t>No premature exits from the loop allowed</a:t>
            </a:r>
          </a:p>
          <a:p>
            <a:pPr lvl="1"/>
            <a:r>
              <a:rPr lang="en-US" dirty="0" smtClean="0"/>
              <a:t>i.e. No </a:t>
            </a:r>
            <a:r>
              <a:rPr lang="en-US" sz="2600" dirty="0" smtClean="0">
                <a:latin typeface="Courier New" pitchFamily="49" charset="0"/>
                <a:cs typeface="Courier New" pitchFamily="49" charset="0"/>
              </a:rPr>
              <a:t>break</a:t>
            </a:r>
            <a:r>
              <a:rPr lang="en-US" dirty="0" smtClean="0"/>
              <a:t>, </a:t>
            </a:r>
            <a:r>
              <a:rPr lang="en-US" sz="2600" dirty="0" smtClean="0">
                <a:latin typeface="Courier New" pitchFamily="49" charset="0"/>
                <a:cs typeface="Courier New" pitchFamily="49" charset="0"/>
              </a:rPr>
              <a:t>return</a:t>
            </a:r>
            <a:r>
              <a:rPr lang="en-US" dirty="0" smtClean="0"/>
              <a:t>, </a:t>
            </a:r>
            <a:r>
              <a:rPr lang="en-US" sz="2600" dirty="0" smtClean="0">
                <a:latin typeface="Courier New" pitchFamily="49" charset="0"/>
                <a:cs typeface="Courier New" pitchFamily="49" charset="0"/>
              </a:rPr>
              <a:t>exit</a:t>
            </a:r>
            <a:r>
              <a:rPr lang="en-US" dirty="0" smtClean="0"/>
              <a:t>, </a:t>
            </a:r>
            <a:r>
              <a:rPr lang="en-US" sz="2600" dirty="0" smtClean="0">
                <a:latin typeface="Courier New" pitchFamily="49" charset="0"/>
                <a:cs typeface="Courier New" pitchFamily="49" charset="0"/>
              </a:rPr>
              <a:t>goto</a:t>
            </a:r>
            <a:r>
              <a:rPr lang="en-US" dirty="0" smtClean="0"/>
              <a:t> statements</a:t>
            </a:r>
          </a:p>
          <a:p>
            <a:pPr lvl="1"/>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5</a:t>
            </a:fld>
            <a:endParaRPr lang="en-US" dirty="0"/>
          </a:p>
        </p:txBody>
      </p:sp>
      <p:grpSp>
        <p:nvGrpSpPr>
          <p:cNvPr id="12" name="Group 11"/>
          <p:cNvGrpSpPr/>
          <p:nvPr/>
        </p:nvGrpSpPr>
        <p:grpSpPr>
          <a:xfrm>
            <a:off x="6829063" y="5312780"/>
            <a:ext cx="2314938" cy="1200329"/>
            <a:chOff x="6829063" y="5312780"/>
            <a:chExt cx="2314938" cy="1200329"/>
          </a:xfrm>
        </p:grpSpPr>
        <p:cxnSp>
          <p:nvCxnSpPr>
            <p:cNvPr id="10" name="Straight Arrow Connector 9"/>
            <p:cNvCxnSpPr/>
            <p:nvPr/>
          </p:nvCxnSpPr>
          <p:spPr>
            <a:xfrm flipH="1">
              <a:off x="6829063" y="5555848"/>
              <a:ext cx="60188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44155" y="5312780"/>
              <a:ext cx="1699846" cy="1200329"/>
            </a:xfrm>
            <a:prstGeom prst="rect">
              <a:avLst/>
            </a:prstGeom>
            <a:noFill/>
          </p:spPr>
          <p:txBody>
            <a:bodyPr wrap="square" rtlCol="0">
              <a:spAutoFit/>
            </a:bodyPr>
            <a:lstStyle/>
            <a:p>
              <a:r>
                <a:rPr lang="en-US" dirty="0" smtClean="0">
                  <a:solidFill>
                    <a:srgbClr val="FF0000"/>
                  </a:solidFill>
                </a:rPr>
                <a:t>In general, don’t jump outside of any </a:t>
              </a:r>
              <a:r>
                <a:rPr lang="en-US" dirty="0" err="1" smtClean="0">
                  <a:solidFill>
                    <a:srgbClr val="FF0000"/>
                  </a:solidFill>
                </a:rPr>
                <a:t>pragma</a:t>
              </a:r>
              <a:r>
                <a:rPr lang="en-US" dirty="0" smtClean="0">
                  <a:solidFill>
                    <a:srgbClr val="FF0000"/>
                  </a:solidFill>
                </a:rPr>
                <a:t> block</a:t>
              </a:r>
              <a:endParaRPr lang="en-US" dirty="0">
                <a:solidFill>
                  <a:srgbClr val="FF0000"/>
                </a:solidFill>
              </a:endParaRPr>
            </a:p>
          </p:txBody>
        </p:sp>
      </p:grpSp>
    </p:spTree>
    <p:extLst>
      <p:ext uri="{BB962C8B-B14F-4D97-AF65-F5344CB8AC3E}">
        <p14:creationId xmlns:p14="http://schemas.microsoft.com/office/powerpoint/2010/main" val="1043897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Parallel </a:t>
            </a:r>
            <a:r>
              <a:rPr lang="en-US" dirty="0" smtClean="0">
                <a:solidFill>
                  <a:schemeClr val="accent1"/>
                </a:solidFill>
                <a:latin typeface="Courier New"/>
                <a:cs typeface="Courier New"/>
              </a:rPr>
              <a:t>for</a:t>
            </a:r>
            <a:r>
              <a:rPr lang="en-US" dirty="0" smtClean="0">
                <a:solidFill>
                  <a:schemeClr val="accent1"/>
                </a:solidFill>
                <a:cs typeface="Courier New"/>
              </a:rPr>
              <a:t> </a:t>
            </a:r>
            <a:r>
              <a:rPr lang="en-US" i="1" dirty="0" smtClean="0">
                <a:solidFill>
                  <a:schemeClr val="accent1"/>
                </a:solidFill>
              </a:rPr>
              <a:t>pragma</a:t>
            </a:r>
            <a:endParaRPr lang="en-US" i="1" dirty="0">
              <a:solidFill>
                <a:schemeClr val="accent1"/>
              </a:solidFill>
            </a:endParaRPr>
          </a:p>
        </p:txBody>
      </p:sp>
      <p:sp>
        <p:nvSpPr>
          <p:cNvPr id="3" name="Content Placeholder 2"/>
          <p:cNvSpPr>
            <a:spLocks noGrp="1"/>
          </p:cNvSpPr>
          <p:nvPr>
            <p:ph idx="1"/>
          </p:nvPr>
        </p:nvSpPr>
        <p:spPr>
          <a:xfrm>
            <a:off x="541863" y="1511300"/>
            <a:ext cx="7166876" cy="5037667"/>
          </a:xfrm>
        </p:spPr>
        <p:txBody>
          <a:bodyPr>
            <a:normAutofit fontScale="77500" lnSpcReduction="20000"/>
          </a:bodyPr>
          <a:lstStyle/>
          <a:p>
            <a:pPr>
              <a:buNone/>
            </a:pPr>
            <a:r>
              <a:rPr lang="en-US" b="1" dirty="0" smtClean="0">
                <a:solidFill>
                  <a:srgbClr val="FF0000"/>
                </a:solidFill>
                <a:latin typeface="Courier New"/>
                <a:cs typeface="Courier New"/>
              </a:rPr>
              <a:t>#pragma omp parallel for</a:t>
            </a:r>
          </a:p>
          <a:p>
            <a:pPr>
              <a:buNone/>
            </a:pPr>
            <a:r>
              <a:rPr lang="en-US" b="1" dirty="0" smtClean="0">
                <a:latin typeface="Courier New"/>
                <a:cs typeface="Courier New"/>
              </a:rPr>
              <a:t>  for (i=0; i&lt;max; i++) zero[i] = 0;</a:t>
            </a:r>
            <a:endParaRPr lang="en-US" b="1" dirty="0" smtClean="0"/>
          </a:p>
          <a:p>
            <a:pPr>
              <a:spcBef>
                <a:spcPts val="2400"/>
              </a:spcBef>
            </a:pPr>
            <a:r>
              <a:rPr lang="en-US" sz="3613" dirty="0" smtClean="0"/>
              <a:t>Master thread creates additional threads, each with a separate execution context</a:t>
            </a:r>
          </a:p>
          <a:p>
            <a:r>
              <a:rPr lang="en-US" sz="3613" dirty="0" smtClean="0"/>
              <a:t>All variables declared outside for loop are shared by default, except for loop index which is </a:t>
            </a:r>
            <a:r>
              <a:rPr lang="en-US" sz="3613" i="1" dirty="0" smtClean="0">
                <a:solidFill>
                  <a:srgbClr val="FF0000"/>
                </a:solidFill>
              </a:rPr>
              <a:t>private </a:t>
            </a:r>
            <a:r>
              <a:rPr lang="en-US" sz="3613" dirty="0" smtClean="0"/>
              <a:t>per thread (Why?)</a:t>
            </a:r>
          </a:p>
          <a:p>
            <a:r>
              <a:rPr lang="en-US" sz="3613" dirty="0" smtClean="0"/>
              <a:t>Implicit synchronization at end of for loop</a:t>
            </a:r>
          </a:p>
          <a:p>
            <a:r>
              <a:rPr lang="en-US" sz="3613" dirty="0" smtClean="0"/>
              <a:t>Divide index regions sequentially per thread</a:t>
            </a:r>
          </a:p>
          <a:p>
            <a:pPr lvl="1"/>
            <a:r>
              <a:rPr lang="en-US" sz="3097" dirty="0" smtClean="0"/>
              <a:t>Thread 0 gets 0, 1, …, (max/n)-1; </a:t>
            </a:r>
          </a:p>
          <a:p>
            <a:pPr lvl="1"/>
            <a:r>
              <a:rPr lang="en-US" sz="3097" dirty="0" smtClean="0"/>
              <a:t>Thread 1 gets max/</a:t>
            </a:r>
            <a:r>
              <a:rPr lang="en-US" sz="3097" dirty="0" err="1" smtClean="0"/>
              <a:t>n</a:t>
            </a:r>
            <a:r>
              <a:rPr lang="en-US" sz="3097" dirty="0" smtClean="0"/>
              <a:t>, max/n+1, …, 2*(max/n)-1</a:t>
            </a:r>
          </a:p>
          <a:p>
            <a:pPr lvl="1"/>
            <a:r>
              <a:rPr lang="en-US" sz="3097" dirty="0" smtClean="0"/>
              <a:t>Why?</a:t>
            </a:r>
            <a:endParaRPr lang="en-US" sz="3097"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6</a:t>
            </a:fld>
            <a:endParaRPr lang="en-US" dirty="0"/>
          </a:p>
        </p:txBody>
      </p:sp>
      <p:pic>
        <p:nvPicPr>
          <p:cNvPr id="10" name="Picture 2"/>
          <p:cNvPicPr>
            <a:picLocks noChangeAspect="1" noChangeArrowheads="1"/>
          </p:cNvPicPr>
          <p:nvPr/>
        </p:nvPicPr>
        <p:blipFill rotWithShape="1">
          <a:blip r:embed="rId2"/>
          <a:srcRect r="29469"/>
          <a:stretch/>
        </p:blipFill>
        <p:spPr bwMode="auto">
          <a:xfrm>
            <a:off x="7594600" y="2590800"/>
            <a:ext cx="1397000" cy="2890205"/>
          </a:xfrm>
          <a:prstGeom prst="rect">
            <a:avLst/>
          </a:prstGeom>
          <a:noFill/>
          <a:ln w="9525">
            <a:noFill/>
            <a:miter lim="800000"/>
            <a:headEnd/>
            <a:tailEnd/>
          </a:ln>
          <a:effectLst/>
        </p:spPr>
      </p:pic>
    </p:spTree>
    <p:extLst>
      <p:ext uri="{BB962C8B-B14F-4D97-AF65-F5344CB8AC3E}">
        <p14:creationId xmlns:p14="http://schemas.microsoft.com/office/powerpoint/2010/main" val="676313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OpenMP Timing</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dirty="0" smtClean="0"/>
              <a:t>Elapsed wall clock time:</a:t>
            </a:r>
          </a:p>
          <a:p>
            <a:pPr>
              <a:buNone/>
            </a:pPr>
            <a:r>
              <a:rPr lang="en-US" dirty="0" smtClean="0">
                <a:latin typeface="Courier New"/>
                <a:cs typeface="Courier New"/>
              </a:rPr>
              <a:t>		</a:t>
            </a:r>
            <a:r>
              <a:rPr lang="en-US" dirty="0" smtClean="0">
                <a:solidFill>
                  <a:srgbClr val="FF0000"/>
                </a:solidFill>
                <a:latin typeface="Courier New"/>
                <a:cs typeface="Courier New"/>
              </a:rPr>
              <a:t>double </a:t>
            </a:r>
            <a:r>
              <a:rPr lang="en-US" dirty="0" err="1" smtClean="0">
                <a:solidFill>
                  <a:srgbClr val="FF0000"/>
                </a:solidFill>
                <a:latin typeface="Courier New"/>
                <a:cs typeface="Courier New"/>
              </a:rPr>
              <a:t>omp_get_wtime</a:t>
            </a:r>
            <a:r>
              <a:rPr lang="en-US" dirty="0" smtClean="0">
                <a:solidFill>
                  <a:srgbClr val="FF0000"/>
                </a:solidFill>
                <a:latin typeface="Courier New"/>
                <a:cs typeface="Courier New"/>
              </a:rPr>
              <a:t>(void); </a:t>
            </a:r>
          </a:p>
          <a:p>
            <a:pPr lvl="1"/>
            <a:r>
              <a:rPr lang="en-US" dirty="0" smtClean="0"/>
              <a:t>Returns elapsed wall clock time in seconds</a:t>
            </a:r>
          </a:p>
          <a:p>
            <a:pPr lvl="1"/>
            <a:r>
              <a:rPr lang="en-US" dirty="0" smtClean="0"/>
              <a:t>Time is measured per thread, no guarantee can be made that two distinct threads measure the same time</a:t>
            </a:r>
          </a:p>
          <a:p>
            <a:pPr lvl="1"/>
            <a:r>
              <a:rPr lang="en-US" dirty="0" smtClean="0"/>
              <a:t>Time is measured from “some time in the past,” so subtract results of two calls to </a:t>
            </a:r>
            <a:r>
              <a:rPr lang="en-US" sz="2600" dirty="0" err="1" smtClean="0">
                <a:latin typeface="Courier New" pitchFamily="49" charset="0"/>
                <a:cs typeface="Courier New" pitchFamily="49" charset="0"/>
              </a:rPr>
              <a:t>omp_get_wtime</a:t>
            </a:r>
            <a:r>
              <a:rPr lang="en-US" sz="2600" dirty="0" smtClean="0">
                <a:latin typeface="Courier New" pitchFamily="49" charset="0"/>
                <a:cs typeface="Courier New" pitchFamily="49" charset="0"/>
              </a:rPr>
              <a:t> </a:t>
            </a:r>
            <a:r>
              <a:rPr lang="en-US" dirty="0" smtClean="0"/>
              <a:t>to get elapsed time</a:t>
            </a:r>
            <a:endParaRPr lang="en-US" sz="2600" dirty="0" smtClean="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dirty="0"/>
          </a:p>
        </p:txBody>
      </p:sp>
    </p:spTree>
    <p:extLst>
      <p:ext uri="{BB962C8B-B14F-4D97-AF65-F5344CB8AC3E}">
        <p14:creationId xmlns:p14="http://schemas.microsoft.com/office/powerpoint/2010/main" val="22015396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Matrix Multiply in OpenMP</a:t>
            </a:r>
            <a:endParaRPr lang="en-US" dirty="0">
              <a:solidFill>
                <a:schemeClr val="accent1"/>
              </a:solidFill>
            </a:endParaRPr>
          </a:p>
        </p:txBody>
      </p:sp>
      <p:sp>
        <p:nvSpPr>
          <p:cNvPr id="3" name="Content Placeholder 2"/>
          <p:cNvSpPr>
            <a:spLocks noGrp="1"/>
          </p:cNvSpPr>
          <p:nvPr>
            <p:ph idx="1"/>
          </p:nvPr>
        </p:nvSpPr>
        <p:spPr>
          <a:xfrm>
            <a:off x="457200" y="1600200"/>
            <a:ext cx="8229600" cy="4937760"/>
          </a:xfrm>
        </p:spPr>
        <p:txBody>
          <a:bodyPr>
            <a:normAutofit/>
          </a:bodyPr>
          <a:lstStyle/>
          <a:p>
            <a:pPr>
              <a:buNone/>
            </a:pPr>
            <a:r>
              <a:rPr lang="en-US" sz="2000" dirty="0" err="1" smtClean="0">
                <a:latin typeface="Courier New"/>
                <a:cs typeface="Courier New"/>
              </a:rPr>
              <a:t>start_time</a:t>
            </a:r>
            <a:r>
              <a:rPr lang="en-US" sz="2000" dirty="0" smtClean="0">
                <a:latin typeface="Courier New"/>
                <a:cs typeface="Courier New"/>
              </a:rPr>
              <a:t> = </a:t>
            </a:r>
            <a:r>
              <a:rPr lang="en-US" sz="2000" dirty="0" err="1" smtClean="0">
                <a:latin typeface="Courier New"/>
                <a:cs typeface="Courier New"/>
              </a:rPr>
              <a:t>omp_get_wtime</a:t>
            </a:r>
            <a:r>
              <a:rPr lang="en-US" sz="2000" dirty="0" smtClean="0">
                <a:latin typeface="Courier New"/>
                <a:cs typeface="Courier New"/>
              </a:rPr>
              <a:t>();</a:t>
            </a:r>
          </a:p>
          <a:p>
            <a:pPr>
              <a:buNone/>
            </a:pPr>
            <a:r>
              <a:rPr lang="en-US" sz="2000" b="1" dirty="0" smtClean="0">
                <a:solidFill>
                  <a:srgbClr val="FF0000"/>
                </a:solidFill>
                <a:latin typeface="Courier New"/>
                <a:cs typeface="Courier New"/>
              </a:rPr>
              <a:t>#</a:t>
            </a:r>
            <a:r>
              <a:rPr lang="en-US" sz="2000" b="1" dirty="0" err="1" smtClean="0">
                <a:solidFill>
                  <a:srgbClr val="FF0000"/>
                </a:solidFill>
                <a:latin typeface="Courier New"/>
                <a:cs typeface="Courier New"/>
              </a:rPr>
              <a:t>pragma</a:t>
            </a:r>
            <a:r>
              <a:rPr lang="en-US" sz="2000" b="1" dirty="0" smtClean="0">
                <a:solidFill>
                  <a:srgbClr val="FF0000"/>
                </a:solidFill>
                <a:latin typeface="Courier New"/>
                <a:cs typeface="Courier New"/>
              </a:rPr>
              <a:t> </a:t>
            </a:r>
            <a:r>
              <a:rPr lang="en-US" sz="2000" b="1" dirty="0" err="1" smtClean="0">
                <a:solidFill>
                  <a:srgbClr val="FF0000"/>
                </a:solidFill>
                <a:latin typeface="Courier New"/>
                <a:cs typeface="Courier New"/>
              </a:rPr>
              <a:t>omp</a:t>
            </a:r>
            <a:r>
              <a:rPr lang="en-US" sz="2000" b="1" dirty="0" smtClean="0">
                <a:solidFill>
                  <a:srgbClr val="FF0000"/>
                </a:solidFill>
                <a:latin typeface="Courier New"/>
                <a:cs typeface="Courier New"/>
              </a:rPr>
              <a:t> parallel for private(</a:t>
            </a:r>
            <a:r>
              <a:rPr lang="en-US" sz="2000" b="1" dirty="0" err="1" smtClean="0">
                <a:solidFill>
                  <a:srgbClr val="FF0000"/>
                </a:solidFill>
                <a:latin typeface="Courier New"/>
                <a:cs typeface="Courier New"/>
              </a:rPr>
              <a:t>tmp</a:t>
            </a:r>
            <a:r>
              <a:rPr lang="en-US" sz="2000" b="1" dirty="0" smtClean="0">
                <a:solidFill>
                  <a:srgbClr val="FF0000"/>
                </a:solidFill>
                <a:latin typeface="Courier New"/>
                <a:cs typeface="Courier New"/>
              </a:rPr>
              <a:t>, </a:t>
            </a:r>
            <a:r>
              <a:rPr lang="en-US" sz="2000" b="1" dirty="0" err="1" smtClean="0">
                <a:solidFill>
                  <a:srgbClr val="FF0000"/>
                </a:solidFill>
                <a:latin typeface="Courier New"/>
                <a:cs typeface="Courier New"/>
              </a:rPr>
              <a:t>i</a:t>
            </a:r>
            <a:r>
              <a:rPr lang="en-US" sz="2000" b="1" dirty="0" smtClean="0">
                <a:solidFill>
                  <a:srgbClr val="FF0000"/>
                </a:solidFill>
                <a:latin typeface="Courier New"/>
                <a:cs typeface="Courier New"/>
              </a:rPr>
              <a:t>, j, k)</a:t>
            </a:r>
            <a:endParaRPr lang="en-US" sz="2000" b="1" dirty="0" smtClean="0">
              <a:latin typeface="Courier New"/>
              <a:cs typeface="Courier New"/>
            </a:endParaRPr>
          </a:p>
          <a:p>
            <a:pPr>
              <a:buNone/>
            </a:pPr>
            <a:r>
              <a:rPr lang="en-US" sz="2000" b="1" dirty="0" smtClean="0">
                <a:latin typeface="Courier New"/>
                <a:cs typeface="Courier New"/>
              </a:rPr>
              <a:t>  for (</a:t>
            </a:r>
            <a:r>
              <a:rPr lang="en-US" sz="2000" b="1" dirty="0" err="1" smtClean="0">
                <a:latin typeface="Courier New"/>
                <a:cs typeface="Courier New"/>
              </a:rPr>
              <a:t>i</a:t>
            </a:r>
            <a:r>
              <a:rPr lang="en-US" sz="2000" b="1" dirty="0" smtClean="0">
                <a:latin typeface="Courier New"/>
                <a:cs typeface="Courier New"/>
              </a:rPr>
              <a:t>=0; </a:t>
            </a:r>
            <a:r>
              <a:rPr lang="en-US" sz="2000" b="1" dirty="0" err="1" smtClean="0">
                <a:latin typeface="Courier New"/>
                <a:cs typeface="Courier New"/>
              </a:rPr>
              <a:t>i</a:t>
            </a:r>
            <a:r>
              <a:rPr lang="en-US" sz="2000" b="1" dirty="0" smtClean="0">
                <a:latin typeface="Courier New"/>
                <a:cs typeface="Courier New"/>
              </a:rPr>
              <a:t>&lt;</a:t>
            </a:r>
            <a:r>
              <a:rPr lang="en-US" sz="2000" b="1" dirty="0" err="1">
                <a:latin typeface="Courier New"/>
                <a:cs typeface="Courier New"/>
              </a:rPr>
              <a:t>M</a:t>
            </a:r>
            <a:r>
              <a:rPr lang="en-US" sz="2000" b="1" dirty="0" err="1" smtClean="0">
                <a:latin typeface="Courier New"/>
                <a:cs typeface="Courier New"/>
              </a:rPr>
              <a:t>dim</a:t>
            </a:r>
            <a:r>
              <a:rPr lang="en-US" sz="2000" b="1" dirty="0" smtClean="0">
                <a:latin typeface="Courier New"/>
                <a:cs typeface="Courier New"/>
              </a:rPr>
              <a:t>; </a:t>
            </a:r>
            <a:r>
              <a:rPr lang="en-US" sz="2000" b="1" dirty="0" err="1" smtClean="0">
                <a:latin typeface="Courier New"/>
                <a:cs typeface="Courier New"/>
              </a:rPr>
              <a:t>i</a:t>
            </a:r>
            <a:r>
              <a:rPr lang="en-US" sz="2000" b="1" dirty="0" smtClean="0">
                <a:latin typeface="Courier New"/>
                <a:cs typeface="Courier New"/>
              </a:rPr>
              <a:t>++){</a:t>
            </a:r>
          </a:p>
          <a:p>
            <a:pPr>
              <a:buNone/>
            </a:pPr>
            <a:r>
              <a:rPr lang="en-US" sz="2000" b="1" dirty="0" smtClean="0">
                <a:latin typeface="Courier New"/>
                <a:cs typeface="Courier New"/>
              </a:rPr>
              <a:t>    for (j=0; j&lt;</a:t>
            </a:r>
            <a:r>
              <a:rPr lang="en-US" sz="2000" b="1" dirty="0" err="1">
                <a:latin typeface="Courier New"/>
                <a:cs typeface="Courier New"/>
              </a:rPr>
              <a:t>N</a:t>
            </a:r>
            <a:r>
              <a:rPr lang="en-US" sz="2000" b="1" dirty="0" err="1" smtClean="0">
                <a:latin typeface="Courier New"/>
                <a:cs typeface="Courier New"/>
              </a:rPr>
              <a:t>dim</a:t>
            </a:r>
            <a:r>
              <a:rPr lang="en-US" sz="2000" b="1" dirty="0" smtClean="0">
                <a:latin typeface="Courier New"/>
                <a:cs typeface="Courier New"/>
              </a:rPr>
              <a:t>; j++){</a:t>
            </a:r>
          </a:p>
          <a:p>
            <a:pPr>
              <a:buNone/>
            </a:pPr>
            <a:r>
              <a:rPr lang="en-US" sz="2000" b="1" dirty="0" smtClean="0">
                <a:latin typeface="Courier New"/>
                <a:cs typeface="Courier New"/>
              </a:rPr>
              <a:t>      </a:t>
            </a:r>
            <a:r>
              <a:rPr lang="en-US" sz="2000" b="1" dirty="0" err="1" smtClean="0">
                <a:latin typeface="Courier New"/>
                <a:cs typeface="Courier New"/>
              </a:rPr>
              <a:t>tmp</a:t>
            </a:r>
            <a:r>
              <a:rPr lang="en-US" sz="2000" b="1" dirty="0" smtClean="0">
                <a:latin typeface="Courier New"/>
                <a:cs typeface="Courier New"/>
              </a:rPr>
              <a:t> = 0.0;</a:t>
            </a:r>
          </a:p>
          <a:p>
            <a:pPr>
              <a:buNone/>
            </a:pPr>
            <a:r>
              <a:rPr lang="en-US" sz="2000" b="1" dirty="0" smtClean="0">
                <a:latin typeface="Courier New"/>
                <a:cs typeface="Courier New"/>
              </a:rPr>
              <a:t>      for( k=0; k&lt;</a:t>
            </a:r>
            <a:r>
              <a:rPr lang="en-US" sz="2000" b="1" dirty="0" err="1" smtClean="0">
                <a:latin typeface="Courier New"/>
                <a:cs typeface="Courier New"/>
              </a:rPr>
              <a:t>Pdim</a:t>
            </a:r>
            <a:r>
              <a:rPr lang="en-US" sz="2000" b="1" dirty="0" smtClean="0">
                <a:latin typeface="Courier New"/>
                <a:cs typeface="Courier New"/>
              </a:rPr>
              <a:t>; k++){</a:t>
            </a:r>
          </a:p>
          <a:p>
            <a:pPr>
              <a:buNone/>
            </a:pPr>
            <a:r>
              <a:rPr lang="en-US" sz="2000" b="1" dirty="0" smtClean="0">
                <a:latin typeface="Courier New"/>
                <a:cs typeface="Courier New"/>
              </a:rPr>
              <a:t>        /* C(</a:t>
            </a:r>
            <a:r>
              <a:rPr lang="en-US" sz="2000" b="1" dirty="0" err="1" smtClean="0">
                <a:latin typeface="Courier New"/>
                <a:cs typeface="Courier New"/>
              </a:rPr>
              <a:t>i,j</a:t>
            </a:r>
            <a:r>
              <a:rPr lang="en-US" sz="2000" b="1" dirty="0" smtClean="0">
                <a:latin typeface="Courier New"/>
                <a:cs typeface="Courier New"/>
              </a:rPr>
              <a:t>) = sum(over k) A(</a:t>
            </a:r>
            <a:r>
              <a:rPr lang="en-US" sz="2000" b="1" dirty="0" err="1" smtClean="0">
                <a:latin typeface="Courier New"/>
                <a:cs typeface="Courier New"/>
              </a:rPr>
              <a:t>i,k</a:t>
            </a:r>
            <a:r>
              <a:rPr lang="en-US" sz="2000" b="1" dirty="0" smtClean="0">
                <a:latin typeface="Courier New"/>
                <a:cs typeface="Courier New"/>
              </a:rPr>
              <a:t>) * B(</a:t>
            </a:r>
            <a:r>
              <a:rPr lang="en-US" sz="2000" b="1" dirty="0" err="1" smtClean="0">
                <a:latin typeface="Courier New"/>
                <a:cs typeface="Courier New"/>
              </a:rPr>
              <a:t>k,j</a:t>
            </a:r>
            <a:r>
              <a:rPr lang="en-US" sz="2000" b="1" dirty="0" smtClean="0">
                <a:latin typeface="Courier New"/>
                <a:cs typeface="Courier New"/>
              </a:rPr>
              <a:t>)*/</a:t>
            </a:r>
          </a:p>
          <a:p>
            <a:pPr>
              <a:buNone/>
            </a:pPr>
            <a:r>
              <a:rPr lang="en-US" sz="2000" b="1" dirty="0" smtClean="0">
                <a:latin typeface="Courier New"/>
                <a:cs typeface="Courier New"/>
              </a:rPr>
              <a:t>        </a:t>
            </a:r>
            <a:r>
              <a:rPr lang="en-US" sz="2000" b="1" dirty="0" err="1" smtClean="0">
                <a:latin typeface="Courier New"/>
                <a:cs typeface="Courier New"/>
              </a:rPr>
              <a:t>tmp</a:t>
            </a:r>
            <a:r>
              <a:rPr lang="en-US" sz="2000" b="1" dirty="0" smtClean="0">
                <a:latin typeface="Courier New"/>
                <a:cs typeface="Courier New"/>
              </a:rPr>
              <a:t> += *(A+(</a:t>
            </a:r>
            <a:r>
              <a:rPr lang="en-US" sz="2000" b="1" dirty="0" err="1" smtClean="0">
                <a:latin typeface="Courier New"/>
                <a:cs typeface="Courier New"/>
              </a:rPr>
              <a:t>i</a:t>
            </a:r>
            <a:r>
              <a:rPr lang="en-US" sz="2000" b="1" dirty="0" smtClean="0">
                <a:latin typeface="Courier New"/>
                <a:cs typeface="Courier New"/>
              </a:rPr>
              <a:t>*</a:t>
            </a:r>
            <a:r>
              <a:rPr lang="en-US" sz="2000" b="1" dirty="0" err="1">
                <a:latin typeface="Courier New"/>
                <a:cs typeface="Courier New"/>
              </a:rPr>
              <a:t>P</a:t>
            </a:r>
            <a:r>
              <a:rPr lang="en-US" sz="2000" b="1" dirty="0" err="1" smtClean="0">
                <a:latin typeface="Courier New"/>
                <a:cs typeface="Courier New"/>
              </a:rPr>
              <a:t>dim+k</a:t>
            </a:r>
            <a:r>
              <a:rPr lang="en-US" sz="2000" b="1" dirty="0" smtClean="0">
                <a:latin typeface="Courier New"/>
                <a:cs typeface="Courier New"/>
              </a:rPr>
              <a:t>)) * *(B+(k*</a:t>
            </a:r>
            <a:r>
              <a:rPr lang="en-US" sz="2000" b="1" dirty="0" err="1">
                <a:latin typeface="Courier New"/>
                <a:cs typeface="Courier New"/>
              </a:rPr>
              <a:t>N</a:t>
            </a:r>
            <a:r>
              <a:rPr lang="en-US" sz="2000" b="1" dirty="0" err="1" smtClean="0">
                <a:latin typeface="Courier New"/>
                <a:cs typeface="Courier New"/>
              </a:rPr>
              <a:t>dim+j</a:t>
            </a:r>
            <a:r>
              <a:rPr lang="en-US" sz="2000" b="1" dirty="0" smtClean="0">
                <a:latin typeface="Courier New"/>
                <a:cs typeface="Courier New"/>
              </a:rPr>
              <a:t>));</a:t>
            </a:r>
          </a:p>
          <a:p>
            <a:pPr>
              <a:buNone/>
            </a:pPr>
            <a:r>
              <a:rPr lang="en-US" sz="2000" b="1" dirty="0" smtClean="0">
                <a:latin typeface="Courier New"/>
                <a:cs typeface="Courier New"/>
              </a:rPr>
              <a:t>      }</a:t>
            </a:r>
          </a:p>
          <a:p>
            <a:pPr>
              <a:buNone/>
            </a:pPr>
            <a:r>
              <a:rPr lang="en-US" sz="2000" b="1" dirty="0" smtClean="0">
                <a:latin typeface="Courier New"/>
                <a:cs typeface="Courier New"/>
              </a:rPr>
              <a:t>      *(C+(</a:t>
            </a:r>
            <a:r>
              <a:rPr lang="en-US" sz="2000" b="1" dirty="0" err="1" smtClean="0">
                <a:latin typeface="Courier New"/>
                <a:cs typeface="Courier New"/>
              </a:rPr>
              <a:t>i</a:t>
            </a:r>
            <a:r>
              <a:rPr lang="en-US" sz="2000" b="1" dirty="0" smtClean="0">
                <a:latin typeface="Courier New"/>
                <a:cs typeface="Courier New"/>
              </a:rPr>
              <a:t>*</a:t>
            </a:r>
            <a:r>
              <a:rPr lang="en-US" sz="2000" b="1" dirty="0" err="1" smtClean="0">
                <a:latin typeface="Courier New"/>
                <a:cs typeface="Courier New"/>
              </a:rPr>
              <a:t>Ndim+j</a:t>
            </a:r>
            <a:r>
              <a:rPr lang="en-US" sz="2000" b="1" dirty="0" smtClean="0">
                <a:latin typeface="Courier New"/>
                <a:cs typeface="Courier New"/>
              </a:rPr>
              <a:t>)) = </a:t>
            </a:r>
            <a:r>
              <a:rPr lang="en-US" sz="2000" b="1" dirty="0" err="1" smtClean="0">
                <a:latin typeface="Courier New"/>
                <a:cs typeface="Courier New"/>
              </a:rPr>
              <a:t>tmp</a:t>
            </a:r>
            <a:r>
              <a:rPr lang="en-US" sz="2000" b="1" dirty="0" smtClean="0">
                <a:latin typeface="Courier New"/>
                <a:cs typeface="Courier New"/>
              </a:rPr>
              <a:t>;</a:t>
            </a:r>
          </a:p>
          <a:p>
            <a:pPr>
              <a:buNone/>
            </a:pPr>
            <a:r>
              <a:rPr lang="en-US" sz="2000" b="1" dirty="0" smtClean="0">
                <a:latin typeface="Courier New"/>
                <a:cs typeface="Courier New"/>
              </a:rPr>
              <a:t>    }</a:t>
            </a:r>
          </a:p>
          <a:p>
            <a:pPr>
              <a:buNone/>
            </a:pPr>
            <a:r>
              <a:rPr lang="en-US" sz="2000" b="1" dirty="0" smtClean="0">
                <a:latin typeface="Courier New"/>
                <a:cs typeface="Courier New"/>
              </a:rPr>
              <a:t>  }</a:t>
            </a:r>
          </a:p>
          <a:p>
            <a:pPr>
              <a:buNone/>
            </a:pPr>
            <a:r>
              <a:rPr lang="en-US" sz="2000" dirty="0" err="1" smtClean="0">
                <a:latin typeface="Courier New"/>
                <a:cs typeface="Courier New"/>
              </a:rPr>
              <a:t>run_time</a:t>
            </a:r>
            <a:r>
              <a:rPr lang="en-US" sz="2000" dirty="0" smtClean="0">
                <a:latin typeface="Courier New"/>
                <a:cs typeface="Courier New"/>
              </a:rPr>
              <a:t> = </a:t>
            </a:r>
            <a:r>
              <a:rPr lang="en-US" sz="2000" dirty="0" err="1" smtClean="0">
                <a:latin typeface="Courier New"/>
                <a:cs typeface="Courier New"/>
              </a:rPr>
              <a:t>omp_get_wtime</a:t>
            </a:r>
            <a:r>
              <a:rPr lang="en-US" sz="2000" dirty="0" smtClean="0">
                <a:latin typeface="Courier New"/>
                <a:cs typeface="Courier New"/>
              </a:rPr>
              <a:t>() - </a:t>
            </a:r>
            <a:r>
              <a:rPr lang="en-US" sz="2000" dirty="0" err="1" smtClean="0">
                <a:latin typeface="Courier New"/>
                <a:cs typeface="Courier New"/>
              </a:rPr>
              <a:t>start_time</a:t>
            </a:r>
            <a:r>
              <a:rPr lang="en-US" sz="2000" dirty="0" smtClean="0">
                <a:latin typeface="Courier New"/>
                <a:cs typeface="Courier New"/>
              </a:rPr>
              <a:t>;</a:t>
            </a:r>
          </a:p>
        </p:txBody>
      </p:sp>
      <p:sp>
        <p:nvSpPr>
          <p:cNvPr id="6" name="Slide Number Placeholder 5"/>
          <p:cNvSpPr>
            <a:spLocks noGrp="1"/>
          </p:cNvSpPr>
          <p:nvPr>
            <p:ph type="sldNum" sz="quarter" idx="12"/>
          </p:nvPr>
        </p:nvSpPr>
        <p:spPr/>
        <p:txBody>
          <a:bodyPr/>
          <a:lstStyle/>
          <a:p>
            <a:fld id="{3CC63E4C-4642-794D-A2FD-70F6B81535F5}" type="slidenum">
              <a:rPr lang="en-US" smtClean="0"/>
              <a:pPr/>
              <a:t>8</a:t>
            </a:fld>
            <a:endParaRPr lang="en-US" dirty="0"/>
          </a:p>
        </p:txBody>
      </p:sp>
      <p:grpSp>
        <p:nvGrpSpPr>
          <p:cNvPr id="7" name="Group 6"/>
          <p:cNvGrpSpPr/>
          <p:nvPr/>
        </p:nvGrpSpPr>
        <p:grpSpPr>
          <a:xfrm>
            <a:off x="4398380" y="2260921"/>
            <a:ext cx="4352081" cy="1569660"/>
            <a:chOff x="3433937" y="1488418"/>
            <a:chExt cx="4568134" cy="1569660"/>
          </a:xfrm>
        </p:grpSpPr>
        <p:sp>
          <p:nvSpPr>
            <p:cNvPr id="8" name="TextBox 7"/>
            <p:cNvSpPr txBox="1"/>
            <p:nvPr/>
          </p:nvSpPr>
          <p:spPr>
            <a:xfrm>
              <a:off x="5012893" y="1488418"/>
              <a:ext cx="2989178" cy="1569660"/>
            </a:xfrm>
            <a:prstGeom prst="rect">
              <a:avLst/>
            </a:prstGeom>
            <a:noFill/>
            <a:ln w="19050" cmpd="sng">
              <a:noFill/>
            </a:ln>
          </p:spPr>
          <p:txBody>
            <a:bodyPr wrap="square" rtlCol="0">
              <a:spAutoFit/>
            </a:bodyPr>
            <a:lstStyle/>
            <a:p>
              <a:r>
                <a:rPr lang="en-US" sz="2400" dirty="0" smtClean="0">
                  <a:solidFill>
                    <a:schemeClr val="accent1"/>
                  </a:solidFill>
                </a:rPr>
                <a:t>Outer loop spread across N threads; </a:t>
              </a:r>
              <a:br>
                <a:rPr lang="en-US" sz="2400" dirty="0" smtClean="0">
                  <a:solidFill>
                    <a:schemeClr val="accent1"/>
                  </a:solidFill>
                </a:rPr>
              </a:br>
              <a:r>
                <a:rPr lang="en-US" sz="2400" dirty="0" smtClean="0">
                  <a:solidFill>
                    <a:schemeClr val="accent1"/>
                  </a:solidFill>
                </a:rPr>
                <a:t>inner loops inside a single thread</a:t>
              </a:r>
              <a:endParaRPr lang="en-US" sz="2400" dirty="0">
                <a:solidFill>
                  <a:schemeClr val="accent1"/>
                </a:solidFill>
              </a:endParaRPr>
            </a:p>
          </p:txBody>
        </p:sp>
        <p:cxnSp>
          <p:nvCxnSpPr>
            <p:cNvPr id="9" name="Straight Connector 8"/>
            <p:cNvCxnSpPr/>
            <p:nvPr/>
          </p:nvCxnSpPr>
          <p:spPr>
            <a:xfrm flipH="1">
              <a:off x="3433937" y="1744134"/>
              <a:ext cx="1612196" cy="41368"/>
            </a:xfrm>
            <a:prstGeom prst="line">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9570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accent1"/>
                </a:solidFill>
              </a:rPr>
              <a:t>Notes on Matrix Multiply Example</a:t>
            </a:r>
            <a:endParaRPr lang="en-US" dirty="0">
              <a:solidFill>
                <a:schemeClr val="accent1"/>
              </a:solidFill>
            </a:endParaRPr>
          </a:p>
        </p:txBody>
      </p:sp>
      <p:sp>
        <p:nvSpPr>
          <p:cNvPr id="7" name="Content Placeholder 6"/>
          <p:cNvSpPr>
            <a:spLocks noGrp="1"/>
          </p:cNvSpPr>
          <p:nvPr>
            <p:ph idx="1"/>
          </p:nvPr>
        </p:nvSpPr>
        <p:spPr>
          <a:xfrm>
            <a:off x="457200" y="1600199"/>
            <a:ext cx="8229600" cy="4937760"/>
          </a:xfrm>
        </p:spPr>
        <p:txBody>
          <a:bodyPr/>
          <a:lstStyle/>
          <a:p>
            <a:r>
              <a:rPr lang="en-US" dirty="0" smtClean="0"/>
              <a:t>More performance optimizations available:</a:t>
            </a:r>
          </a:p>
          <a:p>
            <a:pPr lvl="1"/>
            <a:r>
              <a:rPr lang="en-US" dirty="0" smtClean="0"/>
              <a:t>Higher </a:t>
            </a:r>
            <a:r>
              <a:rPr lang="en-US" i="1" dirty="0" smtClean="0"/>
              <a:t>compiler optimization</a:t>
            </a:r>
            <a:r>
              <a:rPr lang="en-US" dirty="0" smtClean="0"/>
              <a:t> (-O2, -O3) to reduce number of instructions executed</a:t>
            </a:r>
          </a:p>
          <a:p>
            <a:pPr lvl="1"/>
            <a:r>
              <a:rPr lang="en-US" i="1" dirty="0" smtClean="0"/>
              <a:t>Cache blocking</a:t>
            </a:r>
            <a:r>
              <a:rPr lang="en-US" dirty="0" smtClean="0"/>
              <a:t> to improve memory performance</a:t>
            </a:r>
          </a:p>
          <a:p>
            <a:pPr lvl="1"/>
            <a:r>
              <a:rPr lang="en-US" dirty="0" smtClean="0"/>
              <a:t>Using SIMD SSE instructions to raise floating point computation rate (</a:t>
            </a:r>
            <a:r>
              <a:rPr lang="en-US" i="1" dirty="0" smtClean="0"/>
              <a:t>DLP</a:t>
            </a:r>
            <a:r>
              <a:rPr lang="en-US" dirty="0" smtClean="0"/>
              <a:t>)</a:t>
            </a:r>
          </a:p>
        </p:txBody>
      </p:sp>
      <p:sp>
        <p:nvSpPr>
          <p:cNvPr id="5" name="Slide Number Placeholder 4"/>
          <p:cNvSpPr>
            <a:spLocks noGrp="1"/>
          </p:cNvSpPr>
          <p:nvPr>
            <p:ph type="sldNum" sz="quarter" idx="12"/>
          </p:nvPr>
        </p:nvSpPr>
        <p:spPr/>
        <p:txBody>
          <a:bodyPr/>
          <a:lstStyle/>
          <a:p>
            <a:fld id="{3CC63E4C-4642-794D-A2FD-70F6B81535F5}" type="slidenum">
              <a:rPr lang="en-US" smtClean="0"/>
              <a:pPr/>
              <a:t>9</a:t>
            </a:fld>
            <a:endParaRPr lang="en-US" dirty="0"/>
          </a:p>
        </p:txBody>
      </p:sp>
    </p:spTree>
    <p:extLst>
      <p:ext uri="{BB962C8B-B14F-4D97-AF65-F5344CB8AC3E}">
        <p14:creationId xmlns:p14="http://schemas.microsoft.com/office/powerpoint/2010/main" val="39317152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ap="flat" cmpd="sng" algn="ctr">
          <a:solidFill>
            <a:schemeClr val="tx1"/>
          </a:solidFill>
          <a:prstDash val="solid"/>
          <a:round/>
          <a:headEnd type="none" w="med" len="med"/>
          <a:tailEnd type="none" w="med" len="med"/>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25976</TotalTime>
  <Words>2000</Words>
  <Application>Microsoft Macintosh PowerPoint</Application>
  <PresentationFormat>On-screen Show (4:3)</PresentationFormat>
  <Paragraphs>407</Paragraphs>
  <Slides>33</Slides>
  <Notes>6</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CS 61C: Great Ideas in Computer Architecture (Machine Structures) Thread-Level Parallelism (TLP)  and OpenMP</vt:lpstr>
      <vt:lpstr>Review</vt:lpstr>
      <vt:lpstr>OpenMP Directives (Work-Sharing)</vt:lpstr>
      <vt:lpstr>Parallel Statement Shorthand</vt:lpstr>
      <vt:lpstr>Building Block: for loop</vt:lpstr>
      <vt:lpstr>Parallel for pragma</vt:lpstr>
      <vt:lpstr>OpenMP Timing</vt:lpstr>
      <vt:lpstr>Matrix Multiply in OpenMP</vt:lpstr>
      <vt:lpstr>Notes on Matrix Multiply Example</vt:lpstr>
      <vt:lpstr>Simple Multiprocessor</vt:lpstr>
      <vt:lpstr>Multiprocessor Caches</vt:lpstr>
      <vt:lpstr>Shared Memory and Caches</vt:lpstr>
      <vt:lpstr>Shared Memory and Caches</vt:lpstr>
      <vt:lpstr>Keeping Multiple Caches Coherent</vt:lpstr>
      <vt:lpstr>Shared Memory and Caches</vt:lpstr>
      <vt:lpstr>Clickers/Peer Instruction: Which statement is true?</vt:lpstr>
      <vt:lpstr>Administrivia</vt:lpstr>
      <vt:lpstr>Cache Coherency Tracked by Block</vt:lpstr>
      <vt:lpstr>Coherency Tracked by Cache Line</vt:lpstr>
      <vt:lpstr>Review: Understanding Cache Misses: The 3Cs</vt:lpstr>
      <vt:lpstr>How to Calculate 3C’s using Cache Simulator</vt:lpstr>
      <vt:lpstr>3Cs Analysis</vt:lpstr>
      <vt:lpstr>Fourth “C” of Cache Misses: Coherence Misses</vt:lpstr>
      <vt:lpstr>π</vt:lpstr>
      <vt:lpstr>Calculating π</vt:lpstr>
      <vt:lpstr>Sequential Calculation of π in C </vt:lpstr>
      <vt:lpstr>OpenMP Version (with bug)</vt:lpstr>
      <vt:lpstr>Experiment</vt:lpstr>
      <vt:lpstr>OpenMP Version (with bug)</vt:lpstr>
      <vt:lpstr>OpenMP Version 2 (with bug)</vt:lpstr>
      <vt:lpstr>OpenMP Reduction</vt:lpstr>
      <vt:lpstr>OpenMP Reduction Version </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342</cp:revision>
  <cp:lastPrinted>2013-10-22T04:54:04Z</cp:lastPrinted>
  <dcterms:created xsi:type="dcterms:W3CDTF">2012-10-08T01:19:02Z</dcterms:created>
  <dcterms:modified xsi:type="dcterms:W3CDTF">2015-04-07T18:16:38Z</dcterms:modified>
</cp:coreProperties>
</file>