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9CB846-4163-438B-817D-C4CBA96BF9BF}">
  <a:tblStyle styleId="{C99CB846-4163-438B-817D-C4CBA96BF9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2f8f76a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92f8f76a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2f8f76a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2f8f76a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92f8f76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92f8f76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92f8f76a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92f8f76a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2f8f76a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92f8f76a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92f8f76a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92f8f76a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92f8f76a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92f8f76a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92f8f76a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92f8f76a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2f8f76ab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92f8f76a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2f8f76a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2f8f76a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2f8f76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2f8f76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92f8f76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92f8f76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92f8f76a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92f8f76a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92f8f76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92f8f76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92f8f76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92f8f76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2f8f76a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2f8f76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2f8f76a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2f8f76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92f8f76a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92f8f76a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2f8f76a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2f8f76a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92f8f76a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92f8f76a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2f8f76a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2f8f76a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92f8f76a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92f8f76a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CVSD Final Project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660"/>
              <a:t>Team 26</a:t>
            </a:r>
            <a:endParaRPr sz="16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460"/>
              <a:t>B08502092廖偉富  B08901062張家翔</a:t>
            </a:r>
            <a:endParaRPr sz="1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Pros and Cons</a:t>
            </a:r>
            <a:endParaRPr b="1"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819150" y="1719325"/>
            <a:ext cx="7505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No need to calculate LLR, avoid unnecessary calculation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Only need to store 4 L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Error rate </a:t>
            </a:r>
            <a:r>
              <a:rPr lang="zh-TW" sz="1400"/>
              <a:t>increase</a:t>
            </a:r>
            <a:r>
              <a:rPr lang="zh-TW" sz="1400"/>
              <a:t>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Unbalanced calculation in each cycle</a:t>
            </a:r>
            <a:endParaRPr sz="1400"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925" y="990075"/>
            <a:ext cx="2593795" cy="27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6125975" y="1310300"/>
            <a:ext cx="650100" cy="1853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Calculation of Distance</a:t>
            </a:r>
            <a:endParaRPr b="1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819150" y="1719325"/>
            <a:ext cx="7505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Using L1-norm (Manhattan distance) to replace L2-norm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The error rate doesn’t change</a:t>
            </a:r>
            <a:endParaRPr sz="1400"/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925" y="2405600"/>
            <a:ext cx="2238750" cy="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4000"/>
              <a:t>Hardware Implementation</a:t>
            </a:r>
            <a:endParaRPr b="1"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Computation of y – Rs </a:t>
            </a:r>
            <a:endParaRPr b="1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819150" y="1654300"/>
            <a:ext cx="7505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y – Rs → y/s – 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Only calculate y/s1 because s is </a:t>
            </a:r>
            <a:r>
              <a:rPr lang="zh-TW" sz="1400"/>
              <a:t>symmetrical on complex plane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Quantization</a:t>
            </a:r>
            <a:endParaRPr b="1"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819150" y="1654300"/>
            <a:ext cx="7505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R: 8-bit (S2-5)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s: 2-bit (1-1，ignore sign bit)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y: 6-bit (S1-3)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 Output buffer</a:t>
            </a:r>
            <a:endParaRPr b="1"/>
          </a:p>
        </p:txBody>
      </p:sp>
      <p:graphicFrame>
        <p:nvGraphicFramePr>
          <p:cNvPr id="232" name="Google Shape;232;p27"/>
          <p:cNvGraphicFramePr/>
          <p:nvPr/>
        </p:nvGraphicFramePr>
        <p:xfrm>
          <a:off x="819150" y="23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{C99CB846-4163-438B-817D-C4CBA96BF9BF}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27"/>
          <p:cNvGraphicFramePr/>
          <p:nvPr/>
        </p:nvGraphicFramePr>
        <p:xfrm>
          <a:off x="5018375" y="23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{C99CB846-4163-438B-817D-C4CBA96BF9BF}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7"/>
          <p:cNvSpPr txBox="1"/>
          <p:nvPr/>
        </p:nvSpPr>
        <p:spPr>
          <a:xfrm>
            <a:off x="4277513" y="22997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……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112375" y="3306025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Output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555950" y="3332975"/>
            <a:ext cx="12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Store index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27"/>
          <p:cNvCxnSpPr/>
          <p:nvPr/>
        </p:nvCxnSpPr>
        <p:spPr>
          <a:xfrm rot="10800000">
            <a:off x="3103450" y="2745325"/>
            <a:ext cx="24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7"/>
          <p:cNvCxnSpPr/>
          <p:nvPr/>
        </p:nvCxnSpPr>
        <p:spPr>
          <a:xfrm rot="10800000">
            <a:off x="7698425" y="2729575"/>
            <a:ext cx="9600" cy="5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819150" y="1654300"/>
            <a:ext cx="7505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Total: 136 bits register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Other optimization</a:t>
            </a:r>
            <a:endParaRPr b="1"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819150" y="1654300"/>
            <a:ext cx="7505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Resource sharing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Reuse multiplier and adder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Retiming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Decrease the length of critical path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Clock gating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Use auto-CG instead of manual-CG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APR</a:t>
            </a:r>
            <a:endParaRPr b="1"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19150" y="1349500"/>
            <a:ext cx="7505700" cy="27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Decrease</a:t>
            </a:r>
            <a:r>
              <a:rPr lang="zh-TW" sz="1400"/>
              <a:t> margin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Decrease the distance between core and die boundary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Decrease die area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Increase core utilization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3">
            <a:alphaModFix/>
          </a:blip>
          <a:srcRect b="0" l="8417" r="11190" t="0"/>
          <a:stretch/>
        </p:blipFill>
        <p:spPr>
          <a:xfrm>
            <a:off x="1647100" y="2466638"/>
            <a:ext cx="2412825" cy="239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25" y="2466650"/>
            <a:ext cx="2405332" cy="239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9"/>
          <p:cNvCxnSpPr/>
          <p:nvPr/>
        </p:nvCxnSpPr>
        <p:spPr>
          <a:xfrm>
            <a:off x="4276625" y="3662575"/>
            <a:ext cx="556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APR - Effect of decreasing margin</a:t>
            </a:r>
            <a:endParaRPr b="1"/>
          </a:p>
        </p:txBody>
      </p:sp>
      <p:pic>
        <p:nvPicPr>
          <p:cNvPr id="260" name="Google Shape;260;p30"/>
          <p:cNvPicPr preferRelativeResize="0"/>
          <p:nvPr/>
        </p:nvPicPr>
        <p:blipFill rotWithShape="1">
          <a:blip r:embed="rId3">
            <a:alphaModFix/>
          </a:blip>
          <a:srcRect b="18334" l="0" r="0" t="1742"/>
          <a:stretch/>
        </p:blipFill>
        <p:spPr>
          <a:xfrm>
            <a:off x="1756375" y="3094150"/>
            <a:ext cx="5306851" cy="14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9079" l="0" r="54646" t="47542"/>
          <a:stretch/>
        </p:blipFill>
        <p:spPr>
          <a:xfrm>
            <a:off x="1745200" y="1512907"/>
            <a:ext cx="5306851" cy="14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Performance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Algorithm</a:t>
            </a:r>
            <a:endParaRPr b="1"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A-T-P</a:t>
            </a:r>
            <a:endParaRPr b="1"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819150" y="1654300"/>
            <a:ext cx="75057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Die Area: 78628.47 (um^2)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Cycle time: 28 (ns)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Power: 0.5337 (mW)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Data error rate vs. SNR</a:t>
            </a:r>
            <a:endParaRPr b="1"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25" y="1902025"/>
            <a:ext cx="5943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Reference</a:t>
            </a:r>
            <a:endParaRPr b="1"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819150" y="1719325"/>
            <a:ext cx="7505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[1] L. G. Barbero and J. S. Thompson, "A Fixed-Complexity MIMO Detector Based on the Complex Sphere Decoder," 2006 IEEE 7th Workshop on Signal Processing Advances in Wireless Communications, Cannes, France, 2006, pp. 1-5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[2] Zhan Guo and P. Nilsson, "Algorithm and implementation of the K-best sphere decoding for MIMO detection," in IEEE Journal on Selected Areas in Communications, vol. 24, no. 3, pp. 491-503, March 2006, doi: 10.1109/JSAC.2005.862402.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K-Best Algorithm</a:t>
            </a:r>
            <a:endParaRPr b="1"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41950"/>
            <a:ext cx="4954926" cy="19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5981500" y="1567625"/>
            <a:ext cx="260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Calibri"/>
                <a:ea typeface="Calibri"/>
                <a:cs typeface="Calibri"/>
                <a:sym typeface="Calibri"/>
              </a:rPr>
              <a:t>Intuition: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If 4th entry is large, than this s4 is not the 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If 3rd entry is large, than this (s3, s4) is not the 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❖"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……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K-Best Algorithm</a:t>
            </a:r>
            <a:endParaRPr b="1"/>
          </a:p>
        </p:txBody>
      </p:sp>
      <p:sp>
        <p:nvSpPr>
          <p:cNvPr id="147" name="Google Shape;147;p16"/>
          <p:cNvSpPr txBox="1"/>
          <p:nvPr/>
        </p:nvSpPr>
        <p:spPr>
          <a:xfrm>
            <a:off x="5981500" y="1567625"/>
            <a:ext cx="26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25" y="1462825"/>
            <a:ext cx="4120955" cy="28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5259100" y="1872450"/>
            <a:ext cx="332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 = 4, calculate all conditions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 = 3, select 1 best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 = 2, 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select 1 best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i = 1, select 1 best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 1</a:t>
            </a:r>
            <a:endParaRPr b="1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98625" y="1625400"/>
            <a:ext cx="4013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At root, Initialize all L to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Calculate                      </a:t>
            </a:r>
            <a:endParaRPr sz="1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25" y="845600"/>
            <a:ext cx="3596749" cy="3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5179625" y="830750"/>
            <a:ext cx="3145200" cy="85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4775" y="1937575"/>
            <a:ext cx="1521400" cy="3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775" y="1937575"/>
            <a:ext cx="1451325" cy="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 2</a:t>
            </a:r>
            <a:endParaRPr b="1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98625" y="1625400"/>
            <a:ext cx="4013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Calculate                      </a:t>
            </a:r>
            <a:endParaRPr sz="14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25" y="845600"/>
            <a:ext cx="3596749" cy="3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/>
          <p:nvPr/>
        </p:nvSpPr>
        <p:spPr>
          <a:xfrm>
            <a:off x="5179625" y="1440350"/>
            <a:ext cx="3145200" cy="5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175" y="1691125"/>
            <a:ext cx="2353725" cy="2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 3</a:t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98625" y="1625400"/>
            <a:ext cx="4013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Calculate                      </a:t>
            </a:r>
            <a:endParaRPr sz="14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25" y="845600"/>
            <a:ext cx="3596749" cy="3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/>
          <p:nvPr/>
        </p:nvSpPr>
        <p:spPr>
          <a:xfrm>
            <a:off x="5129050" y="1816000"/>
            <a:ext cx="3253500" cy="66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5550" y="1990550"/>
            <a:ext cx="3676324" cy="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845600"/>
            <a:ext cx="7505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 4</a:t>
            </a:r>
            <a:endParaRPr b="1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98625" y="1625400"/>
            <a:ext cx="4013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Calculate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where m is determined in step 3                      </a:t>
            </a:r>
            <a:endParaRPr sz="14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25" y="845600"/>
            <a:ext cx="3596749" cy="3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5150725" y="2336125"/>
            <a:ext cx="3289500" cy="82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075" y="2088450"/>
            <a:ext cx="4312750" cy="2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819150" y="845600"/>
            <a:ext cx="75057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Step 5</a:t>
            </a:r>
            <a:endParaRPr b="1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898625" y="1625400"/>
            <a:ext cx="4013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Compare the 16 results, choose the smallest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Determine hard-bits by path, without calculating LLR</a:t>
            </a:r>
            <a:endParaRPr sz="14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25" y="845600"/>
            <a:ext cx="3596749" cy="3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/>
          <p:nvPr/>
        </p:nvSpPr>
        <p:spPr>
          <a:xfrm>
            <a:off x="5143500" y="2993500"/>
            <a:ext cx="3397200" cy="162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