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7" r:id="rId1"/>
  </p:sldMasterIdLst>
  <p:notesMasterIdLst>
    <p:notesMasterId r:id="rId26"/>
  </p:notesMasterIdLst>
  <p:handoutMasterIdLst>
    <p:handoutMasterId r:id="rId27"/>
  </p:handoutMasterIdLst>
  <p:sldIdLst>
    <p:sldId id="256" r:id="rId2"/>
    <p:sldId id="335" r:id="rId3"/>
    <p:sldId id="346" r:id="rId4"/>
    <p:sldId id="365" r:id="rId5"/>
    <p:sldId id="366" r:id="rId6"/>
    <p:sldId id="367" r:id="rId7"/>
    <p:sldId id="359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9" r:id="rId17"/>
    <p:sldId id="380" r:id="rId18"/>
    <p:sldId id="381" r:id="rId19"/>
    <p:sldId id="382" r:id="rId20"/>
    <p:sldId id="383" r:id="rId21"/>
    <p:sldId id="376" r:id="rId22"/>
    <p:sldId id="377" r:id="rId23"/>
    <p:sldId id="378" r:id="rId24"/>
    <p:sldId id="26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71" autoAdjust="0"/>
    <p:restoredTop sz="95678" autoAdjust="0"/>
  </p:normalViewPr>
  <p:slideViewPr>
    <p:cSldViewPr snapToGrid="0">
      <p:cViewPr varScale="1">
        <p:scale>
          <a:sx n="85" d="100"/>
          <a:sy n="85" d="100"/>
        </p:scale>
        <p:origin x="-378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F4F87-F131-C54C-AC8A-85A23153E527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4A08F4-FFB7-4943-808E-7514E6BE8590}">
      <dgm:prSet phldrT="[文本]" custT="1"/>
      <dgm:spPr/>
      <dgm:t>
        <a:bodyPr/>
        <a:lstStyle/>
        <a:p>
          <a:r>
            <a:rPr lang="zh-CN" altLang="en-US" sz="2800" dirty="0" smtClean="0"/>
            <a:t>应用场景</a:t>
          </a:r>
          <a:endParaRPr lang="zh-CN" altLang="en-US" sz="2800" dirty="0"/>
        </a:p>
      </dgm:t>
    </dgm:pt>
    <dgm:pt modelId="{EA6E5EA9-3D0C-3E46-9DEC-24103C46879C}" type="parTrans" cxnId="{586FD17F-9F3B-BE47-9DD5-675AB679EF5B}">
      <dgm:prSet/>
      <dgm:spPr/>
      <dgm:t>
        <a:bodyPr/>
        <a:lstStyle/>
        <a:p>
          <a:endParaRPr lang="zh-CN" altLang="en-US"/>
        </a:p>
      </dgm:t>
    </dgm:pt>
    <dgm:pt modelId="{FF4C3F9C-CBAD-564F-96A1-D6177D280FEB}" type="sibTrans" cxnId="{586FD17F-9F3B-BE47-9DD5-675AB679EF5B}">
      <dgm:prSet/>
      <dgm:spPr/>
      <dgm:t>
        <a:bodyPr/>
        <a:lstStyle/>
        <a:p>
          <a:endParaRPr lang="zh-CN" altLang="en-US"/>
        </a:p>
      </dgm:t>
    </dgm:pt>
    <dgm:pt modelId="{9B00A858-5481-D74B-8947-1325913660B0}">
      <dgm:prSet phldrT="[文本]" custT="1"/>
      <dgm:spPr/>
      <dgm:t>
        <a:bodyPr/>
        <a:lstStyle/>
        <a:p>
          <a:r>
            <a:rPr lang="zh-CN" altLang="en-US" sz="2800" dirty="0" smtClean="0"/>
            <a:t>合约解释</a:t>
          </a:r>
          <a:endParaRPr lang="zh-CN" altLang="en-US" sz="2800" dirty="0"/>
        </a:p>
      </dgm:t>
    </dgm:pt>
    <dgm:pt modelId="{CAE842B7-9202-1D4E-BED8-4C203AB80779}" type="parTrans" cxnId="{2712B97E-5FFF-214B-98BB-1FEACF9588EC}">
      <dgm:prSet/>
      <dgm:spPr/>
      <dgm:t>
        <a:bodyPr/>
        <a:lstStyle/>
        <a:p>
          <a:endParaRPr lang="zh-CN" altLang="en-US"/>
        </a:p>
      </dgm:t>
    </dgm:pt>
    <dgm:pt modelId="{D0861EF2-2A9E-7541-B382-76818ACEC51C}" type="sibTrans" cxnId="{2712B97E-5FFF-214B-98BB-1FEACF9588EC}">
      <dgm:prSet/>
      <dgm:spPr/>
      <dgm:t>
        <a:bodyPr/>
        <a:lstStyle/>
        <a:p>
          <a:endParaRPr lang="zh-CN" altLang="en-US"/>
        </a:p>
      </dgm:t>
    </dgm:pt>
    <dgm:pt modelId="{6F065584-8AEF-2746-8404-0F76BC04140F}">
      <dgm:prSet phldrT="[文本]" custT="1"/>
      <dgm:spPr/>
      <dgm:t>
        <a:bodyPr/>
        <a:lstStyle/>
        <a:p>
          <a:r>
            <a:rPr lang="zh-CN" altLang="en-US" sz="2800" dirty="0" smtClean="0"/>
            <a:t>项目介绍</a:t>
          </a:r>
          <a:endParaRPr lang="zh-CN" altLang="en-US" sz="2800" dirty="0"/>
        </a:p>
      </dgm:t>
    </dgm:pt>
    <dgm:pt modelId="{F22282B1-E194-9E47-A313-005D9CD0D2EB}" type="sibTrans" cxnId="{22A23D9D-6973-0147-9F36-6C55D4A77AD6}">
      <dgm:prSet/>
      <dgm:spPr/>
      <dgm:t>
        <a:bodyPr/>
        <a:lstStyle/>
        <a:p>
          <a:endParaRPr lang="zh-CN" altLang="en-US"/>
        </a:p>
      </dgm:t>
    </dgm:pt>
    <dgm:pt modelId="{37EAAAF7-003F-C742-987D-158FB4D0EDF2}" type="parTrans" cxnId="{22A23D9D-6973-0147-9F36-6C55D4A77AD6}">
      <dgm:prSet/>
      <dgm:spPr/>
      <dgm:t>
        <a:bodyPr/>
        <a:lstStyle/>
        <a:p>
          <a:endParaRPr lang="zh-CN" altLang="en-US"/>
        </a:p>
      </dgm:t>
    </dgm:pt>
    <dgm:pt modelId="{7C443888-20AC-D64E-964B-F32604AB6971}">
      <dgm:prSet phldrT="[文本]" custT="1"/>
      <dgm:spPr/>
      <dgm:t>
        <a:bodyPr/>
        <a:lstStyle/>
        <a:p>
          <a:r>
            <a:rPr lang="zh-CN" altLang="en-US" sz="2800" dirty="0" smtClean="0"/>
            <a:t>内容提纲</a:t>
          </a:r>
          <a:endParaRPr lang="zh-CN" altLang="en-US" sz="2800" dirty="0"/>
        </a:p>
      </dgm:t>
    </dgm:pt>
    <dgm:pt modelId="{30C16DDA-35E1-2F48-A78F-6ECB33D9B1A3}" type="sibTrans" cxnId="{30204621-C148-A14A-815E-60AE7A10861E}">
      <dgm:prSet/>
      <dgm:spPr/>
      <dgm:t>
        <a:bodyPr/>
        <a:lstStyle/>
        <a:p>
          <a:endParaRPr lang="zh-CN" altLang="en-US"/>
        </a:p>
      </dgm:t>
    </dgm:pt>
    <dgm:pt modelId="{549E2A6D-2029-9447-848E-E93778A36C35}" type="parTrans" cxnId="{30204621-C148-A14A-815E-60AE7A10861E}">
      <dgm:prSet/>
      <dgm:spPr/>
      <dgm:t>
        <a:bodyPr/>
        <a:lstStyle/>
        <a:p>
          <a:endParaRPr lang="zh-CN" altLang="en-US"/>
        </a:p>
      </dgm:t>
    </dgm:pt>
    <dgm:pt modelId="{0BCB459C-2EC1-D447-8290-641F39DA3C1F}">
      <dgm:prSet phldrT="[文本]" custT="1"/>
      <dgm:spPr/>
      <dgm:t>
        <a:bodyPr/>
        <a:lstStyle/>
        <a:p>
          <a:r>
            <a:rPr lang="zh-CN" altLang="en-US" sz="2800" dirty="0" smtClean="0"/>
            <a:t>应用页面</a:t>
          </a:r>
          <a:endParaRPr lang="zh-CN" altLang="en-US" sz="2800" dirty="0"/>
        </a:p>
      </dgm:t>
    </dgm:pt>
    <dgm:pt modelId="{D59804ED-0229-7440-8BD7-7292BD9A261C}" type="parTrans" cxnId="{9AC4756D-6CAD-F64F-9616-51026A687FC5}">
      <dgm:prSet/>
      <dgm:spPr/>
      <dgm:t>
        <a:bodyPr/>
        <a:lstStyle/>
        <a:p>
          <a:endParaRPr lang="zh-CN" altLang="en-US"/>
        </a:p>
      </dgm:t>
    </dgm:pt>
    <dgm:pt modelId="{86A9BC1E-1312-7247-8246-20F2C6B6EE15}" type="sibTrans" cxnId="{9AC4756D-6CAD-F64F-9616-51026A687FC5}">
      <dgm:prSet/>
      <dgm:spPr/>
      <dgm:t>
        <a:bodyPr/>
        <a:lstStyle/>
        <a:p>
          <a:endParaRPr lang="zh-CN" altLang="en-US"/>
        </a:p>
      </dgm:t>
    </dgm:pt>
    <dgm:pt modelId="{EBE52888-0E9E-B840-A1B2-187AA51FB0B2}">
      <dgm:prSet phldrT="[文本]" custT="1"/>
      <dgm:spPr/>
      <dgm:t>
        <a:bodyPr/>
        <a:lstStyle/>
        <a:p>
          <a:r>
            <a:rPr lang="en-US" altLang="zh-CN" sz="2800" dirty="0" smtClean="0"/>
            <a:t>V2.0</a:t>
          </a:r>
          <a:r>
            <a:rPr lang="zh-CN" altLang="en-US" sz="2800" dirty="0" smtClean="0"/>
            <a:t>改进</a:t>
          </a:r>
          <a:endParaRPr lang="zh-CN" altLang="en-US" sz="2800" dirty="0"/>
        </a:p>
      </dgm:t>
    </dgm:pt>
    <dgm:pt modelId="{7550013C-9644-5342-B472-85D989C40FAE}" type="parTrans" cxnId="{EA7EDF37-A3A7-D64A-9570-D61CE119D1D6}">
      <dgm:prSet/>
      <dgm:spPr/>
      <dgm:t>
        <a:bodyPr/>
        <a:lstStyle/>
        <a:p>
          <a:endParaRPr lang="zh-CN" altLang="en-US"/>
        </a:p>
      </dgm:t>
    </dgm:pt>
    <dgm:pt modelId="{18AE0D43-E8EC-6446-B78E-02D8940B73D6}" type="sibTrans" cxnId="{EA7EDF37-A3A7-D64A-9570-D61CE119D1D6}">
      <dgm:prSet/>
      <dgm:spPr/>
      <dgm:t>
        <a:bodyPr/>
        <a:lstStyle/>
        <a:p>
          <a:endParaRPr lang="zh-CN" altLang="en-US"/>
        </a:p>
      </dgm:t>
    </dgm:pt>
    <dgm:pt modelId="{A2FD8021-2214-7848-B710-08D2EAA75BEE}">
      <dgm:prSet phldrT="[文本]" custT="1"/>
      <dgm:spPr/>
      <dgm:t>
        <a:bodyPr/>
        <a:lstStyle/>
        <a:p>
          <a:r>
            <a:rPr lang="zh-CN" altLang="en-US" sz="2800" dirty="0" smtClean="0"/>
            <a:t>目前进展</a:t>
          </a:r>
          <a:endParaRPr lang="zh-CN" altLang="en-US" sz="2800" dirty="0"/>
        </a:p>
      </dgm:t>
    </dgm:pt>
    <dgm:pt modelId="{E8125ED6-41EC-C145-A33B-5AAAFE7DD544}" type="parTrans" cxnId="{2044CAED-3D1E-384C-93B6-C9F2EFB10F63}">
      <dgm:prSet/>
      <dgm:spPr/>
      <dgm:t>
        <a:bodyPr/>
        <a:lstStyle/>
        <a:p>
          <a:endParaRPr lang="zh-CN" altLang="en-US"/>
        </a:p>
      </dgm:t>
    </dgm:pt>
    <dgm:pt modelId="{C82B6AF2-F946-4046-8F06-49C75FC2F7EA}" type="sibTrans" cxnId="{2044CAED-3D1E-384C-93B6-C9F2EFB10F63}">
      <dgm:prSet/>
      <dgm:spPr/>
      <dgm:t>
        <a:bodyPr/>
        <a:lstStyle/>
        <a:p>
          <a:endParaRPr lang="zh-CN" altLang="en-US"/>
        </a:p>
      </dgm:t>
    </dgm:pt>
    <dgm:pt modelId="{C49B0454-0740-2A46-87BF-CEA39AC7E66D}" type="pres">
      <dgm:prSet presAssocID="{E5AF4F87-F131-C54C-AC8A-85A23153E5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FC8F0B-3970-044F-BB4B-2E4A0499B46C}" type="pres">
      <dgm:prSet presAssocID="{7C443888-20AC-D64E-964B-F32604AB6971}" presName="parentText" presStyleLbl="node1" presStyleIdx="0" presStyleCnt="1" custScaleY="76819" custLinFactNeighborX="801" custLinFactNeighborY="-818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C24CFF-993A-054F-A975-12A68AA93336}" type="pres">
      <dgm:prSet presAssocID="{7C443888-20AC-D64E-964B-F32604AB6971}" presName="childText" presStyleLbl="revTx" presStyleIdx="0" presStyleCnt="1" custScaleY="149782" custLinFactNeighborY="85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F6855A3-FA36-CC4C-B15E-320FA9858983}" type="presOf" srcId="{A2FD8021-2214-7848-B710-08D2EAA75BEE}" destId="{A5C24CFF-993A-054F-A975-12A68AA93336}" srcOrd="0" destOrd="5" presId="urn:microsoft.com/office/officeart/2005/8/layout/vList2"/>
    <dgm:cxn modelId="{22A23D9D-6973-0147-9F36-6C55D4A77AD6}" srcId="{7C443888-20AC-D64E-964B-F32604AB6971}" destId="{6F065584-8AEF-2746-8404-0F76BC04140F}" srcOrd="0" destOrd="0" parTransId="{37EAAAF7-003F-C742-987D-158FB4D0EDF2}" sibTransId="{F22282B1-E194-9E47-A313-005D9CD0D2EB}"/>
    <dgm:cxn modelId="{2A4DEB18-3A83-B640-95F5-841FD9A5F5D9}" type="presOf" srcId="{6F065584-8AEF-2746-8404-0F76BC04140F}" destId="{A5C24CFF-993A-054F-A975-12A68AA93336}" srcOrd="0" destOrd="0" presId="urn:microsoft.com/office/officeart/2005/8/layout/vList2"/>
    <dgm:cxn modelId="{185773FD-5AC5-E44A-BDF2-D1879CEBB34A}" type="presOf" srcId="{9B00A858-5481-D74B-8947-1325913660B0}" destId="{A5C24CFF-993A-054F-A975-12A68AA93336}" srcOrd="0" destOrd="2" presId="urn:microsoft.com/office/officeart/2005/8/layout/vList2"/>
    <dgm:cxn modelId="{F3E32FB9-9245-8B4C-8138-7D1CC0AAD885}" type="presOf" srcId="{ED4A08F4-FFB7-4943-808E-7514E6BE8590}" destId="{A5C24CFF-993A-054F-A975-12A68AA93336}" srcOrd="0" destOrd="1" presId="urn:microsoft.com/office/officeart/2005/8/layout/vList2"/>
    <dgm:cxn modelId="{034BA6E1-25B2-864A-B0A2-BAFB3249FE27}" type="presOf" srcId="{EBE52888-0E9E-B840-A1B2-187AA51FB0B2}" destId="{A5C24CFF-993A-054F-A975-12A68AA93336}" srcOrd="0" destOrd="4" presId="urn:microsoft.com/office/officeart/2005/8/layout/vList2"/>
    <dgm:cxn modelId="{30204621-C148-A14A-815E-60AE7A10861E}" srcId="{E5AF4F87-F131-C54C-AC8A-85A23153E527}" destId="{7C443888-20AC-D64E-964B-F32604AB6971}" srcOrd="0" destOrd="0" parTransId="{549E2A6D-2029-9447-848E-E93778A36C35}" sibTransId="{30C16DDA-35E1-2F48-A78F-6ECB33D9B1A3}"/>
    <dgm:cxn modelId="{2712B97E-5FFF-214B-98BB-1FEACF9588EC}" srcId="{7C443888-20AC-D64E-964B-F32604AB6971}" destId="{9B00A858-5481-D74B-8947-1325913660B0}" srcOrd="2" destOrd="0" parTransId="{CAE842B7-9202-1D4E-BED8-4C203AB80779}" sibTransId="{D0861EF2-2A9E-7541-B382-76818ACEC51C}"/>
    <dgm:cxn modelId="{9AC4756D-6CAD-F64F-9616-51026A687FC5}" srcId="{7C443888-20AC-D64E-964B-F32604AB6971}" destId="{0BCB459C-2EC1-D447-8290-641F39DA3C1F}" srcOrd="3" destOrd="0" parTransId="{D59804ED-0229-7440-8BD7-7292BD9A261C}" sibTransId="{86A9BC1E-1312-7247-8246-20F2C6B6EE15}"/>
    <dgm:cxn modelId="{EA7EDF37-A3A7-D64A-9570-D61CE119D1D6}" srcId="{7C443888-20AC-D64E-964B-F32604AB6971}" destId="{EBE52888-0E9E-B840-A1B2-187AA51FB0B2}" srcOrd="4" destOrd="0" parTransId="{7550013C-9644-5342-B472-85D989C40FAE}" sibTransId="{18AE0D43-E8EC-6446-B78E-02D8940B73D6}"/>
    <dgm:cxn modelId="{586FD17F-9F3B-BE47-9DD5-675AB679EF5B}" srcId="{7C443888-20AC-D64E-964B-F32604AB6971}" destId="{ED4A08F4-FFB7-4943-808E-7514E6BE8590}" srcOrd="1" destOrd="0" parTransId="{EA6E5EA9-3D0C-3E46-9DEC-24103C46879C}" sibTransId="{FF4C3F9C-CBAD-564F-96A1-D6177D280FEB}"/>
    <dgm:cxn modelId="{BAD18296-2776-E24D-BA5C-D6F1BCE13AC8}" type="presOf" srcId="{0BCB459C-2EC1-D447-8290-641F39DA3C1F}" destId="{A5C24CFF-993A-054F-A975-12A68AA93336}" srcOrd="0" destOrd="3" presId="urn:microsoft.com/office/officeart/2005/8/layout/vList2"/>
    <dgm:cxn modelId="{9CCBD380-35CE-7F4C-BAE4-66C5C6C1E88E}" type="presOf" srcId="{7C443888-20AC-D64E-964B-F32604AB6971}" destId="{9EFC8F0B-3970-044F-BB4B-2E4A0499B46C}" srcOrd="0" destOrd="0" presId="urn:microsoft.com/office/officeart/2005/8/layout/vList2"/>
    <dgm:cxn modelId="{2044CAED-3D1E-384C-93B6-C9F2EFB10F63}" srcId="{7C443888-20AC-D64E-964B-F32604AB6971}" destId="{A2FD8021-2214-7848-B710-08D2EAA75BEE}" srcOrd="5" destOrd="0" parTransId="{E8125ED6-41EC-C145-A33B-5AAAFE7DD544}" sibTransId="{C82B6AF2-F946-4046-8F06-49C75FC2F7EA}"/>
    <dgm:cxn modelId="{C1768850-660E-3646-BB90-650C96185A3A}" type="presOf" srcId="{E5AF4F87-F131-C54C-AC8A-85A23153E527}" destId="{C49B0454-0740-2A46-87BF-CEA39AC7E66D}" srcOrd="0" destOrd="0" presId="urn:microsoft.com/office/officeart/2005/8/layout/vList2"/>
    <dgm:cxn modelId="{2A24EAAC-8742-F549-83C5-0E23CFF22D0B}" type="presParOf" srcId="{C49B0454-0740-2A46-87BF-CEA39AC7E66D}" destId="{9EFC8F0B-3970-044F-BB4B-2E4A0499B46C}" srcOrd="0" destOrd="0" presId="urn:microsoft.com/office/officeart/2005/8/layout/vList2"/>
    <dgm:cxn modelId="{E12465BD-A745-F345-B703-6407E978D5FB}" type="presParOf" srcId="{C49B0454-0740-2A46-87BF-CEA39AC7E66D}" destId="{A5C24CFF-993A-054F-A975-12A68AA9333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C8F0B-3970-044F-BB4B-2E4A0499B46C}">
      <dsp:nvSpPr>
        <dsp:cNvPr id="0" name=""/>
        <dsp:cNvSpPr/>
      </dsp:nvSpPr>
      <dsp:spPr>
        <a:xfrm>
          <a:off x="0" y="0"/>
          <a:ext cx="8128000" cy="93473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内容提纲</a:t>
          </a:r>
          <a:endParaRPr lang="zh-CN" altLang="en-US" sz="2800" kern="1200" dirty="0"/>
        </a:p>
      </dsp:txBody>
      <dsp:txXfrm>
        <a:off x="45630" y="45630"/>
        <a:ext cx="8036740" cy="843473"/>
      </dsp:txXfrm>
    </dsp:sp>
    <dsp:sp modelId="{A5C24CFF-993A-054F-A975-12A68AA93336}">
      <dsp:nvSpPr>
        <dsp:cNvPr id="0" name=""/>
        <dsp:cNvSpPr/>
      </dsp:nvSpPr>
      <dsp:spPr>
        <a:xfrm>
          <a:off x="0" y="1164787"/>
          <a:ext cx="8128000" cy="423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项目</a:t>
          </a:r>
          <a:r>
            <a:rPr lang="zh-CN" altLang="en-US" sz="2800" kern="1200" dirty="0" smtClean="0"/>
            <a:t>介绍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应用场景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合约解释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应用页面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800" kern="1200" dirty="0" smtClean="0"/>
            <a:t>V</a:t>
          </a:r>
          <a:r>
            <a:rPr lang="en-US" altLang="zh-CN" sz="2800" kern="1200" dirty="0" smtClean="0"/>
            <a:t>2.0</a:t>
          </a:r>
          <a:r>
            <a:rPr lang="zh-CN" altLang="en-US" sz="2800" kern="1200" dirty="0" smtClean="0"/>
            <a:t>改进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目前进展</a:t>
          </a:r>
          <a:endParaRPr lang="zh-CN" altLang="en-US" sz="2800" kern="1200" dirty="0"/>
        </a:p>
      </dsp:txBody>
      <dsp:txXfrm>
        <a:off x="0" y="1164787"/>
        <a:ext cx="8128000" cy="4232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A1D9A-5338-4E77-92F6-7C75B8C4795D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2D578-DD77-4A4A-8567-C1E1EE3786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4984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6A6E6-97E9-4FA5-B2E1-E088A9C514AD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87F22-4ADA-4A28-BC33-3D93F47B59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196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87F22-4ADA-4A28-BC33-3D93F47B594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联动优势冷色调ppt-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8" y="9525"/>
            <a:ext cx="1218418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4399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6631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4" descr="图片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2192000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2" y="13573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3614494" y="304293"/>
            <a:ext cx="8512050" cy="725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65B81AB3-8207-4161-8515-E4EDE6899CFB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ABBDEC59-FE88-46CC-9885-7321912995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8907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609601" y="142852"/>
            <a:ext cx="9486928" cy="72547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65B81AB3-8207-4161-8515-E4EDE6899CFB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ABBDEC59-FE88-46CC-9885-7321912995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3159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609601" y="142852"/>
            <a:ext cx="9486928" cy="72547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65B81AB3-8207-4161-8515-E4EDE6899CFB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ABBDEC59-FE88-46CC-9885-7321912995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895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609601" y="142852"/>
            <a:ext cx="9486928" cy="72547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65B81AB3-8207-4161-8515-E4EDE6899CFB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ABBDEC59-FE88-46CC-9885-7321912995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2999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  <a:prstGeom prst="rect">
            <a:avLst/>
          </a:prstGeom>
        </p:spPr>
        <p:txBody>
          <a:bodyPr/>
          <a:lstStyle>
            <a:lvl1pPr algn="l">
              <a:defRPr sz="3200" b="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5B81AB3-8207-4161-8515-E4EDE6899CFB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BBDEC59-FE88-46CC-9885-7321912995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607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/>
          <a:lstStyle/>
          <a:p>
            <a:fld id="{2FE7D661-1836-44F7-8FAF-35E8F866ECD3}" type="datetime1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/>
          <a:lstStyle/>
          <a:p>
            <a:fld id="{74C7E049-B585-4EE6-96C0-EEB30EAA1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869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/>
          <a:lstStyle/>
          <a:p>
            <a:fld id="{65B81AB3-8207-4161-8515-E4EDE6899CFB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/>
          <a:lstStyle/>
          <a:p>
            <a:fld id="{ABBDEC59-FE88-46CC-9885-7321912995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5719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7971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6" r:id="rId7"/>
    <p:sldLayoutId id="2147484557" r:id="rId8"/>
    <p:sldLayoutId id="2147484558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41436" y="2494896"/>
            <a:ext cx="10058400" cy="17240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“海纳百川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80672" y="5163201"/>
            <a:ext cx="1392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2016-9</a:t>
            </a:r>
          </a:p>
        </p:txBody>
      </p:sp>
    </p:spTree>
    <p:extLst>
      <p:ext uri="{BB962C8B-B14F-4D97-AF65-F5344CB8AC3E}">
        <p14:creationId xmlns:p14="http://schemas.microsoft.com/office/powerpoint/2010/main" xmlns="" val="11460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/>
            <a:r>
              <a:rPr lang="en-US" altLang="en-US" dirty="0" smtClean="0"/>
              <a:t>角色解释</a:t>
            </a:r>
            <a:r>
              <a:rPr lang="en-US" altLang="zh-CN" dirty="0" smtClean="0"/>
              <a:t>——</a:t>
            </a:r>
            <a:r>
              <a:rPr lang="zh-CN" altLang="zh-CN" dirty="0"/>
              <a:t>用户</a:t>
            </a:r>
            <a:r>
              <a:rPr lang="zh-CN" altLang="zh-CN" dirty="0" smtClean="0"/>
              <a:t>信用中立评估方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2640" y="1875382"/>
            <a:ext cx="11122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200"/>
              </a:spcBef>
              <a:buFont typeface="Arial"/>
              <a:buChar char="•"/>
            </a:pPr>
            <a:r>
              <a:rPr lang="zh-CN" altLang="en-US" sz="2400" dirty="0"/>
              <a:t>申请成为第三方用户信用中立权威评估方（需要合约创始人担保）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342900" lvl="0" indent="-342900">
              <a:spcBef>
                <a:spcPts val="1200"/>
              </a:spcBef>
              <a:buFont typeface="Arial"/>
              <a:buChar char="•"/>
            </a:pPr>
            <a:endParaRPr lang="en-US" altLang="zh-CN" sz="2400" dirty="0"/>
          </a:p>
          <a:p>
            <a:pPr marL="342900" lvl="0" indent="-342900">
              <a:spcBef>
                <a:spcPts val="1200"/>
              </a:spcBef>
              <a:buFont typeface="Arial"/>
              <a:buChar char="•"/>
            </a:pPr>
            <a:endParaRPr lang="zh-CN" altLang="en-US" sz="2400" dirty="0"/>
          </a:p>
          <a:p>
            <a:pPr marL="342900" lvl="0" indent="-342900">
              <a:spcBef>
                <a:spcPts val="1200"/>
              </a:spcBef>
              <a:buFont typeface="Arial"/>
              <a:buChar char="•"/>
            </a:pPr>
            <a:r>
              <a:rPr lang="zh-CN" altLang="en-US" sz="2400" dirty="0" smtClean="0"/>
              <a:t>评估审核</a:t>
            </a:r>
            <a:r>
              <a:rPr lang="zh-CN" altLang="en-US" sz="2400" dirty="0"/>
              <a:t>借款人的信用，确认得到贷款额度；</a:t>
            </a:r>
          </a:p>
        </p:txBody>
      </p:sp>
    </p:spTree>
    <p:extLst>
      <p:ext uri="{BB962C8B-B14F-4D97-AF65-F5344CB8AC3E}">
        <p14:creationId xmlns:p14="http://schemas.microsoft.com/office/powerpoint/2010/main" xmlns="" val="29845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/>
            <a:r>
              <a:rPr lang="en-US" altLang="en-US" dirty="0" smtClean="0"/>
              <a:t>角色解释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合约创始人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2640" y="1875382"/>
            <a:ext cx="11122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zh-CN" altLang="zh-CN" sz="2400" dirty="0"/>
              <a:t>对符合条件的保险理赔合约处理，对其他用户进行扣费，将理赔费用打给保险用户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marL="342900" lvl="0" indent="-342900">
              <a:buFont typeface="Arial"/>
              <a:buChar char="•"/>
            </a:pPr>
            <a:endParaRPr lang="en-US" altLang="zh-CN" sz="2400" dirty="0"/>
          </a:p>
          <a:p>
            <a:pPr lvl="0"/>
            <a:endParaRPr lang="en-US" altLang="zh-CN" sz="2400" dirty="0" smtClean="0"/>
          </a:p>
          <a:p>
            <a:pPr lvl="0"/>
            <a:endParaRPr lang="zh-CN" altLang="zh-CN" sz="2400" dirty="0"/>
          </a:p>
          <a:p>
            <a:pPr marL="342900" lvl="0" indent="-342900">
              <a:buFont typeface="Arial"/>
              <a:buChar char="•"/>
            </a:pPr>
            <a:r>
              <a:rPr lang="zh-CN" altLang="zh-CN" sz="2400" dirty="0"/>
              <a:t>对符合条件的借贷合约处理，对其他用户进行扣费，将借贷费用打给需求用户；</a:t>
            </a:r>
          </a:p>
        </p:txBody>
      </p:sp>
    </p:spTree>
    <p:extLst>
      <p:ext uri="{BB962C8B-B14F-4D97-AF65-F5344CB8AC3E}">
        <p14:creationId xmlns:p14="http://schemas.microsoft.com/office/powerpoint/2010/main" xmlns="" val="11621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/>
            <a:r>
              <a:rPr lang="en-US" altLang="en-US" dirty="0" smtClean="0"/>
              <a:t>业务结构图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99" y="1247729"/>
            <a:ext cx="6477841" cy="550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12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/>
            <a:r>
              <a:rPr lang="zh-CN" altLang="en-US" dirty="0" smtClean="0"/>
              <a:t>合约结构</a:t>
            </a:r>
            <a:r>
              <a:rPr lang="en-US" altLang="zh-CN" dirty="0" smtClean="0"/>
              <a:t>(V1.0)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2640" y="1875382"/>
            <a:ext cx="111224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altLang="zh-CN" sz="2400" dirty="0"/>
              <a:t>Fee </a:t>
            </a:r>
            <a:r>
              <a:rPr lang="zh-CN" altLang="zh-CN" sz="2400" dirty="0"/>
              <a:t>保险用户对象</a:t>
            </a:r>
          </a:p>
          <a:p>
            <a:pPr lvl="0"/>
            <a:endParaRPr lang="en-US" altLang="zh-CN" sz="2400" dirty="0" smtClean="0"/>
          </a:p>
          <a:p>
            <a:pPr marL="342900" lvl="0" indent="-342900">
              <a:buFont typeface="Arial"/>
              <a:buChar char="•"/>
            </a:pPr>
            <a:r>
              <a:rPr lang="en-US" altLang="zh-CN" sz="2400" dirty="0" smtClean="0"/>
              <a:t>Insurance</a:t>
            </a:r>
            <a:r>
              <a:rPr lang="zh-CN" altLang="zh-CN" sz="2400" dirty="0"/>
              <a:t>申请保费理赔对象</a:t>
            </a:r>
          </a:p>
          <a:p>
            <a:pPr lvl="0"/>
            <a:endParaRPr lang="en-US" altLang="zh-CN" sz="2400" dirty="0" smtClean="0"/>
          </a:p>
          <a:p>
            <a:pPr marL="342900" lvl="0" indent="-342900">
              <a:buFont typeface="Arial"/>
              <a:buChar char="•"/>
            </a:pPr>
            <a:r>
              <a:rPr lang="en-US" altLang="zh-CN" sz="2400" dirty="0" smtClean="0"/>
              <a:t>Financing</a:t>
            </a:r>
            <a:r>
              <a:rPr lang="zh-CN" altLang="zh-CN" sz="2400" dirty="0"/>
              <a:t>申请互助借贷对象</a:t>
            </a:r>
          </a:p>
          <a:p>
            <a:pPr lvl="0"/>
            <a:endParaRPr lang="en-US" altLang="zh-CN" sz="2400" dirty="0" smtClean="0"/>
          </a:p>
          <a:p>
            <a:pPr marL="342900" lvl="0" indent="-342900">
              <a:buFont typeface="Arial"/>
              <a:buChar char="•"/>
            </a:pPr>
            <a:r>
              <a:rPr lang="en-US" altLang="zh-CN" sz="2400" dirty="0" err="1" smtClean="0"/>
              <a:t>InsuranceChecker</a:t>
            </a:r>
            <a:r>
              <a:rPr lang="zh-CN" altLang="zh-CN" sz="2400" dirty="0"/>
              <a:t>保险审核人对象</a:t>
            </a:r>
          </a:p>
          <a:p>
            <a:endParaRPr lang="en-US" altLang="zh-CN" sz="2400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sz="2400" dirty="0" err="1" smtClean="0"/>
              <a:t>CreditEvaluater</a:t>
            </a:r>
            <a:r>
              <a:rPr lang="zh-CN" altLang="zh-CN" sz="2400" dirty="0"/>
              <a:t>信用评估人对象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0067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/>
            <a:r>
              <a:rPr lang="zh-CN" altLang="en-US" dirty="0" smtClean="0"/>
              <a:t>合约变量</a:t>
            </a:r>
            <a:r>
              <a:rPr lang="en-US" altLang="zh-CN" dirty="0" smtClean="0"/>
              <a:t>(V1.0)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2640" y="1687993"/>
            <a:ext cx="11122423" cy="494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300"/>
              </a:spcBef>
              <a:buFont typeface="Arial"/>
              <a:buChar char="•"/>
            </a:pPr>
            <a:r>
              <a:rPr lang="en-US" altLang="zh-CN" sz="2400" dirty="0"/>
              <a:t>organizer </a:t>
            </a:r>
            <a:r>
              <a:rPr lang="zh-CN" altLang="zh-CN" sz="2400" dirty="0"/>
              <a:t>合约创始人</a:t>
            </a:r>
          </a:p>
          <a:p>
            <a:pPr marL="342900" lvl="0" indent="-342900">
              <a:spcBef>
                <a:spcPts val="300"/>
              </a:spcBef>
              <a:buFont typeface="Arial"/>
              <a:buChar char="•"/>
            </a:pPr>
            <a:r>
              <a:rPr lang="en-US" altLang="zh-CN" sz="2400" dirty="0" err="1"/>
              <a:t>minTicket</a:t>
            </a:r>
            <a:r>
              <a:rPr lang="zh-CN" altLang="zh-CN" sz="2400" dirty="0"/>
              <a:t>最小入会费用</a:t>
            </a:r>
          </a:p>
          <a:p>
            <a:pPr marL="342900" lvl="0" indent="-342900">
              <a:spcBef>
                <a:spcPts val="300"/>
              </a:spcBef>
              <a:buFont typeface="Arial"/>
              <a:buChar char="•"/>
            </a:pPr>
            <a:r>
              <a:rPr lang="en-US" altLang="zh-CN" sz="2400" dirty="0" err="1"/>
              <a:t>minFee</a:t>
            </a:r>
            <a:r>
              <a:rPr lang="zh-CN" altLang="zh-CN" sz="2400" dirty="0"/>
              <a:t>最小每月费用</a:t>
            </a:r>
          </a:p>
          <a:p>
            <a:pPr marL="342900" lvl="0" indent="-342900">
              <a:spcBef>
                <a:spcPts val="300"/>
              </a:spcBef>
              <a:buFont typeface="Arial"/>
              <a:buChar char="•"/>
            </a:pPr>
            <a:r>
              <a:rPr lang="en-US" altLang="zh-CN" sz="2400" dirty="0" err="1"/>
              <a:t>totalAllMoney</a:t>
            </a:r>
            <a:r>
              <a:rPr lang="zh-CN" altLang="zh-CN" sz="2400" dirty="0"/>
              <a:t>系统缴费总金额</a:t>
            </a:r>
          </a:p>
          <a:p>
            <a:pPr marL="342900" lvl="0" indent="-342900">
              <a:spcBef>
                <a:spcPts val="300"/>
              </a:spcBef>
              <a:buFont typeface="Arial"/>
              <a:buChar char="•"/>
            </a:pPr>
            <a:r>
              <a:rPr lang="en-US" altLang="zh-CN" sz="2400" dirty="0" err="1"/>
              <a:t>totalInsuranceMoney</a:t>
            </a:r>
            <a:r>
              <a:rPr lang="zh-CN" altLang="zh-CN" sz="2400" dirty="0"/>
              <a:t>系统保费理赔支付总金额</a:t>
            </a:r>
          </a:p>
          <a:p>
            <a:pPr marL="342900" lvl="0" indent="-342900">
              <a:spcBef>
                <a:spcPts val="300"/>
              </a:spcBef>
              <a:buFont typeface="Arial"/>
              <a:buChar char="•"/>
            </a:pPr>
            <a:r>
              <a:rPr lang="en-US" altLang="zh-CN" sz="2400" dirty="0" err="1"/>
              <a:t>totalFinancingMoney</a:t>
            </a:r>
            <a:r>
              <a:rPr lang="zh-CN" altLang="zh-CN" sz="2400" dirty="0"/>
              <a:t>系统借贷支付总金额</a:t>
            </a:r>
          </a:p>
          <a:p>
            <a:pPr marL="342900" lvl="0" indent="-342900">
              <a:spcBef>
                <a:spcPts val="300"/>
              </a:spcBef>
              <a:buFont typeface="Arial"/>
              <a:buChar char="•"/>
            </a:pPr>
            <a:r>
              <a:rPr lang="en-US" altLang="zh-CN" sz="2400" dirty="0" err="1"/>
              <a:t>insuranceCheckers</a:t>
            </a:r>
            <a:r>
              <a:rPr lang="zh-CN" altLang="zh-CN" sz="2400" dirty="0"/>
              <a:t>保费索赔资料审核人信息</a:t>
            </a:r>
          </a:p>
          <a:p>
            <a:pPr marL="342900" lvl="0" indent="-342900">
              <a:spcBef>
                <a:spcPts val="300"/>
              </a:spcBef>
              <a:buFont typeface="Arial"/>
              <a:buChar char="•"/>
            </a:pPr>
            <a:r>
              <a:rPr lang="en-US" altLang="zh-CN" sz="2400" dirty="0" err="1"/>
              <a:t>creditEvaluaters</a:t>
            </a:r>
            <a:r>
              <a:rPr lang="zh-CN" altLang="zh-CN" sz="2400" dirty="0"/>
              <a:t>借贷用户信用评估人信息</a:t>
            </a:r>
          </a:p>
          <a:p>
            <a:pPr marL="342900" lvl="0" indent="-342900">
              <a:spcBef>
                <a:spcPts val="300"/>
              </a:spcBef>
              <a:buFont typeface="Arial"/>
              <a:buChar char="•"/>
            </a:pPr>
            <a:r>
              <a:rPr lang="en-US" altLang="zh-CN" sz="2400" dirty="0"/>
              <a:t>fees </a:t>
            </a:r>
            <a:r>
              <a:rPr lang="zh-CN" altLang="zh-CN" sz="2400" dirty="0"/>
              <a:t>存储用户缴纳保费信息</a:t>
            </a:r>
          </a:p>
          <a:p>
            <a:pPr marL="342900" lvl="0" indent="-342900">
              <a:spcBef>
                <a:spcPts val="300"/>
              </a:spcBef>
              <a:buFont typeface="Arial"/>
              <a:buChar char="•"/>
            </a:pPr>
            <a:r>
              <a:rPr lang="en-US" altLang="zh-CN" sz="2400" dirty="0" err="1"/>
              <a:t>feeKeys</a:t>
            </a:r>
            <a:r>
              <a:rPr lang="zh-CN" altLang="zh-CN" sz="2400" dirty="0"/>
              <a:t>存储所有</a:t>
            </a:r>
            <a:r>
              <a:rPr lang="en-US" altLang="zh-CN" sz="2400" dirty="0"/>
              <a:t>type</a:t>
            </a:r>
            <a:r>
              <a:rPr lang="zh-CN" altLang="zh-CN" sz="2400" dirty="0"/>
              <a:t>为</a:t>
            </a:r>
            <a:r>
              <a:rPr lang="en-US" altLang="zh-CN" sz="2400" dirty="0"/>
              <a:t>1</a:t>
            </a:r>
            <a:r>
              <a:rPr lang="zh-CN" altLang="zh-CN" sz="2400" dirty="0"/>
              <a:t>的用户的</a:t>
            </a:r>
            <a:r>
              <a:rPr lang="en-US" altLang="zh-CN" sz="2400" dirty="0"/>
              <a:t>key</a:t>
            </a:r>
            <a:r>
              <a:rPr lang="zh-CN" altLang="zh-CN" sz="2400" dirty="0"/>
              <a:t>值</a:t>
            </a:r>
          </a:p>
          <a:p>
            <a:pPr marL="342900" lvl="0" indent="-342900">
              <a:spcBef>
                <a:spcPts val="300"/>
              </a:spcBef>
              <a:buFont typeface="Arial"/>
              <a:buChar char="•"/>
            </a:pPr>
            <a:r>
              <a:rPr lang="en-US" altLang="zh-CN" sz="2400" dirty="0"/>
              <a:t>insurances</a:t>
            </a:r>
            <a:r>
              <a:rPr lang="zh-CN" altLang="zh-CN" sz="2400" dirty="0"/>
              <a:t>存储申请保费理赔信息</a:t>
            </a:r>
          </a:p>
          <a:p>
            <a:pPr marL="342900" indent="-342900">
              <a:spcBef>
                <a:spcPts val="300"/>
              </a:spcBef>
              <a:buFont typeface="Arial"/>
              <a:buChar char="•"/>
            </a:pPr>
            <a:r>
              <a:rPr lang="en-US" altLang="zh-CN" sz="2400" dirty="0"/>
              <a:t>financings</a:t>
            </a:r>
            <a:r>
              <a:rPr lang="zh-CN" altLang="zh-CN" sz="2400" dirty="0"/>
              <a:t>存储申请借贷信息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4287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/>
            <a:r>
              <a:rPr lang="zh-CN" altLang="en-US" dirty="0" smtClean="0"/>
              <a:t>合约页面</a:t>
            </a:r>
            <a:r>
              <a:rPr lang="en-US" altLang="zh-CN" dirty="0" smtClean="0"/>
              <a:t>-</a:t>
            </a:r>
            <a:r>
              <a:rPr lang="zh-CN" altLang="en-US" dirty="0" smtClean="0"/>
              <a:t>首页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28" y="1310021"/>
            <a:ext cx="10409391" cy="533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88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/>
            <a:r>
              <a:rPr lang="zh-CN" altLang="en-US" dirty="0" smtClean="0"/>
              <a:t>合约页面</a:t>
            </a:r>
            <a:r>
              <a:rPr lang="en-US" altLang="zh-CN" dirty="0" smtClean="0"/>
              <a:t>-</a:t>
            </a:r>
            <a:r>
              <a:rPr lang="zh-CN" altLang="en-US" dirty="0" smtClean="0"/>
              <a:t>普通会员页面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7414" y="1308379"/>
            <a:ext cx="7338082" cy="541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84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/>
            <a:r>
              <a:rPr lang="zh-CN" altLang="en-US" dirty="0" smtClean="0"/>
              <a:t>合约页面</a:t>
            </a:r>
            <a:r>
              <a:rPr lang="en-US" altLang="zh-CN" dirty="0" smtClean="0"/>
              <a:t>-</a:t>
            </a:r>
            <a:r>
              <a:rPr lang="zh-CN" altLang="en-US" dirty="0" smtClean="0"/>
              <a:t>第三方借款会员页面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452" y="1245050"/>
            <a:ext cx="6532639" cy="552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43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/>
            <a:r>
              <a:rPr lang="zh-CN" altLang="en-US" dirty="0" smtClean="0"/>
              <a:t>合约页面</a:t>
            </a:r>
            <a:r>
              <a:rPr lang="en-US" altLang="zh-CN" dirty="0" smtClean="0"/>
              <a:t>-</a:t>
            </a:r>
            <a:r>
              <a:rPr lang="en-US" altLang="en-US" dirty="0" smtClean="0"/>
              <a:t>保险理赔中立审核机构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922" y="1270095"/>
            <a:ext cx="5986648" cy="552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43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/>
            <a:r>
              <a:rPr lang="zh-CN" altLang="en-US" dirty="0" smtClean="0"/>
              <a:t>合约页面</a:t>
            </a:r>
            <a:r>
              <a:rPr lang="en-US" altLang="zh-CN" dirty="0" smtClean="0"/>
              <a:t>-</a:t>
            </a:r>
            <a:r>
              <a:rPr lang="zh-CN" altLang="en-US" dirty="0" smtClean="0"/>
              <a:t>借贷信用中立评估机构页面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491" y="1249276"/>
            <a:ext cx="6067324" cy="55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43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xmlns="" val="3569670779"/>
              </p:ext>
            </p:extLst>
          </p:nvPr>
        </p:nvGraphicFramePr>
        <p:xfrm>
          <a:off x="1841500" y="133879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9938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/>
            <a:r>
              <a:rPr lang="zh-CN" altLang="en-US" dirty="0" smtClean="0"/>
              <a:t>合约页面</a:t>
            </a:r>
            <a:r>
              <a:rPr lang="en-US" altLang="zh-CN" dirty="0" smtClean="0"/>
              <a:t>-</a:t>
            </a:r>
            <a:r>
              <a:rPr lang="zh-CN" altLang="en-US" smtClean="0"/>
              <a:t>合约创始人页面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609" y="1291920"/>
            <a:ext cx="6318825" cy="548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59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/>
            <a:r>
              <a:rPr lang="en-US" altLang="zh-CN" dirty="0" smtClean="0"/>
              <a:t>2.0</a:t>
            </a:r>
            <a:r>
              <a:rPr lang="zh-CN" altLang="en-US" dirty="0" smtClean="0"/>
              <a:t>版本改进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结构变量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2640" y="1687993"/>
            <a:ext cx="11122423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buFont typeface="Arial"/>
              <a:buChar char="•"/>
            </a:pPr>
            <a:r>
              <a:rPr lang="en-US" altLang="zh-CN" sz="2400" dirty="0" smtClean="0">
                <a:latin typeface="+mn-ea"/>
              </a:rPr>
              <a:t>Fee </a:t>
            </a:r>
            <a:r>
              <a:rPr lang="zh-CN" altLang="en-US" sz="2400" dirty="0">
                <a:latin typeface="+mn-ea"/>
              </a:rPr>
              <a:t>保险用户对象 增加了保险理赔、借贷付款的对应关</a:t>
            </a:r>
            <a:r>
              <a:rPr lang="zh-CN" altLang="en-US" sz="2400" dirty="0" smtClean="0">
                <a:latin typeface="+mn-ea"/>
              </a:rPr>
              <a:t>系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spcBef>
                <a:spcPts val="300"/>
              </a:spcBef>
              <a:buFont typeface="Arial"/>
              <a:buChar char="•"/>
            </a:pPr>
            <a:endParaRPr lang="en-US" altLang="zh-CN" sz="2400" dirty="0" smtClean="0">
              <a:latin typeface="+mn-ea"/>
            </a:endParaRPr>
          </a:p>
          <a:p>
            <a:pPr marL="342900" indent="-342900">
              <a:spcBef>
                <a:spcPts val="300"/>
              </a:spcBef>
              <a:buFont typeface="Arial"/>
              <a:buChar char="•"/>
            </a:pPr>
            <a:endParaRPr lang="en-US" altLang="zh-CN" sz="2400" dirty="0">
              <a:latin typeface="+mn-ea"/>
            </a:endParaRPr>
          </a:p>
          <a:p>
            <a:pPr marL="342900" indent="-342900">
              <a:spcBef>
                <a:spcPts val="300"/>
              </a:spcBef>
              <a:buFont typeface="Arial"/>
              <a:buChar char="•"/>
            </a:pPr>
            <a:endParaRPr lang="zh-CN" altLang="en-US" sz="2400" dirty="0">
              <a:latin typeface="+mn-ea"/>
            </a:endParaRPr>
          </a:p>
          <a:p>
            <a:pPr marL="342900" indent="-342900">
              <a:spcBef>
                <a:spcPts val="300"/>
              </a:spcBef>
              <a:buFont typeface="Arial"/>
              <a:buChar char="•"/>
            </a:pPr>
            <a:r>
              <a:rPr lang="en-US" altLang="zh-CN" sz="2400" dirty="0" smtClean="0">
                <a:latin typeface="+mn-ea"/>
              </a:rPr>
              <a:t>Insurance</a:t>
            </a:r>
            <a:r>
              <a:rPr lang="zh-CN" altLang="en-US" sz="2400" dirty="0">
                <a:latin typeface="+mn-ea"/>
              </a:rPr>
              <a:t>申请保费理赔对象 增加了各个阶</a:t>
            </a:r>
            <a:r>
              <a:rPr lang="zh-CN" altLang="en-US" sz="2400" dirty="0" smtClean="0">
                <a:latin typeface="+mn-ea"/>
              </a:rPr>
              <a:t>段的确认时间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spcBef>
                <a:spcPts val="300"/>
              </a:spcBef>
              <a:buFont typeface="Arial"/>
              <a:buChar char="•"/>
            </a:pPr>
            <a:endParaRPr lang="en-US" altLang="zh-CN" sz="2400" dirty="0" smtClean="0">
              <a:latin typeface="+mn-ea"/>
            </a:endParaRPr>
          </a:p>
          <a:p>
            <a:pPr marL="342900" indent="-342900">
              <a:spcBef>
                <a:spcPts val="300"/>
              </a:spcBef>
              <a:buFont typeface="Arial"/>
              <a:buChar char="•"/>
            </a:pPr>
            <a:endParaRPr lang="en-US" altLang="zh-CN" sz="2400" dirty="0">
              <a:latin typeface="+mn-ea"/>
            </a:endParaRPr>
          </a:p>
          <a:p>
            <a:pPr>
              <a:spcBef>
                <a:spcPts val="300"/>
              </a:spcBef>
            </a:pPr>
            <a:endParaRPr lang="zh-CN" altLang="en-US" sz="2400" dirty="0">
              <a:latin typeface="+mn-ea"/>
            </a:endParaRPr>
          </a:p>
          <a:p>
            <a:pPr marL="342900" indent="-342900">
              <a:spcBef>
                <a:spcPts val="300"/>
              </a:spcBef>
              <a:buFont typeface="Arial"/>
              <a:buChar char="•"/>
            </a:pPr>
            <a:r>
              <a:rPr lang="en-US" altLang="zh-CN" sz="2400" dirty="0" smtClean="0">
                <a:latin typeface="+mn-ea"/>
              </a:rPr>
              <a:t>Financing</a:t>
            </a:r>
            <a:r>
              <a:rPr lang="zh-CN" altLang="en-US" sz="2400" dirty="0">
                <a:latin typeface="+mn-ea"/>
              </a:rPr>
              <a:t>申请互助借贷对象 增加了各个阶段的确认时间</a:t>
            </a:r>
          </a:p>
        </p:txBody>
      </p:sp>
    </p:spTree>
    <p:extLst>
      <p:ext uri="{BB962C8B-B14F-4D97-AF65-F5344CB8AC3E}">
        <p14:creationId xmlns:p14="http://schemas.microsoft.com/office/powerpoint/2010/main" xmlns="" val="23126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/>
            <a:r>
              <a:rPr lang="en-US" altLang="zh-CN" dirty="0" smtClean="0"/>
              <a:t>2.0</a:t>
            </a:r>
            <a:r>
              <a:rPr lang="zh-CN" altLang="en-US" dirty="0" smtClean="0"/>
              <a:t>版本改进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合约变量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2640" y="1687993"/>
            <a:ext cx="11122423" cy="406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800"/>
              </a:spcBef>
              <a:buFont typeface="Arial"/>
              <a:buChar char="•"/>
            </a:pPr>
            <a:r>
              <a:rPr lang="en-US" altLang="zh-CN" sz="2400" dirty="0"/>
              <a:t>maxInsuranceTimes </a:t>
            </a:r>
            <a:r>
              <a:rPr lang="zh-CN" altLang="zh-CN" sz="2400" dirty="0"/>
              <a:t>最高保险倍数</a:t>
            </a:r>
          </a:p>
          <a:p>
            <a:pPr marL="342900" lvl="0" indent="-342900">
              <a:spcBef>
                <a:spcPts val="1800"/>
              </a:spcBef>
              <a:buFont typeface="Arial"/>
              <a:buChar char="•"/>
            </a:pPr>
            <a:r>
              <a:rPr lang="en-US" altLang="zh-CN" sz="2400" dirty="0" err="1"/>
              <a:t>maxFinancingTimes</a:t>
            </a:r>
            <a:r>
              <a:rPr lang="en-US" altLang="zh-CN" sz="2400" dirty="0"/>
              <a:t> </a:t>
            </a:r>
            <a:r>
              <a:rPr lang="zh-CN" altLang="zh-CN" sz="2400" dirty="0"/>
              <a:t>最高借贷倍数</a:t>
            </a:r>
          </a:p>
          <a:p>
            <a:pPr marL="342900" lvl="0" indent="-342900">
              <a:spcBef>
                <a:spcPts val="1800"/>
              </a:spcBef>
              <a:buFont typeface="Arial"/>
              <a:buChar char="•"/>
            </a:pPr>
            <a:r>
              <a:rPr lang="en-US" altLang="zh-CN" sz="2400" dirty="0" err="1"/>
              <a:t>maxInsuranceRate</a:t>
            </a:r>
            <a:r>
              <a:rPr lang="en-US" altLang="zh-CN" sz="2400" dirty="0"/>
              <a:t> </a:t>
            </a:r>
            <a:r>
              <a:rPr lang="zh-CN" altLang="zh-CN" sz="2400" dirty="0"/>
              <a:t>最高保险人数比例</a:t>
            </a:r>
          </a:p>
          <a:p>
            <a:pPr marL="342900" lvl="0" indent="-342900">
              <a:spcBef>
                <a:spcPts val="1800"/>
              </a:spcBef>
              <a:buFont typeface="Arial"/>
              <a:buChar char="•"/>
            </a:pPr>
            <a:r>
              <a:rPr lang="en-US" altLang="zh-CN" sz="2400" dirty="0" err="1"/>
              <a:t>maxFinancingRate</a:t>
            </a:r>
            <a:r>
              <a:rPr lang="en-US" altLang="zh-CN" sz="2400" dirty="0"/>
              <a:t> </a:t>
            </a:r>
            <a:r>
              <a:rPr lang="zh-CN" altLang="zh-CN" sz="2400" dirty="0"/>
              <a:t>最高借贷人数比例</a:t>
            </a:r>
          </a:p>
          <a:p>
            <a:pPr marL="342900" lvl="0" indent="-342900">
              <a:spcBef>
                <a:spcPts val="1800"/>
              </a:spcBef>
              <a:buFont typeface="Arial"/>
              <a:buChar char="•"/>
            </a:pPr>
            <a:r>
              <a:rPr lang="en-US" altLang="zh-CN" sz="2400" dirty="0" err="1"/>
              <a:t>totalLeftMoney</a:t>
            </a:r>
            <a:r>
              <a:rPr lang="zh-CN" altLang="zh-CN" sz="2400" dirty="0"/>
              <a:t>系统总剩余费用</a:t>
            </a:r>
          </a:p>
          <a:p>
            <a:pPr marL="342900" lvl="0" indent="-342900">
              <a:spcBef>
                <a:spcPts val="1800"/>
              </a:spcBef>
              <a:buFont typeface="Arial"/>
              <a:buChar char="•"/>
            </a:pPr>
            <a:r>
              <a:rPr lang="en-US" altLang="zh-CN" sz="2400" dirty="0" err="1"/>
              <a:t>totalInsuranceNum</a:t>
            </a:r>
            <a:r>
              <a:rPr lang="zh-CN" altLang="zh-CN" sz="2400" dirty="0"/>
              <a:t>系统保费支付人数</a:t>
            </a:r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altLang="zh-CN" sz="2400" dirty="0" err="1"/>
              <a:t>totalFinancingNum</a:t>
            </a:r>
            <a:r>
              <a:rPr lang="zh-CN" altLang="zh-CN" sz="2400" dirty="0"/>
              <a:t>系统借贷支付人数 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05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/>
            <a:r>
              <a:rPr lang="zh-CN" altLang="en-US" dirty="0" smtClean="0"/>
              <a:t>目前进展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2640" y="1687993"/>
            <a:ext cx="111224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800"/>
              </a:spcBef>
              <a:buFont typeface="Arial"/>
              <a:buChar char="•"/>
            </a:pPr>
            <a:r>
              <a:rPr lang="en-US" altLang="zh-CN" sz="2400" dirty="0" smtClean="0">
                <a:latin typeface="+mn-ea"/>
              </a:rPr>
              <a:t>V1.0 </a:t>
            </a:r>
            <a:r>
              <a:rPr lang="zh-CN" altLang="en-US" sz="2400" dirty="0" smtClean="0">
                <a:latin typeface="+mn-ea"/>
              </a:rPr>
              <a:t>已经在</a:t>
            </a:r>
            <a:r>
              <a:rPr lang="en-US" altLang="zh-CN" sz="2400" dirty="0" smtClean="0">
                <a:latin typeface="+mn-ea"/>
              </a:rPr>
              <a:t>Mix</a:t>
            </a:r>
            <a:r>
              <a:rPr lang="zh-CN" altLang="en-US" sz="2400" dirty="0" smtClean="0">
                <a:latin typeface="+mn-ea"/>
              </a:rPr>
              <a:t>编译通过，并完成部署，方法已经经过单元测试</a:t>
            </a:r>
            <a:endParaRPr lang="en-US" altLang="zh-CN" sz="2400" dirty="0" smtClean="0">
              <a:latin typeface="+mn-ea"/>
            </a:endParaRPr>
          </a:p>
          <a:p>
            <a:pPr marL="342900" lvl="0" indent="-342900">
              <a:spcBef>
                <a:spcPts val="1800"/>
              </a:spcBef>
              <a:buFont typeface="Arial"/>
              <a:buChar char="•"/>
            </a:pPr>
            <a:endParaRPr lang="en-US" altLang="zh-CN" sz="2400" dirty="0">
              <a:latin typeface="+mn-ea"/>
            </a:endParaRPr>
          </a:p>
          <a:p>
            <a:pPr marL="342900" lvl="0" indent="-342900">
              <a:spcBef>
                <a:spcPts val="1800"/>
              </a:spcBef>
              <a:buFont typeface="Arial"/>
              <a:buChar char="•"/>
            </a:pPr>
            <a:r>
              <a:rPr lang="en-US" altLang="zh-CN" sz="2400" dirty="0" smtClean="0">
                <a:latin typeface="+mn-ea"/>
              </a:rPr>
              <a:t>V2.0</a:t>
            </a:r>
            <a:r>
              <a:rPr lang="zh-CN" altLang="en-US" sz="2400" dirty="0" smtClean="0">
                <a:latin typeface="+mn-ea"/>
              </a:rPr>
              <a:t>在</a:t>
            </a:r>
            <a:r>
              <a:rPr lang="en-US" altLang="zh-CN" sz="2400" dirty="0" smtClean="0">
                <a:latin typeface="+mn-ea"/>
              </a:rPr>
              <a:t>Mix</a:t>
            </a:r>
            <a:r>
              <a:rPr lang="zh-CN" altLang="en-US" sz="2400" dirty="0" smtClean="0">
                <a:latin typeface="+mn-ea"/>
              </a:rPr>
              <a:t>上编译通过，但是尚未部署运行</a:t>
            </a:r>
            <a:endParaRPr lang="en-US" altLang="zh-CN" sz="2400" dirty="0" smtClean="0">
              <a:latin typeface="+mn-ea"/>
            </a:endParaRPr>
          </a:p>
          <a:p>
            <a:pPr marL="342900" lvl="0" indent="-342900">
              <a:spcBef>
                <a:spcPts val="1800"/>
              </a:spcBef>
              <a:buFont typeface="Arial"/>
              <a:buChar char="•"/>
            </a:pPr>
            <a:endParaRPr lang="en-US" altLang="zh-CN" sz="2400" dirty="0">
              <a:latin typeface="+mn-ea"/>
            </a:endParaRPr>
          </a:p>
          <a:p>
            <a:pPr marL="342900" lvl="0" indent="-342900">
              <a:spcBef>
                <a:spcPts val="1800"/>
              </a:spcBef>
              <a:buFont typeface="Arial"/>
              <a:buChar char="•"/>
            </a:pPr>
            <a:r>
              <a:rPr lang="en-US" altLang="zh-CN" sz="2400" dirty="0" smtClean="0">
                <a:latin typeface="+mn-ea"/>
              </a:rPr>
              <a:t>V1.0</a:t>
            </a:r>
            <a:r>
              <a:rPr lang="zh-CN" altLang="en-US" sz="2400" dirty="0" smtClean="0">
                <a:latin typeface="+mn-ea"/>
              </a:rPr>
              <a:t>持续优化，</a:t>
            </a:r>
            <a:r>
              <a:rPr lang="en-US" altLang="zh-CN" sz="2400" dirty="0" smtClean="0">
                <a:latin typeface="+mn-ea"/>
              </a:rPr>
              <a:t>V2.0</a:t>
            </a:r>
            <a:r>
              <a:rPr lang="zh-CN" altLang="en-US" sz="2400" dirty="0" smtClean="0">
                <a:latin typeface="+mn-ea"/>
              </a:rPr>
              <a:t>继续改进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852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194" y="2070128"/>
            <a:ext cx="85087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THANK   YOU!</a:t>
            </a:r>
            <a:endParaRPr lang="zh-CN" altLang="en-US" sz="8800" dirty="0">
              <a:solidFill>
                <a:srgbClr val="C0000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051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92640" y="1875382"/>
            <a:ext cx="1112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400" dirty="0" smtClean="0"/>
              <a:t>目的</a:t>
            </a:r>
            <a:r>
              <a:rPr lang="en-US" altLang="zh-CN" sz="2400" dirty="0" smtClean="0"/>
              <a:t>：</a:t>
            </a:r>
            <a:r>
              <a:rPr lang="zh-CN" altLang="zh-CN" sz="2400" dirty="0" smtClean="0"/>
              <a:t>用区块链技术解决互助保险</a:t>
            </a:r>
            <a:r>
              <a:rPr lang="zh-CN" altLang="zh-CN" sz="2400" dirty="0"/>
              <a:t>、以及由此产</a:t>
            </a:r>
            <a:r>
              <a:rPr lang="zh-CN" altLang="zh-CN" sz="2400" dirty="0" smtClean="0"/>
              <a:t>生的互助借贷等应用场景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92640" y="4616935"/>
            <a:ext cx="1093329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zh-CN" altLang="en-US" sz="2400" dirty="0" smtClean="0"/>
              <a:t>角色：</a:t>
            </a:r>
            <a:r>
              <a:rPr lang="zh-CN" altLang="zh-CN" sz="2400" dirty="0" smtClean="0"/>
              <a:t>普通会员、第三方借款会员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保险资料中立审核方</a:t>
            </a:r>
            <a:r>
              <a:rPr lang="zh-CN" altLang="en-US" sz="2400" dirty="0" smtClean="0"/>
              <a:t>、</a:t>
            </a:r>
            <a:r>
              <a:rPr lang="zh-CN" altLang="zh-CN" sz="2400" dirty="0"/>
              <a:t>用户</a:t>
            </a:r>
            <a:r>
              <a:rPr lang="zh-CN" altLang="zh-CN" sz="2400" dirty="0" smtClean="0"/>
              <a:t>信用中立评估</a:t>
            </a:r>
            <a:r>
              <a:rPr lang="zh-CN" altLang="en-US" sz="2400" dirty="0" smtClean="0"/>
              <a:t>     </a:t>
            </a:r>
            <a:endParaRPr lang="en-US" altLang="zh-CN" sz="2400" dirty="0" smtClean="0"/>
          </a:p>
          <a:p>
            <a:r>
              <a:rPr lang="zh-CN" altLang="zh-CN" sz="2400" dirty="0" smtClean="0"/>
              <a:t> </a:t>
            </a:r>
            <a:r>
              <a:rPr lang="zh-CN" altLang="en-US" sz="2400" dirty="0" smtClean="0"/>
              <a:t>        </a:t>
            </a:r>
            <a:r>
              <a:rPr lang="zh-CN" altLang="zh-CN" sz="2400" dirty="0" smtClean="0"/>
              <a:t>方</a:t>
            </a:r>
            <a:r>
              <a:rPr lang="zh-CN" altLang="en-US" sz="2400" dirty="0" smtClean="0"/>
              <a:t>、</a:t>
            </a:r>
            <a:r>
              <a:rPr lang="zh-CN" altLang="zh-CN" sz="2400" dirty="0"/>
              <a:t>合约创</a:t>
            </a:r>
            <a:r>
              <a:rPr lang="zh-CN" altLang="zh-CN" sz="2400" dirty="0" smtClean="0"/>
              <a:t>始人</a:t>
            </a:r>
            <a:endParaRPr lang="en-US" altLang="zh-CN" sz="2400" dirty="0" smtClean="0"/>
          </a:p>
          <a:p>
            <a:r>
              <a:rPr lang="zh-CN" altLang="zh-CN" sz="2400" dirty="0"/>
              <a:t> </a:t>
            </a:r>
            <a:r>
              <a:rPr lang="zh-CN" altLang="en-US" sz="2400" dirty="0" smtClean="0"/>
              <a:t>   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99308" y="3270204"/>
            <a:ext cx="10933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400" dirty="0" smtClean="0"/>
              <a:t>场景：</a:t>
            </a:r>
            <a:r>
              <a:rPr lang="zh-CN" altLang="zh-CN" sz="2400" dirty="0" smtClean="0"/>
              <a:t>互助保险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互助借贷</a:t>
            </a:r>
            <a:endParaRPr lang="en-US" altLang="zh-CN" sz="2400" dirty="0" smtClean="0"/>
          </a:p>
          <a:p>
            <a:r>
              <a:rPr lang="zh-CN" altLang="zh-CN" sz="2400" dirty="0"/>
              <a:t> </a:t>
            </a:r>
            <a:r>
              <a:rPr lang="zh-CN" altLang="en-US" sz="2400" dirty="0" smtClean="0"/>
              <a:t>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889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会员场景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92640" y="1875382"/>
            <a:ext cx="111224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zh-CN" sz="2400" dirty="0"/>
              <a:t>“海纳百川”主要设定</a:t>
            </a:r>
            <a:r>
              <a:rPr lang="en-US" altLang="zh-CN" sz="2400" dirty="0"/>
              <a:t>2</a:t>
            </a:r>
            <a:r>
              <a:rPr lang="zh-CN" altLang="zh-CN" sz="2400" dirty="0"/>
              <a:t>个角色，一是普通会员，二是第三方借款会员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Arial"/>
              <a:buChar char="•"/>
            </a:pPr>
            <a:endParaRPr lang="en-US" altLang="zh-CN" sz="2400" dirty="0"/>
          </a:p>
          <a:p>
            <a:pPr marL="342900" indent="-342900">
              <a:buFont typeface="Arial"/>
              <a:buChar char="•"/>
            </a:pPr>
            <a:r>
              <a:rPr lang="zh-CN" altLang="zh-CN" sz="2400" dirty="0" smtClean="0"/>
              <a:t> 两类用户都需要缴纳入会费</a:t>
            </a:r>
            <a:r>
              <a:rPr lang="zh-CN" altLang="zh-CN" sz="2400" dirty="0"/>
              <a:t>，普通会员每个月还需要缴纳一笔会费，而第三方借款会员不需要每个月再缴纳会费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Arial"/>
              <a:buChar char="•"/>
            </a:pPr>
            <a:endParaRPr lang="en-US" altLang="zh-CN" sz="2400" dirty="0"/>
          </a:p>
          <a:p>
            <a:pPr marL="342900" indent="-342900">
              <a:buFont typeface="Arial"/>
              <a:buChar char="•"/>
            </a:pPr>
            <a:r>
              <a:rPr lang="zh-CN" altLang="zh-CN" sz="2400" dirty="0" smtClean="0"/>
              <a:t>普通会员在正常缴纳会费</a:t>
            </a:r>
            <a:r>
              <a:rPr lang="zh-CN" altLang="zh-CN" sz="2400" dirty="0"/>
              <a:t>的情况下，可以享受互助保险和互助借贷的权</a:t>
            </a:r>
            <a:r>
              <a:rPr lang="zh-CN" altLang="zh-CN" sz="2400" dirty="0" smtClean="0"/>
              <a:t>利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Arial"/>
              <a:buChar char="•"/>
            </a:pPr>
            <a:endParaRPr lang="en-US" altLang="zh-CN" sz="2400" dirty="0"/>
          </a:p>
          <a:p>
            <a:pPr marL="342900" indent="-342900">
              <a:buFont typeface="Arial"/>
              <a:buChar char="•"/>
            </a:pPr>
            <a:r>
              <a:rPr lang="zh-CN" altLang="zh-CN" sz="2400" dirty="0" smtClean="0"/>
              <a:t>第三方借款会员只可以享受互助借贷</a:t>
            </a:r>
            <a:r>
              <a:rPr lang="zh-CN" altLang="zh-CN" sz="2400" dirty="0"/>
              <a:t>的权利，且必须有正常缴费的普通会员进行担保。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005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  <a:r>
              <a:rPr lang="en-US" altLang="zh-CN" dirty="0"/>
              <a:t>——</a:t>
            </a:r>
            <a:r>
              <a:rPr lang="zh-CN" altLang="en-US" dirty="0"/>
              <a:t>互助保险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2640" y="1875382"/>
            <a:ext cx="111224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400" dirty="0" smtClean="0"/>
              <a:t>只有正常按月缴纳会费</a:t>
            </a:r>
            <a:r>
              <a:rPr lang="zh-CN" altLang="en-US" sz="2400" dirty="0"/>
              <a:t>的普通会员才能享受互助保险的权利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Arial"/>
              <a:buChar char="•"/>
            </a:pPr>
            <a:endParaRPr lang="en-US" altLang="zh-CN" sz="2400" dirty="0"/>
          </a:p>
          <a:p>
            <a:pPr marL="342900" indent="-342900">
              <a:buFont typeface="Arial"/>
              <a:buChar char="•"/>
            </a:pPr>
            <a:r>
              <a:rPr lang="zh-CN" altLang="en-US" sz="2400" dirty="0" smtClean="0"/>
              <a:t>当普通会员碰到生病等需要使用保险</a:t>
            </a:r>
            <a:r>
              <a:rPr lang="zh-CN" altLang="en-US" sz="2400" dirty="0"/>
              <a:t>的情况就可以提出申请互助基金，并把资料提交给中立权</a:t>
            </a:r>
            <a:r>
              <a:rPr lang="zh-CN" altLang="en-US" sz="2400" dirty="0" smtClean="0"/>
              <a:t>威的第三方保险资料审核方验证。</a:t>
            </a:r>
            <a:endParaRPr lang="en-US" altLang="zh-CN" sz="2400" dirty="0" smtClean="0"/>
          </a:p>
          <a:p>
            <a:pPr marL="342900" indent="-342900">
              <a:buFont typeface="Arial"/>
              <a:buChar char="•"/>
            </a:pPr>
            <a:endParaRPr lang="en-US" altLang="zh-CN" sz="2400" dirty="0"/>
          </a:p>
          <a:p>
            <a:pPr marL="342900" indent="-342900">
              <a:buFont typeface="Arial"/>
              <a:buChar char="•"/>
            </a:pPr>
            <a:r>
              <a:rPr lang="zh-CN" altLang="en-US" sz="2400" dirty="0" smtClean="0"/>
              <a:t>第三方机构验证通过</a:t>
            </a:r>
            <a:r>
              <a:rPr lang="zh-CN" altLang="en-US" sz="2400" dirty="0"/>
              <a:t>后把所有的证明材料的</a:t>
            </a:r>
            <a:r>
              <a:rPr lang="en-US" altLang="zh-CN" sz="2400" dirty="0"/>
              <a:t>hash</a:t>
            </a:r>
            <a:r>
              <a:rPr lang="zh-CN" altLang="en-US" sz="2400" dirty="0"/>
              <a:t>值写到区块链上并设置为通过，互助保险的额度和自己曾经缴纳的会费总额相关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Arial"/>
              <a:buChar char="•"/>
            </a:pPr>
            <a:endParaRPr lang="zh-CN" altLang="en-US" sz="2400" dirty="0"/>
          </a:p>
          <a:p>
            <a:pPr marL="342900" indent="-342900">
              <a:buFont typeface="Arial"/>
              <a:buChar char="•"/>
            </a:pPr>
            <a:r>
              <a:rPr lang="zh-CN" altLang="en-US" sz="2400" dirty="0" smtClean="0"/>
              <a:t>中立权</a:t>
            </a:r>
            <a:r>
              <a:rPr lang="zh-CN" altLang="en-US" sz="2400" dirty="0"/>
              <a:t>威的第三方保险资料审核方必须经过“海纳百川”合约创始人的事先验证，通过后才有资格作为合格的保险理赔资料审核方。 </a:t>
            </a:r>
            <a:r>
              <a:rPr lang="zh-CN" altLang="zh-CN" sz="2400" dirty="0" smtClean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148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  <a:r>
              <a:rPr lang="en-US" altLang="zh-CN" dirty="0"/>
              <a:t>—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互助借贷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92640" y="1875382"/>
            <a:ext cx="111224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400" dirty="0" smtClean="0"/>
              <a:t>所有会员都可以有资格享受到互助借贷的权利</a:t>
            </a:r>
            <a:r>
              <a:rPr lang="en-US" altLang="zh-CN" sz="2400" dirty="0"/>
              <a:t>，</a:t>
            </a:r>
            <a:r>
              <a:rPr lang="zh-CN" altLang="en-US" sz="2400" dirty="0" smtClean="0"/>
              <a:t>对于普通会员</a:t>
            </a:r>
            <a:r>
              <a:rPr lang="zh-CN" altLang="en-US" sz="2400" dirty="0"/>
              <a:t>，还必须按时交纳会费；对于第三方借款会员，需要有按时交纳会费的普通会员进行担保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Arial"/>
              <a:buChar char="•"/>
            </a:pPr>
            <a:endParaRPr lang="en-US" altLang="zh-CN" sz="2400" dirty="0"/>
          </a:p>
          <a:p>
            <a:pPr marL="342900" indent="-342900">
              <a:buFont typeface="Arial"/>
              <a:buChar char="•"/>
            </a:pPr>
            <a:r>
              <a:rPr lang="zh-CN" altLang="en-US" sz="2400" dirty="0" smtClean="0"/>
              <a:t>具体方式为资金需</a:t>
            </a:r>
            <a:r>
              <a:rPr lang="zh-CN" altLang="en-US" sz="2400" dirty="0"/>
              <a:t>求方提出自己的借贷要求，经过中立权威的第三方信用评估机构进行信用评分后确认借贷额度，并把所有证明材料的</a:t>
            </a:r>
            <a:r>
              <a:rPr lang="en-US" altLang="zh-CN" sz="2400" dirty="0"/>
              <a:t>hash</a:t>
            </a:r>
            <a:r>
              <a:rPr lang="zh-CN" altLang="en-US" sz="2400" dirty="0"/>
              <a:t>值写到区块链上并设置为通过，互助借贷的额度和自己或者担保人曾经缴纳的会费总额相关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Arial"/>
              <a:buChar char="•"/>
            </a:pPr>
            <a:endParaRPr lang="zh-CN" altLang="en-US" sz="2400" dirty="0"/>
          </a:p>
          <a:p>
            <a:pPr marL="342900" indent="-342900">
              <a:buFont typeface="Arial"/>
              <a:buChar char="•"/>
            </a:pPr>
            <a:r>
              <a:rPr lang="zh-CN" altLang="en-US" sz="2400" dirty="0" smtClean="0"/>
              <a:t>中立权</a:t>
            </a:r>
            <a:r>
              <a:rPr lang="zh-CN" altLang="en-US" sz="2400" dirty="0"/>
              <a:t>威的第三方信用评估机构必须经过“海纳百川”合约创始人的事先验证，通过后才有资格作为合格的保险理赔资料审核方。</a:t>
            </a:r>
          </a:p>
          <a:p>
            <a:pPr marL="342900" indent="-342900">
              <a:buFont typeface="Arial"/>
              <a:buChar char="•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8920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角色解释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普通会员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2640" y="1875382"/>
            <a:ext cx="1112242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200"/>
              </a:spcBef>
              <a:buFont typeface="Arial"/>
              <a:buChar char="•"/>
            </a:pPr>
            <a:r>
              <a:rPr lang="zh-CN" altLang="zh-CN" sz="2400" dirty="0" smtClean="0"/>
              <a:t>申请普通会员；</a:t>
            </a:r>
            <a:endParaRPr lang="zh-CN" altLang="zh-CN" sz="2400" dirty="0"/>
          </a:p>
          <a:p>
            <a:pPr marL="342900" lvl="0" indent="-342900">
              <a:spcBef>
                <a:spcPts val="1200"/>
              </a:spcBef>
              <a:buFont typeface="Arial"/>
              <a:buChar char="•"/>
            </a:pPr>
            <a:r>
              <a:rPr lang="zh-CN" altLang="zh-CN" sz="2400" dirty="0"/>
              <a:t>缴纳入会费用；</a:t>
            </a:r>
          </a:p>
          <a:p>
            <a:pPr marL="342900" lvl="0" indent="-342900">
              <a:spcBef>
                <a:spcPts val="1200"/>
              </a:spcBef>
              <a:buFont typeface="Arial"/>
              <a:buChar char="•"/>
            </a:pPr>
            <a:r>
              <a:rPr lang="zh-CN" altLang="zh-CN" sz="2400" dirty="0"/>
              <a:t>每个月缴纳会费；</a:t>
            </a:r>
          </a:p>
          <a:p>
            <a:pPr marL="342900" lvl="0" indent="-342900">
              <a:spcBef>
                <a:spcPts val="1200"/>
              </a:spcBef>
              <a:buFont typeface="Arial"/>
              <a:buChar char="•"/>
            </a:pPr>
            <a:r>
              <a:rPr lang="zh-CN" altLang="zh-CN" sz="2400" dirty="0"/>
              <a:t>申请医疗保险理赔；</a:t>
            </a:r>
          </a:p>
          <a:p>
            <a:pPr marL="342900" lvl="0" indent="-342900">
              <a:spcBef>
                <a:spcPts val="1200"/>
              </a:spcBef>
              <a:buFont typeface="Arial"/>
              <a:buChar char="•"/>
            </a:pPr>
            <a:r>
              <a:rPr lang="zh-CN" altLang="zh-CN" sz="2400" dirty="0"/>
              <a:t>申请互助借贷；</a:t>
            </a:r>
          </a:p>
          <a:p>
            <a:pPr marL="342900" lvl="0" indent="-342900">
              <a:spcBef>
                <a:spcPts val="1200"/>
              </a:spcBef>
              <a:buFont typeface="Arial"/>
              <a:buChar char="•"/>
            </a:pPr>
            <a:r>
              <a:rPr lang="zh-CN" altLang="zh-CN" sz="2400" dirty="0"/>
              <a:t>为第三方借贷会员进行担保；</a:t>
            </a:r>
          </a:p>
          <a:p>
            <a:pPr marL="342900" lvl="0" indent="-342900">
              <a:spcBef>
                <a:spcPts val="1200"/>
              </a:spcBef>
              <a:buFont typeface="Arial"/>
              <a:buChar char="•"/>
            </a:pPr>
            <a:r>
              <a:rPr lang="zh-CN" altLang="zh-CN" sz="2400" dirty="0"/>
              <a:t>互助借贷用户还款；</a:t>
            </a:r>
          </a:p>
          <a:p>
            <a:pPr marL="342900" lvl="0" indent="-342900">
              <a:spcBef>
                <a:spcPts val="1200"/>
              </a:spcBef>
              <a:buFont typeface="Arial"/>
              <a:buChar char="•"/>
            </a:pPr>
            <a:r>
              <a:rPr lang="zh-CN" altLang="zh-CN" sz="2400" dirty="0"/>
              <a:t>查询本人总资产、保费理赔总金额、借款总金额、剩余资产情况；</a:t>
            </a:r>
          </a:p>
        </p:txBody>
      </p:sp>
    </p:spTree>
    <p:extLst>
      <p:ext uri="{BB962C8B-B14F-4D97-AF65-F5344CB8AC3E}">
        <p14:creationId xmlns:p14="http://schemas.microsoft.com/office/powerpoint/2010/main" xmlns="" val="387445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角色解释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第三方借款会员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2640" y="1875382"/>
            <a:ext cx="111224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200"/>
              </a:spcBef>
              <a:buFont typeface="Arial"/>
              <a:buChar char="•"/>
            </a:pPr>
            <a:r>
              <a:rPr lang="zh-CN" altLang="zh-CN" sz="2400" dirty="0"/>
              <a:t>申请第三方借贷会员；</a:t>
            </a:r>
          </a:p>
          <a:p>
            <a:pPr marL="342900" lvl="0" indent="-342900">
              <a:spcBef>
                <a:spcPts val="1200"/>
              </a:spcBef>
              <a:buFont typeface="Arial"/>
              <a:buChar char="•"/>
            </a:pPr>
            <a:r>
              <a:rPr lang="zh-CN" altLang="zh-CN" sz="2400" dirty="0"/>
              <a:t>缴纳入会费用；</a:t>
            </a:r>
          </a:p>
          <a:p>
            <a:pPr marL="342900" lvl="0" indent="-342900">
              <a:spcBef>
                <a:spcPts val="1200"/>
              </a:spcBef>
              <a:buFont typeface="Arial"/>
              <a:buChar char="•"/>
            </a:pPr>
            <a:r>
              <a:rPr lang="zh-CN" altLang="zh-CN" sz="2400" dirty="0"/>
              <a:t>申请互助借贷；</a:t>
            </a:r>
          </a:p>
          <a:p>
            <a:pPr marL="342900" lvl="0" indent="-342900">
              <a:spcBef>
                <a:spcPts val="1200"/>
              </a:spcBef>
              <a:buFont typeface="Arial"/>
              <a:buChar char="•"/>
            </a:pPr>
            <a:r>
              <a:rPr lang="zh-CN" altLang="zh-CN" sz="2400" dirty="0"/>
              <a:t>互助借贷用户还款；</a:t>
            </a:r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zh-CN" altLang="zh-CN" sz="2400" dirty="0"/>
              <a:t>查询本人借款总金额情况； </a:t>
            </a:r>
          </a:p>
        </p:txBody>
      </p:sp>
    </p:spTree>
    <p:extLst>
      <p:ext uri="{BB962C8B-B14F-4D97-AF65-F5344CB8AC3E}">
        <p14:creationId xmlns:p14="http://schemas.microsoft.com/office/powerpoint/2010/main" xmlns="" val="18691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角色解释</a:t>
            </a:r>
            <a:r>
              <a:rPr lang="en-US" altLang="zh-CN" dirty="0" smtClean="0"/>
              <a:t>——</a:t>
            </a:r>
            <a:r>
              <a:rPr lang="zh-CN" altLang="zh-CN" dirty="0"/>
              <a:t>保险资料中立审核方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2640" y="1875382"/>
            <a:ext cx="11122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200"/>
              </a:spcBef>
              <a:buFont typeface="Arial"/>
              <a:buChar char="•"/>
            </a:pPr>
            <a:r>
              <a:rPr lang="zh-CN" altLang="en-US" sz="2400" dirty="0" smtClean="0"/>
              <a:t>申请成为第三方保险资</a:t>
            </a:r>
            <a:r>
              <a:rPr lang="zh-CN" altLang="en-US" sz="2400" dirty="0"/>
              <a:t>料中立权威审核方（需要合约创始人担保）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342900" lvl="0" indent="-342900">
              <a:spcBef>
                <a:spcPts val="1200"/>
              </a:spcBef>
              <a:buFont typeface="Arial"/>
              <a:buChar char="•"/>
            </a:pPr>
            <a:endParaRPr lang="en-US" altLang="zh-CN" sz="2400" dirty="0"/>
          </a:p>
          <a:p>
            <a:pPr lvl="0">
              <a:spcBef>
                <a:spcPts val="1200"/>
              </a:spcBef>
            </a:pPr>
            <a:endParaRPr lang="zh-CN" altLang="en-US" sz="2400" dirty="0"/>
          </a:p>
          <a:p>
            <a:pPr marL="342900" lvl="0" indent="-342900">
              <a:spcBef>
                <a:spcPts val="1200"/>
              </a:spcBef>
              <a:buFont typeface="Arial"/>
              <a:buChar char="•"/>
            </a:pPr>
            <a:r>
              <a:rPr lang="zh-CN" altLang="en-US" sz="2400" dirty="0" smtClean="0"/>
              <a:t>评估审核普通会员</a:t>
            </a:r>
            <a:r>
              <a:rPr lang="zh-CN" altLang="en-US" sz="2400" dirty="0"/>
              <a:t>的保险理赔材料；</a:t>
            </a:r>
          </a:p>
        </p:txBody>
      </p:sp>
    </p:spTree>
    <p:extLst>
      <p:ext uri="{BB962C8B-B14F-4D97-AF65-F5344CB8AC3E}">
        <p14:creationId xmlns:p14="http://schemas.microsoft.com/office/powerpoint/2010/main" xmlns="" val="2544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P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UMP1" id="{6FC9F976-B991-4401-9696-CD94F5D65A7C}" vid="{FF642D79-0D47-4665-AA37-B91E7E8B05A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18307</TotalTime>
  <Words>942</Words>
  <Application>Microsoft Macintosh PowerPoint</Application>
  <PresentationFormat>自定义</PresentationFormat>
  <Paragraphs>148</Paragraphs>
  <Slides>24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UMP1</vt:lpstr>
      <vt:lpstr>“海纳百川”总结报告</vt:lpstr>
      <vt:lpstr>主要内容</vt:lpstr>
      <vt:lpstr>项目介绍</vt:lpstr>
      <vt:lpstr>会员场景</vt:lpstr>
      <vt:lpstr>应用场景——互助保险</vt:lpstr>
      <vt:lpstr>应用场景——互助借贷</vt:lpstr>
      <vt:lpstr>角色解释——普通会员</vt:lpstr>
      <vt:lpstr>角色解释——第三方借款会员</vt:lpstr>
      <vt:lpstr>角色解释——保险资料中立审核方</vt:lpstr>
      <vt:lpstr>角色解释——用户信用中立评估方</vt:lpstr>
      <vt:lpstr>角色解释——合约创始人</vt:lpstr>
      <vt:lpstr>业务结构图</vt:lpstr>
      <vt:lpstr>合约结构(V1.0)</vt:lpstr>
      <vt:lpstr>合约变量(V1.0)</vt:lpstr>
      <vt:lpstr>合约页面-首页</vt:lpstr>
      <vt:lpstr>合约页面-普通会员页面</vt:lpstr>
      <vt:lpstr>合约页面-第三方借款会员页面</vt:lpstr>
      <vt:lpstr>合约页面-保险理赔中立审核机构页面</vt:lpstr>
      <vt:lpstr>合约页面-借贷信用中立评估机构页面</vt:lpstr>
      <vt:lpstr>合约页面-合约创始人页面</vt:lpstr>
      <vt:lpstr>2.0版本改进——结构变量</vt:lpstr>
      <vt:lpstr>2.0版本改进——合约变量</vt:lpstr>
      <vt:lpstr>目前进展</vt:lpstr>
      <vt:lpstr>幻灯片 24</vt:lpstr>
    </vt:vector>
  </TitlesOfParts>
  <Company>idistudio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roger wang</dc:creator>
  <cp:lastModifiedBy>admin</cp:lastModifiedBy>
  <cp:revision>1833</cp:revision>
  <dcterms:created xsi:type="dcterms:W3CDTF">2014-10-09T10:27:24Z</dcterms:created>
  <dcterms:modified xsi:type="dcterms:W3CDTF">2016-09-12T07:24:17Z</dcterms:modified>
</cp:coreProperties>
</file>