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6"/>
    <p:restoredTop sz="94659"/>
  </p:normalViewPr>
  <p:slideViewPr>
    <p:cSldViewPr snapToGrid="0" snapToObjects="1">
      <p:cViewPr>
        <p:scale>
          <a:sx n="96" d="100"/>
          <a:sy n="96" d="100"/>
        </p:scale>
        <p:origin x="16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D53AA-7D6A-4E48-8C60-62A15548D1CE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9DB70-32F9-484B-8950-92EDFD68D0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81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9DB70-32F9-484B-8950-92EDFD68D0D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86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7DBC5-5914-5142-8BBB-38A65B333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53044E-4401-6245-9D26-46C124D0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A6EF3-19B4-9A4E-8176-FAC2F817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A67E3-5538-3A4B-952C-F91AF6A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DC090A-52A2-BA4A-9D78-7DB24CC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826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B06EC-18CC-E545-9CF3-4ED1F707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B48651-AAD0-7D47-8FCF-223C90399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8C7639-50D9-8745-86C1-1B6B56D1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8AB717-AE1D-BB4E-B920-7D015D69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3619B-A345-F74E-8780-594A6405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71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D2D6AD-8469-1443-BD5F-5FCEBFF16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C0BD0-0C80-AF4B-A1A4-2360C226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57B0FF-6A42-E146-A1BE-5E56B508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292BE-AA39-604E-A47B-26D3EF7F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A4EEE0-3625-A240-854A-20BAE29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56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FDD7E-0CBD-C24A-B806-80EA54AB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BE96C4-8C3A-A74A-B75B-3AC5F181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2F7D1C-FBCF-BB4C-8708-0B74AD9C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40B2CC-7EA5-3046-9813-0CBDDDDF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3A462-D9D6-D44B-8169-1CDBCEE6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51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12C6A-A67E-A34D-842B-F0D3E680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CEDEA6-0A4D-1646-88DC-A8ADAA74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B91BC4-B8A0-0748-8CFC-F2662C88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0C75E7-4ABF-C240-A2C8-796755D1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AB5ED8-6DC8-2F40-8B60-E01D07BE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58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84F41-CC08-F34E-B7D6-DB452ABB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C3AAB-942D-2F4A-8B6D-26F05F2D7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A83829-6566-3D48-B36F-74357ED68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4B3EBE-7583-2C4B-A63F-E3FBB2CA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BD38DA-FF7B-5E4A-A598-780A7021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872572-88F8-5745-9ABD-D3E7F18B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442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9BDF3-2986-E549-8880-00849632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5ABB4-485F-0343-9D0E-4CF66E0E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CD3E6A-1FA9-1546-B8DD-0931787D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019E1A-7F7E-9F4D-8B13-13FE1E106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8B8C67-5DD7-6749-BBA9-7BE451FBE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84CC75-6EC1-9749-B820-CB11EC45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3D978D-A8B4-C844-BA95-B3A83F71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7DBC3F-1F4E-3142-8E58-729C5616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794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B6F1A-A62D-B446-9EB2-EDE6CB12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1A6063-C43E-1345-9356-A8547490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C84E1B-2BA4-2D46-A287-A3B87802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F11DAA-1D7F-C947-9E20-310CA060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826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D24858-7B96-D445-86CB-1FDEF6D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E631DD-DA4C-4544-983B-8A7FF8B4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EA26F0-5F0C-AC4D-A1D4-72C5FBD1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72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A4E64-26E6-4344-9F96-DBF3396C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B5BDD-1421-744E-AEA2-0135BA7F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BFB8E0-A6A7-4143-9707-0CC53AA08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11B830-0CF8-3842-B788-4406987F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27913F-F294-8745-B0F6-AC449313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D42D6-8EBA-9A4B-B081-33AA0600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47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AE44F-3C6B-0247-90EF-9E3CF996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36F56A-5B75-9B4A-A08F-52043C663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F0EAAF-EC68-0C44-832B-F370BBE2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D16A4D-F817-3E49-BBA3-207B9B6F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B35CEE-AD30-704D-8CDA-895726E3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55C608-B309-434F-B7D2-0AD8A85F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70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7FE4BB-DEB0-0F47-B1C2-D8DCA551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51A346-0674-1142-AE2F-AF3459864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53257C-FDC5-BC4E-9CA1-234B072C0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D65F-83A4-EE47-A37E-9172A92DDDA4}" type="datetimeFigureOut">
              <a:rPr kumimoji="1" lang="zh-TW" altLang="en-US" smtClean="0"/>
              <a:t>2019/5/31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64B98-3C55-9947-8DE8-B314C53CD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D51AE-E2AC-6F4D-8CBC-6F335EB68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E977-B74A-8B4D-A586-4B8AB4FF8E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803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1F6D2C7-2DF6-A04C-9736-124E99080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81401"/>
              </p:ext>
            </p:extLst>
          </p:nvPr>
        </p:nvGraphicFramePr>
        <p:xfrm>
          <a:off x="-15" y="-426600"/>
          <a:ext cx="12192015" cy="770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685">
                  <a:extLst>
                    <a:ext uri="{9D8B030D-6E8A-4147-A177-3AD203B41FA5}">
                      <a16:colId xmlns:a16="http://schemas.microsoft.com/office/drawing/2014/main" val="4178670994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49827541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1892508126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30674817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60397660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355052404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753176818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1380417397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4275756012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87945477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617931498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822196382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647142747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1440197999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81676348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645451244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353569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45386042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858302446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77063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863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08726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53729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0967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41267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03547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9203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27806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36542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3105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217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82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3766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34659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64484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7666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3234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46879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506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99170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CD95C6B-CF6B-0741-A4AD-C2A8B1529C52}"/>
              </a:ext>
            </a:extLst>
          </p:cNvPr>
          <p:cNvSpPr/>
          <p:nvPr/>
        </p:nvSpPr>
        <p:spPr>
          <a:xfrm>
            <a:off x="654398" y="1767092"/>
            <a:ext cx="1915808" cy="18496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（長條圖）</a:t>
            </a:r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6EA9F8-99ED-7342-9D88-3821684BBB55}"/>
              </a:ext>
            </a:extLst>
          </p:cNvPr>
          <p:cNvSpPr/>
          <p:nvPr/>
        </p:nvSpPr>
        <p:spPr>
          <a:xfrm>
            <a:off x="4517074" y="685039"/>
            <a:ext cx="1915809" cy="7218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77.0</a:t>
            </a:r>
            <a:endParaRPr kumimoji="1" lang="zh-TW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2986B5-8E5F-F045-9C43-6B8A31FB68C3}"/>
              </a:ext>
            </a:extLst>
          </p:cNvPr>
          <p:cNvSpPr/>
          <p:nvPr/>
        </p:nvSpPr>
        <p:spPr>
          <a:xfrm>
            <a:off x="654398" y="670867"/>
            <a:ext cx="1915808" cy="7360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2542 </a:t>
            </a:r>
            <a:r>
              <a:rPr kumimoji="1" lang="zh-TW" altLang="en-US" dirty="0"/>
              <a:t>興富發建設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7E4A9D-9F19-6648-B518-00270A0BBABE}"/>
              </a:ext>
            </a:extLst>
          </p:cNvPr>
          <p:cNvSpPr/>
          <p:nvPr/>
        </p:nvSpPr>
        <p:spPr>
          <a:xfrm>
            <a:off x="1289283" y="3990403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財務結構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CE1292-7D65-4E43-991A-88306BD14EF4}"/>
              </a:ext>
            </a:extLst>
          </p:cNvPr>
          <p:cNvSpPr/>
          <p:nvPr/>
        </p:nvSpPr>
        <p:spPr>
          <a:xfrm>
            <a:off x="654398" y="0"/>
            <a:ext cx="630705" cy="300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2542</a:t>
            </a:r>
            <a:endParaRPr kumimoji="1" lang="zh-TW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04076E-DB98-684F-A100-598269C05A36}"/>
              </a:ext>
            </a:extLst>
          </p:cNvPr>
          <p:cNvSpPr/>
          <p:nvPr/>
        </p:nvSpPr>
        <p:spPr>
          <a:xfrm>
            <a:off x="1939501" y="0"/>
            <a:ext cx="630705" cy="300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2501</a:t>
            </a:r>
            <a:endParaRPr kumimoji="1" lang="zh-TW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A5C4C4-1192-444B-887F-0FB800B42A74}"/>
              </a:ext>
            </a:extLst>
          </p:cNvPr>
          <p:cNvSpPr/>
          <p:nvPr/>
        </p:nvSpPr>
        <p:spPr>
          <a:xfrm>
            <a:off x="3218611" y="0"/>
            <a:ext cx="630705" cy="300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5522</a:t>
            </a:r>
            <a:endParaRPr kumimoji="1" lang="zh-TW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CEF251-8C95-9B44-B3C7-FECD7182DA6A}"/>
              </a:ext>
            </a:extLst>
          </p:cNvPr>
          <p:cNvSpPr/>
          <p:nvPr/>
        </p:nvSpPr>
        <p:spPr>
          <a:xfrm>
            <a:off x="4497721" y="-1"/>
            <a:ext cx="630705" cy="300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2548</a:t>
            </a:r>
            <a:endParaRPr kumimoji="1"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FEE5A3-E765-9648-8C4C-30F7733CB801}"/>
              </a:ext>
            </a:extLst>
          </p:cNvPr>
          <p:cNvSpPr/>
          <p:nvPr/>
        </p:nvSpPr>
        <p:spPr>
          <a:xfrm>
            <a:off x="5776831" y="-2"/>
            <a:ext cx="630705" cy="300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2534</a:t>
            </a:r>
            <a:endParaRPr kumimoji="1" lang="zh-TW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5A970F-766A-E442-97CD-E35EFD46397F}"/>
              </a:ext>
            </a:extLst>
          </p:cNvPr>
          <p:cNvSpPr/>
          <p:nvPr/>
        </p:nvSpPr>
        <p:spPr>
          <a:xfrm>
            <a:off x="1515011" y="0"/>
            <a:ext cx="209204" cy="3107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55B0F63-48EE-954E-906B-C00A389F5A88}"/>
              </a:ext>
            </a:extLst>
          </p:cNvPr>
          <p:cNvSpPr/>
          <p:nvPr/>
        </p:nvSpPr>
        <p:spPr>
          <a:xfrm>
            <a:off x="2780698" y="-4771"/>
            <a:ext cx="209204" cy="3107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417837-EC58-FD40-B026-247B40234212}"/>
              </a:ext>
            </a:extLst>
          </p:cNvPr>
          <p:cNvSpPr/>
          <p:nvPr/>
        </p:nvSpPr>
        <p:spPr>
          <a:xfrm>
            <a:off x="4046385" y="0"/>
            <a:ext cx="209204" cy="3107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34621C6-EEF2-4649-BC07-4EA976CC17C5}"/>
              </a:ext>
            </a:extLst>
          </p:cNvPr>
          <p:cNvSpPr/>
          <p:nvPr/>
        </p:nvSpPr>
        <p:spPr>
          <a:xfrm>
            <a:off x="5359285" y="-10680"/>
            <a:ext cx="209204" cy="3107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1EB72B-8B38-0642-B108-EAE7D91E95DE}"/>
              </a:ext>
            </a:extLst>
          </p:cNvPr>
          <p:cNvSpPr/>
          <p:nvPr/>
        </p:nvSpPr>
        <p:spPr>
          <a:xfrm rot="10800000" flipV="1">
            <a:off x="3218610" y="665743"/>
            <a:ext cx="630705" cy="7360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總分</a:t>
            </a:r>
            <a:endParaRPr kumimoji="1"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5E98AA1-D816-6A49-B976-B63ADE9457C8}"/>
              </a:ext>
            </a:extLst>
          </p:cNvPr>
          <p:cNvSpPr/>
          <p:nvPr/>
        </p:nvSpPr>
        <p:spPr>
          <a:xfrm>
            <a:off x="3218610" y="1785206"/>
            <a:ext cx="3188926" cy="3655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公司營業額：</a:t>
            </a:r>
            <a:r>
              <a:rPr kumimoji="1" lang="en-US" altLang="zh-TW" dirty="0"/>
              <a:t>XX.X</a:t>
            </a:r>
            <a:r>
              <a:rPr kumimoji="1" lang="zh-CN" altLang="en-US" dirty="0"/>
              <a:t>億</a:t>
            </a:r>
            <a:endParaRPr kumimoji="1"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EC32E4F-E448-314B-9CDD-81631DB23753}"/>
              </a:ext>
            </a:extLst>
          </p:cNvPr>
          <p:cNvSpPr/>
          <p:nvPr/>
        </p:nvSpPr>
        <p:spPr>
          <a:xfrm>
            <a:off x="3218610" y="2151373"/>
            <a:ext cx="3188926" cy="3655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資本額：</a:t>
            </a:r>
            <a:r>
              <a:rPr kumimoji="1" lang="en-US" altLang="zh-TW" dirty="0"/>
              <a:t>XX.X</a:t>
            </a:r>
            <a:r>
              <a:rPr kumimoji="1" lang="zh-CN" altLang="en-US" dirty="0"/>
              <a:t>億</a:t>
            </a:r>
            <a:endParaRPr kumimoji="1"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910459-8558-0148-9A6B-C2AF4B84BA42}"/>
              </a:ext>
            </a:extLst>
          </p:cNvPr>
          <p:cNvSpPr/>
          <p:nvPr/>
        </p:nvSpPr>
        <p:spPr>
          <a:xfrm>
            <a:off x="3218610" y="2516949"/>
            <a:ext cx="3188926" cy="3655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所屬產業類別：</a:t>
            </a:r>
            <a:r>
              <a:rPr kumimoji="1" lang="en-US" altLang="zh-TW" dirty="0"/>
              <a:t>OOO</a:t>
            </a:r>
            <a:r>
              <a:rPr kumimoji="1" lang="zh-CN" altLang="en-US" dirty="0"/>
              <a:t>產業</a:t>
            </a:r>
            <a:endParaRPr kumimoji="1"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F369C4-3983-2F48-94FE-4368F6F39CE8}"/>
              </a:ext>
            </a:extLst>
          </p:cNvPr>
          <p:cNvSpPr/>
          <p:nvPr/>
        </p:nvSpPr>
        <p:spPr>
          <a:xfrm>
            <a:off x="3218610" y="3243486"/>
            <a:ext cx="3188926" cy="3655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（文字）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37B8171-790F-9042-B682-C00BE45EC9C5}"/>
              </a:ext>
            </a:extLst>
          </p:cNvPr>
          <p:cNvSpPr/>
          <p:nvPr/>
        </p:nvSpPr>
        <p:spPr>
          <a:xfrm>
            <a:off x="1292656" y="4349834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E94F81-DF52-D14A-A325-257709D370C4}"/>
              </a:ext>
            </a:extLst>
          </p:cNvPr>
          <p:cNvSpPr/>
          <p:nvPr/>
        </p:nvSpPr>
        <p:spPr>
          <a:xfrm>
            <a:off x="626554" y="3976862"/>
            <a:ext cx="678727" cy="28811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各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項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排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名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8BB5843-BA4A-804F-82E8-B98E4B7C93E4}"/>
              </a:ext>
            </a:extLst>
          </p:cNvPr>
          <p:cNvSpPr/>
          <p:nvPr/>
        </p:nvSpPr>
        <p:spPr>
          <a:xfrm>
            <a:off x="1296950" y="416767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451E3A-0F31-6142-8892-D54716612F9E}"/>
              </a:ext>
            </a:extLst>
          </p:cNvPr>
          <p:cNvSpPr/>
          <p:nvPr/>
        </p:nvSpPr>
        <p:spPr>
          <a:xfrm>
            <a:off x="1924671" y="416767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9146E26-B5EE-DA4F-B518-371358DF51BB}"/>
              </a:ext>
            </a:extLst>
          </p:cNvPr>
          <p:cNvSpPr/>
          <p:nvPr/>
        </p:nvSpPr>
        <p:spPr>
          <a:xfrm>
            <a:off x="1931834" y="4357388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B1832E4-A47E-E048-B511-2FAD79308B49}"/>
              </a:ext>
            </a:extLst>
          </p:cNvPr>
          <p:cNvSpPr/>
          <p:nvPr/>
        </p:nvSpPr>
        <p:spPr>
          <a:xfrm>
            <a:off x="3213561" y="3985997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償還能力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6FA5F4A-5FD7-FE4D-9F1D-0465F1532266}"/>
              </a:ext>
            </a:extLst>
          </p:cNvPr>
          <p:cNvSpPr/>
          <p:nvPr/>
        </p:nvSpPr>
        <p:spPr>
          <a:xfrm>
            <a:off x="3216934" y="4345428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81D69FE-F12A-C849-BF77-D6DA877549C3}"/>
              </a:ext>
            </a:extLst>
          </p:cNvPr>
          <p:cNvSpPr/>
          <p:nvPr/>
        </p:nvSpPr>
        <p:spPr>
          <a:xfrm>
            <a:off x="3221228" y="416327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494C423-40F8-8F4F-BB34-8BA6EBFF4F42}"/>
              </a:ext>
            </a:extLst>
          </p:cNvPr>
          <p:cNvSpPr/>
          <p:nvPr/>
        </p:nvSpPr>
        <p:spPr>
          <a:xfrm>
            <a:off x="3848949" y="416327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404DD6D-DC94-3B47-BD31-4C58EEAB895B}"/>
              </a:ext>
            </a:extLst>
          </p:cNvPr>
          <p:cNvSpPr/>
          <p:nvPr/>
        </p:nvSpPr>
        <p:spPr>
          <a:xfrm>
            <a:off x="3856112" y="4352982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D85593-42D8-0840-8E1A-3FABBD5716D8}"/>
              </a:ext>
            </a:extLst>
          </p:cNvPr>
          <p:cNvSpPr/>
          <p:nvPr/>
        </p:nvSpPr>
        <p:spPr>
          <a:xfrm>
            <a:off x="5118719" y="3982201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經營能力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A87BF55-2F56-2E45-94A3-B2AAB4DD4621}"/>
              </a:ext>
            </a:extLst>
          </p:cNvPr>
          <p:cNvSpPr/>
          <p:nvPr/>
        </p:nvSpPr>
        <p:spPr>
          <a:xfrm>
            <a:off x="5122092" y="4341632"/>
            <a:ext cx="639180" cy="3659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2AF18AA-BE65-8343-BEC0-4F98ED7717C7}"/>
              </a:ext>
            </a:extLst>
          </p:cNvPr>
          <p:cNvSpPr/>
          <p:nvPr/>
        </p:nvSpPr>
        <p:spPr>
          <a:xfrm>
            <a:off x="5126386" y="415947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58C1A80-7A66-8D4A-9247-8C0D3CFAD735}"/>
              </a:ext>
            </a:extLst>
          </p:cNvPr>
          <p:cNvSpPr/>
          <p:nvPr/>
        </p:nvSpPr>
        <p:spPr>
          <a:xfrm>
            <a:off x="5754107" y="4159476"/>
            <a:ext cx="657382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2DCC699-1B00-7D43-9CFE-2AFA4B40E975}"/>
              </a:ext>
            </a:extLst>
          </p:cNvPr>
          <p:cNvSpPr/>
          <p:nvPr/>
        </p:nvSpPr>
        <p:spPr>
          <a:xfrm>
            <a:off x="5761270" y="4349186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2E9B340-971F-7545-834E-88387E8453C6}"/>
              </a:ext>
            </a:extLst>
          </p:cNvPr>
          <p:cNvSpPr/>
          <p:nvPr/>
        </p:nvSpPr>
        <p:spPr>
          <a:xfrm>
            <a:off x="5141443" y="5082814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其他指標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1C3105E-3405-144D-B9CF-6EF5CDE09A7A}"/>
              </a:ext>
            </a:extLst>
          </p:cNvPr>
          <p:cNvSpPr/>
          <p:nvPr/>
        </p:nvSpPr>
        <p:spPr>
          <a:xfrm>
            <a:off x="5144816" y="5442245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A31CBD-5AD4-274D-805E-77C671D95E57}"/>
              </a:ext>
            </a:extLst>
          </p:cNvPr>
          <p:cNvSpPr/>
          <p:nvPr/>
        </p:nvSpPr>
        <p:spPr>
          <a:xfrm>
            <a:off x="5149110" y="5260090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010BE8-3824-E542-8E7B-BD8A7A3116D5}"/>
              </a:ext>
            </a:extLst>
          </p:cNvPr>
          <p:cNvSpPr/>
          <p:nvPr/>
        </p:nvSpPr>
        <p:spPr>
          <a:xfrm>
            <a:off x="5776831" y="526008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494662E-104B-6347-B96F-30BDB3866187}"/>
              </a:ext>
            </a:extLst>
          </p:cNvPr>
          <p:cNvSpPr/>
          <p:nvPr/>
        </p:nvSpPr>
        <p:spPr>
          <a:xfrm>
            <a:off x="5783994" y="5449799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9FB57D3-773B-A142-917E-DFC72B4B3AA2}"/>
              </a:ext>
            </a:extLst>
          </p:cNvPr>
          <p:cNvSpPr/>
          <p:nvPr/>
        </p:nvSpPr>
        <p:spPr>
          <a:xfrm>
            <a:off x="3215556" y="5088471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現金流量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25D3C48-71FA-5442-B343-120D5D91B884}"/>
              </a:ext>
            </a:extLst>
          </p:cNvPr>
          <p:cNvSpPr/>
          <p:nvPr/>
        </p:nvSpPr>
        <p:spPr>
          <a:xfrm>
            <a:off x="3218929" y="5447902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5A53F82-E2BF-6540-A146-7D99FF4CC82A}"/>
              </a:ext>
            </a:extLst>
          </p:cNvPr>
          <p:cNvSpPr/>
          <p:nvPr/>
        </p:nvSpPr>
        <p:spPr>
          <a:xfrm>
            <a:off x="3223223" y="526574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ED53FBB-0717-EF4D-86C5-A44FE3C6943C}"/>
              </a:ext>
            </a:extLst>
          </p:cNvPr>
          <p:cNvSpPr/>
          <p:nvPr/>
        </p:nvSpPr>
        <p:spPr>
          <a:xfrm>
            <a:off x="3850944" y="526574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2F0B39B-92E7-9647-8196-9BAC2236734A}"/>
              </a:ext>
            </a:extLst>
          </p:cNvPr>
          <p:cNvSpPr/>
          <p:nvPr/>
        </p:nvSpPr>
        <p:spPr>
          <a:xfrm>
            <a:off x="3858107" y="5455456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552DB79-C154-FD42-A780-AF44EC40DB81}"/>
              </a:ext>
            </a:extLst>
          </p:cNvPr>
          <p:cNvSpPr/>
          <p:nvPr/>
        </p:nvSpPr>
        <p:spPr>
          <a:xfrm>
            <a:off x="1295510" y="5074892"/>
            <a:ext cx="1285103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獲利能力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12769C-EC91-5744-B16C-7ECAAE5CB885}"/>
              </a:ext>
            </a:extLst>
          </p:cNvPr>
          <p:cNvSpPr/>
          <p:nvPr/>
        </p:nvSpPr>
        <p:spPr>
          <a:xfrm>
            <a:off x="1298883" y="5434323"/>
            <a:ext cx="639180" cy="37787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94CA203-A300-8742-937C-F1AE26A3EA11}"/>
              </a:ext>
            </a:extLst>
          </p:cNvPr>
          <p:cNvSpPr/>
          <p:nvPr/>
        </p:nvSpPr>
        <p:spPr>
          <a:xfrm>
            <a:off x="1303177" y="525216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A4A096D-94B6-2D40-8524-98E5AF34475D}"/>
              </a:ext>
            </a:extLst>
          </p:cNvPr>
          <p:cNvSpPr/>
          <p:nvPr/>
        </p:nvSpPr>
        <p:spPr>
          <a:xfrm>
            <a:off x="1930898" y="525216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779967C-3D67-E143-A877-A41A49F8CA02}"/>
              </a:ext>
            </a:extLst>
          </p:cNvPr>
          <p:cNvSpPr/>
          <p:nvPr/>
        </p:nvSpPr>
        <p:spPr>
          <a:xfrm>
            <a:off x="1938061" y="5441877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BE21908-EFA8-9245-903C-C62B1DF2BAA2}"/>
              </a:ext>
            </a:extLst>
          </p:cNvPr>
          <p:cNvSpPr/>
          <p:nvPr/>
        </p:nvSpPr>
        <p:spPr>
          <a:xfrm>
            <a:off x="1282106" y="6199446"/>
            <a:ext cx="1915808" cy="1599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獲利能力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FA4EF9D-CC08-1B45-8E00-F32DA0707631}"/>
              </a:ext>
            </a:extLst>
          </p:cNvPr>
          <p:cNvSpPr/>
          <p:nvPr/>
        </p:nvSpPr>
        <p:spPr>
          <a:xfrm>
            <a:off x="1296950" y="635940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短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89D20B-B739-444E-8358-083604501E17}"/>
              </a:ext>
            </a:extLst>
          </p:cNvPr>
          <p:cNvSpPr/>
          <p:nvPr/>
        </p:nvSpPr>
        <p:spPr>
          <a:xfrm>
            <a:off x="1924671" y="635940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中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651F765-AC2C-1D41-AA81-515A7BAC695A}"/>
              </a:ext>
            </a:extLst>
          </p:cNvPr>
          <p:cNvSpPr/>
          <p:nvPr/>
        </p:nvSpPr>
        <p:spPr>
          <a:xfrm>
            <a:off x="2579228" y="637507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長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BAE749C-0183-714A-AD37-65B5426DECEE}"/>
              </a:ext>
            </a:extLst>
          </p:cNvPr>
          <p:cNvSpPr/>
          <p:nvPr/>
        </p:nvSpPr>
        <p:spPr>
          <a:xfrm>
            <a:off x="1282106" y="6531805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16887E2-BA30-FD45-81B6-A8FF228DA279}"/>
              </a:ext>
            </a:extLst>
          </p:cNvPr>
          <p:cNvSpPr/>
          <p:nvPr/>
        </p:nvSpPr>
        <p:spPr>
          <a:xfrm>
            <a:off x="1921284" y="6539359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3/k</a:t>
            </a:r>
            <a:endParaRPr kumimoji="1" lang="zh-TW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32E6674-D582-D44B-8335-F9973D3D9CF9}"/>
              </a:ext>
            </a:extLst>
          </p:cNvPr>
          <p:cNvSpPr/>
          <p:nvPr/>
        </p:nvSpPr>
        <p:spPr>
          <a:xfrm>
            <a:off x="2570206" y="6545515"/>
            <a:ext cx="639180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D855EFB-E8C9-B44B-B3D3-D6481A07857A}"/>
              </a:ext>
            </a:extLst>
          </p:cNvPr>
          <p:cNvSpPr/>
          <p:nvPr/>
        </p:nvSpPr>
        <p:spPr>
          <a:xfrm>
            <a:off x="3845462" y="6180055"/>
            <a:ext cx="256207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總排名</a:t>
            </a:r>
            <a:endParaRPr kumimoji="1" lang="zh-TW" altLang="en-US" sz="11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14E54B1-C5CE-994D-8221-546E0081C13C}"/>
              </a:ext>
            </a:extLst>
          </p:cNvPr>
          <p:cNvSpPr/>
          <p:nvPr/>
        </p:nvSpPr>
        <p:spPr>
          <a:xfrm>
            <a:off x="3852299" y="6367258"/>
            <a:ext cx="1266420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產業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A9D688F-5224-4C4F-AE44-7E4E5A602CA7}"/>
              </a:ext>
            </a:extLst>
          </p:cNvPr>
          <p:cNvSpPr/>
          <p:nvPr/>
        </p:nvSpPr>
        <p:spPr>
          <a:xfrm>
            <a:off x="5126383" y="6367257"/>
            <a:ext cx="1287989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期間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53EBF0F-AC34-6E47-B7AB-B0C333294C44}"/>
              </a:ext>
            </a:extLst>
          </p:cNvPr>
          <p:cNvSpPr/>
          <p:nvPr/>
        </p:nvSpPr>
        <p:spPr>
          <a:xfrm>
            <a:off x="3840361" y="6545515"/>
            <a:ext cx="1286022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1/k</a:t>
            </a:r>
            <a:endParaRPr kumimoji="1"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B142C7E-2904-2F4A-B7AC-D02A6FEF4AB1}"/>
              </a:ext>
            </a:extLst>
          </p:cNvPr>
          <p:cNvSpPr/>
          <p:nvPr/>
        </p:nvSpPr>
        <p:spPr>
          <a:xfrm>
            <a:off x="5149110" y="6539359"/>
            <a:ext cx="1260447" cy="35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3/n</a:t>
            </a:r>
            <a:endParaRPr kumimoji="1" lang="zh-TW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81779CE-0401-CC43-88AE-26D3903BAD74}"/>
              </a:ext>
            </a:extLst>
          </p:cNvPr>
          <p:cNvSpPr/>
          <p:nvPr/>
        </p:nvSpPr>
        <p:spPr>
          <a:xfrm>
            <a:off x="7055096" y="327518"/>
            <a:ext cx="4483813" cy="321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細</a:t>
            </a:r>
            <a:r>
              <a:rPr kumimoji="1" lang="zh-TW" altLang="en-US" dirty="0"/>
              <a:t>項排名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8FC55AA-7CE9-C048-BCA3-4493B285A49A}"/>
              </a:ext>
            </a:extLst>
          </p:cNvPr>
          <p:cNvSpPr/>
          <p:nvPr/>
        </p:nvSpPr>
        <p:spPr>
          <a:xfrm>
            <a:off x="7720106" y="1409259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淨利率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E7F1AE2-E8AA-FA40-A7E2-985F5589994C}"/>
              </a:ext>
            </a:extLst>
          </p:cNvPr>
          <p:cNvSpPr/>
          <p:nvPr/>
        </p:nvSpPr>
        <p:spPr>
          <a:xfrm>
            <a:off x="10287060" y="139704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99D7090-61E4-244E-8B62-0830D3622F14}"/>
              </a:ext>
            </a:extLst>
          </p:cNvPr>
          <p:cNvSpPr/>
          <p:nvPr/>
        </p:nvSpPr>
        <p:spPr>
          <a:xfrm>
            <a:off x="10921946" y="139668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3F9023B-3729-2D46-AE73-B2FC6E359F3D}"/>
              </a:ext>
            </a:extLst>
          </p:cNvPr>
          <p:cNvSpPr/>
          <p:nvPr/>
        </p:nvSpPr>
        <p:spPr>
          <a:xfrm>
            <a:off x="7699099" y="1048312"/>
            <a:ext cx="2576553" cy="3534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/>
              <a:t>指標名稱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8474D4A-CCA7-BC40-B251-7F221F9C7D2A}"/>
              </a:ext>
            </a:extLst>
          </p:cNvPr>
          <p:cNvSpPr/>
          <p:nvPr/>
        </p:nvSpPr>
        <p:spPr>
          <a:xfrm>
            <a:off x="10269320" y="1048312"/>
            <a:ext cx="630705" cy="3534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/>
              <a:t>產業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40C1847-E8B8-AA43-B211-A644114AB69F}"/>
              </a:ext>
            </a:extLst>
          </p:cNvPr>
          <p:cNvSpPr/>
          <p:nvPr/>
        </p:nvSpPr>
        <p:spPr>
          <a:xfrm>
            <a:off x="10921424" y="1048312"/>
            <a:ext cx="630705" cy="3534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/>
              <a:t>期間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BCD2F5F-956B-754E-874B-7436528CB24B}"/>
              </a:ext>
            </a:extLst>
          </p:cNvPr>
          <p:cNvSpPr/>
          <p:nvPr/>
        </p:nvSpPr>
        <p:spPr>
          <a:xfrm>
            <a:off x="7067480" y="1036096"/>
            <a:ext cx="630705" cy="3534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/>
              <a:t>項目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C847104-CD75-F047-82AD-B26D2611DCC1}"/>
              </a:ext>
            </a:extLst>
          </p:cNvPr>
          <p:cNvSpPr/>
          <p:nvPr/>
        </p:nvSpPr>
        <p:spPr>
          <a:xfrm>
            <a:off x="7720106" y="1592467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毛利率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9978A2D-4C86-AC44-B38A-3EEC8E8D389F}"/>
              </a:ext>
            </a:extLst>
          </p:cNvPr>
          <p:cNvSpPr/>
          <p:nvPr/>
        </p:nvSpPr>
        <p:spPr>
          <a:xfrm>
            <a:off x="10287060" y="158168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24CD062-3542-E94A-B0A6-AE782BD9731E}"/>
              </a:ext>
            </a:extLst>
          </p:cNvPr>
          <p:cNvSpPr/>
          <p:nvPr/>
        </p:nvSpPr>
        <p:spPr>
          <a:xfrm>
            <a:off x="10921946" y="158131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5F228F0-2C4C-5A48-B2A8-608C9712EEC8}"/>
              </a:ext>
            </a:extLst>
          </p:cNvPr>
          <p:cNvSpPr/>
          <p:nvPr/>
        </p:nvSpPr>
        <p:spPr>
          <a:xfrm>
            <a:off x="7720106" y="1775675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殖利率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CA79218-62F5-E24A-B4A4-7531A4E782F0}"/>
              </a:ext>
            </a:extLst>
          </p:cNvPr>
          <p:cNvSpPr/>
          <p:nvPr/>
        </p:nvSpPr>
        <p:spPr>
          <a:xfrm>
            <a:off x="10287060" y="176631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5EF3564-E6A5-0049-8DAE-A714B9290BB1}"/>
              </a:ext>
            </a:extLst>
          </p:cNvPr>
          <p:cNvSpPr/>
          <p:nvPr/>
        </p:nvSpPr>
        <p:spPr>
          <a:xfrm>
            <a:off x="10921946" y="1765950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D13200A-8CB5-F344-A531-AEEB8CC2A41B}"/>
              </a:ext>
            </a:extLst>
          </p:cNvPr>
          <p:cNvSpPr/>
          <p:nvPr/>
        </p:nvSpPr>
        <p:spPr>
          <a:xfrm>
            <a:off x="7720106" y="1958883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股利發放穩定性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BFFCF03-7886-A44F-A8C5-2C3B20D21601}"/>
              </a:ext>
            </a:extLst>
          </p:cNvPr>
          <p:cNvSpPr/>
          <p:nvPr/>
        </p:nvSpPr>
        <p:spPr>
          <a:xfrm>
            <a:off x="10287060" y="1950951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1679823-6F62-A643-B213-E39DFBE549A7}"/>
              </a:ext>
            </a:extLst>
          </p:cNvPr>
          <p:cNvSpPr/>
          <p:nvPr/>
        </p:nvSpPr>
        <p:spPr>
          <a:xfrm>
            <a:off x="10921946" y="1950584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BF5E80B-FA0D-8B4D-AB94-93BFF57BBBB6}"/>
              </a:ext>
            </a:extLst>
          </p:cNvPr>
          <p:cNvSpPr/>
          <p:nvPr/>
        </p:nvSpPr>
        <p:spPr>
          <a:xfrm>
            <a:off x="7720106" y="2142091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盈餘分配率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3EF32A0-248A-CF44-BFEC-1EAF7DE8D433}"/>
              </a:ext>
            </a:extLst>
          </p:cNvPr>
          <p:cNvSpPr/>
          <p:nvPr/>
        </p:nvSpPr>
        <p:spPr>
          <a:xfrm>
            <a:off x="10287060" y="2135585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9C69295-6003-F541-84A5-B812F9FFBC37}"/>
              </a:ext>
            </a:extLst>
          </p:cNvPr>
          <p:cNvSpPr/>
          <p:nvPr/>
        </p:nvSpPr>
        <p:spPr>
          <a:xfrm>
            <a:off x="10921946" y="213521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08A2A29-896D-E14B-91B0-2CA0C5FAC503}"/>
              </a:ext>
            </a:extLst>
          </p:cNvPr>
          <p:cNvSpPr/>
          <p:nvPr/>
        </p:nvSpPr>
        <p:spPr>
          <a:xfrm>
            <a:off x="7720106" y="2325299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淨值比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29395E7-46EB-074B-AE2E-723007CCEB28}"/>
              </a:ext>
            </a:extLst>
          </p:cNvPr>
          <p:cNvSpPr/>
          <p:nvPr/>
        </p:nvSpPr>
        <p:spPr>
          <a:xfrm>
            <a:off x="10287060" y="232021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DF0D0B3-FA42-4B43-9720-97053B1673E2}"/>
              </a:ext>
            </a:extLst>
          </p:cNvPr>
          <p:cNvSpPr/>
          <p:nvPr/>
        </p:nvSpPr>
        <p:spPr>
          <a:xfrm>
            <a:off x="10921946" y="231985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6111305-32C6-AA4C-ABD9-F32CA1E0C999}"/>
              </a:ext>
            </a:extLst>
          </p:cNvPr>
          <p:cNvSpPr/>
          <p:nvPr/>
        </p:nvSpPr>
        <p:spPr>
          <a:xfrm>
            <a:off x="7720106" y="2508507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本益比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46A1949-8145-E344-A444-2582232C5E9B}"/>
              </a:ext>
            </a:extLst>
          </p:cNvPr>
          <p:cNvSpPr/>
          <p:nvPr/>
        </p:nvSpPr>
        <p:spPr>
          <a:xfrm>
            <a:off x="10287060" y="250485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57C5D28-FECF-074F-AE2B-0567B2CE0DA5}"/>
              </a:ext>
            </a:extLst>
          </p:cNvPr>
          <p:cNvSpPr/>
          <p:nvPr/>
        </p:nvSpPr>
        <p:spPr>
          <a:xfrm>
            <a:off x="10921946" y="250448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B4078AE-1EBF-0846-90D9-4D090C0FF309}"/>
              </a:ext>
            </a:extLst>
          </p:cNvPr>
          <p:cNvSpPr/>
          <p:nvPr/>
        </p:nvSpPr>
        <p:spPr>
          <a:xfrm>
            <a:off x="7044805" y="1398370"/>
            <a:ext cx="678727" cy="12931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常見指標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24B7689-CDE3-9644-81B6-23D3A2F65661}"/>
              </a:ext>
            </a:extLst>
          </p:cNvPr>
          <p:cNvSpPr/>
          <p:nvPr/>
        </p:nvSpPr>
        <p:spPr>
          <a:xfrm>
            <a:off x="7720106" y="2691715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負債占資產比率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B83B2F2-FC42-F248-A6EC-3EFD6C02DB29}"/>
              </a:ext>
            </a:extLst>
          </p:cNvPr>
          <p:cNvSpPr/>
          <p:nvPr/>
        </p:nvSpPr>
        <p:spPr>
          <a:xfrm>
            <a:off x="10287060" y="268948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EC0DC1F-B742-8944-9890-48A73A22BBCB}"/>
              </a:ext>
            </a:extLst>
          </p:cNvPr>
          <p:cNvSpPr/>
          <p:nvPr/>
        </p:nvSpPr>
        <p:spPr>
          <a:xfrm>
            <a:off x="10921946" y="2689120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2C3C3032-142E-6B46-9AF4-F51F72F2196F}"/>
              </a:ext>
            </a:extLst>
          </p:cNvPr>
          <p:cNvSpPr/>
          <p:nvPr/>
        </p:nvSpPr>
        <p:spPr>
          <a:xfrm>
            <a:off x="7720106" y="2874923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長期資金站不動產廠房及設備比率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B6F1360-2E41-6A4D-BFFF-9DD2A3F56FE5}"/>
              </a:ext>
            </a:extLst>
          </p:cNvPr>
          <p:cNvSpPr/>
          <p:nvPr/>
        </p:nvSpPr>
        <p:spPr>
          <a:xfrm>
            <a:off x="10287060" y="2874121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3632DC0-5E76-4246-BED3-60FEA7268FB6}"/>
              </a:ext>
            </a:extLst>
          </p:cNvPr>
          <p:cNvSpPr/>
          <p:nvPr/>
        </p:nvSpPr>
        <p:spPr>
          <a:xfrm>
            <a:off x="10921946" y="2873754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1423739-A6E6-C340-AB73-240273749E03}"/>
              </a:ext>
            </a:extLst>
          </p:cNvPr>
          <p:cNvSpPr/>
          <p:nvPr/>
        </p:nvSpPr>
        <p:spPr>
          <a:xfrm>
            <a:off x="7720106" y="3058131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流動比率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4CAA94-4ED0-334A-B3A2-C965CE20D4C8}"/>
              </a:ext>
            </a:extLst>
          </p:cNvPr>
          <p:cNvSpPr/>
          <p:nvPr/>
        </p:nvSpPr>
        <p:spPr>
          <a:xfrm>
            <a:off x="10287060" y="3058755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68BD6F5-B898-1F4F-A62D-C5AADCB6E330}"/>
              </a:ext>
            </a:extLst>
          </p:cNvPr>
          <p:cNvSpPr/>
          <p:nvPr/>
        </p:nvSpPr>
        <p:spPr>
          <a:xfrm>
            <a:off x="10921946" y="305838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1052C3C-3EC6-8447-88D9-5A7377DD0E22}"/>
              </a:ext>
            </a:extLst>
          </p:cNvPr>
          <p:cNvSpPr/>
          <p:nvPr/>
        </p:nvSpPr>
        <p:spPr>
          <a:xfrm>
            <a:off x="7720106" y="3241339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速動比率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9E6844C-49E1-C443-9B38-325F347C1333}"/>
              </a:ext>
            </a:extLst>
          </p:cNvPr>
          <p:cNvSpPr/>
          <p:nvPr/>
        </p:nvSpPr>
        <p:spPr>
          <a:xfrm>
            <a:off x="10287060" y="324338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8215D15-D3A6-3140-B1F9-91989CDDFF5F}"/>
              </a:ext>
            </a:extLst>
          </p:cNvPr>
          <p:cNvSpPr/>
          <p:nvPr/>
        </p:nvSpPr>
        <p:spPr>
          <a:xfrm>
            <a:off x="10921946" y="324302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F91D923-CB8D-2644-A91C-B1E14FE60528}"/>
              </a:ext>
            </a:extLst>
          </p:cNvPr>
          <p:cNvSpPr/>
          <p:nvPr/>
        </p:nvSpPr>
        <p:spPr>
          <a:xfrm>
            <a:off x="7720106" y="3424547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利息保障倍數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166E92E-6082-BA4B-9AC3-D1F84A9BA600}"/>
              </a:ext>
            </a:extLst>
          </p:cNvPr>
          <p:cNvSpPr/>
          <p:nvPr/>
        </p:nvSpPr>
        <p:spPr>
          <a:xfrm>
            <a:off x="10287060" y="342802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4FA3E17-A756-4046-A5F7-A0BBF3544921}"/>
              </a:ext>
            </a:extLst>
          </p:cNvPr>
          <p:cNvSpPr/>
          <p:nvPr/>
        </p:nvSpPr>
        <p:spPr>
          <a:xfrm>
            <a:off x="10921946" y="342765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0AF06E2-DE79-E342-BE10-97A991A48A7F}"/>
              </a:ext>
            </a:extLst>
          </p:cNvPr>
          <p:cNvSpPr/>
          <p:nvPr/>
        </p:nvSpPr>
        <p:spPr>
          <a:xfrm>
            <a:off x="7720106" y="3607755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應收款項週轉率</a:t>
            </a:r>
            <a:r>
              <a:rPr kumimoji="1" lang="en-US" altLang="zh-TW" sz="1100" dirty="0"/>
              <a:t>(</a:t>
            </a:r>
            <a:r>
              <a:rPr kumimoji="1" lang="zh-CN" altLang="en-US" sz="1100" dirty="0"/>
              <a:t>次</a:t>
            </a:r>
            <a:r>
              <a:rPr kumimoji="1" lang="en-US" altLang="zh-TW" sz="1100" dirty="0"/>
              <a:t>)</a:t>
            </a:r>
            <a:endParaRPr kumimoji="1" lang="zh-TW" altLang="en-US" sz="11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A8AC562-54E4-2E43-B4BF-D6BD68FC1769}"/>
              </a:ext>
            </a:extLst>
          </p:cNvPr>
          <p:cNvSpPr/>
          <p:nvPr/>
        </p:nvSpPr>
        <p:spPr>
          <a:xfrm>
            <a:off x="10287060" y="361265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661BE8C-43D1-1741-A826-29A27993113C}"/>
              </a:ext>
            </a:extLst>
          </p:cNvPr>
          <p:cNvSpPr/>
          <p:nvPr/>
        </p:nvSpPr>
        <p:spPr>
          <a:xfrm>
            <a:off x="10921946" y="3612290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9D971E0-391F-844B-93CB-453937C9D3A8}"/>
              </a:ext>
            </a:extLst>
          </p:cNvPr>
          <p:cNvSpPr/>
          <p:nvPr/>
        </p:nvSpPr>
        <p:spPr>
          <a:xfrm>
            <a:off x="7720106" y="3790963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平均收現日數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92AADB8-A32F-AB40-8169-10EB4249C7ED}"/>
              </a:ext>
            </a:extLst>
          </p:cNvPr>
          <p:cNvSpPr/>
          <p:nvPr/>
        </p:nvSpPr>
        <p:spPr>
          <a:xfrm>
            <a:off x="10287060" y="3797291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3408978-5825-9B49-97FB-5CCF963BA2DE}"/>
              </a:ext>
            </a:extLst>
          </p:cNvPr>
          <p:cNvSpPr/>
          <p:nvPr/>
        </p:nvSpPr>
        <p:spPr>
          <a:xfrm>
            <a:off x="10921946" y="3796924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C58F715-D209-6C4F-941D-93FF35B6715E}"/>
              </a:ext>
            </a:extLst>
          </p:cNvPr>
          <p:cNvSpPr/>
          <p:nvPr/>
        </p:nvSpPr>
        <p:spPr>
          <a:xfrm>
            <a:off x="7720106" y="3974171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存貨週轉率</a:t>
            </a:r>
            <a:r>
              <a:rPr kumimoji="1" lang="en-US" altLang="zh-TW" sz="1100" dirty="0"/>
              <a:t>(</a:t>
            </a:r>
            <a:r>
              <a:rPr kumimoji="1" lang="zh-CN" altLang="en-US" sz="1100" dirty="0"/>
              <a:t>次</a:t>
            </a:r>
            <a:r>
              <a:rPr kumimoji="1" lang="en-US" altLang="zh-TW" sz="1100" dirty="0"/>
              <a:t>)</a:t>
            </a:r>
            <a:endParaRPr kumimoji="1" lang="zh-TW" altLang="en-US" sz="11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3B72FCE-27A7-C149-BB58-B07224315552}"/>
              </a:ext>
            </a:extLst>
          </p:cNvPr>
          <p:cNvSpPr/>
          <p:nvPr/>
        </p:nvSpPr>
        <p:spPr>
          <a:xfrm>
            <a:off x="10287060" y="3981925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71702E0-BA56-EE40-9B0F-4D22829C36F7}"/>
              </a:ext>
            </a:extLst>
          </p:cNvPr>
          <p:cNvSpPr/>
          <p:nvPr/>
        </p:nvSpPr>
        <p:spPr>
          <a:xfrm>
            <a:off x="10921946" y="398155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8CAE274-B77F-D749-B47A-048B578E76E4}"/>
              </a:ext>
            </a:extLst>
          </p:cNvPr>
          <p:cNvSpPr/>
          <p:nvPr/>
        </p:nvSpPr>
        <p:spPr>
          <a:xfrm>
            <a:off x="7720106" y="4157379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平均銷貨日數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A9DBEA5-C613-3345-818F-AFE78AE473E8}"/>
              </a:ext>
            </a:extLst>
          </p:cNvPr>
          <p:cNvSpPr/>
          <p:nvPr/>
        </p:nvSpPr>
        <p:spPr>
          <a:xfrm>
            <a:off x="10287060" y="416655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93E98C9-F134-664C-A66A-C10629CA2B43}"/>
              </a:ext>
            </a:extLst>
          </p:cNvPr>
          <p:cNvSpPr/>
          <p:nvPr/>
        </p:nvSpPr>
        <p:spPr>
          <a:xfrm>
            <a:off x="10921946" y="416619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9CFFAAA9-40F4-CA4C-9755-5C00C5E33088}"/>
              </a:ext>
            </a:extLst>
          </p:cNvPr>
          <p:cNvSpPr/>
          <p:nvPr/>
        </p:nvSpPr>
        <p:spPr>
          <a:xfrm>
            <a:off x="7720106" y="4340587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不動產廠房及設備週轉率</a:t>
            </a:r>
            <a:r>
              <a:rPr kumimoji="1" lang="en-US" altLang="zh-TW" sz="1100" dirty="0"/>
              <a:t>(</a:t>
            </a:r>
            <a:r>
              <a:rPr kumimoji="1" lang="zh-CN" altLang="en-US" sz="1100" dirty="0"/>
              <a:t>次</a:t>
            </a:r>
            <a:r>
              <a:rPr kumimoji="1" lang="en-US" altLang="zh-TW" sz="1100" dirty="0"/>
              <a:t>)</a:t>
            </a:r>
            <a:endParaRPr kumimoji="1" lang="zh-TW" altLang="en-US" sz="11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3D7B619-C643-D246-BE9D-3A21118B086A}"/>
              </a:ext>
            </a:extLst>
          </p:cNvPr>
          <p:cNvSpPr/>
          <p:nvPr/>
        </p:nvSpPr>
        <p:spPr>
          <a:xfrm>
            <a:off x="10287060" y="435119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431231E-F8E6-4C43-918A-DDBFA647DEFB}"/>
              </a:ext>
            </a:extLst>
          </p:cNvPr>
          <p:cNvSpPr/>
          <p:nvPr/>
        </p:nvSpPr>
        <p:spPr>
          <a:xfrm>
            <a:off x="10921946" y="435082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559636B-12D6-CF43-AC27-A86EB6D5411A}"/>
              </a:ext>
            </a:extLst>
          </p:cNvPr>
          <p:cNvSpPr/>
          <p:nvPr/>
        </p:nvSpPr>
        <p:spPr>
          <a:xfrm>
            <a:off x="7720106" y="4523795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總資產週轉率</a:t>
            </a:r>
            <a:r>
              <a:rPr kumimoji="1" lang="en-US" altLang="zh-TW" sz="1100" dirty="0"/>
              <a:t>(</a:t>
            </a:r>
            <a:r>
              <a:rPr kumimoji="1" lang="zh-CN" altLang="en-US" sz="1100" dirty="0"/>
              <a:t>次</a:t>
            </a:r>
            <a:r>
              <a:rPr kumimoji="1" lang="en-US" altLang="zh-TW" sz="1100" dirty="0"/>
              <a:t>)</a:t>
            </a:r>
            <a:endParaRPr kumimoji="1" lang="zh-TW" altLang="en-US" sz="11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C116D7D-25F1-5740-9BEB-569430ACF6B9}"/>
              </a:ext>
            </a:extLst>
          </p:cNvPr>
          <p:cNvSpPr/>
          <p:nvPr/>
        </p:nvSpPr>
        <p:spPr>
          <a:xfrm>
            <a:off x="10287060" y="4535827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6C62EF2-CB4A-0240-A9F8-CAC7293804B0}"/>
              </a:ext>
            </a:extLst>
          </p:cNvPr>
          <p:cNvSpPr/>
          <p:nvPr/>
        </p:nvSpPr>
        <p:spPr>
          <a:xfrm>
            <a:off x="10921946" y="4535460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220B003-8C63-6D44-B55E-233530E582F2}"/>
              </a:ext>
            </a:extLst>
          </p:cNvPr>
          <p:cNvSpPr/>
          <p:nvPr/>
        </p:nvSpPr>
        <p:spPr>
          <a:xfrm>
            <a:off x="7720106" y="5554046"/>
            <a:ext cx="2566954" cy="2509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現金流量比率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D707176-9CB7-3746-813A-5D062D2D28B1}"/>
              </a:ext>
            </a:extLst>
          </p:cNvPr>
          <p:cNvSpPr/>
          <p:nvPr/>
        </p:nvSpPr>
        <p:spPr>
          <a:xfrm>
            <a:off x="10287060" y="5583316"/>
            <a:ext cx="634886" cy="2066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5FDA5FF-D672-F049-A161-E595408A4556}"/>
              </a:ext>
            </a:extLst>
          </p:cNvPr>
          <p:cNvSpPr/>
          <p:nvPr/>
        </p:nvSpPr>
        <p:spPr>
          <a:xfrm>
            <a:off x="10921946" y="5582949"/>
            <a:ext cx="634886" cy="2066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E57F6DF8-B159-6343-82C9-87542E93C770}"/>
              </a:ext>
            </a:extLst>
          </p:cNvPr>
          <p:cNvSpPr/>
          <p:nvPr/>
        </p:nvSpPr>
        <p:spPr>
          <a:xfrm>
            <a:off x="7720106" y="5798533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現金流量允當比率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48E3E93-2ED3-AE4A-857A-8897C93572D6}"/>
              </a:ext>
            </a:extLst>
          </p:cNvPr>
          <p:cNvSpPr/>
          <p:nvPr/>
        </p:nvSpPr>
        <p:spPr>
          <a:xfrm>
            <a:off x="10287060" y="578488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C6843E3-2454-AE4A-97AF-E3C47EB873C4}"/>
              </a:ext>
            </a:extLst>
          </p:cNvPr>
          <p:cNvSpPr/>
          <p:nvPr/>
        </p:nvSpPr>
        <p:spPr>
          <a:xfrm>
            <a:off x="10921946" y="578452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90A4E1CE-6805-DF43-8467-AF079653610E}"/>
              </a:ext>
            </a:extLst>
          </p:cNvPr>
          <p:cNvSpPr/>
          <p:nvPr/>
        </p:nvSpPr>
        <p:spPr>
          <a:xfrm>
            <a:off x="7720106" y="5981731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現金再投資比率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1F35B45-C138-024F-A2DE-CBCB26FDDE6F}"/>
              </a:ext>
            </a:extLst>
          </p:cNvPr>
          <p:cNvSpPr/>
          <p:nvPr/>
        </p:nvSpPr>
        <p:spPr>
          <a:xfrm>
            <a:off x="10287060" y="5969521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8A6B05A5-DD75-4745-A34D-AF9C6937EBE5}"/>
              </a:ext>
            </a:extLst>
          </p:cNvPr>
          <p:cNvSpPr/>
          <p:nvPr/>
        </p:nvSpPr>
        <p:spPr>
          <a:xfrm>
            <a:off x="10921946" y="5969154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AB844B6-BC52-7A49-AD84-CFC66FCCB8D1}"/>
              </a:ext>
            </a:extLst>
          </p:cNvPr>
          <p:cNvSpPr/>
          <p:nvPr/>
        </p:nvSpPr>
        <p:spPr>
          <a:xfrm>
            <a:off x="7720106" y="4707003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資產報酬率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4EF84D37-3DCD-FF4E-897F-FF1F5CE381E5}"/>
              </a:ext>
            </a:extLst>
          </p:cNvPr>
          <p:cNvSpPr/>
          <p:nvPr/>
        </p:nvSpPr>
        <p:spPr>
          <a:xfrm>
            <a:off x="10287060" y="4720461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9CA250-73E4-1A43-9639-E073522E832A}"/>
              </a:ext>
            </a:extLst>
          </p:cNvPr>
          <p:cNvSpPr/>
          <p:nvPr/>
        </p:nvSpPr>
        <p:spPr>
          <a:xfrm>
            <a:off x="10921946" y="4720094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739EB45C-DA90-2C45-9E16-BF4D1FDE65D5}"/>
              </a:ext>
            </a:extLst>
          </p:cNvPr>
          <p:cNvSpPr/>
          <p:nvPr/>
        </p:nvSpPr>
        <p:spPr>
          <a:xfrm>
            <a:off x="7720106" y="4890211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權益報酬率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53EB3B0-96B0-3C4B-8E89-C2CCCB067C64}"/>
              </a:ext>
            </a:extLst>
          </p:cNvPr>
          <p:cNvSpPr/>
          <p:nvPr/>
        </p:nvSpPr>
        <p:spPr>
          <a:xfrm>
            <a:off x="10287060" y="4905095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392061FD-9DD7-8542-8B30-918F01B0ADF9}"/>
              </a:ext>
            </a:extLst>
          </p:cNvPr>
          <p:cNvSpPr/>
          <p:nvPr/>
        </p:nvSpPr>
        <p:spPr>
          <a:xfrm>
            <a:off x="10921946" y="4904728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5B983F55-88FF-654F-99C4-CAEB7C92BD02}"/>
              </a:ext>
            </a:extLst>
          </p:cNvPr>
          <p:cNvSpPr/>
          <p:nvPr/>
        </p:nvSpPr>
        <p:spPr>
          <a:xfrm>
            <a:off x="7720106" y="5073419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稅前純益佔實收資本比率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89F790D-33BF-B743-BA3D-4F2EE0180F53}"/>
              </a:ext>
            </a:extLst>
          </p:cNvPr>
          <p:cNvSpPr/>
          <p:nvPr/>
        </p:nvSpPr>
        <p:spPr>
          <a:xfrm>
            <a:off x="10287060" y="5089729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1710AC6E-DF1C-7049-93C9-323D1286D9AC}"/>
              </a:ext>
            </a:extLst>
          </p:cNvPr>
          <p:cNvSpPr/>
          <p:nvPr/>
        </p:nvSpPr>
        <p:spPr>
          <a:xfrm>
            <a:off x="10921946" y="5089362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50C2133-CD34-D84A-9660-3B9D574B76FC}"/>
              </a:ext>
            </a:extLst>
          </p:cNvPr>
          <p:cNvSpPr/>
          <p:nvPr/>
        </p:nvSpPr>
        <p:spPr>
          <a:xfrm>
            <a:off x="7720106" y="5256627"/>
            <a:ext cx="2566954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純益率</a:t>
            </a:r>
            <a:r>
              <a:rPr kumimoji="1" lang="en-US" altLang="zh-TW" sz="1100" dirty="0"/>
              <a:t>(%)</a:t>
            </a:r>
            <a:endParaRPr kumimoji="1" lang="zh-TW" altLang="en-US" sz="1100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B0D3FCA-0E61-6947-A54B-463D3EE2CF72}"/>
              </a:ext>
            </a:extLst>
          </p:cNvPr>
          <p:cNvSpPr/>
          <p:nvPr/>
        </p:nvSpPr>
        <p:spPr>
          <a:xfrm>
            <a:off x="10287060" y="5274363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DB09214B-6A02-4048-B94A-765433774D54}"/>
              </a:ext>
            </a:extLst>
          </p:cNvPr>
          <p:cNvSpPr/>
          <p:nvPr/>
        </p:nvSpPr>
        <p:spPr>
          <a:xfrm>
            <a:off x="10921946" y="5273996"/>
            <a:ext cx="634886" cy="1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2AA97E85-72CD-434F-89D5-5A3C2EB23305}"/>
              </a:ext>
            </a:extLst>
          </p:cNvPr>
          <p:cNvSpPr/>
          <p:nvPr/>
        </p:nvSpPr>
        <p:spPr>
          <a:xfrm>
            <a:off x="7720106" y="5439835"/>
            <a:ext cx="2566954" cy="12071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100" dirty="0"/>
              <a:t>每股盈餘</a:t>
            </a:r>
            <a:r>
              <a:rPr kumimoji="1" lang="en-US" altLang="zh-TW" sz="1100" dirty="0"/>
              <a:t>(</a:t>
            </a:r>
            <a:r>
              <a:rPr kumimoji="1" lang="zh-CN" altLang="en-US" sz="1100" dirty="0"/>
              <a:t>元</a:t>
            </a:r>
            <a:r>
              <a:rPr kumimoji="1" lang="en-US" altLang="zh-TW" sz="1100" dirty="0"/>
              <a:t>)</a:t>
            </a:r>
            <a:endParaRPr kumimoji="1" lang="zh-TW" altLang="en-US" sz="1100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89339B7-571C-2B48-95DF-5B936E090323}"/>
              </a:ext>
            </a:extLst>
          </p:cNvPr>
          <p:cNvSpPr/>
          <p:nvPr/>
        </p:nvSpPr>
        <p:spPr>
          <a:xfrm>
            <a:off x="10287060" y="5458997"/>
            <a:ext cx="634886" cy="1293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1/k</a:t>
            </a:r>
            <a:endParaRPr kumimoji="1" lang="zh-TW" altLang="en-US" sz="1100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9D6CF66A-DB47-4842-ABF0-256F31950AE1}"/>
              </a:ext>
            </a:extLst>
          </p:cNvPr>
          <p:cNvSpPr/>
          <p:nvPr/>
        </p:nvSpPr>
        <p:spPr>
          <a:xfrm>
            <a:off x="10921946" y="5458630"/>
            <a:ext cx="634886" cy="1293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3/n</a:t>
            </a:r>
            <a:endParaRPr kumimoji="1" lang="zh-TW" altLang="en-US" sz="1100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5E53925-B669-6A45-83ED-A0D95B6E1406}"/>
              </a:ext>
            </a:extLst>
          </p:cNvPr>
          <p:cNvSpPr/>
          <p:nvPr/>
        </p:nvSpPr>
        <p:spPr>
          <a:xfrm>
            <a:off x="7038350" y="2694198"/>
            <a:ext cx="659835" cy="3840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財務結構</a:t>
            </a: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FE33DBB-8A46-5343-B4E3-0B32CDB4B5ED}"/>
              </a:ext>
            </a:extLst>
          </p:cNvPr>
          <p:cNvSpPr/>
          <p:nvPr/>
        </p:nvSpPr>
        <p:spPr>
          <a:xfrm>
            <a:off x="7052914" y="3072106"/>
            <a:ext cx="645272" cy="5236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償還能力</a:t>
            </a: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18EB0BA2-2C74-9B48-A8F5-DAE5532841ED}"/>
              </a:ext>
            </a:extLst>
          </p:cNvPr>
          <p:cNvSpPr/>
          <p:nvPr/>
        </p:nvSpPr>
        <p:spPr>
          <a:xfrm>
            <a:off x="7067481" y="3607755"/>
            <a:ext cx="625858" cy="10884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經營能力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74A3F2C3-0045-F340-979E-483BA00CFB20}"/>
              </a:ext>
            </a:extLst>
          </p:cNvPr>
          <p:cNvSpPr/>
          <p:nvPr/>
        </p:nvSpPr>
        <p:spPr>
          <a:xfrm>
            <a:off x="7070703" y="4696184"/>
            <a:ext cx="642625" cy="9145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獲利能力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E6B75415-DA27-5244-B098-4EC6A3D4E0AC}"/>
              </a:ext>
            </a:extLst>
          </p:cNvPr>
          <p:cNvSpPr/>
          <p:nvPr/>
        </p:nvSpPr>
        <p:spPr>
          <a:xfrm>
            <a:off x="7062352" y="5610724"/>
            <a:ext cx="641763" cy="5586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現金流量</a:t>
            </a:r>
          </a:p>
        </p:txBody>
      </p:sp>
    </p:spTree>
    <p:extLst>
      <p:ext uri="{BB962C8B-B14F-4D97-AF65-F5344CB8AC3E}">
        <p14:creationId xmlns:p14="http://schemas.microsoft.com/office/powerpoint/2010/main" val="164673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458</Words>
  <Application>Microsoft Macintosh PowerPoint</Application>
  <PresentationFormat>寬螢幕</PresentationFormat>
  <Paragraphs>192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Hanson Chang</dc:creator>
  <cp:lastModifiedBy>Hanson Chang</cp:lastModifiedBy>
  <cp:revision>10</cp:revision>
  <dcterms:created xsi:type="dcterms:W3CDTF">2019-05-31T02:51:46Z</dcterms:created>
  <dcterms:modified xsi:type="dcterms:W3CDTF">2019-05-31T04:40:55Z</dcterms:modified>
</cp:coreProperties>
</file>