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F98AF-F3D6-6244-B8DC-3EB355783ED1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887F-5DE4-0449-A75D-8F7426D5C6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9DB70-32F9-484B-8950-92EDFD68D0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873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46BD6-9735-B64D-866B-BA1FDA8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EADDAA-B415-2248-9D54-D9A5718B2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A5A5F-A5BA-524D-B139-0DA19F6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46900-D1E3-AC42-9784-9592B238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721E0B-0D59-6842-9220-86C2FE1D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8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F8BE5-CEE5-1541-A012-0FEAC4DC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E96128-C0AD-F742-8B0F-E77A84A2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A3F2D-42C7-2646-AC8D-6646DB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76007-F78C-1340-9389-3067C11D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B7E53-025F-814C-BCF6-B7A5CD7D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95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A12736-05EF-0045-9B1C-CB8854F1F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61097D-5B20-C74A-B837-A2622895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6B590-35A8-A941-86A4-C2C189DE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E11AD-76CB-8C4A-8302-37EBEA78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CA828-89BB-764B-BE2A-2264B178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C214C-E716-764E-8E2B-F9DE43DE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F333A4-AFD3-F045-8846-80A4C77F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62AB0-F342-DB41-943B-F90E4391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085BC-7586-E243-B8A2-B6E83C71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03C618-7D3E-6C43-BED9-3F015130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1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F87C6-8205-944C-9E1A-D035CAD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3D8597-EBE2-3245-9AA4-CCFD5C14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F998A1-9423-6C48-AD9D-1FF6E89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5A3A2-63BD-B449-944B-C28586E7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37B7D-1D39-C54A-A374-4ABD556F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94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00550-0DDF-4B45-9FFC-3FE4AADA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722DC-F915-A94E-B5F9-8636619C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4223B8-DE48-CB4B-B78D-38BC96A6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347D67-8737-944A-94DA-17CD32D6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8AE938-17D9-6744-9342-59A035C6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FAB48-69F3-5F4A-8A91-4B627AD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45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BD0BA-9145-1F4E-A5F1-688230D5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A4DF0B-425C-7B4A-82D8-52AC2E5A9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935367-6A05-6E4A-BE2C-634BD828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2D3101-7B2A-ED4A-8403-F3372413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6DA698-E644-F34B-B4BC-419FAC52D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CB6B8-DBDA-8743-AC91-4AAD2D9A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530081-1F7E-2B46-8062-5313A66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825762-D92F-C742-A1AE-A09A5BD3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2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1527B-6297-8048-B9B3-F5EE2E23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63BF22-0666-2947-A58F-40E0A957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BEABD0-7E17-7644-BB03-6BE478CD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3C2FB-50E8-EE4B-9E95-723BCB78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79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012D0E-0C98-634A-9EB8-FC79BB8C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812DD5-94EC-CD42-911D-2B963F14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42E5E-AB2A-294B-A476-2B2F888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790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A0863-171F-5E4F-9724-58F7819C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A7A1E-FD84-6D4F-A603-F2B62481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4587B9-D9ED-2F41-90FD-22E7FCF1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FB9CC4-2707-C44F-9AE2-9164252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8CCB9A-7707-A449-943E-C68C458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D0883-E771-D446-9406-F93CD8FA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448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D9037-5E39-124E-B9F9-53A70ECF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185ED8-2C1D-D94D-87F6-195E2E0B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CFBEBC-C76A-7841-909E-2E809C46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3928CD-C31A-3143-AFF2-5B7EDA15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F13294-84E6-2A40-A0E9-0166289A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9CCACA-8A14-834A-BFC1-4D0D9A70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118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B2D932-9AA6-994B-B5C6-02FE42A9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1D3648-B822-2746-8D0D-7C3F8F80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EB5FD-5A09-7740-A19F-703FD8FD6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D9DE-59D2-E842-AE5C-E68869C34308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AC766-7B11-B544-B8B1-E05D3A931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C838E-B8DD-A34C-B1E9-DB521AFCB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8C66-D771-2340-BA7A-9116695272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56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0B126-BEA8-0B4F-995D-04FCD940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GUI</a:t>
            </a:r>
            <a:r>
              <a:rPr kumimoji="1" lang="zh-TW" altLang="en-US" dirty="0"/>
              <a:t>：</a:t>
            </a:r>
            <a:r>
              <a:rPr kumimoji="1" lang="zh-CN" altLang="en-US" dirty="0"/>
              <a:t>網格</a:t>
            </a:r>
            <a:r>
              <a:rPr kumimoji="1" lang="en-US" altLang="zh-TW" dirty="0"/>
              <a:t>Part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51932-EE91-7C4E-8183-FE23A78F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主要使用</a:t>
            </a:r>
            <a:r>
              <a:rPr kumimoji="1" lang="en-US" altLang="zh-TW" dirty="0"/>
              <a:t>Library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tkinter</a:t>
            </a:r>
            <a:r>
              <a:rPr kumimoji="1" lang="en-US" altLang="zh-TW" dirty="0"/>
              <a:t>(Text, Label, Button)</a:t>
            </a:r>
          </a:p>
          <a:p>
            <a:r>
              <a:rPr kumimoji="1" lang="zh-CN" altLang="en-US" dirty="0"/>
              <a:t>製作過程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一開始有參照範例圖，製作出網格版的頁面方便對照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但後面還是拆成好幾個頁面，分別製作＆加上長條圖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最後將爬蟲取得資料顯示出來</a:t>
            </a:r>
            <a:endParaRPr kumimoji="1" lang="en-US" altLang="zh-CN" dirty="0"/>
          </a:p>
          <a:p>
            <a:pPr lvl="1"/>
            <a:endParaRPr kumimoji="1" lang="en-US" altLang="zh-TW" dirty="0"/>
          </a:p>
          <a:p>
            <a:r>
              <a:rPr kumimoji="1" lang="zh-CN" altLang="en-US" dirty="0"/>
              <a:t>遭遇問題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最主要是很冗，一直複製貼上快崩潰</a:t>
            </a:r>
            <a:r>
              <a:rPr kumimoji="1" lang="en-US" altLang="zh-CN" dirty="0"/>
              <a:t>…</a:t>
            </a:r>
          </a:p>
          <a:p>
            <a:pPr lvl="1"/>
            <a:r>
              <a:rPr kumimoji="1" lang="zh-CN" altLang="en-US" dirty="0"/>
              <a:t>各種</a:t>
            </a:r>
            <a:r>
              <a:rPr kumimoji="1" lang="en" altLang="zh-CN" dirty="0"/>
              <a:t>Text, Label, Button</a:t>
            </a:r>
            <a:r>
              <a:rPr kumimoji="1" lang="zh-CN" altLang="en-US" dirty="0"/>
              <a:t>大小不一，會互相擠壓彼此空間要不停調整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改為複數頁面呈現後，要如何在彼此間來回轉換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爬蟲資料拿到後，要再做一個頁面覆蓋上去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58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B8BBD-B937-484B-9F5D-288DACCF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GUI</a:t>
            </a:r>
            <a:r>
              <a:rPr kumimoji="1" lang="zh-TW" altLang="en-US" dirty="0"/>
              <a:t>：</a:t>
            </a:r>
            <a:r>
              <a:rPr kumimoji="1" lang="zh-CN" altLang="en-US" dirty="0"/>
              <a:t>長條圖</a:t>
            </a:r>
            <a:r>
              <a:rPr kumimoji="1" lang="en-US" altLang="zh-CN" dirty="0"/>
              <a:t>Part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A448B-81F7-1945-BD11-8DDBBF15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主要使用</a:t>
            </a:r>
            <a:r>
              <a:rPr kumimoji="1" lang="en-US" altLang="zh-TW" dirty="0"/>
              <a:t>Library</a:t>
            </a:r>
            <a:r>
              <a:rPr kumimoji="1" lang="zh-TW" altLang="en-US" dirty="0"/>
              <a:t>：</a:t>
            </a:r>
            <a:r>
              <a:rPr kumimoji="1" lang="en-US" altLang="zh-TW" dirty="0"/>
              <a:t>Matplotlib</a:t>
            </a:r>
          </a:p>
          <a:p>
            <a:r>
              <a:rPr kumimoji="1" lang="zh-CN" altLang="en-US" dirty="0"/>
              <a:t>製作過程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以爬蟲獲得資料製作長條圖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將長條圖放入視窗中</a:t>
            </a:r>
            <a:endParaRPr kumimoji="1" lang="en-US" altLang="zh-TW" dirty="0"/>
          </a:p>
          <a:p>
            <a:r>
              <a:rPr kumimoji="1" lang="zh-CN" altLang="en-US" dirty="0"/>
              <a:t>遭遇問題：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無法對照</a:t>
            </a:r>
            <a:r>
              <a:rPr kumimoji="1" lang="en-US" altLang="zh-CN" dirty="0"/>
              <a:t>GUI</a:t>
            </a:r>
            <a:r>
              <a:rPr kumimoji="1" lang="zh-CN" altLang="en-US" dirty="0"/>
              <a:t>位置放入（</a:t>
            </a:r>
            <a:r>
              <a:rPr kumimoji="1" lang="en-US" altLang="zh-CN" dirty="0"/>
              <a:t>Pixel</a:t>
            </a:r>
            <a:r>
              <a:rPr kumimoji="1" lang="zh-CN" altLang="en-US" dirty="0"/>
              <a:t>問題）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無法呼叫函數（</a:t>
            </a:r>
            <a:r>
              <a:rPr kumimoji="1" lang="en-US" altLang="zh-CN" dirty="0"/>
              <a:t>Static vs Instant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05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1F6D2C7-2DF6-A04C-9736-124E990803B9}"/>
              </a:ext>
            </a:extLst>
          </p:cNvPr>
          <p:cNvGraphicFramePr>
            <a:graphicFrameLocks noGrp="1"/>
          </p:cNvGraphicFramePr>
          <p:nvPr/>
        </p:nvGraphicFramePr>
        <p:xfrm>
          <a:off x="-15" y="-426600"/>
          <a:ext cx="12192015" cy="770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685">
                  <a:extLst>
                    <a:ext uri="{9D8B030D-6E8A-4147-A177-3AD203B41FA5}">
                      <a16:colId xmlns:a16="http://schemas.microsoft.com/office/drawing/2014/main" val="4178670994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49827541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1892508126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3067481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60397660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355052404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753176818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138041739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4275756012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8794547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617931498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822196382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64714274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1440197999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81676348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645451244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353569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45386042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85830244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77063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863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872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5372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967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1267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354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203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780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6542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3105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217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82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766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34659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64484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7666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3234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4687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50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9170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CD95C6B-CF6B-0741-A4AD-C2A8B1529C52}"/>
              </a:ext>
            </a:extLst>
          </p:cNvPr>
          <p:cNvSpPr/>
          <p:nvPr/>
        </p:nvSpPr>
        <p:spPr>
          <a:xfrm>
            <a:off x="654398" y="1767092"/>
            <a:ext cx="1915808" cy="18496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（長條圖）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6EA9F8-99ED-7342-9D88-3821684BBB55}"/>
              </a:ext>
            </a:extLst>
          </p:cNvPr>
          <p:cNvSpPr/>
          <p:nvPr/>
        </p:nvSpPr>
        <p:spPr>
          <a:xfrm>
            <a:off x="4517074" y="685039"/>
            <a:ext cx="1915809" cy="7218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77.0</a:t>
            </a:r>
            <a:endParaRPr kumimoji="1" lang="zh-TW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986B5-8E5F-F045-9C43-6B8A31FB68C3}"/>
              </a:ext>
            </a:extLst>
          </p:cNvPr>
          <p:cNvSpPr/>
          <p:nvPr/>
        </p:nvSpPr>
        <p:spPr>
          <a:xfrm>
            <a:off x="654398" y="670867"/>
            <a:ext cx="1915808" cy="7360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2542 </a:t>
            </a:r>
            <a:r>
              <a:rPr kumimoji="1" lang="zh-TW" altLang="en-US" dirty="0"/>
              <a:t>興富發建設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7E4A9D-9F19-6648-B518-00270A0BBABE}"/>
              </a:ext>
            </a:extLst>
          </p:cNvPr>
          <p:cNvSpPr/>
          <p:nvPr/>
        </p:nvSpPr>
        <p:spPr>
          <a:xfrm>
            <a:off x="1289283" y="3990403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財務結構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CE1292-7D65-4E43-991A-88306BD14EF4}"/>
              </a:ext>
            </a:extLst>
          </p:cNvPr>
          <p:cNvSpPr/>
          <p:nvPr/>
        </p:nvSpPr>
        <p:spPr>
          <a:xfrm>
            <a:off x="654398" y="0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2542</a:t>
            </a:r>
            <a:endParaRPr kumimoji="1" lang="zh-TW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04076E-DB98-684F-A100-598269C05A36}"/>
              </a:ext>
            </a:extLst>
          </p:cNvPr>
          <p:cNvSpPr/>
          <p:nvPr/>
        </p:nvSpPr>
        <p:spPr>
          <a:xfrm>
            <a:off x="1939501" y="0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2501</a:t>
            </a:r>
            <a:endParaRPr kumimoji="1" lang="zh-TW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A5C4C4-1192-444B-887F-0FB800B42A74}"/>
              </a:ext>
            </a:extLst>
          </p:cNvPr>
          <p:cNvSpPr/>
          <p:nvPr/>
        </p:nvSpPr>
        <p:spPr>
          <a:xfrm>
            <a:off x="3218611" y="0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5522</a:t>
            </a:r>
            <a:endParaRPr kumimoji="1"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CEF251-8C95-9B44-B3C7-FECD7182DA6A}"/>
              </a:ext>
            </a:extLst>
          </p:cNvPr>
          <p:cNvSpPr/>
          <p:nvPr/>
        </p:nvSpPr>
        <p:spPr>
          <a:xfrm>
            <a:off x="4497721" y="-1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2548</a:t>
            </a:r>
            <a:endParaRPr kumimoji="1"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FEE5A3-E765-9648-8C4C-30F7733CB801}"/>
              </a:ext>
            </a:extLst>
          </p:cNvPr>
          <p:cNvSpPr/>
          <p:nvPr/>
        </p:nvSpPr>
        <p:spPr>
          <a:xfrm>
            <a:off x="5776831" y="-2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2534</a:t>
            </a:r>
            <a:endParaRPr kumimoji="1" lang="zh-TW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A970F-766A-E442-97CD-E35EFD46397F}"/>
              </a:ext>
            </a:extLst>
          </p:cNvPr>
          <p:cNvSpPr/>
          <p:nvPr/>
        </p:nvSpPr>
        <p:spPr>
          <a:xfrm>
            <a:off x="1515011" y="0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5B0F63-48EE-954E-906B-C00A389F5A88}"/>
              </a:ext>
            </a:extLst>
          </p:cNvPr>
          <p:cNvSpPr/>
          <p:nvPr/>
        </p:nvSpPr>
        <p:spPr>
          <a:xfrm>
            <a:off x="2780698" y="-4771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417837-EC58-FD40-B026-247B40234212}"/>
              </a:ext>
            </a:extLst>
          </p:cNvPr>
          <p:cNvSpPr/>
          <p:nvPr/>
        </p:nvSpPr>
        <p:spPr>
          <a:xfrm>
            <a:off x="4046385" y="0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34621C6-EEF2-4649-BC07-4EA976CC17C5}"/>
              </a:ext>
            </a:extLst>
          </p:cNvPr>
          <p:cNvSpPr/>
          <p:nvPr/>
        </p:nvSpPr>
        <p:spPr>
          <a:xfrm>
            <a:off x="5359285" y="-10680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1EB72B-8B38-0642-B108-EAE7D91E95DE}"/>
              </a:ext>
            </a:extLst>
          </p:cNvPr>
          <p:cNvSpPr/>
          <p:nvPr/>
        </p:nvSpPr>
        <p:spPr>
          <a:xfrm rot="10800000" flipV="1">
            <a:off x="3218610" y="665743"/>
            <a:ext cx="630705" cy="7360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總分</a:t>
            </a:r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E98AA1-D816-6A49-B976-B63ADE9457C8}"/>
              </a:ext>
            </a:extLst>
          </p:cNvPr>
          <p:cNvSpPr/>
          <p:nvPr/>
        </p:nvSpPr>
        <p:spPr>
          <a:xfrm>
            <a:off x="3218610" y="1785206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公司營業額：</a:t>
            </a:r>
            <a:r>
              <a:rPr kumimoji="1" lang="en-US" altLang="zh-TW" dirty="0"/>
              <a:t>XX.X</a:t>
            </a:r>
            <a:r>
              <a:rPr kumimoji="1" lang="zh-CN" altLang="en-US" dirty="0"/>
              <a:t>億</a:t>
            </a:r>
            <a:endParaRPr kumimoji="1"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C32E4F-E448-314B-9CDD-81631DB23753}"/>
              </a:ext>
            </a:extLst>
          </p:cNvPr>
          <p:cNvSpPr/>
          <p:nvPr/>
        </p:nvSpPr>
        <p:spPr>
          <a:xfrm>
            <a:off x="3218610" y="2151373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資本額：</a:t>
            </a:r>
            <a:r>
              <a:rPr kumimoji="1" lang="en-US" altLang="zh-TW" dirty="0"/>
              <a:t>XX.X</a:t>
            </a:r>
            <a:r>
              <a:rPr kumimoji="1" lang="zh-CN" altLang="en-US" dirty="0"/>
              <a:t>億</a:t>
            </a:r>
            <a:endParaRPr kumimoji="1"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910459-8558-0148-9A6B-C2AF4B84BA42}"/>
              </a:ext>
            </a:extLst>
          </p:cNvPr>
          <p:cNvSpPr/>
          <p:nvPr/>
        </p:nvSpPr>
        <p:spPr>
          <a:xfrm>
            <a:off x="3218610" y="2516949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所屬產業類別：</a:t>
            </a:r>
            <a:r>
              <a:rPr kumimoji="1" lang="en-US" altLang="zh-TW" dirty="0"/>
              <a:t>OOO</a:t>
            </a:r>
            <a:r>
              <a:rPr kumimoji="1" lang="zh-CN" altLang="en-US" dirty="0"/>
              <a:t>產業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F369C4-3983-2F48-94FE-4368F6F39CE8}"/>
              </a:ext>
            </a:extLst>
          </p:cNvPr>
          <p:cNvSpPr/>
          <p:nvPr/>
        </p:nvSpPr>
        <p:spPr>
          <a:xfrm>
            <a:off x="3218610" y="3243486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（文字）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7B8171-790F-9042-B682-C00BE45EC9C5}"/>
              </a:ext>
            </a:extLst>
          </p:cNvPr>
          <p:cNvSpPr/>
          <p:nvPr/>
        </p:nvSpPr>
        <p:spPr>
          <a:xfrm>
            <a:off x="1292656" y="4349834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E94F81-DF52-D14A-A325-257709D370C4}"/>
              </a:ext>
            </a:extLst>
          </p:cNvPr>
          <p:cNvSpPr/>
          <p:nvPr/>
        </p:nvSpPr>
        <p:spPr>
          <a:xfrm>
            <a:off x="626554" y="3976862"/>
            <a:ext cx="678727" cy="28811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各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項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排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8BB5843-BA4A-804F-82E8-B98E4B7C93E4}"/>
              </a:ext>
            </a:extLst>
          </p:cNvPr>
          <p:cNvSpPr/>
          <p:nvPr/>
        </p:nvSpPr>
        <p:spPr>
          <a:xfrm>
            <a:off x="1296950" y="416767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451E3A-0F31-6142-8892-D54716612F9E}"/>
              </a:ext>
            </a:extLst>
          </p:cNvPr>
          <p:cNvSpPr/>
          <p:nvPr/>
        </p:nvSpPr>
        <p:spPr>
          <a:xfrm>
            <a:off x="1924671" y="416767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9146E26-B5EE-DA4F-B518-371358DF51BB}"/>
              </a:ext>
            </a:extLst>
          </p:cNvPr>
          <p:cNvSpPr/>
          <p:nvPr/>
        </p:nvSpPr>
        <p:spPr>
          <a:xfrm>
            <a:off x="1931834" y="4357388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B1832E4-A47E-E048-B511-2FAD79308B49}"/>
              </a:ext>
            </a:extLst>
          </p:cNvPr>
          <p:cNvSpPr/>
          <p:nvPr/>
        </p:nvSpPr>
        <p:spPr>
          <a:xfrm>
            <a:off x="3213561" y="3985997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償還能力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FA5F4A-5FD7-FE4D-9F1D-0465F1532266}"/>
              </a:ext>
            </a:extLst>
          </p:cNvPr>
          <p:cNvSpPr/>
          <p:nvPr/>
        </p:nvSpPr>
        <p:spPr>
          <a:xfrm>
            <a:off x="3216934" y="4345428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81D69FE-F12A-C849-BF77-D6DA877549C3}"/>
              </a:ext>
            </a:extLst>
          </p:cNvPr>
          <p:cNvSpPr/>
          <p:nvPr/>
        </p:nvSpPr>
        <p:spPr>
          <a:xfrm>
            <a:off x="3221228" y="416327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494C423-40F8-8F4F-BB34-8BA6EBFF4F42}"/>
              </a:ext>
            </a:extLst>
          </p:cNvPr>
          <p:cNvSpPr/>
          <p:nvPr/>
        </p:nvSpPr>
        <p:spPr>
          <a:xfrm>
            <a:off x="3848949" y="416327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04DD6D-DC94-3B47-BD31-4C58EEAB895B}"/>
              </a:ext>
            </a:extLst>
          </p:cNvPr>
          <p:cNvSpPr/>
          <p:nvPr/>
        </p:nvSpPr>
        <p:spPr>
          <a:xfrm>
            <a:off x="3856112" y="4352982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D85593-42D8-0840-8E1A-3FABBD5716D8}"/>
              </a:ext>
            </a:extLst>
          </p:cNvPr>
          <p:cNvSpPr/>
          <p:nvPr/>
        </p:nvSpPr>
        <p:spPr>
          <a:xfrm>
            <a:off x="5118719" y="3982201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經營能力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A87BF55-2F56-2E45-94A3-B2AAB4DD4621}"/>
              </a:ext>
            </a:extLst>
          </p:cNvPr>
          <p:cNvSpPr/>
          <p:nvPr/>
        </p:nvSpPr>
        <p:spPr>
          <a:xfrm>
            <a:off x="5122092" y="4341632"/>
            <a:ext cx="639180" cy="3659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AF18AA-BE65-8343-BEC0-4F98ED7717C7}"/>
              </a:ext>
            </a:extLst>
          </p:cNvPr>
          <p:cNvSpPr/>
          <p:nvPr/>
        </p:nvSpPr>
        <p:spPr>
          <a:xfrm>
            <a:off x="5126386" y="415947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58C1A80-7A66-8D4A-9247-8C0D3CFAD735}"/>
              </a:ext>
            </a:extLst>
          </p:cNvPr>
          <p:cNvSpPr/>
          <p:nvPr/>
        </p:nvSpPr>
        <p:spPr>
          <a:xfrm>
            <a:off x="5754107" y="4159476"/>
            <a:ext cx="657382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2DCC699-1B00-7D43-9CFE-2AFA4B40E975}"/>
              </a:ext>
            </a:extLst>
          </p:cNvPr>
          <p:cNvSpPr/>
          <p:nvPr/>
        </p:nvSpPr>
        <p:spPr>
          <a:xfrm>
            <a:off x="5761270" y="4349186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2E9B340-971F-7545-834E-88387E8453C6}"/>
              </a:ext>
            </a:extLst>
          </p:cNvPr>
          <p:cNvSpPr/>
          <p:nvPr/>
        </p:nvSpPr>
        <p:spPr>
          <a:xfrm>
            <a:off x="5141443" y="5082814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其他指標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C3105E-3405-144D-B9CF-6EF5CDE09A7A}"/>
              </a:ext>
            </a:extLst>
          </p:cNvPr>
          <p:cNvSpPr/>
          <p:nvPr/>
        </p:nvSpPr>
        <p:spPr>
          <a:xfrm>
            <a:off x="5144816" y="5442245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A31CBD-5AD4-274D-805E-77C671D95E57}"/>
              </a:ext>
            </a:extLst>
          </p:cNvPr>
          <p:cNvSpPr/>
          <p:nvPr/>
        </p:nvSpPr>
        <p:spPr>
          <a:xfrm>
            <a:off x="5149110" y="526009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010BE8-3824-E542-8E7B-BD8A7A3116D5}"/>
              </a:ext>
            </a:extLst>
          </p:cNvPr>
          <p:cNvSpPr/>
          <p:nvPr/>
        </p:nvSpPr>
        <p:spPr>
          <a:xfrm>
            <a:off x="5776831" y="526008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94662E-104B-6347-B96F-30BDB3866187}"/>
              </a:ext>
            </a:extLst>
          </p:cNvPr>
          <p:cNvSpPr/>
          <p:nvPr/>
        </p:nvSpPr>
        <p:spPr>
          <a:xfrm>
            <a:off x="5783994" y="5449799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FB57D3-773B-A142-917E-DFC72B4B3AA2}"/>
              </a:ext>
            </a:extLst>
          </p:cNvPr>
          <p:cNvSpPr/>
          <p:nvPr/>
        </p:nvSpPr>
        <p:spPr>
          <a:xfrm>
            <a:off x="3215556" y="5088471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現金流量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25D3C48-71FA-5442-B343-120D5D91B884}"/>
              </a:ext>
            </a:extLst>
          </p:cNvPr>
          <p:cNvSpPr/>
          <p:nvPr/>
        </p:nvSpPr>
        <p:spPr>
          <a:xfrm>
            <a:off x="3218929" y="5447902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5A53F82-E2BF-6540-A146-7D99FF4CC82A}"/>
              </a:ext>
            </a:extLst>
          </p:cNvPr>
          <p:cNvSpPr/>
          <p:nvPr/>
        </p:nvSpPr>
        <p:spPr>
          <a:xfrm>
            <a:off x="3223223" y="526574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ED53FBB-0717-EF4D-86C5-A44FE3C6943C}"/>
              </a:ext>
            </a:extLst>
          </p:cNvPr>
          <p:cNvSpPr/>
          <p:nvPr/>
        </p:nvSpPr>
        <p:spPr>
          <a:xfrm>
            <a:off x="3850944" y="526574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2F0B39B-92E7-9647-8196-9BAC2236734A}"/>
              </a:ext>
            </a:extLst>
          </p:cNvPr>
          <p:cNvSpPr/>
          <p:nvPr/>
        </p:nvSpPr>
        <p:spPr>
          <a:xfrm>
            <a:off x="3858107" y="5455456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552DB79-C154-FD42-A780-AF44EC40DB81}"/>
              </a:ext>
            </a:extLst>
          </p:cNvPr>
          <p:cNvSpPr/>
          <p:nvPr/>
        </p:nvSpPr>
        <p:spPr>
          <a:xfrm>
            <a:off x="1295510" y="5074892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獲利能力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12769C-EC91-5744-B16C-7ECAAE5CB885}"/>
              </a:ext>
            </a:extLst>
          </p:cNvPr>
          <p:cNvSpPr/>
          <p:nvPr/>
        </p:nvSpPr>
        <p:spPr>
          <a:xfrm>
            <a:off x="1298883" y="5434323"/>
            <a:ext cx="639180" cy="3778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94CA203-A300-8742-937C-F1AE26A3EA11}"/>
              </a:ext>
            </a:extLst>
          </p:cNvPr>
          <p:cNvSpPr/>
          <p:nvPr/>
        </p:nvSpPr>
        <p:spPr>
          <a:xfrm>
            <a:off x="1303177" y="525216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A4A096D-94B6-2D40-8524-98E5AF34475D}"/>
              </a:ext>
            </a:extLst>
          </p:cNvPr>
          <p:cNvSpPr/>
          <p:nvPr/>
        </p:nvSpPr>
        <p:spPr>
          <a:xfrm>
            <a:off x="1930898" y="525216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79967C-3D67-E143-A877-A41A49F8CA02}"/>
              </a:ext>
            </a:extLst>
          </p:cNvPr>
          <p:cNvSpPr/>
          <p:nvPr/>
        </p:nvSpPr>
        <p:spPr>
          <a:xfrm>
            <a:off x="1938061" y="5441877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E21908-EFA8-9245-903C-C62B1DF2BAA2}"/>
              </a:ext>
            </a:extLst>
          </p:cNvPr>
          <p:cNvSpPr/>
          <p:nvPr/>
        </p:nvSpPr>
        <p:spPr>
          <a:xfrm>
            <a:off x="1282106" y="6199446"/>
            <a:ext cx="1915808" cy="1599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獲利能力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FA4EF9D-CC08-1B45-8E00-F32DA0707631}"/>
              </a:ext>
            </a:extLst>
          </p:cNvPr>
          <p:cNvSpPr/>
          <p:nvPr/>
        </p:nvSpPr>
        <p:spPr>
          <a:xfrm>
            <a:off x="1296950" y="635940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短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89D20B-B739-444E-8358-083604501E17}"/>
              </a:ext>
            </a:extLst>
          </p:cNvPr>
          <p:cNvSpPr/>
          <p:nvPr/>
        </p:nvSpPr>
        <p:spPr>
          <a:xfrm>
            <a:off x="1924671" y="635940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中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651F765-AC2C-1D41-AA81-515A7BAC695A}"/>
              </a:ext>
            </a:extLst>
          </p:cNvPr>
          <p:cNvSpPr/>
          <p:nvPr/>
        </p:nvSpPr>
        <p:spPr>
          <a:xfrm>
            <a:off x="2579228" y="637507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長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AE749C-0183-714A-AD37-65B5426DECEE}"/>
              </a:ext>
            </a:extLst>
          </p:cNvPr>
          <p:cNvSpPr/>
          <p:nvPr/>
        </p:nvSpPr>
        <p:spPr>
          <a:xfrm>
            <a:off x="1282106" y="6531805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16887E2-BA30-FD45-81B6-A8FF228DA279}"/>
              </a:ext>
            </a:extLst>
          </p:cNvPr>
          <p:cNvSpPr/>
          <p:nvPr/>
        </p:nvSpPr>
        <p:spPr>
          <a:xfrm>
            <a:off x="1921284" y="6539359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3/k</a:t>
            </a:r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32E6674-D582-D44B-8335-F9973D3D9CF9}"/>
              </a:ext>
            </a:extLst>
          </p:cNvPr>
          <p:cNvSpPr/>
          <p:nvPr/>
        </p:nvSpPr>
        <p:spPr>
          <a:xfrm>
            <a:off x="2570206" y="6545515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D855EFB-E8C9-B44B-B3D3-D6481A07857A}"/>
              </a:ext>
            </a:extLst>
          </p:cNvPr>
          <p:cNvSpPr/>
          <p:nvPr/>
        </p:nvSpPr>
        <p:spPr>
          <a:xfrm>
            <a:off x="3845462" y="6180055"/>
            <a:ext cx="256207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總排名</a:t>
            </a:r>
            <a:endParaRPr kumimoji="1" lang="zh-TW" altLang="en-US" sz="11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14E54B1-C5CE-994D-8221-546E0081C13C}"/>
              </a:ext>
            </a:extLst>
          </p:cNvPr>
          <p:cNvSpPr/>
          <p:nvPr/>
        </p:nvSpPr>
        <p:spPr>
          <a:xfrm>
            <a:off x="3852299" y="6367258"/>
            <a:ext cx="1266420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9D688F-5224-4C4F-AE44-7E4E5A602CA7}"/>
              </a:ext>
            </a:extLst>
          </p:cNvPr>
          <p:cNvSpPr/>
          <p:nvPr/>
        </p:nvSpPr>
        <p:spPr>
          <a:xfrm>
            <a:off x="5126383" y="6367257"/>
            <a:ext cx="1287989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53EBF0F-AC34-6E47-B7AB-B0C333294C44}"/>
              </a:ext>
            </a:extLst>
          </p:cNvPr>
          <p:cNvSpPr/>
          <p:nvPr/>
        </p:nvSpPr>
        <p:spPr>
          <a:xfrm>
            <a:off x="3840361" y="6545515"/>
            <a:ext cx="1286022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B142C7E-2904-2F4A-B7AC-D02A6FEF4AB1}"/>
              </a:ext>
            </a:extLst>
          </p:cNvPr>
          <p:cNvSpPr/>
          <p:nvPr/>
        </p:nvSpPr>
        <p:spPr>
          <a:xfrm>
            <a:off x="5149110" y="6539359"/>
            <a:ext cx="1260447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81779CE-0401-CC43-88AE-26D3903BAD74}"/>
              </a:ext>
            </a:extLst>
          </p:cNvPr>
          <p:cNvSpPr/>
          <p:nvPr/>
        </p:nvSpPr>
        <p:spPr>
          <a:xfrm>
            <a:off x="7055096" y="327518"/>
            <a:ext cx="4483813" cy="321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細</a:t>
            </a:r>
            <a:r>
              <a:rPr kumimoji="1" lang="zh-TW" altLang="en-US" dirty="0"/>
              <a:t>項排名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8FC55AA-7CE9-C048-BCA3-4493B285A49A}"/>
              </a:ext>
            </a:extLst>
          </p:cNvPr>
          <p:cNvSpPr/>
          <p:nvPr/>
        </p:nvSpPr>
        <p:spPr>
          <a:xfrm>
            <a:off x="7720106" y="140925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淨利率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E7F1AE2-E8AA-FA40-A7E2-985F5589994C}"/>
              </a:ext>
            </a:extLst>
          </p:cNvPr>
          <p:cNvSpPr/>
          <p:nvPr/>
        </p:nvSpPr>
        <p:spPr>
          <a:xfrm>
            <a:off x="10287060" y="139704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99D7090-61E4-244E-8B62-0830D3622F14}"/>
              </a:ext>
            </a:extLst>
          </p:cNvPr>
          <p:cNvSpPr/>
          <p:nvPr/>
        </p:nvSpPr>
        <p:spPr>
          <a:xfrm>
            <a:off x="10921946" y="139668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3F9023B-3729-2D46-AE73-B2FC6E359F3D}"/>
              </a:ext>
            </a:extLst>
          </p:cNvPr>
          <p:cNvSpPr/>
          <p:nvPr/>
        </p:nvSpPr>
        <p:spPr>
          <a:xfrm>
            <a:off x="7699099" y="1048312"/>
            <a:ext cx="2576553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指標名稱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8474D4A-CCA7-BC40-B251-7F221F9C7D2A}"/>
              </a:ext>
            </a:extLst>
          </p:cNvPr>
          <p:cNvSpPr/>
          <p:nvPr/>
        </p:nvSpPr>
        <p:spPr>
          <a:xfrm>
            <a:off x="10269320" y="1048312"/>
            <a:ext cx="630705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產業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40C1847-E8B8-AA43-B211-A644114AB69F}"/>
              </a:ext>
            </a:extLst>
          </p:cNvPr>
          <p:cNvSpPr/>
          <p:nvPr/>
        </p:nvSpPr>
        <p:spPr>
          <a:xfrm>
            <a:off x="10921424" y="1048312"/>
            <a:ext cx="630705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期間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BCD2F5F-956B-754E-874B-7436528CB24B}"/>
              </a:ext>
            </a:extLst>
          </p:cNvPr>
          <p:cNvSpPr/>
          <p:nvPr/>
        </p:nvSpPr>
        <p:spPr>
          <a:xfrm>
            <a:off x="7067480" y="1036096"/>
            <a:ext cx="630705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項目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847104-CD75-F047-82AD-B26D2611DCC1}"/>
              </a:ext>
            </a:extLst>
          </p:cNvPr>
          <p:cNvSpPr/>
          <p:nvPr/>
        </p:nvSpPr>
        <p:spPr>
          <a:xfrm>
            <a:off x="7720106" y="159246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毛利率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9978A2D-4C86-AC44-B38A-3EEC8E8D389F}"/>
              </a:ext>
            </a:extLst>
          </p:cNvPr>
          <p:cNvSpPr/>
          <p:nvPr/>
        </p:nvSpPr>
        <p:spPr>
          <a:xfrm>
            <a:off x="10287060" y="158168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24CD062-3542-E94A-B0A6-AE782BD9731E}"/>
              </a:ext>
            </a:extLst>
          </p:cNvPr>
          <p:cNvSpPr/>
          <p:nvPr/>
        </p:nvSpPr>
        <p:spPr>
          <a:xfrm>
            <a:off x="10921946" y="158131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5F228F0-2C4C-5A48-B2A8-608C9712EEC8}"/>
              </a:ext>
            </a:extLst>
          </p:cNvPr>
          <p:cNvSpPr/>
          <p:nvPr/>
        </p:nvSpPr>
        <p:spPr>
          <a:xfrm>
            <a:off x="7720106" y="177567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殖利率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CA79218-62F5-E24A-B4A4-7531A4E782F0}"/>
              </a:ext>
            </a:extLst>
          </p:cNvPr>
          <p:cNvSpPr/>
          <p:nvPr/>
        </p:nvSpPr>
        <p:spPr>
          <a:xfrm>
            <a:off x="10287060" y="176631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5EF3564-E6A5-0049-8DAE-A714B9290BB1}"/>
              </a:ext>
            </a:extLst>
          </p:cNvPr>
          <p:cNvSpPr/>
          <p:nvPr/>
        </p:nvSpPr>
        <p:spPr>
          <a:xfrm>
            <a:off x="10921946" y="176595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D13200A-8CB5-F344-A531-AEEB8CC2A41B}"/>
              </a:ext>
            </a:extLst>
          </p:cNvPr>
          <p:cNvSpPr/>
          <p:nvPr/>
        </p:nvSpPr>
        <p:spPr>
          <a:xfrm>
            <a:off x="7720106" y="195888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股利發放穩定性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BFFCF03-7886-A44F-A8C5-2C3B20D21601}"/>
              </a:ext>
            </a:extLst>
          </p:cNvPr>
          <p:cNvSpPr/>
          <p:nvPr/>
        </p:nvSpPr>
        <p:spPr>
          <a:xfrm>
            <a:off x="10287060" y="195095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679823-6F62-A643-B213-E39DFBE549A7}"/>
              </a:ext>
            </a:extLst>
          </p:cNvPr>
          <p:cNvSpPr/>
          <p:nvPr/>
        </p:nvSpPr>
        <p:spPr>
          <a:xfrm>
            <a:off x="10921946" y="195058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BF5E80B-FA0D-8B4D-AB94-93BFF57BBBB6}"/>
              </a:ext>
            </a:extLst>
          </p:cNvPr>
          <p:cNvSpPr/>
          <p:nvPr/>
        </p:nvSpPr>
        <p:spPr>
          <a:xfrm>
            <a:off x="7720106" y="214209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盈餘分配率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3EF32A0-248A-CF44-BFEC-1EAF7DE8D433}"/>
              </a:ext>
            </a:extLst>
          </p:cNvPr>
          <p:cNvSpPr/>
          <p:nvPr/>
        </p:nvSpPr>
        <p:spPr>
          <a:xfrm>
            <a:off x="10287060" y="213558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9C69295-6003-F541-84A5-B812F9FFBC37}"/>
              </a:ext>
            </a:extLst>
          </p:cNvPr>
          <p:cNvSpPr/>
          <p:nvPr/>
        </p:nvSpPr>
        <p:spPr>
          <a:xfrm>
            <a:off x="10921946" y="213521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08A2A29-896D-E14B-91B0-2CA0C5FAC503}"/>
              </a:ext>
            </a:extLst>
          </p:cNvPr>
          <p:cNvSpPr/>
          <p:nvPr/>
        </p:nvSpPr>
        <p:spPr>
          <a:xfrm>
            <a:off x="7720106" y="232529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淨值比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29395E7-46EB-074B-AE2E-723007CCEB28}"/>
              </a:ext>
            </a:extLst>
          </p:cNvPr>
          <p:cNvSpPr/>
          <p:nvPr/>
        </p:nvSpPr>
        <p:spPr>
          <a:xfrm>
            <a:off x="10287060" y="232021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DF0D0B3-FA42-4B43-9720-97053B1673E2}"/>
              </a:ext>
            </a:extLst>
          </p:cNvPr>
          <p:cNvSpPr/>
          <p:nvPr/>
        </p:nvSpPr>
        <p:spPr>
          <a:xfrm>
            <a:off x="10921946" y="231985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6111305-32C6-AA4C-ABD9-F32CA1E0C999}"/>
              </a:ext>
            </a:extLst>
          </p:cNvPr>
          <p:cNvSpPr/>
          <p:nvPr/>
        </p:nvSpPr>
        <p:spPr>
          <a:xfrm>
            <a:off x="7720106" y="250850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本益比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46A1949-8145-E344-A444-2582232C5E9B}"/>
              </a:ext>
            </a:extLst>
          </p:cNvPr>
          <p:cNvSpPr/>
          <p:nvPr/>
        </p:nvSpPr>
        <p:spPr>
          <a:xfrm>
            <a:off x="10287060" y="250485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57C5D28-FECF-074F-AE2B-0567B2CE0DA5}"/>
              </a:ext>
            </a:extLst>
          </p:cNvPr>
          <p:cNvSpPr/>
          <p:nvPr/>
        </p:nvSpPr>
        <p:spPr>
          <a:xfrm>
            <a:off x="10921946" y="250448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B4078AE-1EBF-0846-90D9-4D090C0FF309}"/>
              </a:ext>
            </a:extLst>
          </p:cNvPr>
          <p:cNvSpPr/>
          <p:nvPr/>
        </p:nvSpPr>
        <p:spPr>
          <a:xfrm>
            <a:off x="7044805" y="1398370"/>
            <a:ext cx="678727" cy="1293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常見指標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24B7689-CDE3-9644-81B6-23D3A2F65661}"/>
              </a:ext>
            </a:extLst>
          </p:cNvPr>
          <p:cNvSpPr/>
          <p:nvPr/>
        </p:nvSpPr>
        <p:spPr>
          <a:xfrm>
            <a:off x="7720106" y="269171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負債占資產比率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B83B2F2-FC42-F248-A6EC-3EFD6C02DB29}"/>
              </a:ext>
            </a:extLst>
          </p:cNvPr>
          <p:cNvSpPr/>
          <p:nvPr/>
        </p:nvSpPr>
        <p:spPr>
          <a:xfrm>
            <a:off x="10287060" y="268948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EC0DC1F-B742-8944-9890-48A73A22BBCB}"/>
              </a:ext>
            </a:extLst>
          </p:cNvPr>
          <p:cNvSpPr/>
          <p:nvPr/>
        </p:nvSpPr>
        <p:spPr>
          <a:xfrm>
            <a:off x="10921946" y="268912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C3C3032-142E-6B46-9AF4-F51F72F2196F}"/>
              </a:ext>
            </a:extLst>
          </p:cNvPr>
          <p:cNvSpPr/>
          <p:nvPr/>
        </p:nvSpPr>
        <p:spPr>
          <a:xfrm>
            <a:off x="7720106" y="287492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長期資金站不動產廠房及設備比率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B6F1360-2E41-6A4D-BFFF-9DD2A3F56FE5}"/>
              </a:ext>
            </a:extLst>
          </p:cNvPr>
          <p:cNvSpPr/>
          <p:nvPr/>
        </p:nvSpPr>
        <p:spPr>
          <a:xfrm>
            <a:off x="10287060" y="287412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3632DC0-5E76-4246-BED3-60FEA7268FB6}"/>
              </a:ext>
            </a:extLst>
          </p:cNvPr>
          <p:cNvSpPr/>
          <p:nvPr/>
        </p:nvSpPr>
        <p:spPr>
          <a:xfrm>
            <a:off x="10921946" y="287375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1423739-A6E6-C340-AB73-240273749E03}"/>
              </a:ext>
            </a:extLst>
          </p:cNvPr>
          <p:cNvSpPr/>
          <p:nvPr/>
        </p:nvSpPr>
        <p:spPr>
          <a:xfrm>
            <a:off x="7720106" y="305813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流動比率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4CAA94-4ED0-334A-B3A2-C965CE20D4C8}"/>
              </a:ext>
            </a:extLst>
          </p:cNvPr>
          <p:cNvSpPr/>
          <p:nvPr/>
        </p:nvSpPr>
        <p:spPr>
          <a:xfrm>
            <a:off x="10287060" y="305875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68BD6F5-B898-1F4F-A62D-C5AADCB6E330}"/>
              </a:ext>
            </a:extLst>
          </p:cNvPr>
          <p:cNvSpPr/>
          <p:nvPr/>
        </p:nvSpPr>
        <p:spPr>
          <a:xfrm>
            <a:off x="10921946" y="305838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1052C3C-3EC6-8447-88D9-5A7377DD0E22}"/>
              </a:ext>
            </a:extLst>
          </p:cNvPr>
          <p:cNvSpPr/>
          <p:nvPr/>
        </p:nvSpPr>
        <p:spPr>
          <a:xfrm>
            <a:off x="7720106" y="324133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速動比率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9E6844C-49E1-C443-9B38-325F347C1333}"/>
              </a:ext>
            </a:extLst>
          </p:cNvPr>
          <p:cNvSpPr/>
          <p:nvPr/>
        </p:nvSpPr>
        <p:spPr>
          <a:xfrm>
            <a:off x="10287060" y="324338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8215D15-D3A6-3140-B1F9-91989CDDFF5F}"/>
              </a:ext>
            </a:extLst>
          </p:cNvPr>
          <p:cNvSpPr/>
          <p:nvPr/>
        </p:nvSpPr>
        <p:spPr>
          <a:xfrm>
            <a:off x="10921946" y="324302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F91D923-CB8D-2644-A91C-B1E14FE60528}"/>
              </a:ext>
            </a:extLst>
          </p:cNvPr>
          <p:cNvSpPr/>
          <p:nvPr/>
        </p:nvSpPr>
        <p:spPr>
          <a:xfrm>
            <a:off x="7720106" y="342454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利息保障倍數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166E92E-6082-BA4B-9AC3-D1F84A9BA600}"/>
              </a:ext>
            </a:extLst>
          </p:cNvPr>
          <p:cNvSpPr/>
          <p:nvPr/>
        </p:nvSpPr>
        <p:spPr>
          <a:xfrm>
            <a:off x="10287060" y="342802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4FA3E17-A756-4046-A5F7-A0BBF3544921}"/>
              </a:ext>
            </a:extLst>
          </p:cNvPr>
          <p:cNvSpPr/>
          <p:nvPr/>
        </p:nvSpPr>
        <p:spPr>
          <a:xfrm>
            <a:off x="10921946" y="342765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0AF06E2-DE79-E342-BE10-97A991A48A7F}"/>
              </a:ext>
            </a:extLst>
          </p:cNvPr>
          <p:cNvSpPr/>
          <p:nvPr/>
        </p:nvSpPr>
        <p:spPr>
          <a:xfrm>
            <a:off x="7720106" y="360775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應收款項週轉率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A8AC562-54E4-2E43-B4BF-D6BD68FC1769}"/>
              </a:ext>
            </a:extLst>
          </p:cNvPr>
          <p:cNvSpPr/>
          <p:nvPr/>
        </p:nvSpPr>
        <p:spPr>
          <a:xfrm>
            <a:off x="10287060" y="361265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661BE8C-43D1-1741-A826-29A27993113C}"/>
              </a:ext>
            </a:extLst>
          </p:cNvPr>
          <p:cNvSpPr/>
          <p:nvPr/>
        </p:nvSpPr>
        <p:spPr>
          <a:xfrm>
            <a:off x="10921946" y="361229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9D971E0-391F-844B-93CB-453937C9D3A8}"/>
              </a:ext>
            </a:extLst>
          </p:cNvPr>
          <p:cNvSpPr/>
          <p:nvPr/>
        </p:nvSpPr>
        <p:spPr>
          <a:xfrm>
            <a:off x="7720106" y="379096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平均收現日數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92AADB8-A32F-AB40-8169-10EB4249C7ED}"/>
              </a:ext>
            </a:extLst>
          </p:cNvPr>
          <p:cNvSpPr/>
          <p:nvPr/>
        </p:nvSpPr>
        <p:spPr>
          <a:xfrm>
            <a:off x="10287060" y="379729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3408978-5825-9B49-97FB-5CCF963BA2DE}"/>
              </a:ext>
            </a:extLst>
          </p:cNvPr>
          <p:cNvSpPr/>
          <p:nvPr/>
        </p:nvSpPr>
        <p:spPr>
          <a:xfrm>
            <a:off x="10921946" y="379692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C58F715-D209-6C4F-941D-93FF35B6715E}"/>
              </a:ext>
            </a:extLst>
          </p:cNvPr>
          <p:cNvSpPr/>
          <p:nvPr/>
        </p:nvSpPr>
        <p:spPr>
          <a:xfrm>
            <a:off x="7720106" y="397417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存貨週轉率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B72FCE-27A7-C149-BB58-B07224315552}"/>
              </a:ext>
            </a:extLst>
          </p:cNvPr>
          <p:cNvSpPr/>
          <p:nvPr/>
        </p:nvSpPr>
        <p:spPr>
          <a:xfrm>
            <a:off x="10287060" y="398192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71702E0-BA56-EE40-9B0F-4D22829C36F7}"/>
              </a:ext>
            </a:extLst>
          </p:cNvPr>
          <p:cNvSpPr/>
          <p:nvPr/>
        </p:nvSpPr>
        <p:spPr>
          <a:xfrm>
            <a:off x="10921946" y="398155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8CAE274-B77F-D749-B47A-048B578E76E4}"/>
              </a:ext>
            </a:extLst>
          </p:cNvPr>
          <p:cNvSpPr/>
          <p:nvPr/>
        </p:nvSpPr>
        <p:spPr>
          <a:xfrm>
            <a:off x="7720106" y="415737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平均銷貨日數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A9DBEA5-C613-3345-818F-AFE78AE473E8}"/>
              </a:ext>
            </a:extLst>
          </p:cNvPr>
          <p:cNvSpPr/>
          <p:nvPr/>
        </p:nvSpPr>
        <p:spPr>
          <a:xfrm>
            <a:off x="10287060" y="416655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93E98C9-F134-664C-A66A-C10629CA2B43}"/>
              </a:ext>
            </a:extLst>
          </p:cNvPr>
          <p:cNvSpPr/>
          <p:nvPr/>
        </p:nvSpPr>
        <p:spPr>
          <a:xfrm>
            <a:off x="10921946" y="416619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CFFAAA9-40F4-CA4C-9755-5C00C5E33088}"/>
              </a:ext>
            </a:extLst>
          </p:cNvPr>
          <p:cNvSpPr/>
          <p:nvPr/>
        </p:nvSpPr>
        <p:spPr>
          <a:xfrm>
            <a:off x="7720106" y="434058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不動產廠房及設備週轉率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3D7B619-C643-D246-BE9D-3A21118B086A}"/>
              </a:ext>
            </a:extLst>
          </p:cNvPr>
          <p:cNvSpPr/>
          <p:nvPr/>
        </p:nvSpPr>
        <p:spPr>
          <a:xfrm>
            <a:off x="10287060" y="435119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431231E-F8E6-4C43-918A-DDBFA647DEFB}"/>
              </a:ext>
            </a:extLst>
          </p:cNvPr>
          <p:cNvSpPr/>
          <p:nvPr/>
        </p:nvSpPr>
        <p:spPr>
          <a:xfrm>
            <a:off x="10921946" y="435082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559636B-12D6-CF43-AC27-A86EB6D5411A}"/>
              </a:ext>
            </a:extLst>
          </p:cNvPr>
          <p:cNvSpPr/>
          <p:nvPr/>
        </p:nvSpPr>
        <p:spPr>
          <a:xfrm>
            <a:off x="7720106" y="452379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總資產週轉率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C116D7D-25F1-5740-9BEB-569430ACF6B9}"/>
              </a:ext>
            </a:extLst>
          </p:cNvPr>
          <p:cNvSpPr/>
          <p:nvPr/>
        </p:nvSpPr>
        <p:spPr>
          <a:xfrm>
            <a:off x="10287060" y="453582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6C62EF2-CB4A-0240-A9F8-CAC7293804B0}"/>
              </a:ext>
            </a:extLst>
          </p:cNvPr>
          <p:cNvSpPr/>
          <p:nvPr/>
        </p:nvSpPr>
        <p:spPr>
          <a:xfrm>
            <a:off x="10921946" y="453546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220B003-8C63-6D44-B55E-233530E582F2}"/>
              </a:ext>
            </a:extLst>
          </p:cNvPr>
          <p:cNvSpPr/>
          <p:nvPr/>
        </p:nvSpPr>
        <p:spPr>
          <a:xfrm>
            <a:off x="7720106" y="5554046"/>
            <a:ext cx="2566954" cy="250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現金流量比率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D707176-9CB7-3746-813A-5D062D2D28B1}"/>
              </a:ext>
            </a:extLst>
          </p:cNvPr>
          <p:cNvSpPr/>
          <p:nvPr/>
        </p:nvSpPr>
        <p:spPr>
          <a:xfrm>
            <a:off x="10287060" y="5583316"/>
            <a:ext cx="634886" cy="206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5FDA5FF-D672-F049-A161-E595408A4556}"/>
              </a:ext>
            </a:extLst>
          </p:cNvPr>
          <p:cNvSpPr/>
          <p:nvPr/>
        </p:nvSpPr>
        <p:spPr>
          <a:xfrm>
            <a:off x="10921946" y="5582949"/>
            <a:ext cx="634886" cy="206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57F6DF8-B159-6343-82C9-87542E93C770}"/>
              </a:ext>
            </a:extLst>
          </p:cNvPr>
          <p:cNvSpPr/>
          <p:nvPr/>
        </p:nvSpPr>
        <p:spPr>
          <a:xfrm>
            <a:off x="7720106" y="579853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現金流量允當比率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48E3E93-2ED3-AE4A-857A-8897C93572D6}"/>
              </a:ext>
            </a:extLst>
          </p:cNvPr>
          <p:cNvSpPr/>
          <p:nvPr/>
        </p:nvSpPr>
        <p:spPr>
          <a:xfrm>
            <a:off x="10287060" y="578488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C6843E3-2454-AE4A-97AF-E3C47EB873C4}"/>
              </a:ext>
            </a:extLst>
          </p:cNvPr>
          <p:cNvSpPr/>
          <p:nvPr/>
        </p:nvSpPr>
        <p:spPr>
          <a:xfrm>
            <a:off x="10921946" y="578452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0A4E1CE-6805-DF43-8467-AF079653610E}"/>
              </a:ext>
            </a:extLst>
          </p:cNvPr>
          <p:cNvSpPr/>
          <p:nvPr/>
        </p:nvSpPr>
        <p:spPr>
          <a:xfrm>
            <a:off x="7720106" y="598173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現金再投資比率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1F35B45-C138-024F-A2DE-CBCB26FDDE6F}"/>
              </a:ext>
            </a:extLst>
          </p:cNvPr>
          <p:cNvSpPr/>
          <p:nvPr/>
        </p:nvSpPr>
        <p:spPr>
          <a:xfrm>
            <a:off x="10287060" y="596952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A6B05A5-DD75-4745-A34D-AF9C6937EBE5}"/>
              </a:ext>
            </a:extLst>
          </p:cNvPr>
          <p:cNvSpPr/>
          <p:nvPr/>
        </p:nvSpPr>
        <p:spPr>
          <a:xfrm>
            <a:off x="10921946" y="596915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AB844B6-BC52-7A49-AD84-CFC66FCCB8D1}"/>
              </a:ext>
            </a:extLst>
          </p:cNvPr>
          <p:cNvSpPr/>
          <p:nvPr/>
        </p:nvSpPr>
        <p:spPr>
          <a:xfrm>
            <a:off x="7720106" y="470700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資產報酬率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EF84D37-3DCD-FF4E-897F-FF1F5CE381E5}"/>
              </a:ext>
            </a:extLst>
          </p:cNvPr>
          <p:cNvSpPr/>
          <p:nvPr/>
        </p:nvSpPr>
        <p:spPr>
          <a:xfrm>
            <a:off x="10287060" y="472046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9CA250-73E4-1A43-9639-E073522E832A}"/>
              </a:ext>
            </a:extLst>
          </p:cNvPr>
          <p:cNvSpPr/>
          <p:nvPr/>
        </p:nvSpPr>
        <p:spPr>
          <a:xfrm>
            <a:off x="10921946" y="472009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39EB45C-DA90-2C45-9E16-BF4D1FDE65D5}"/>
              </a:ext>
            </a:extLst>
          </p:cNvPr>
          <p:cNvSpPr/>
          <p:nvPr/>
        </p:nvSpPr>
        <p:spPr>
          <a:xfrm>
            <a:off x="7720106" y="489021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權益報酬率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53EB3B0-96B0-3C4B-8E89-C2CCCB067C64}"/>
              </a:ext>
            </a:extLst>
          </p:cNvPr>
          <p:cNvSpPr/>
          <p:nvPr/>
        </p:nvSpPr>
        <p:spPr>
          <a:xfrm>
            <a:off x="10287060" y="490509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92061FD-9DD7-8542-8B30-918F01B0ADF9}"/>
              </a:ext>
            </a:extLst>
          </p:cNvPr>
          <p:cNvSpPr/>
          <p:nvPr/>
        </p:nvSpPr>
        <p:spPr>
          <a:xfrm>
            <a:off x="10921946" y="490472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B983F55-88FF-654F-99C4-CAEB7C92BD02}"/>
              </a:ext>
            </a:extLst>
          </p:cNvPr>
          <p:cNvSpPr/>
          <p:nvPr/>
        </p:nvSpPr>
        <p:spPr>
          <a:xfrm>
            <a:off x="7720106" y="507341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稅前純益佔實收資本比率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89F790D-33BF-B743-BA3D-4F2EE0180F53}"/>
              </a:ext>
            </a:extLst>
          </p:cNvPr>
          <p:cNvSpPr/>
          <p:nvPr/>
        </p:nvSpPr>
        <p:spPr>
          <a:xfrm>
            <a:off x="10287060" y="508972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710AC6E-DF1C-7049-93C9-323D1286D9AC}"/>
              </a:ext>
            </a:extLst>
          </p:cNvPr>
          <p:cNvSpPr/>
          <p:nvPr/>
        </p:nvSpPr>
        <p:spPr>
          <a:xfrm>
            <a:off x="10921946" y="508936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50C2133-CD34-D84A-9660-3B9D574B76FC}"/>
              </a:ext>
            </a:extLst>
          </p:cNvPr>
          <p:cNvSpPr/>
          <p:nvPr/>
        </p:nvSpPr>
        <p:spPr>
          <a:xfrm>
            <a:off x="7720106" y="525662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純益率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B0D3FCA-0E61-6947-A54B-463D3EE2CF72}"/>
              </a:ext>
            </a:extLst>
          </p:cNvPr>
          <p:cNvSpPr/>
          <p:nvPr/>
        </p:nvSpPr>
        <p:spPr>
          <a:xfrm>
            <a:off x="10287060" y="527436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B09214B-6A02-4048-B94A-765433774D54}"/>
              </a:ext>
            </a:extLst>
          </p:cNvPr>
          <p:cNvSpPr/>
          <p:nvPr/>
        </p:nvSpPr>
        <p:spPr>
          <a:xfrm>
            <a:off x="10921946" y="527399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2AA97E85-72CD-434F-89D5-5A3C2EB23305}"/>
              </a:ext>
            </a:extLst>
          </p:cNvPr>
          <p:cNvSpPr/>
          <p:nvPr/>
        </p:nvSpPr>
        <p:spPr>
          <a:xfrm>
            <a:off x="7720106" y="5439835"/>
            <a:ext cx="2566954" cy="1207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每股盈餘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元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89339B7-571C-2B48-95DF-5B936E090323}"/>
              </a:ext>
            </a:extLst>
          </p:cNvPr>
          <p:cNvSpPr/>
          <p:nvPr/>
        </p:nvSpPr>
        <p:spPr>
          <a:xfrm>
            <a:off x="10287060" y="5458997"/>
            <a:ext cx="634886" cy="1293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D6CF66A-DB47-4842-ABF0-256F31950AE1}"/>
              </a:ext>
            </a:extLst>
          </p:cNvPr>
          <p:cNvSpPr/>
          <p:nvPr/>
        </p:nvSpPr>
        <p:spPr>
          <a:xfrm>
            <a:off x="10921946" y="5458630"/>
            <a:ext cx="634886" cy="1293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5E53925-B669-6A45-83ED-A0D95B6E1406}"/>
              </a:ext>
            </a:extLst>
          </p:cNvPr>
          <p:cNvSpPr/>
          <p:nvPr/>
        </p:nvSpPr>
        <p:spPr>
          <a:xfrm>
            <a:off x="7038350" y="2694198"/>
            <a:ext cx="659835" cy="384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財務結構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FE33DBB-8A46-5343-B4E3-0B32CDB4B5ED}"/>
              </a:ext>
            </a:extLst>
          </p:cNvPr>
          <p:cNvSpPr/>
          <p:nvPr/>
        </p:nvSpPr>
        <p:spPr>
          <a:xfrm>
            <a:off x="7052914" y="3072106"/>
            <a:ext cx="645272" cy="5236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償還能力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18EB0BA2-2C74-9B48-A8F5-DAE5532841ED}"/>
              </a:ext>
            </a:extLst>
          </p:cNvPr>
          <p:cNvSpPr/>
          <p:nvPr/>
        </p:nvSpPr>
        <p:spPr>
          <a:xfrm>
            <a:off x="7067481" y="3607755"/>
            <a:ext cx="625858" cy="10884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經營能力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4A3F2C3-0045-F340-979E-483BA00CFB20}"/>
              </a:ext>
            </a:extLst>
          </p:cNvPr>
          <p:cNvSpPr/>
          <p:nvPr/>
        </p:nvSpPr>
        <p:spPr>
          <a:xfrm>
            <a:off x="7070703" y="4696184"/>
            <a:ext cx="642625" cy="9145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獲利能力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E6B75415-DA27-5244-B098-4EC6A3D4E0AC}"/>
              </a:ext>
            </a:extLst>
          </p:cNvPr>
          <p:cNvSpPr/>
          <p:nvPr/>
        </p:nvSpPr>
        <p:spPr>
          <a:xfrm>
            <a:off x="7062352" y="5610724"/>
            <a:ext cx="641763" cy="5586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現金流量</a:t>
            </a:r>
          </a:p>
        </p:txBody>
      </p:sp>
    </p:spTree>
    <p:extLst>
      <p:ext uri="{BB962C8B-B14F-4D97-AF65-F5344CB8AC3E}">
        <p14:creationId xmlns:p14="http://schemas.microsoft.com/office/powerpoint/2010/main" val="252523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618</Words>
  <Application>Microsoft Macintosh PowerPoint</Application>
  <PresentationFormat>寬螢幕</PresentationFormat>
  <Paragraphs>213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GUI：網格Part</vt:lpstr>
      <vt:lpstr>GUI：長條圖Part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Hanson Chang</dc:creator>
  <cp:lastModifiedBy>Hanson Chang</cp:lastModifiedBy>
  <cp:revision>5</cp:revision>
  <dcterms:created xsi:type="dcterms:W3CDTF">2019-06-09T08:21:12Z</dcterms:created>
  <dcterms:modified xsi:type="dcterms:W3CDTF">2019-06-09T09:47:14Z</dcterms:modified>
</cp:coreProperties>
</file>