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0" r:id="rId17"/>
    <p:sldId id="271" r:id="rId18"/>
    <p:sldId id="272" r:id="rId19"/>
    <p:sldId id="273" r:id="rId20"/>
  </p:sldIdLst>
  <p:sldSz cx="9753600" cy="73152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ontserrat Classic" panose="02020500000000000000" charset="0"/>
      <p:regular r:id="rId25"/>
    </p:embeddedFont>
    <p:embeddedFont>
      <p:font typeface="Montserrat Classic Bold" panose="02020500000000000000" charset="0"/>
      <p:regular r:id="rId26"/>
    </p:embeddedFont>
    <p:embeddedFont>
      <p:font typeface="Montserrat Light" panose="00000400000000000000" pitchFamily="2" charset="0"/>
      <p:regular r:id="rId27"/>
      <p:italic r:id="rId28"/>
    </p:embeddedFont>
    <p:embeddedFont>
      <p:font typeface="Montserrat Light Bold" panose="02020500000000000000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101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794" r="2700" b="12304"/>
          <a:stretch>
            <a:fillRect/>
          </a:stretch>
        </p:blipFill>
        <p:spPr>
          <a:xfrm>
            <a:off x="-111182" y="0"/>
            <a:ext cx="9975964" cy="611442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450826" y="7778"/>
            <a:ext cx="6122452" cy="6105003"/>
          </a:xfrm>
          <a:prstGeom prst="rect">
            <a:avLst/>
          </a:prstGeom>
          <a:solidFill>
            <a:srgbClr val="10609D">
              <a:alpha val="89804"/>
            </a:srgbClr>
          </a:solidFill>
        </p:spPr>
      </p:sp>
      <p:grpSp>
        <p:nvGrpSpPr>
          <p:cNvPr id="4" name="Group 4"/>
          <p:cNvGrpSpPr/>
          <p:nvPr/>
        </p:nvGrpSpPr>
        <p:grpSpPr>
          <a:xfrm>
            <a:off x="793413" y="2716416"/>
            <a:ext cx="5437277" cy="3009308"/>
            <a:chOff x="0" y="0"/>
            <a:chExt cx="7249703" cy="4012411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656949"/>
              <a:ext cx="7249703" cy="3355462"/>
              <a:chOff x="0" y="0"/>
              <a:chExt cx="9178722" cy="4248291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9178721" cy="4248291"/>
              </a:xfrm>
              <a:custGeom>
                <a:avLst/>
                <a:gdLst/>
                <a:ahLst/>
                <a:cxnLst/>
                <a:rect l="l" t="t" r="r" b="b"/>
                <a:pathLst>
                  <a:path w="9178721" h="4248291">
                    <a:moveTo>
                      <a:pt x="0" y="0"/>
                    </a:moveTo>
                    <a:lnTo>
                      <a:pt x="0" y="4248291"/>
                    </a:lnTo>
                    <a:lnTo>
                      <a:pt x="9178721" y="4248291"/>
                    </a:lnTo>
                    <a:lnTo>
                      <a:pt x="9178721" y="0"/>
                    </a:lnTo>
                    <a:lnTo>
                      <a:pt x="0" y="0"/>
                    </a:lnTo>
                    <a:close/>
                    <a:moveTo>
                      <a:pt x="9117761" y="4187331"/>
                    </a:moveTo>
                    <a:lnTo>
                      <a:pt x="59690" y="4187331"/>
                    </a:lnTo>
                    <a:lnTo>
                      <a:pt x="59690" y="59690"/>
                    </a:lnTo>
                    <a:lnTo>
                      <a:pt x="9117761" y="59690"/>
                    </a:lnTo>
                    <a:lnTo>
                      <a:pt x="9117761" y="418733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0" y="-19050"/>
              <a:ext cx="7173789" cy="393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69"/>
                </a:lnSpc>
              </a:pPr>
              <a:r>
                <a:rPr lang="en-US" sz="1899" spc="189">
                  <a:solidFill>
                    <a:srgbClr val="FFFFFF"/>
                  </a:solidFill>
                  <a:latin typeface="Montserrat Classic"/>
                </a:rPr>
                <a:t>OOP Final Project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319190" y="968795"/>
              <a:ext cx="6611323" cy="2727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039"/>
                </a:lnSpc>
              </a:pPr>
              <a:r>
                <a:rPr lang="en-US" sz="6699" spc="-66" dirty="0">
                  <a:solidFill>
                    <a:srgbClr val="FFFFFF"/>
                  </a:solidFill>
                  <a:latin typeface="Montserrat Classic Bold"/>
                </a:rPr>
                <a:t>Stock Analyze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83888" y="6526530"/>
            <a:ext cx="7480677" cy="328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1800" spc="18">
                <a:solidFill>
                  <a:srgbClr val="10609D"/>
                </a:solidFill>
                <a:latin typeface="Montserrat Classic"/>
              </a:rPr>
              <a:t>Introduction by 鄔仁迪、程愷元、翁武鱗、林敬原、危湘妤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5893" t="12547" r="15893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731520" y="755656"/>
            <a:ext cx="3727795" cy="5812107"/>
            <a:chOff x="0" y="0"/>
            <a:chExt cx="6292928" cy="981147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292928" cy="9811476"/>
            </a:xfrm>
            <a:custGeom>
              <a:avLst/>
              <a:gdLst/>
              <a:ahLst/>
              <a:cxnLst/>
              <a:rect l="l" t="t" r="r" b="b"/>
              <a:pathLst>
                <a:path w="6292928" h="9811476">
                  <a:moveTo>
                    <a:pt x="0" y="0"/>
                  </a:moveTo>
                  <a:lnTo>
                    <a:pt x="0" y="9811476"/>
                  </a:lnTo>
                  <a:lnTo>
                    <a:pt x="6292928" y="9811476"/>
                  </a:lnTo>
                  <a:lnTo>
                    <a:pt x="6292928" y="0"/>
                  </a:lnTo>
                  <a:lnTo>
                    <a:pt x="0" y="0"/>
                  </a:lnTo>
                  <a:close/>
                  <a:moveTo>
                    <a:pt x="6231968" y="9750516"/>
                  </a:moveTo>
                  <a:lnTo>
                    <a:pt x="59690" y="9750516"/>
                  </a:lnTo>
                  <a:lnTo>
                    <a:pt x="59690" y="59690"/>
                  </a:lnTo>
                  <a:lnTo>
                    <a:pt x="6231968" y="59690"/>
                  </a:lnTo>
                  <a:lnTo>
                    <a:pt x="6231968" y="975051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149038" y="2244692"/>
            <a:ext cx="2892759" cy="2834035"/>
            <a:chOff x="0" y="0"/>
            <a:chExt cx="3857012" cy="3778713"/>
          </a:xfrm>
        </p:grpSpPr>
        <p:sp>
          <p:nvSpPr>
            <p:cNvPr id="6" name="TextBox 6"/>
            <p:cNvSpPr txBox="1"/>
            <p:nvPr/>
          </p:nvSpPr>
          <p:spPr>
            <a:xfrm>
              <a:off x="0" y="-57150"/>
              <a:ext cx="3857012" cy="1289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 spc="140">
                  <a:solidFill>
                    <a:srgbClr val="FFFFFF"/>
                  </a:solidFill>
                  <a:latin typeface="Montserrat Classic Bold"/>
                </a:rPr>
                <a:t>Golden</a:t>
              </a:r>
            </a:p>
            <a:p>
              <a:pPr algn="ctr">
                <a:lnSpc>
                  <a:spcPts val="3919"/>
                </a:lnSpc>
              </a:pPr>
              <a:r>
                <a:rPr lang="en-US" sz="2800" spc="140">
                  <a:solidFill>
                    <a:srgbClr val="FFFFFF"/>
                  </a:solidFill>
                  <a:latin typeface="Montserrat Classic Bold"/>
                </a:rPr>
                <a:t>Cross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518537"/>
              <a:ext cx="3857012" cy="2261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18">
                  <a:solidFill>
                    <a:srgbClr val="FFFFFF"/>
                  </a:solidFill>
                  <a:latin typeface="Montserrat Light"/>
                </a:rPr>
                <a:t>If the short term day mean is greater than long term day mean after cross, </a:t>
              </a:r>
            </a:p>
            <a:p>
              <a:pPr algn="ctr">
                <a:lnSpc>
                  <a:spcPts val="2700"/>
                </a:lnSpc>
              </a:pPr>
              <a:r>
                <a:rPr lang="en-US" sz="1800" spc="18">
                  <a:solidFill>
                    <a:srgbClr val="FFFFFF"/>
                  </a:solidFill>
                  <a:latin typeface="Montserrat Light"/>
                </a:rPr>
                <a:t> </a:t>
              </a:r>
              <a:r>
                <a:rPr lang="en-US" sz="1800" spc="18">
                  <a:solidFill>
                    <a:srgbClr val="FFFFFF"/>
                  </a:solidFill>
                  <a:latin typeface="Montserrat Light Bold"/>
                </a:rPr>
                <a:t>Price Will Rise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1EAB12F-52D3-F641-3CE1-9180399BF194}"/>
              </a:ext>
            </a:extLst>
          </p:cNvPr>
          <p:cNvGrpSpPr/>
          <p:nvPr/>
        </p:nvGrpSpPr>
        <p:grpSpPr>
          <a:xfrm>
            <a:off x="5294285" y="771573"/>
            <a:ext cx="3727795" cy="5812107"/>
            <a:chOff x="5294285" y="771573"/>
            <a:chExt cx="3727795" cy="5812107"/>
          </a:xfrm>
        </p:grpSpPr>
        <p:grpSp>
          <p:nvGrpSpPr>
            <p:cNvPr id="8" name="Group 8"/>
            <p:cNvGrpSpPr/>
            <p:nvPr/>
          </p:nvGrpSpPr>
          <p:grpSpPr>
            <a:xfrm>
              <a:off x="5294285" y="771573"/>
              <a:ext cx="3727795" cy="5812107"/>
              <a:chOff x="0" y="0"/>
              <a:chExt cx="6292928" cy="9811476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292928" cy="9811476"/>
              </a:xfrm>
              <a:custGeom>
                <a:avLst/>
                <a:gdLst/>
                <a:ahLst/>
                <a:cxnLst/>
                <a:rect l="l" t="t" r="r" b="b"/>
                <a:pathLst>
                  <a:path w="6292928" h="9811476">
                    <a:moveTo>
                      <a:pt x="0" y="0"/>
                    </a:moveTo>
                    <a:lnTo>
                      <a:pt x="0" y="9811476"/>
                    </a:lnTo>
                    <a:lnTo>
                      <a:pt x="6292928" y="9811476"/>
                    </a:lnTo>
                    <a:lnTo>
                      <a:pt x="6292928" y="0"/>
                    </a:lnTo>
                    <a:lnTo>
                      <a:pt x="0" y="0"/>
                    </a:lnTo>
                    <a:close/>
                    <a:moveTo>
                      <a:pt x="6231968" y="9750516"/>
                    </a:moveTo>
                    <a:lnTo>
                      <a:pt x="59690" y="9750516"/>
                    </a:lnTo>
                    <a:lnTo>
                      <a:pt x="59690" y="59690"/>
                    </a:lnTo>
                    <a:lnTo>
                      <a:pt x="6231968" y="59690"/>
                    </a:lnTo>
                    <a:lnTo>
                      <a:pt x="6231968" y="975051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5711803" y="2259974"/>
              <a:ext cx="2892759" cy="2835305"/>
              <a:chOff x="0" y="0"/>
              <a:chExt cx="3857012" cy="3780407"/>
            </a:xfrm>
          </p:grpSpPr>
          <p:sp>
            <p:nvSpPr>
              <p:cNvPr id="11" name="TextBox 11"/>
              <p:cNvSpPr txBox="1"/>
              <p:nvPr/>
            </p:nvSpPr>
            <p:spPr>
              <a:xfrm>
                <a:off x="0" y="-57150"/>
                <a:ext cx="3857012" cy="128989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n-US" sz="2800" spc="140" dirty="0">
                    <a:solidFill>
                      <a:srgbClr val="FFFFFF"/>
                    </a:solidFill>
                    <a:latin typeface="Montserrat Classic Bold"/>
                  </a:rPr>
                  <a:t>Death</a:t>
                </a:r>
              </a:p>
              <a:p>
                <a:pPr algn="ctr">
                  <a:lnSpc>
                    <a:spcPts val="3919"/>
                  </a:lnSpc>
                </a:pPr>
                <a:r>
                  <a:rPr lang="en-US" sz="2800" spc="140" dirty="0">
                    <a:solidFill>
                      <a:srgbClr val="FFFFFF"/>
                    </a:solidFill>
                    <a:latin typeface="Montserrat Classic Bold"/>
                  </a:rPr>
                  <a:t>Cross</a:t>
                </a:r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1518537"/>
                <a:ext cx="3857012" cy="226187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700"/>
                  </a:lnSpc>
                </a:pPr>
                <a:r>
                  <a:rPr lang="en-US" sz="1800" spc="18" dirty="0">
                    <a:solidFill>
                      <a:srgbClr val="FFFFFF"/>
                    </a:solidFill>
                    <a:latin typeface="Montserrat Light"/>
                  </a:rPr>
                  <a:t>If the short term day mean is lesser than long term day mean after cross,</a:t>
                </a:r>
              </a:p>
              <a:p>
                <a:pPr algn="ctr">
                  <a:lnSpc>
                    <a:spcPts val="2700"/>
                  </a:lnSpc>
                </a:pPr>
                <a:r>
                  <a:rPr lang="en-US" sz="1800" spc="18" dirty="0">
                    <a:solidFill>
                      <a:srgbClr val="FFFFFF"/>
                    </a:solidFill>
                    <a:latin typeface="Montserrat Light"/>
                  </a:rPr>
                  <a:t> </a:t>
                </a:r>
                <a:r>
                  <a:rPr lang="en-US" sz="1800" spc="18" dirty="0">
                    <a:solidFill>
                      <a:srgbClr val="FFFFFF"/>
                    </a:solidFill>
                    <a:latin typeface="Montserrat Light Bold"/>
                  </a:rPr>
                  <a:t>Price Will Drop</a:t>
                </a:r>
              </a:p>
            </p:txBody>
          </p:sp>
        </p:grpSp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5619D51D-66E7-9091-BD3D-5DDD39F40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37" y="3217017"/>
            <a:ext cx="2875443" cy="288621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AE011C7-18B4-4447-640E-2449769AE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222" y="3217017"/>
            <a:ext cx="2892759" cy="2886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60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6827" y="-40618"/>
            <a:ext cx="8524868" cy="735581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453842" y="5178887"/>
            <a:ext cx="6489241" cy="1404793"/>
            <a:chOff x="0" y="0"/>
            <a:chExt cx="8652321" cy="1873057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8652321" cy="1873057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/>
            <a:p>
              <a:pPr algn="r"/>
              <a:endParaRPr lang="en-US" altLang="zh-TW" sz="4800" spc="48" dirty="0">
                <a:solidFill>
                  <a:srgbClr val="10609D"/>
                </a:solidFill>
                <a:latin typeface="Montserrat Light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106440" y="373468"/>
              <a:ext cx="7545881" cy="11261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4800" spc="48" dirty="0">
                  <a:solidFill>
                    <a:srgbClr val="10609D"/>
                  </a:solidFill>
                  <a:latin typeface="Montserrat Light"/>
                </a:rPr>
                <a:t>Bollinger </a:t>
              </a:r>
              <a:r>
                <a:rPr lang="en-US" altLang="zh-TW" sz="4800" spc="48" dirty="0">
                  <a:solidFill>
                    <a:srgbClr val="10609D"/>
                  </a:solidFill>
                  <a:latin typeface="Montserrat Light"/>
                </a:rPr>
                <a:t>Bands</a:t>
              </a:r>
              <a:endParaRPr lang="en-US" sz="4800" spc="48" dirty="0">
                <a:solidFill>
                  <a:srgbClr val="10609D"/>
                </a:solidFill>
                <a:latin typeface="Montserrat Ligh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9525" y="-26028"/>
            <a:ext cx="3155488" cy="7367257"/>
          </a:xfrm>
          <a:prstGeom prst="rect">
            <a:avLst/>
          </a:prstGeom>
          <a:solidFill>
            <a:srgbClr val="10609D"/>
          </a:solidFill>
        </p:spPr>
      </p:sp>
      <p:sp>
        <p:nvSpPr>
          <p:cNvPr id="3" name="TextBox 3"/>
          <p:cNvSpPr txBox="1"/>
          <p:nvPr/>
        </p:nvSpPr>
        <p:spPr>
          <a:xfrm>
            <a:off x="-1189142" y="3272529"/>
            <a:ext cx="5482963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300" spc="313">
                <a:solidFill>
                  <a:srgbClr val="FFFFFF"/>
                </a:solidFill>
                <a:latin typeface="Montserrat Classic Bold"/>
              </a:rPr>
              <a:t>BOLLINGER</a:t>
            </a:r>
          </a:p>
          <a:p>
            <a:pPr algn="ctr">
              <a:lnSpc>
                <a:spcPts val="3960"/>
              </a:lnSpc>
            </a:pPr>
            <a:r>
              <a:rPr lang="en-US" sz="3300" spc="313">
                <a:solidFill>
                  <a:srgbClr val="FFFFFF"/>
                </a:solidFill>
                <a:latin typeface="Montserrat Classic Bold"/>
              </a:rPr>
              <a:t> BANDS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4900445" y="579120"/>
            <a:ext cx="3606744" cy="1091170"/>
            <a:chOff x="0" y="0"/>
            <a:chExt cx="4808992" cy="1454894"/>
          </a:xfrm>
        </p:grpSpPr>
        <p:sp>
          <p:nvSpPr>
            <p:cNvPr id="5" name="TextBox 5"/>
            <p:cNvSpPr txBox="1"/>
            <p:nvPr/>
          </p:nvSpPr>
          <p:spPr>
            <a:xfrm>
              <a:off x="0" y="675749"/>
              <a:ext cx="4808992" cy="779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1600" spc="16" dirty="0">
                  <a:solidFill>
                    <a:srgbClr val="10609D"/>
                  </a:solidFill>
                  <a:latin typeface="Montserrat Light"/>
                </a:rPr>
                <a:t>SMA + z-score * standard deviations.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808992" cy="535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spc="240">
                  <a:solidFill>
                    <a:srgbClr val="10609D"/>
                  </a:solidFill>
                  <a:latin typeface="Montserrat Classic"/>
                </a:rPr>
                <a:t>UPPER BAND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900445" y="5621754"/>
            <a:ext cx="3606744" cy="786370"/>
            <a:chOff x="0" y="0"/>
            <a:chExt cx="4808992" cy="1048494"/>
          </a:xfrm>
        </p:grpSpPr>
        <p:sp>
          <p:nvSpPr>
            <p:cNvPr id="8" name="TextBox 8"/>
            <p:cNvSpPr txBox="1"/>
            <p:nvPr/>
          </p:nvSpPr>
          <p:spPr>
            <a:xfrm>
              <a:off x="0" y="675749"/>
              <a:ext cx="4808992" cy="3727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1600" spc="16" dirty="0">
                  <a:solidFill>
                    <a:srgbClr val="10609D"/>
                  </a:solidFill>
                  <a:latin typeface="Montserrat Light"/>
                </a:rPr>
                <a:t>SMA - z-score * standard deviations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4808992" cy="535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spc="240" dirty="0">
                  <a:solidFill>
                    <a:srgbClr val="10609D"/>
                  </a:solidFill>
                  <a:latin typeface="Montserrat Classic"/>
                </a:rPr>
                <a:t>LOWER BAND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900445" y="3176637"/>
            <a:ext cx="3606744" cy="786370"/>
            <a:chOff x="0" y="0"/>
            <a:chExt cx="4808992" cy="104849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75749"/>
              <a:ext cx="4808992" cy="3727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1600" spc="16">
                  <a:solidFill>
                    <a:srgbClr val="10609D"/>
                  </a:solidFill>
                  <a:latin typeface="Montserrat Light"/>
                </a:rPr>
                <a:t>Simple Moving Average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4808992" cy="535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spc="240" dirty="0">
                  <a:solidFill>
                    <a:srgbClr val="10609D"/>
                  </a:solidFill>
                  <a:latin typeface="Montserrat Classic"/>
                </a:rPr>
                <a:t>SMA</a:t>
              </a:r>
            </a:p>
          </p:txBody>
        </p:sp>
      </p:grpSp>
      <p:sp>
        <p:nvSpPr>
          <p:cNvPr id="13" name="AutoShape 13"/>
          <p:cNvSpPr/>
          <p:nvPr/>
        </p:nvSpPr>
        <p:spPr>
          <a:xfrm>
            <a:off x="3894949" y="2320959"/>
            <a:ext cx="5127131" cy="28340"/>
          </a:xfrm>
          <a:prstGeom prst="rect">
            <a:avLst/>
          </a:prstGeom>
          <a:solidFill>
            <a:srgbClr val="10609D">
              <a:alpha val="9804"/>
            </a:srgbClr>
          </a:solidFill>
        </p:spPr>
      </p:sp>
      <p:sp>
        <p:nvSpPr>
          <p:cNvPr id="14" name="AutoShape 14"/>
          <p:cNvSpPr/>
          <p:nvPr/>
        </p:nvSpPr>
        <p:spPr>
          <a:xfrm>
            <a:off x="3894949" y="4788162"/>
            <a:ext cx="5127131" cy="28340"/>
          </a:xfrm>
          <a:prstGeom prst="rect">
            <a:avLst/>
          </a:prstGeom>
          <a:solidFill>
            <a:srgbClr val="10609D">
              <a:alpha val="9804"/>
            </a:srgbClr>
          </a:solidFill>
        </p:spPr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2C71EA8-2A79-FC53-BFB0-873CC5064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935" y="2482269"/>
            <a:ext cx="2202507" cy="2183789"/>
          </a:xfrm>
          <a:prstGeom prst="rect">
            <a:avLst/>
          </a:prstGeom>
        </p:spPr>
      </p:pic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FAE9BF5E-1F30-EADE-B3FE-E7467C452572}"/>
              </a:ext>
            </a:extLst>
          </p:cNvPr>
          <p:cNvSpPr/>
          <p:nvPr/>
        </p:nvSpPr>
        <p:spPr>
          <a:xfrm>
            <a:off x="8055029" y="2793164"/>
            <a:ext cx="533400" cy="838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7 9.02778E-7 L -0.00163 -0.08485 " pathEditMode="fixed" rAng="0" ptsTypes="AA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" y="-4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3 -0.08485 L -0.00163 0.0926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60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014005" y="-2686752"/>
            <a:ext cx="1725590" cy="8276384"/>
            <a:chOff x="0" y="0"/>
            <a:chExt cx="2912986" cy="139714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12986" cy="13971446"/>
            </a:xfrm>
            <a:custGeom>
              <a:avLst/>
              <a:gdLst/>
              <a:ahLst/>
              <a:cxnLst/>
              <a:rect l="l" t="t" r="r" b="b"/>
              <a:pathLst>
                <a:path w="2912986" h="13971446">
                  <a:moveTo>
                    <a:pt x="0" y="0"/>
                  </a:moveTo>
                  <a:lnTo>
                    <a:pt x="0" y="13971446"/>
                  </a:lnTo>
                  <a:lnTo>
                    <a:pt x="2912986" y="13971446"/>
                  </a:lnTo>
                  <a:lnTo>
                    <a:pt x="2912986" y="0"/>
                  </a:lnTo>
                  <a:lnTo>
                    <a:pt x="0" y="0"/>
                  </a:lnTo>
                  <a:close/>
                  <a:moveTo>
                    <a:pt x="2852026" y="13910487"/>
                  </a:moveTo>
                  <a:lnTo>
                    <a:pt x="59690" y="13910487"/>
                  </a:lnTo>
                  <a:lnTo>
                    <a:pt x="59690" y="59690"/>
                  </a:lnTo>
                  <a:lnTo>
                    <a:pt x="2852026" y="59690"/>
                  </a:lnTo>
                  <a:lnTo>
                    <a:pt x="2852026" y="13910487"/>
                  </a:ln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06639" y="1052490"/>
            <a:ext cx="7740322" cy="1366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4200" spc="-42">
                <a:solidFill>
                  <a:srgbClr val="FFFFFF"/>
                </a:solidFill>
                <a:latin typeface="Montserrat Classic Bold"/>
              </a:rPr>
              <a:t>Bollinger Bands</a:t>
            </a:r>
          </a:p>
          <a:p>
            <a:pPr algn="ctr">
              <a:lnSpc>
                <a:spcPts val="5460"/>
              </a:lnSpc>
            </a:pPr>
            <a:endParaRPr lang="en-US" sz="4200" spc="-42">
              <a:solidFill>
                <a:srgbClr val="FFFFFF"/>
              </a:solidFill>
              <a:latin typeface="Montserrat Classic Bold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-146043" y="3320279"/>
            <a:ext cx="10045685" cy="4096019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405650" y="4657083"/>
            <a:ext cx="2666997" cy="1042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18">
                <a:solidFill>
                  <a:srgbClr val="10609D"/>
                </a:solidFill>
                <a:latin typeface="Montserrat Light Bold"/>
              </a:rPr>
              <a:t> Bands Tighten</a:t>
            </a:r>
          </a:p>
          <a:p>
            <a:pPr algn="ctr">
              <a:lnSpc>
                <a:spcPts val="2700"/>
              </a:lnSpc>
            </a:pPr>
            <a:r>
              <a:rPr lang="en-US" sz="1800" spc="18">
                <a:solidFill>
                  <a:srgbClr val="10609D"/>
                </a:solidFill>
                <a:latin typeface="Montserrat Light"/>
              </a:rPr>
              <a:t>raise the probability to start a trending move</a:t>
            </a:r>
          </a:p>
        </p:txBody>
      </p:sp>
      <p:sp>
        <p:nvSpPr>
          <p:cNvPr id="7" name="AutoShape 7"/>
          <p:cNvSpPr/>
          <p:nvPr/>
        </p:nvSpPr>
        <p:spPr>
          <a:xfrm>
            <a:off x="3347652" y="3817401"/>
            <a:ext cx="36174" cy="2899580"/>
          </a:xfrm>
          <a:prstGeom prst="rect">
            <a:avLst/>
          </a:prstGeom>
          <a:solidFill>
            <a:srgbClr val="10609D">
              <a:alpha val="9804"/>
            </a:srgbClr>
          </a:solidFill>
        </p:spPr>
      </p:sp>
      <p:sp>
        <p:nvSpPr>
          <p:cNvPr id="8" name="AutoShape 8"/>
          <p:cNvSpPr/>
          <p:nvPr/>
        </p:nvSpPr>
        <p:spPr>
          <a:xfrm>
            <a:off x="6369960" y="3817401"/>
            <a:ext cx="36174" cy="2899580"/>
          </a:xfrm>
          <a:prstGeom prst="rect">
            <a:avLst/>
          </a:prstGeom>
          <a:solidFill>
            <a:srgbClr val="10609D">
              <a:alpha val="9804"/>
            </a:srgbClr>
          </a:solidFill>
        </p:spPr>
      </p:sp>
      <p:sp>
        <p:nvSpPr>
          <p:cNvPr id="9" name="TextBox 9"/>
          <p:cNvSpPr txBox="1"/>
          <p:nvPr/>
        </p:nvSpPr>
        <p:spPr>
          <a:xfrm>
            <a:off x="3543394" y="4657083"/>
            <a:ext cx="2666997" cy="1042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18" dirty="0">
                <a:solidFill>
                  <a:srgbClr val="10609D"/>
                </a:solidFill>
                <a:latin typeface="Montserrat Light Bold"/>
              </a:rPr>
              <a:t>  Bands Separate</a:t>
            </a:r>
          </a:p>
          <a:p>
            <a:pPr algn="ctr">
              <a:lnSpc>
                <a:spcPts val="2700"/>
              </a:lnSpc>
            </a:pPr>
            <a:r>
              <a:rPr lang="en-US" sz="1800" spc="18" dirty="0">
                <a:solidFill>
                  <a:srgbClr val="10609D"/>
                </a:solidFill>
                <a:latin typeface="Montserrat Light"/>
              </a:rPr>
              <a:t>raise the probability to end a trending move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82359" y="4657083"/>
            <a:ext cx="2666997" cy="1042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18" dirty="0">
                <a:solidFill>
                  <a:srgbClr val="10609D"/>
                </a:solidFill>
                <a:latin typeface="Montserrat Light Bold"/>
              </a:rPr>
              <a:t>  Price exceed Band</a:t>
            </a:r>
          </a:p>
          <a:p>
            <a:pPr algn="ctr">
              <a:lnSpc>
                <a:spcPts val="2700"/>
              </a:lnSpc>
            </a:pPr>
            <a:r>
              <a:rPr lang="en-US" sz="1800" spc="18" dirty="0">
                <a:solidFill>
                  <a:srgbClr val="10609D"/>
                </a:solidFill>
                <a:latin typeface="Montserrat Light"/>
              </a:rPr>
              <a:t>raise the probability to a strong trend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1D40057-62B9-4B09-1365-37670B471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41" y="1681840"/>
            <a:ext cx="2446213" cy="2593253"/>
          </a:xfrm>
          <a:prstGeom prst="rect">
            <a:avLst/>
          </a:prstGeom>
        </p:spPr>
      </p:pic>
      <p:sp>
        <p:nvSpPr>
          <p:cNvPr id="13" name="橢圓 12">
            <a:extLst>
              <a:ext uri="{FF2B5EF4-FFF2-40B4-BE49-F238E27FC236}">
                <a16:creationId xmlns:a16="http://schemas.microsoft.com/office/drawing/2014/main" id="{E4F0BC1E-580A-4B75-03AC-706DCA31D610}"/>
              </a:ext>
            </a:extLst>
          </p:cNvPr>
          <p:cNvSpPr/>
          <p:nvPr/>
        </p:nvSpPr>
        <p:spPr>
          <a:xfrm>
            <a:off x="1342726" y="3048360"/>
            <a:ext cx="792841" cy="8130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99EA02EE-DEEA-2F2E-A7D9-630B247229D1}"/>
              </a:ext>
            </a:extLst>
          </p:cNvPr>
          <p:cNvSpPr/>
          <p:nvPr/>
        </p:nvSpPr>
        <p:spPr>
          <a:xfrm>
            <a:off x="4876799" y="1866100"/>
            <a:ext cx="914400" cy="21913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86D34C50-BDD5-DC71-DFF5-9B5A9935540A}"/>
              </a:ext>
            </a:extLst>
          </p:cNvPr>
          <p:cNvSpPr/>
          <p:nvPr/>
        </p:nvSpPr>
        <p:spPr>
          <a:xfrm>
            <a:off x="7223016" y="3055599"/>
            <a:ext cx="792841" cy="8130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5625E-6 1.94444E-6 L 0.32178 -0.0047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81" y="-2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78 -0.00478 L 0.64991 -0.0089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06" y="-21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 animBg="1"/>
      <p:bldP spid="14" grpId="0" animBg="1"/>
      <p:bldP spid="14" grpId="1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50346" y="371483"/>
            <a:ext cx="7109763" cy="4199334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-3552" y="-98041"/>
            <a:ext cx="3957507" cy="7511282"/>
          </a:xfrm>
          <a:prstGeom prst="rect">
            <a:avLst/>
          </a:prstGeom>
          <a:solidFill>
            <a:srgbClr val="10609D"/>
          </a:solidFill>
        </p:spPr>
      </p:sp>
      <p:grpSp>
        <p:nvGrpSpPr>
          <p:cNvPr id="4" name="Group 4"/>
          <p:cNvGrpSpPr/>
          <p:nvPr/>
        </p:nvGrpSpPr>
        <p:grpSpPr>
          <a:xfrm>
            <a:off x="4132196" y="4894460"/>
            <a:ext cx="5621404" cy="1248946"/>
            <a:chOff x="0" y="-57151"/>
            <a:chExt cx="7495205" cy="1665261"/>
          </a:xfrm>
        </p:grpSpPr>
        <p:sp>
          <p:nvSpPr>
            <p:cNvPr id="5" name="TextBox 5"/>
            <p:cNvSpPr txBox="1"/>
            <p:nvPr/>
          </p:nvSpPr>
          <p:spPr>
            <a:xfrm>
              <a:off x="0" y="-57151"/>
              <a:ext cx="7495205" cy="592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spc="140" dirty="0">
                  <a:solidFill>
                    <a:srgbClr val="10609D"/>
                  </a:solidFill>
                  <a:latin typeface="Montserrat Classic Bold"/>
                </a:rPr>
                <a:t>Predict Value and Interval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734773"/>
              <a:ext cx="7492162" cy="87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18">
                  <a:solidFill>
                    <a:srgbClr val="10609D"/>
                  </a:solidFill>
                  <a:latin typeface="Montserrat Light"/>
                </a:rPr>
                <a:t>Fit the data to training module, then predict the price in the future.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81000" y="2819400"/>
            <a:ext cx="2838493" cy="13388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4200" spc="-42" dirty="0">
                <a:solidFill>
                  <a:srgbClr val="FFFFFF"/>
                </a:solidFill>
                <a:latin typeface="Montserrat Classic Bold"/>
              </a:rPr>
              <a:t>Machine</a:t>
            </a:r>
          </a:p>
          <a:p>
            <a:pPr algn="ctr">
              <a:lnSpc>
                <a:spcPts val="5460"/>
              </a:lnSpc>
            </a:pPr>
            <a:r>
              <a:rPr lang="en-US" sz="4200" spc="-42" dirty="0">
                <a:solidFill>
                  <a:srgbClr val="FFFFFF"/>
                </a:solidFill>
                <a:latin typeface="Montserrat Classic Bold"/>
              </a:rPr>
              <a:t>Learning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9525" y="-26028"/>
            <a:ext cx="3155488" cy="7367257"/>
          </a:xfrm>
          <a:prstGeom prst="rect">
            <a:avLst/>
          </a:prstGeom>
          <a:solidFill>
            <a:srgbClr val="10609D"/>
          </a:solidFill>
        </p:spPr>
      </p:sp>
      <p:sp>
        <p:nvSpPr>
          <p:cNvPr id="3" name="TextBox 3"/>
          <p:cNvSpPr txBox="1"/>
          <p:nvPr/>
        </p:nvSpPr>
        <p:spPr>
          <a:xfrm>
            <a:off x="-1189142" y="3272529"/>
            <a:ext cx="5482963" cy="466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300" spc="313" dirty="0">
                <a:solidFill>
                  <a:srgbClr val="FFFFFF"/>
                </a:solidFill>
                <a:latin typeface="Montserrat Classic Bold"/>
              </a:rPr>
              <a:t>Prophet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4914300" y="1020662"/>
            <a:ext cx="3606744" cy="824018"/>
            <a:chOff x="0" y="-47625"/>
            <a:chExt cx="4808992" cy="1098691"/>
          </a:xfrm>
        </p:grpSpPr>
        <p:sp>
          <p:nvSpPr>
            <p:cNvPr id="5" name="TextBox 5"/>
            <p:cNvSpPr txBox="1"/>
            <p:nvPr/>
          </p:nvSpPr>
          <p:spPr>
            <a:xfrm>
              <a:off x="0" y="675750"/>
              <a:ext cx="4808992" cy="3753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1600" spc="16" dirty="0">
                  <a:solidFill>
                    <a:srgbClr val="10609D"/>
                  </a:solidFill>
                  <a:latin typeface="Montserrat Light"/>
                </a:rPr>
                <a:t>Dealing with time Series data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808992" cy="5156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spc="240" dirty="0">
                  <a:solidFill>
                    <a:srgbClr val="10609D"/>
                  </a:solidFill>
                  <a:latin typeface="Montserrat Classic"/>
                </a:rPr>
                <a:t>Data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900445" y="5162260"/>
            <a:ext cx="3606744" cy="1747346"/>
            <a:chOff x="0" y="-47625"/>
            <a:chExt cx="4808992" cy="2329797"/>
          </a:xfrm>
        </p:grpSpPr>
        <p:sp>
          <p:nvSpPr>
            <p:cNvPr id="8" name="TextBox 8"/>
            <p:cNvSpPr txBox="1"/>
            <p:nvPr/>
          </p:nvSpPr>
          <p:spPr>
            <a:xfrm>
              <a:off x="0" y="675748"/>
              <a:ext cx="4808992" cy="16064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1600" spc="16" dirty="0">
                  <a:solidFill>
                    <a:srgbClr val="10609D"/>
                  </a:solidFill>
                  <a:latin typeface="Montserrat Light"/>
                </a:rPr>
                <a:t>Prophet is open source software released by Facebook’s Core Data Science team . Which mean it is free and easy to use.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4808992" cy="535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spc="240" dirty="0">
                  <a:solidFill>
                    <a:srgbClr val="10609D"/>
                  </a:solidFill>
                  <a:latin typeface="Montserrat Classic"/>
                </a:rPr>
                <a:t>Easy to use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876800" y="2695057"/>
            <a:ext cx="3606744" cy="1747347"/>
            <a:chOff x="0" y="-47625"/>
            <a:chExt cx="4808992" cy="2329796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75748"/>
              <a:ext cx="4808992" cy="16064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85750" indent="-28575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en-US" sz="1600" spc="16" dirty="0">
                  <a:solidFill>
                    <a:srgbClr val="10609D"/>
                  </a:solidFill>
                  <a:latin typeface="Montserrat Light"/>
                </a:rPr>
                <a:t>Non-linear fit with daily, weekly and yearly, seasonality, plus holiday effects</a:t>
              </a:r>
            </a:p>
            <a:p>
              <a:pPr marL="285750" indent="-28575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en-US" sz="1600" spc="16" dirty="0">
                  <a:solidFill>
                    <a:srgbClr val="10609D"/>
                  </a:solidFill>
                  <a:latin typeface="Montserrat Light"/>
                </a:rPr>
                <a:t>typically handles outliers well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4808992" cy="535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spc="240" dirty="0">
                  <a:solidFill>
                    <a:srgbClr val="10609D"/>
                  </a:solidFill>
                  <a:latin typeface="Montserrat Classic"/>
                </a:rPr>
                <a:t>Feature</a:t>
              </a:r>
            </a:p>
          </p:txBody>
        </p:sp>
      </p:grpSp>
      <p:sp>
        <p:nvSpPr>
          <p:cNvPr id="13" name="AutoShape 13"/>
          <p:cNvSpPr/>
          <p:nvPr/>
        </p:nvSpPr>
        <p:spPr>
          <a:xfrm>
            <a:off x="3894949" y="2320959"/>
            <a:ext cx="5127131" cy="28340"/>
          </a:xfrm>
          <a:prstGeom prst="rect">
            <a:avLst/>
          </a:prstGeom>
          <a:solidFill>
            <a:srgbClr val="10609D">
              <a:alpha val="9804"/>
            </a:srgbClr>
          </a:solidFill>
        </p:spPr>
      </p:sp>
      <p:sp>
        <p:nvSpPr>
          <p:cNvPr id="14" name="AutoShape 14"/>
          <p:cNvSpPr/>
          <p:nvPr/>
        </p:nvSpPr>
        <p:spPr>
          <a:xfrm>
            <a:off x="3894949" y="4788162"/>
            <a:ext cx="5127131" cy="28340"/>
          </a:xfrm>
          <a:prstGeom prst="rect">
            <a:avLst/>
          </a:prstGeom>
          <a:solidFill>
            <a:srgbClr val="10609D">
              <a:alpha val="9804"/>
            </a:srgbClr>
          </a:solidFill>
        </p:spPr>
      </p:sp>
    </p:spTree>
    <p:extLst>
      <p:ext uri="{BB962C8B-B14F-4D97-AF65-F5344CB8AC3E}">
        <p14:creationId xmlns:p14="http://schemas.microsoft.com/office/powerpoint/2010/main" val="116918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60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3145" r="16765"/>
          <a:stretch>
            <a:fillRect/>
          </a:stretch>
        </p:blipFill>
        <p:spPr>
          <a:xfrm>
            <a:off x="0" y="0"/>
            <a:ext cx="8603377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816674" y="5178887"/>
            <a:ext cx="5126409" cy="1404793"/>
            <a:chOff x="0" y="0"/>
            <a:chExt cx="6835212" cy="1873057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6835212" cy="1873057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549103" y="315499"/>
              <a:ext cx="5180223" cy="1108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4800" spc="48">
                  <a:solidFill>
                    <a:srgbClr val="10609D"/>
                  </a:solidFill>
                  <a:latin typeface="Montserrat Light"/>
                </a:rPr>
                <a:t>Demo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7407" y="2527897"/>
            <a:ext cx="3288931" cy="2259437"/>
            <a:chOff x="0" y="0"/>
            <a:chExt cx="5552077" cy="38141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52077" cy="3814178"/>
            </a:xfrm>
            <a:custGeom>
              <a:avLst/>
              <a:gdLst/>
              <a:ahLst/>
              <a:cxnLst/>
              <a:rect l="l" t="t" r="r" b="b"/>
              <a:pathLst>
                <a:path w="5552077" h="3814178">
                  <a:moveTo>
                    <a:pt x="0" y="0"/>
                  </a:moveTo>
                  <a:lnTo>
                    <a:pt x="0" y="3814178"/>
                  </a:lnTo>
                  <a:lnTo>
                    <a:pt x="5552077" y="3814178"/>
                  </a:lnTo>
                  <a:lnTo>
                    <a:pt x="5552077" y="0"/>
                  </a:lnTo>
                  <a:lnTo>
                    <a:pt x="0" y="0"/>
                  </a:lnTo>
                  <a:close/>
                  <a:moveTo>
                    <a:pt x="5491117" y="3753218"/>
                  </a:moveTo>
                  <a:lnTo>
                    <a:pt x="59690" y="3753218"/>
                  </a:lnTo>
                  <a:lnTo>
                    <a:pt x="59690" y="59690"/>
                  </a:lnTo>
                  <a:lnTo>
                    <a:pt x="5491117" y="59690"/>
                  </a:lnTo>
                  <a:lnTo>
                    <a:pt x="5491117" y="3753218"/>
                  </a:lnTo>
                  <a:close/>
                </a:path>
              </a:pathLst>
            </a:custGeom>
            <a:solidFill>
              <a:srgbClr val="10609D">
                <a:alpha val="9804"/>
              </a:srgbClr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19226" y="3300730"/>
            <a:ext cx="3097112" cy="67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 spc="-42">
                <a:solidFill>
                  <a:srgbClr val="10609D"/>
                </a:solidFill>
                <a:latin typeface="Montserrat Classic Bold"/>
              </a:rPr>
              <a:t>Conclusion</a:t>
            </a:r>
          </a:p>
        </p:txBody>
      </p:sp>
      <p:sp>
        <p:nvSpPr>
          <p:cNvPr id="5" name="AutoShape 5"/>
          <p:cNvSpPr/>
          <p:nvPr/>
        </p:nvSpPr>
        <p:spPr>
          <a:xfrm>
            <a:off x="3717633" y="-8589"/>
            <a:ext cx="6035967" cy="6592269"/>
          </a:xfrm>
          <a:prstGeom prst="rect">
            <a:avLst/>
          </a:prstGeom>
          <a:solidFill>
            <a:srgbClr val="10609D"/>
          </a:solidFill>
        </p:spPr>
      </p:sp>
      <p:grpSp>
        <p:nvGrpSpPr>
          <p:cNvPr id="6" name="Group 6"/>
          <p:cNvGrpSpPr/>
          <p:nvPr/>
        </p:nvGrpSpPr>
        <p:grpSpPr>
          <a:xfrm>
            <a:off x="4348157" y="2065233"/>
            <a:ext cx="5029257" cy="3470484"/>
            <a:chOff x="0" y="0"/>
            <a:chExt cx="6705677" cy="4627311"/>
          </a:xfrm>
        </p:grpSpPr>
        <p:sp>
          <p:nvSpPr>
            <p:cNvPr id="7" name="TextBox 7"/>
            <p:cNvSpPr txBox="1"/>
            <p:nvPr/>
          </p:nvSpPr>
          <p:spPr>
            <a:xfrm>
              <a:off x="0" y="-57150"/>
              <a:ext cx="6705677" cy="3924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 spc="139" dirty="0">
                  <a:solidFill>
                    <a:srgbClr val="FFFFFF"/>
                  </a:solidFill>
                  <a:latin typeface="Montserrat Classic"/>
                </a:rPr>
                <a:t>Even though it may not work every time, these tools still provides us a way to analyze the stock market more efficiently and not from our instinct.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207788"/>
              <a:ext cx="6705677" cy="419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60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4412" y="1576712"/>
            <a:ext cx="7664775" cy="4161776"/>
            <a:chOff x="0" y="0"/>
            <a:chExt cx="10219701" cy="5549035"/>
          </a:xfrm>
        </p:grpSpPr>
        <p:sp>
          <p:nvSpPr>
            <p:cNvPr id="3" name="AutoShape 3"/>
            <p:cNvSpPr/>
            <p:nvPr/>
          </p:nvSpPr>
          <p:spPr>
            <a:xfrm>
              <a:off x="1538" y="4444309"/>
              <a:ext cx="10216624" cy="1104726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404380" y="4746482"/>
              <a:ext cx="9410941" cy="4622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 spc="210">
                  <a:solidFill>
                    <a:srgbClr val="10609D"/>
                  </a:solidFill>
                  <a:latin typeface="Montserrat Classic"/>
                </a:rPr>
                <a:t>Share your question to us.</a:t>
              </a:r>
            </a:p>
          </p:txBody>
        </p:sp>
        <p:grpSp>
          <p:nvGrpSpPr>
            <p:cNvPr id="5" name="Group 5"/>
            <p:cNvGrpSpPr/>
            <p:nvPr/>
          </p:nvGrpSpPr>
          <p:grpSpPr>
            <a:xfrm rot="-5400000">
              <a:off x="3151197" y="-3151197"/>
              <a:ext cx="3917307" cy="10219701"/>
              <a:chOff x="0" y="0"/>
              <a:chExt cx="4959633" cy="12938984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4959633" cy="12938984"/>
              </a:xfrm>
              <a:custGeom>
                <a:avLst/>
                <a:gdLst/>
                <a:ahLst/>
                <a:cxnLst/>
                <a:rect l="l" t="t" r="r" b="b"/>
                <a:pathLst>
                  <a:path w="4959633" h="12938984">
                    <a:moveTo>
                      <a:pt x="0" y="0"/>
                    </a:moveTo>
                    <a:lnTo>
                      <a:pt x="0" y="12938984"/>
                    </a:lnTo>
                    <a:lnTo>
                      <a:pt x="4959633" y="12938984"/>
                    </a:lnTo>
                    <a:lnTo>
                      <a:pt x="4959633" y="0"/>
                    </a:lnTo>
                    <a:lnTo>
                      <a:pt x="0" y="0"/>
                    </a:lnTo>
                    <a:close/>
                    <a:moveTo>
                      <a:pt x="4898673" y="12878023"/>
                    </a:moveTo>
                    <a:lnTo>
                      <a:pt x="59690" y="12878023"/>
                    </a:lnTo>
                    <a:lnTo>
                      <a:pt x="59690" y="59690"/>
                    </a:lnTo>
                    <a:lnTo>
                      <a:pt x="4898673" y="59690"/>
                    </a:lnTo>
                    <a:lnTo>
                      <a:pt x="4898673" y="12878023"/>
                    </a:lnTo>
                    <a:close/>
                  </a:path>
                </a:pathLst>
              </a:custGeom>
              <a:solidFill>
                <a:srgbClr val="FFFFFF">
                  <a:alpha val="19608"/>
                </a:srgbClr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455260" y="574353"/>
              <a:ext cx="9309181" cy="2730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60"/>
                </a:lnSpc>
              </a:pPr>
              <a:r>
                <a:rPr lang="en-US" sz="4200" spc="-42">
                  <a:solidFill>
                    <a:srgbClr val="FFFFFF"/>
                  </a:solidFill>
                  <a:latin typeface="Montserrat Classic Bold"/>
                </a:rPr>
                <a:t>What are your expectations</a:t>
              </a:r>
            </a:p>
            <a:p>
              <a:pPr algn="ctr">
                <a:lnSpc>
                  <a:spcPts val="5460"/>
                </a:lnSpc>
              </a:pPr>
              <a:r>
                <a:rPr lang="en-US" sz="4200" spc="-42">
                  <a:solidFill>
                    <a:srgbClr val="FFFFFF"/>
                  </a:solidFill>
                  <a:latin typeface="Montserrat Classic Bold"/>
                </a:rPr>
                <a:t>for this?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60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-1154285" y="2187853"/>
            <a:ext cx="5858645" cy="2933009"/>
            <a:chOff x="0" y="0"/>
            <a:chExt cx="9890037" cy="49512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890037" cy="4951242"/>
            </a:xfrm>
            <a:custGeom>
              <a:avLst/>
              <a:gdLst/>
              <a:ahLst/>
              <a:cxnLst/>
              <a:rect l="l" t="t" r="r" b="b"/>
              <a:pathLst>
                <a:path w="9890037" h="4951242">
                  <a:moveTo>
                    <a:pt x="0" y="0"/>
                  </a:moveTo>
                  <a:lnTo>
                    <a:pt x="0" y="4951242"/>
                  </a:lnTo>
                  <a:lnTo>
                    <a:pt x="9890037" y="4951242"/>
                  </a:lnTo>
                  <a:lnTo>
                    <a:pt x="9890037" y="0"/>
                  </a:lnTo>
                  <a:lnTo>
                    <a:pt x="0" y="0"/>
                  </a:lnTo>
                  <a:close/>
                  <a:moveTo>
                    <a:pt x="9829077" y="4890283"/>
                  </a:moveTo>
                  <a:lnTo>
                    <a:pt x="59690" y="4890283"/>
                  </a:lnTo>
                  <a:lnTo>
                    <a:pt x="59690" y="59690"/>
                  </a:lnTo>
                  <a:lnTo>
                    <a:pt x="9829077" y="59690"/>
                  </a:lnTo>
                  <a:lnTo>
                    <a:pt x="9829077" y="4890283"/>
                  </a:ln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-797058" y="3297488"/>
            <a:ext cx="5144189" cy="67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4200" spc="-42">
                <a:solidFill>
                  <a:srgbClr val="FFFFFF"/>
                </a:solidFill>
                <a:latin typeface="Montserrat Classic Bold"/>
              </a:rPr>
              <a:t>Reference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3496364" y="-342499"/>
            <a:ext cx="5806920" cy="7099169"/>
            <a:chOff x="0" y="0"/>
            <a:chExt cx="7742560" cy="9465558"/>
          </a:xfrm>
        </p:grpSpPr>
        <p:sp>
          <p:nvSpPr>
            <p:cNvPr id="6" name="TextBox 6"/>
            <p:cNvSpPr txBox="1"/>
            <p:nvPr/>
          </p:nvSpPr>
          <p:spPr>
            <a:xfrm>
              <a:off x="0" y="-57150"/>
              <a:ext cx="7742560" cy="6347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79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81946"/>
              <a:ext cx="7742560" cy="62188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63"/>
                </a:lnSpc>
              </a:pPr>
              <a:r>
                <a:rPr lang="en-US" sz="2842" spc="28" dirty="0">
                  <a:solidFill>
                    <a:srgbClr val="FFFFFF"/>
                  </a:solidFill>
                  <a:latin typeface="Montserrat Light Bold"/>
                </a:rPr>
                <a:t>Bollinger Bands</a:t>
              </a:r>
            </a:p>
            <a:p>
              <a:pPr>
                <a:lnSpc>
                  <a:spcPts val="4263"/>
                </a:lnSpc>
              </a:pPr>
              <a:r>
                <a:rPr lang="en-US" sz="2842" spc="28" dirty="0">
                  <a:solidFill>
                    <a:srgbClr val="FFFFFF"/>
                  </a:solidFill>
                  <a:latin typeface="Montserrat Light"/>
                </a:rPr>
                <a:t>https://www.fidelity.com/learning-center/trading-investing/technical-analysis/technical-indicator-guide/bollinger-</a:t>
              </a:r>
              <a:r>
                <a:rPr lang="en-US" sz="2842" spc="28" dirty="0">
                  <a:solidFill>
                    <a:srgbClr val="FFFFFF"/>
                  </a:solidFill>
                  <a:latin typeface="Montserrat Light Bold"/>
                </a:rPr>
                <a:t>bands</a:t>
              </a:r>
            </a:p>
            <a:p>
              <a:pPr>
                <a:lnSpc>
                  <a:spcPts val="4263"/>
                </a:lnSpc>
              </a:pPr>
              <a:endParaRPr lang="en-US" sz="2842" spc="28" dirty="0">
                <a:solidFill>
                  <a:srgbClr val="FFFFFF"/>
                </a:solidFill>
                <a:latin typeface="Montserrat Light Bold"/>
              </a:endParaRPr>
            </a:p>
            <a:p>
              <a:pPr>
                <a:lnSpc>
                  <a:spcPts val="4263"/>
                </a:lnSpc>
              </a:pPr>
              <a:r>
                <a:rPr lang="en-US" sz="2842" spc="28" dirty="0">
                  <a:solidFill>
                    <a:srgbClr val="FFFFFF"/>
                  </a:solidFill>
                  <a:latin typeface="Montserrat Light Bold"/>
                </a:rPr>
                <a:t>Prophet</a:t>
              </a:r>
            </a:p>
            <a:p>
              <a:pPr>
                <a:lnSpc>
                  <a:spcPts val="3197"/>
                </a:lnSpc>
              </a:pPr>
              <a:r>
                <a:rPr lang="en-US" sz="2131" spc="21" dirty="0">
                  <a:solidFill>
                    <a:srgbClr val="FFFFFF"/>
                  </a:solidFill>
                  <a:latin typeface="Montserrat Light"/>
                </a:rPr>
                <a:t>https://facebook.github.io/prophet/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8979245"/>
              <a:ext cx="7742560" cy="4863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97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76800" y="-33205"/>
            <a:ext cx="4867065" cy="7381610"/>
          </a:xfrm>
          <a:prstGeom prst="rect">
            <a:avLst/>
          </a:prstGeom>
          <a:solidFill>
            <a:srgbClr val="10609D"/>
          </a:solidFill>
        </p:spPr>
      </p:sp>
      <p:grpSp>
        <p:nvGrpSpPr>
          <p:cNvPr id="3" name="Group 3"/>
          <p:cNvGrpSpPr/>
          <p:nvPr/>
        </p:nvGrpSpPr>
        <p:grpSpPr>
          <a:xfrm>
            <a:off x="5402522" y="2458475"/>
            <a:ext cx="3815621" cy="2398249"/>
            <a:chOff x="0" y="0"/>
            <a:chExt cx="5087495" cy="3197665"/>
          </a:xfrm>
        </p:grpSpPr>
        <p:sp>
          <p:nvSpPr>
            <p:cNvPr id="4" name="TextBox 4"/>
            <p:cNvSpPr txBox="1"/>
            <p:nvPr/>
          </p:nvSpPr>
          <p:spPr>
            <a:xfrm>
              <a:off x="0" y="-57150"/>
              <a:ext cx="5087495" cy="626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spc="140">
                  <a:solidFill>
                    <a:srgbClr val="FFFFFF"/>
                  </a:solidFill>
                  <a:latin typeface="Montserrat Classic Bold"/>
                </a:rPr>
                <a:t>Outline of topics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62889"/>
              <a:ext cx="5087495" cy="2234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18">
                  <a:solidFill>
                    <a:srgbClr val="FFFFFF"/>
                  </a:solidFill>
                  <a:latin typeface="Montserrat Light"/>
                </a:rPr>
                <a:t>- Motivation</a:t>
              </a:r>
            </a:p>
            <a:p>
              <a:pPr>
                <a:lnSpc>
                  <a:spcPts val="2700"/>
                </a:lnSpc>
              </a:pPr>
              <a:r>
                <a:rPr lang="en-US" sz="1800" spc="18">
                  <a:solidFill>
                    <a:srgbClr val="FFFFFF"/>
                  </a:solidFill>
                  <a:latin typeface="Montserrat Light"/>
                </a:rPr>
                <a:t>- What source we use</a:t>
              </a:r>
            </a:p>
            <a:p>
              <a:pPr>
                <a:lnSpc>
                  <a:spcPts val="2700"/>
                </a:lnSpc>
              </a:pPr>
              <a:r>
                <a:rPr lang="en-US" sz="1800" spc="18">
                  <a:solidFill>
                    <a:srgbClr val="FFFFFF"/>
                  </a:solidFill>
                  <a:latin typeface="Montserrat Light"/>
                </a:rPr>
                <a:t>- How to Analyze</a:t>
              </a:r>
            </a:p>
            <a:p>
              <a:pPr>
                <a:lnSpc>
                  <a:spcPts val="2700"/>
                </a:lnSpc>
              </a:pPr>
              <a:r>
                <a:rPr lang="en-US" sz="1800" spc="18">
                  <a:solidFill>
                    <a:srgbClr val="FFFFFF"/>
                  </a:solidFill>
                  <a:latin typeface="Montserrat Light"/>
                </a:rPr>
                <a:t>- Demo</a:t>
              </a:r>
            </a:p>
            <a:p>
              <a:pPr>
                <a:lnSpc>
                  <a:spcPts val="2700"/>
                </a:lnSpc>
              </a:pPr>
              <a:r>
                <a:rPr lang="en-US" sz="1800" spc="18">
                  <a:solidFill>
                    <a:srgbClr val="FFFFFF"/>
                  </a:solidFill>
                  <a:latin typeface="Montserrat Light"/>
                </a:rPr>
                <a:t>- Conclusion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62457" y="731625"/>
            <a:ext cx="4339376" cy="5843012"/>
            <a:chOff x="0" y="0"/>
            <a:chExt cx="7325343" cy="986364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325344" cy="9863648"/>
            </a:xfrm>
            <a:custGeom>
              <a:avLst/>
              <a:gdLst/>
              <a:ahLst/>
              <a:cxnLst/>
              <a:rect l="l" t="t" r="r" b="b"/>
              <a:pathLst>
                <a:path w="7325344" h="9863648">
                  <a:moveTo>
                    <a:pt x="0" y="0"/>
                  </a:moveTo>
                  <a:lnTo>
                    <a:pt x="0" y="9863648"/>
                  </a:lnTo>
                  <a:lnTo>
                    <a:pt x="7325344" y="9863648"/>
                  </a:lnTo>
                  <a:lnTo>
                    <a:pt x="7325344" y="0"/>
                  </a:lnTo>
                  <a:lnTo>
                    <a:pt x="0" y="0"/>
                  </a:lnTo>
                  <a:close/>
                  <a:moveTo>
                    <a:pt x="7264383" y="9802687"/>
                  </a:moveTo>
                  <a:lnTo>
                    <a:pt x="59690" y="9802687"/>
                  </a:lnTo>
                  <a:lnTo>
                    <a:pt x="59690" y="59690"/>
                  </a:lnTo>
                  <a:lnTo>
                    <a:pt x="7264383" y="59690"/>
                  </a:lnTo>
                  <a:lnTo>
                    <a:pt x="7264383" y="9802687"/>
                  </a:lnTo>
                  <a:close/>
                </a:path>
              </a:pathLst>
            </a:custGeom>
            <a:solidFill>
              <a:srgbClr val="10609D">
                <a:alpha val="9804"/>
              </a:srgbClr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549868" y="3300730"/>
            <a:ext cx="3055019" cy="67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460"/>
              </a:lnSpc>
            </a:pPr>
            <a:r>
              <a:rPr lang="en-US" sz="4200" spc="-42">
                <a:solidFill>
                  <a:srgbClr val="10609D"/>
                </a:solidFill>
                <a:latin typeface="Montserrat Classic Bold"/>
              </a:rPr>
              <a:t>Catalog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6473" t="3320" r="748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913297" y="731520"/>
            <a:ext cx="6108783" cy="2245223"/>
            <a:chOff x="0" y="0"/>
            <a:chExt cx="8145044" cy="2993630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8145044" cy="2993630"/>
              <a:chOff x="0" y="0"/>
              <a:chExt cx="10312297" cy="379018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0312297" cy="3790183"/>
              </a:xfrm>
              <a:custGeom>
                <a:avLst/>
                <a:gdLst/>
                <a:ahLst/>
                <a:cxnLst/>
                <a:rect l="l" t="t" r="r" b="b"/>
                <a:pathLst>
                  <a:path w="10312297" h="3790183">
                    <a:moveTo>
                      <a:pt x="0" y="0"/>
                    </a:moveTo>
                    <a:lnTo>
                      <a:pt x="0" y="3790183"/>
                    </a:lnTo>
                    <a:lnTo>
                      <a:pt x="10312297" y="3790183"/>
                    </a:lnTo>
                    <a:lnTo>
                      <a:pt x="10312297" y="0"/>
                    </a:lnTo>
                    <a:lnTo>
                      <a:pt x="0" y="0"/>
                    </a:lnTo>
                    <a:close/>
                    <a:moveTo>
                      <a:pt x="10251337" y="3729223"/>
                    </a:moveTo>
                    <a:lnTo>
                      <a:pt x="59690" y="3729223"/>
                    </a:lnTo>
                    <a:lnTo>
                      <a:pt x="59690" y="59690"/>
                    </a:lnTo>
                    <a:lnTo>
                      <a:pt x="10251337" y="59690"/>
                    </a:lnTo>
                    <a:lnTo>
                      <a:pt x="10251337" y="3729223"/>
                    </a:lnTo>
                    <a:close/>
                  </a:path>
                </a:pathLst>
              </a:custGeom>
              <a:solidFill>
                <a:srgbClr val="FFFFFF">
                  <a:alpha val="19608"/>
                </a:srgbClr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557475" y="420491"/>
              <a:ext cx="7030096" cy="1436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500" spc="332" dirty="0">
                  <a:solidFill>
                    <a:srgbClr val="FFFFFF"/>
                  </a:solidFill>
                  <a:latin typeface="Montserrat Classic Bold"/>
                </a:rPr>
                <a:t>Money doesn’t grow on trees.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913297" y="5779199"/>
            <a:ext cx="7368369" cy="804481"/>
            <a:chOff x="0" y="0"/>
            <a:chExt cx="9824492" cy="1072642"/>
          </a:xfrm>
        </p:grpSpPr>
        <p:sp>
          <p:nvSpPr>
            <p:cNvPr id="8" name="AutoShape 8"/>
            <p:cNvSpPr/>
            <p:nvPr/>
          </p:nvSpPr>
          <p:spPr>
            <a:xfrm>
              <a:off x="0" y="0"/>
              <a:ext cx="9824492" cy="1072642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423543" y="249936"/>
              <a:ext cx="8413857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spc="240">
                  <a:solidFill>
                    <a:srgbClr val="10609D"/>
                  </a:solidFill>
                  <a:latin typeface="Montserrat Classic"/>
                </a:rPr>
                <a:t>Originated in the late 19th</a:t>
              </a:r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413697" y="731520"/>
            <a:ext cx="2746842" cy="20876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3EA7776-5F6A-CC48-1EBC-AC65C268C0F4}"/>
              </a:ext>
            </a:extLst>
          </p:cNvPr>
          <p:cNvSpPr txBox="1"/>
          <p:nvPr/>
        </p:nvSpPr>
        <p:spPr>
          <a:xfrm>
            <a:off x="3230954" y="2129555"/>
            <a:ext cx="1613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500" spc="332" dirty="0">
                <a:solidFill>
                  <a:srgbClr val="FFFFFF"/>
                </a:solidFill>
                <a:latin typeface="Montserrat Classic Bold"/>
              </a:rPr>
              <a:t>But...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6473" t="3320" r="748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913297" y="731520"/>
            <a:ext cx="6108783" cy="1711823"/>
            <a:chOff x="0" y="0"/>
            <a:chExt cx="8145044" cy="2282430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8145044" cy="2282430"/>
              <a:chOff x="0" y="0"/>
              <a:chExt cx="10312297" cy="288974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0312297" cy="2889745"/>
              </a:xfrm>
              <a:custGeom>
                <a:avLst/>
                <a:gdLst/>
                <a:ahLst/>
                <a:cxnLst/>
                <a:rect l="l" t="t" r="r" b="b"/>
                <a:pathLst>
                  <a:path w="10312297" h="2889745">
                    <a:moveTo>
                      <a:pt x="0" y="0"/>
                    </a:moveTo>
                    <a:lnTo>
                      <a:pt x="0" y="2889745"/>
                    </a:lnTo>
                    <a:lnTo>
                      <a:pt x="10312297" y="2889745"/>
                    </a:lnTo>
                    <a:lnTo>
                      <a:pt x="10312297" y="0"/>
                    </a:lnTo>
                    <a:lnTo>
                      <a:pt x="0" y="0"/>
                    </a:lnTo>
                    <a:close/>
                    <a:moveTo>
                      <a:pt x="10251337" y="2828785"/>
                    </a:moveTo>
                    <a:lnTo>
                      <a:pt x="59690" y="2828785"/>
                    </a:lnTo>
                    <a:lnTo>
                      <a:pt x="59690" y="59690"/>
                    </a:lnTo>
                    <a:lnTo>
                      <a:pt x="10251337" y="59690"/>
                    </a:lnTo>
                    <a:lnTo>
                      <a:pt x="10251337" y="2828785"/>
                    </a:lnTo>
                    <a:close/>
                  </a:path>
                </a:pathLst>
              </a:custGeom>
              <a:solidFill>
                <a:srgbClr val="FFFFFF">
                  <a:alpha val="19608"/>
                </a:srgbClr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557474" y="420490"/>
              <a:ext cx="7030096" cy="1431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500" spc="332">
                  <a:solidFill>
                    <a:srgbClr val="FFFFFF"/>
                  </a:solidFill>
                  <a:latin typeface="Montserrat Classic Bold"/>
                </a:rPr>
                <a:t>Money does grow on code.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913297" y="5779199"/>
            <a:ext cx="7368369" cy="804481"/>
            <a:chOff x="0" y="0"/>
            <a:chExt cx="9824492" cy="1072642"/>
          </a:xfrm>
        </p:grpSpPr>
        <p:sp>
          <p:nvSpPr>
            <p:cNvPr id="8" name="AutoShape 8"/>
            <p:cNvSpPr/>
            <p:nvPr/>
          </p:nvSpPr>
          <p:spPr>
            <a:xfrm>
              <a:off x="0" y="0"/>
              <a:ext cx="9824492" cy="1072642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423543" y="249936"/>
              <a:ext cx="8413857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spc="240">
                  <a:solidFill>
                    <a:srgbClr val="10609D"/>
                  </a:solidFill>
                  <a:latin typeface="Montserrat Classic"/>
                </a:rPr>
                <a:t>Originated in the early 21st</a:t>
              </a:r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413697" y="731520"/>
            <a:ext cx="2746842" cy="208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7407" y="2527897"/>
            <a:ext cx="3288931" cy="2259437"/>
            <a:chOff x="0" y="0"/>
            <a:chExt cx="5552077" cy="38141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52077" cy="3814178"/>
            </a:xfrm>
            <a:custGeom>
              <a:avLst/>
              <a:gdLst/>
              <a:ahLst/>
              <a:cxnLst/>
              <a:rect l="l" t="t" r="r" b="b"/>
              <a:pathLst>
                <a:path w="5552077" h="3814178">
                  <a:moveTo>
                    <a:pt x="0" y="0"/>
                  </a:moveTo>
                  <a:lnTo>
                    <a:pt x="0" y="3814178"/>
                  </a:lnTo>
                  <a:lnTo>
                    <a:pt x="5552077" y="3814178"/>
                  </a:lnTo>
                  <a:lnTo>
                    <a:pt x="5552077" y="0"/>
                  </a:lnTo>
                  <a:lnTo>
                    <a:pt x="0" y="0"/>
                  </a:lnTo>
                  <a:close/>
                  <a:moveTo>
                    <a:pt x="5491117" y="3753218"/>
                  </a:moveTo>
                  <a:lnTo>
                    <a:pt x="59690" y="3753218"/>
                  </a:lnTo>
                  <a:lnTo>
                    <a:pt x="59690" y="59690"/>
                  </a:lnTo>
                  <a:lnTo>
                    <a:pt x="5491117" y="59690"/>
                  </a:lnTo>
                  <a:lnTo>
                    <a:pt x="5491117" y="3753218"/>
                  </a:lnTo>
                  <a:close/>
                </a:path>
              </a:pathLst>
            </a:custGeom>
            <a:solidFill>
              <a:srgbClr val="10609D">
                <a:alpha val="9804"/>
              </a:srgbClr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19226" y="3300730"/>
            <a:ext cx="2934543" cy="67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 spc="-42">
                <a:solidFill>
                  <a:srgbClr val="10609D"/>
                </a:solidFill>
                <a:latin typeface="Montserrat Classic Bold"/>
              </a:rPr>
              <a:t>Motivation</a:t>
            </a:r>
          </a:p>
        </p:txBody>
      </p:sp>
      <p:sp>
        <p:nvSpPr>
          <p:cNvPr id="5" name="AutoShape 5"/>
          <p:cNvSpPr/>
          <p:nvPr/>
        </p:nvSpPr>
        <p:spPr>
          <a:xfrm>
            <a:off x="3717633" y="-8589"/>
            <a:ext cx="6035967" cy="6592269"/>
          </a:xfrm>
          <a:prstGeom prst="rect">
            <a:avLst/>
          </a:prstGeom>
          <a:solidFill>
            <a:srgbClr val="10609D"/>
          </a:solidFill>
        </p:spPr>
      </p:sp>
      <p:grpSp>
        <p:nvGrpSpPr>
          <p:cNvPr id="6" name="Group 6"/>
          <p:cNvGrpSpPr/>
          <p:nvPr/>
        </p:nvGrpSpPr>
        <p:grpSpPr>
          <a:xfrm>
            <a:off x="4348157" y="1229657"/>
            <a:ext cx="5002729" cy="4553710"/>
            <a:chOff x="0" y="-783902"/>
            <a:chExt cx="6670305" cy="6071613"/>
          </a:xfrm>
        </p:grpSpPr>
        <p:sp>
          <p:nvSpPr>
            <p:cNvPr id="7" name="TextBox 7"/>
            <p:cNvSpPr txBox="1"/>
            <p:nvPr/>
          </p:nvSpPr>
          <p:spPr>
            <a:xfrm>
              <a:off x="196857" y="-783902"/>
              <a:ext cx="6473448" cy="2000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3600" spc="139" dirty="0">
                  <a:solidFill>
                    <a:srgbClr val="FFFFFF"/>
                  </a:solidFill>
                  <a:latin typeface="Montserrat Classic Bold"/>
                </a:rPr>
                <a:t>Money isn't everything but the more the better.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868188"/>
              <a:ext cx="6473448" cy="419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endParaRPr/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09514D9-8422-5CAD-29E4-8441E5B73723}"/>
              </a:ext>
            </a:extLst>
          </p:cNvPr>
          <p:cNvSpPr txBox="1"/>
          <p:nvPr/>
        </p:nvSpPr>
        <p:spPr>
          <a:xfrm>
            <a:off x="4495800" y="3886200"/>
            <a:ext cx="426631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spc="139" dirty="0">
                <a:solidFill>
                  <a:srgbClr val="FFFFFF"/>
                </a:solidFill>
                <a:latin typeface="Montserrat Classic"/>
              </a:rPr>
              <a:t>Stock market is an attractive field, what if we can learn more about it...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988569" y="1706793"/>
            <a:ext cx="5852191" cy="3921655"/>
            <a:chOff x="0" y="0"/>
            <a:chExt cx="9879142" cy="66201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879142" cy="6620186"/>
            </a:xfrm>
            <a:custGeom>
              <a:avLst/>
              <a:gdLst/>
              <a:ahLst/>
              <a:cxnLst/>
              <a:rect l="l" t="t" r="r" b="b"/>
              <a:pathLst>
                <a:path w="9879142" h="6620186">
                  <a:moveTo>
                    <a:pt x="0" y="0"/>
                  </a:moveTo>
                  <a:lnTo>
                    <a:pt x="0" y="6620186"/>
                  </a:lnTo>
                  <a:lnTo>
                    <a:pt x="9879142" y="6620186"/>
                  </a:lnTo>
                  <a:lnTo>
                    <a:pt x="9879142" y="0"/>
                  </a:lnTo>
                  <a:lnTo>
                    <a:pt x="0" y="0"/>
                  </a:lnTo>
                  <a:close/>
                  <a:moveTo>
                    <a:pt x="9818182" y="6559225"/>
                  </a:moveTo>
                  <a:lnTo>
                    <a:pt x="59690" y="6559225"/>
                  </a:lnTo>
                  <a:lnTo>
                    <a:pt x="59690" y="59690"/>
                  </a:lnTo>
                  <a:lnTo>
                    <a:pt x="9818182" y="59690"/>
                  </a:lnTo>
                  <a:lnTo>
                    <a:pt x="9818182" y="6559225"/>
                  </a:lnTo>
                  <a:close/>
                </a:path>
              </a:pathLst>
            </a:custGeom>
            <a:solidFill>
              <a:srgbClr val="10609D">
                <a:alpha val="9804"/>
              </a:srgbClr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7110603" y="2617470"/>
            <a:ext cx="2389208" cy="2042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 spc="-42">
                <a:solidFill>
                  <a:srgbClr val="10609D"/>
                </a:solidFill>
                <a:latin typeface="Montserrat Classic Bold"/>
              </a:rPr>
              <a:t>What source we use</a:t>
            </a:r>
          </a:p>
        </p:txBody>
      </p:sp>
      <p:sp>
        <p:nvSpPr>
          <p:cNvPr id="5" name="AutoShape 5"/>
          <p:cNvSpPr/>
          <p:nvPr/>
        </p:nvSpPr>
        <p:spPr>
          <a:xfrm>
            <a:off x="381000" y="-533400"/>
            <a:ext cx="4795594" cy="7481580"/>
          </a:xfrm>
          <a:prstGeom prst="rect">
            <a:avLst/>
          </a:prstGeom>
          <a:solidFill>
            <a:srgbClr val="10609D"/>
          </a:solidFill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19E661B-FFB1-26A4-3E0D-C7C277140081}"/>
              </a:ext>
            </a:extLst>
          </p:cNvPr>
          <p:cNvGrpSpPr/>
          <p:nvPr/>
        </p:nvGrpSpPr>
        <p:grpSpPr>
          <a:xfrm>
            <a:off x="683029" y="800506"/>
            <a:ext cx="3698727" cy="750193"/>
            <a:chOff x="731520" y="970349"/>
            <a:chExt cx="3698727" cy="750193"/>
          </a:xfrm>
        </p:grpSpPr>
        <p:sp>
          <p:nvSpPr>
            <p:cNvPr id="7" name="TextBox 7"/>
            <p:cNvSpPr txBox="1"/>
            <p:nvPr/>
          </p:nvSpPr>
          <p:spPr>
            <a:xfrm>
              <a:off x="731520" y="970349"/>
              <a:ext cx="3698727" cy="3341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3"/>
                </a:lnSpc>
              </a:pPr>
              <a:r>
                <a:rPr lang="en-US" sz="2218" spc="221" dirty="0">
                  <a:solidFill>
                    <a:srgbClr val="FFFFFF"/>
                  </a:solidFill>
                  <a:latin typeface="Montserrat Classic"/>
                </a:rPr>
                <a:t>Data Fetch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31520" y="1427385"/>
              <a:ext cx="3698727" cy="2931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95"/>
                </a:lnSpc>
              </a:pPr>
              <a:r>
                <a:rPr lang="en-US" sz="1663" spc="16" dirty="0" err="1">
                  <a:solidFill>
                    <a:srgbClr val="FFFFFF"/>
                  </a:solidFill>
                  <a:latin typeface="Montserrat Light"/>
                </a:rPr>
                <a:t>yfinance</a:t>
              </a:r>
              <a:endParaRPr lang="en-US" sz="1663" spc="16" dirty="0">
                <a:solidFill>
                  <a:srgbClr val="FFFFFF"/>
                </a:solidFill>
                <a:latin typeface="Montserrat Light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5A2AF9E-B6CB-66AC-77D3-A9FC9E2CFDC8}"/>
              </a:ext>
            </a:extLst>
          </p:cNvPr>
          <p:cNvGrpSpPr/>
          <p:nvPr/>
        </p:nvGrpSpPr>
        <p:grpSpPr>
          <a:xfrm>
            <a:off x="683030" y="1987248"/>
            <a:ext cx="3705654" cy="1429176"/>
            <a:chOff x="731520" y="2441285"/>
            <a:chExt cx="3705654" cy="1429176"/>
          </a:xfrm>
        </p:grpSpPr>
        <p:sp>
          <p:nvSpPr>
            <p:cNvPr id="9" name="TextBox 9"/>
            <p:cNvSpPr txBox="1"/>
            <p:nvPr/>
          </p:nvSpPr>
          <p:spPr>
            <a:xfrm>
              <a:off x="731520" y="2441285"/>
              <a:ext cx="3698727" cy="3341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3"/>
                </a:lnSpc>
              </a:pPr>
              <a:r>
                <a:rPr lang="en-US" sz="2218" spc="221" dirty="0">
                  <a:solidFill>
                    <a:srgbClr val="FFFFFF"/>
                  </a:solidFill>
                  <a:latin typeface="Montserrat Classic"/>
                </a:rPr>
                <a:t>Create data plot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38447" y="2936103"/>
              <a:ext cx="3698727" cy="9343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95"/>
                </a:lnSpc>
              </a:pPr>
              <a:r>
                <a:rPr lang="en-US" sz="1663" spc="16" dirty="0">
                  <a:solidFill>
                    <a:srgbClr val="FFFFFF"/>
                  </a:solidFill>
                  <a:latin typeface="Montserrat Light"/>
                </a:rPr>
                <a:t>matplotlib</a:t>
              </a:r>
            </a:p>
            <a:p>
              <a:pPr>
                <a:lnSpc>
                  <a:spcPts val="2495"/>
                </a:lnSpc>
              </a:pPr>
              <a:r>
                <a:rPr lang="en-US" sz="1663" spc="16" dirty="0" err="1">
                  <a:solidFill>
                    <a:srgbClr val="FFFFFF"/>
                  </a:solidFill>
                  <a:latin typeface="Montserrat Light"/>
                </a:rPr>
                <a:t>mplfinance</a:t>
              </a:r>
              <a:endParaRPr lang="en-US" sz="1663" spc="16" dirty="0">
                <a:solidFill>
                  <a:srgbClr val="FFFFFF"/>
                </a:solidFill>
                <a:latin typeface="Montserrat Light"/>
              </a:endParaRPr>
            </a:p>
            <a:p>
              <a:pPr>
                <a:lnSpc>
                  <a:spcPts val="2495"/>
                </a:lnSpc>
              </a:pPr>
              <a:r>
                <a:rPr lang="en-US" altLang="zh-TW" sz="1663" spc="16" dirty="0">
                  <a:solidFill>
                    <a:srgbClr val="FFFFFF"/>
                  </a:solidFill>
                  <a:latin typeface="Montserrat Light"/>
                </a:rPr>
                <a:t>seaborn</a:t>
              </a:r>
              <a:endParaRPr lang="en-US" sz="1663" spc="16" dirty="0">
                <a:solidFill>
                  <a:srgbClr val="FFFFFF"/>
                </a:solidFill>
                <a:latin typeface="Montserrat Light"/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CC6E4EC4-991D-EA53-8A3C-FAB83A013BF9}"/>
              </a:ext>
            </a:extLst>
          </p:cNvPr>
          <p:cNvGrpSpPr/>
          <p:nvPr/>
        </p:nvGrpSpPr>
        <p:grpSpPr>
          <a:xfrm>
            <a:off x="731519" y="3877221"/>
            <a:ext cx="3698727" cy="1051428"/>
            <a:chOff x="731520" y="4376118"/>
            <a:chExt cx="3698727" cy="1051428"/>
          </a:xfrm>
        </p:grpSpPr>
        <p:sp>
          <p:nvSpPr>
            <p:cNvPr id="11" name="TextBox 11"/>
            <p:cNvSpPr txBox="1"/>
            <p:nvPr/>
          </p:nvSpPr>
          <p:spPr>
            <a:xfrm>
              <a:off x="731520" y="4376118"/>
              <a:ext cx="3698727" cy="3341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3"/>
                </a:lnSpc>
              </a:pPr>
              <a:r>
                <a:rPr lang="en-US" sz="2218" spc="221" dirty="0">
                  <a:solidFill>
                    <a:srgbClr val="FFFFFF"/>
                  </a:solidFill>
                  <a:latin typeface="Montserrat Classic"/>
                </a:rPr>
                <a:t>Deal with the data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31520" y="4833154"/>
              <a:ext cx="3698727" cy="5943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95"/>
                </a:lnSpc>
              </a:pPr>
              <a:r>
                <a:rPr lang="en-US" sz="1663" spc="16" dirty="0">
                  <a:solidFill>
                    <a:srgbClr val="FFFFFF"/>
                  </a:solidFill>
                  <a:latin typeface="Montserrat Light"/>
                </a:rPr>
                <a:t>pandas</a:t>
              </a:r>
            </a:p>
            <a:p>
              <a:pPr>
                <a:lnSpc>
                  <a:spcPts val="2495"/>
                </a:lnSpc>
              </a:pPr>
              <a:endParaRPr lang="en-US" sz="1663" spc="16" dirty="0">
                <a:solidFill>
                  <a:srgbClr val="FFFFFF"/>
                </a:solidFill>
                <a:latin typeface="Montserrat Light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6322750-2747-80C7-50B6-E335C82196F4}"/>
              </a:ext>
            </a:extLst>
          </p:cNvPr>
          <p:cNvGrpSpPr/>
          <p:nvPr/>
        </p:nvGrpSpPr>
        <p:grpSpPr>
          <a:xfrm>
            <a:off x="731520" y="5389447"/>
            <a:ext cx="3698727" cy="806176"/>
            <a:chOff x="731520" y="5389447"/>
            <a:chExt cx="3698727" cy="806176"/>
          </a:xfrm>
        </p:grpSpPr>
        <p:sp>
          <p:nvSpPr>
            <p:cNvPr id="13" name="TextBox 13"/>
            <p:cNvSpPr txBox="1"/>
            <p:nvPr/>
          </p:nvSpPr>
          <p:spPr>
            <a:xfrm>
              <a:off x="731520" y="5389447"/>
              <a:ext cx="3698727" cy="352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199" dirty="0">
                  <a:solidFill>
                    <a:srgbClr val="FFFFFF"/>
                  </a:solidFill>
                  <a:latin typeface="Montserrat Classic"/>
                </a:rPr>
                <a:t>Machine Learning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31520" y="5923462"/>
              <a:ext cx="3698727" cy="2721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23"/>
                </a:lnSpc>
              </a:pPr>
              <a:r>
                <a:rPr lang="en-US" sz="1659" dirty="0">
                  <a:solidFill>
                    <a:srgbClr val="FFFFFF"/>
                  </a:solidFill>
                  <a:latin typeface="Montserrat Light"/>
                </a:rPr>
                <a:t>prophet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60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68682" y="-19393"/>
            <a:ext cx="2965099" cy="584894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844497" y="4349982"/>
            <a:ext cx="2413469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en-US" sz="3399" spc="322">
                <a:solidFill>
                  <a:srgbClr val="10609D"/>
                </a:solidFill>
                <a:latin typeface="Montserrat Classic Bold"/>
              </a:rPr>
              <a:t>HOW TO ANALYZE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4026451" y="783534"/>
            <a:ext cx="185531" cy="185531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523379" y="731520"/>
            <a:ext cx="4498701" cy="839062"/>
            <a:chOff x="0" y="0"/>
            <a:chExt cx="5998268" cy="1118750"/>
          </a:xfrm>
        </p:grpSpPr>
        <p:sp>
          <p:nvSpPr>
            <p:cNvPr id="7" name="TextBox 7"/>
            <p:cNvSpPr txBox="1"/>
            <p:nvPr/>
          </p:nvSpPr>
          <p:spPr>
            <a:xfrm>
              <a:off x="0" y="-57150"/>
              <a:ext cx="5998268" cy="626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spc="140" dirty="0">
                  <a:solidFill>
                    <a:srgbClr val="FFFFFF"/>
                  </a:solidFill>
                  <a:latin typeface="Montserrat Classic Bold"/>
                </a:rPr>
                <a:t>Golden Cross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46005"/>
              <a:ext cx="5998268" cy="3727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1600" spc="16" dirty="0">
                  <a:solidFill>
                    <a:srgbClr val="FFFFFF"/>
                  </a:solidFill>
                  <a:latin typeface="Montserrat Light"/>
                </a:rPr>
                <a:t>Where price will raise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EEC0F1E-4693-65B5-183D-0B99465893C2}"/>
              </a:ext>
            </a:extLst>
          </p:cNvPr>
          <p:cNvGrpSpPr/>
          <p:nvPr/>
        </p:nvGrpSpPr>
        <p:grpSpPr>
          <a:xfrm>
            <a:off x="4026451" y="2247509"/>
            <a:ext cx="4975587" cy="839062"/>
            <a:chOff x="4026451" y="2247509"/>
            <a:chExt cx="4975587" cy="839062"/>
          </a:xfrm>
        </p:grpSpPr>
        <p:grpSp>
          <p:nvGrpSpPr>
            <p:cNvPr id="11" name="Group 11"/>
            <p:cNvGrpSpPr/>
            <p:nvPr/>
          </p:nvGrpSpPr>
          <p:grpSpPr>
            <a:xfrm>
              <a:off x="4026451" y="2327501"/>
              <a:ext cx="185531" cy="185531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4523379" y="2247509"/>
              <a:ext cx="4478659" cy="839062"/>
              <a:chOff x="0" y="0"/>
              <a:chExt cx="5971545" cy="1118750"/>
            </a:xfrm>
          </p:grpSpPr>
          <p:sp>
            <p:nvSpPr>
              <p:cNvPr id="16" name="TextBox 16"/>
              <p:cNvSpPr txBox="1"/>
              <p:nvPr/>
            </p:nvSpPr>
            <p:spPr>
              <a:xfrm>
                <a:off x="0" y="-57150"/>
                <a:ext cx="5971545" cy="62611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3919"/>
                  </a:lnSpc>
                </a:pPr>
                <a:r>
                  <a:rPr lang="en-US" sz="2800" spc="140">
                    <a:solidFill>
                      <a:srgbClr val="FFFFFF"/>
                    </a:solidFill>
                    <a:latin typeface="Montserrat Classic Bold"/>
                  </a:rPr>
                  <a:t>Dead Cross</a:t>
                </a:r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746005"/>
                <a:ext cx="5971545" cy="37274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sz="1600" spc="16" dirty="0">
                    <a:solidFill>
                      <a:srgbClr val="FFFFFF"/>
                    </a:solidFill>
                    <a:latin typeface="Montserrat Light"/>
                  </a:rPr>
                  <a:t>Where price will drop</a:t>
                </a:r>
              </a:p>
            </p:txBody>
          </p:sp>
        </p:grp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5C79CE70-6AED-86D4-BC77-D4348E2E21E2}"/>
              </a:ext>
            </a:extLst>
          </p:cNvPr>
          <p:cNvGrpSpPr/>
          <p:nvPr/>
        </p:nvGrpSpPr>
        <p:grpSpPr>
          <a:xfrm>
            <a:off x="4026451" y="3800480"/>
            <a:ext cx="4975587" cy="839062"/>
            <a:chOff x="4026451" y="3800480"/>
            <a:chExt cx="4975587" cy="839062"/>
          </a:xfrm>
        </p:grpSpPr>
        <p:grpSp>
          <p:nvGrpSpPr>
            <p:cNvPr id="13" name="Group 13"/>
            <p:cNvGrpSpPr/>
            <p:nvPr/>
          </p:nvGrpSpPr>
          <p:grpSpPr>
            <a:xfrm>
              <a:off x="4026451" y="3871468"/>
              <a:ext cx="185531" cy="185531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8" name="Group 18"/>
            <p:cNvGrpSpPr/>
            <p:nvPr/>
          </p:nvGrpSpPr>
          <p:grpSpPr>
            <a:xfrm>
              <a:off x="4523379" y="3800480"/>
              <a:ext cx="4478659" cy="839062"/>
              <a:chOff x="0" y="0"/>
              <a:chExt cx="5971545" cy="1118750"/>
            </a:xfrm>
          </p:grpSpPr>
          <p:sp>
            <p:nvSpPr>
              <p:cNvPr id="19" name="TextBox 19"/>
              <p:cNvSpPr txBox="1"/>
              <p:nvPr/>
            </p:nvSpPr>
            <p:spPr>
              <a:xfrm>
                <a:off x="0" y="-57150"/>
                <a:ext cx="5971545" cy="62611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3919"/>
                  </a:lnSpc>
                </a:pPr>
                <a:r>
                  <a:rPr lang="en-US" sz="2800" spc="140">
                    <a:solidFill>
                      <a:srgbClr val="FFFFFF"/>
                    </a:solidFill>
                    <a:latin typeface="Montserrat Classic Bold"/>
                  </a:rPr>
                  <a:t>Bollinger Bands</a:t>
                </a:r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746005"/>
                <a:ext cx="5971545" cy="37274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sz="1600" spc="16" dirty="0">
                    <a:solidFill>
                      <a:srgbClr val="FFFFFF"/>
                    </a:solidFill>
                    <a:latin typeface="Montserrat Light"/>
                  </a:rPr>
                  <a:t>Use statistic to analyze</a:t>
                </a:r>
              </a:p>
            </p:txBody>
          </p:sp>
        </p:grp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95B3DFEE-7522-9551-3A95-56E13D2686C5}"/>
              </a:ext>
            </a:extLst>
          </p:cNvPr>
          <p:cNvGrpSpPr/>
          <p:nvPr/>
        </p:nvGrpSpPr>
        <p:grpSpPr>
          <a:xfrm>
            <a:off x="4026451" y="5440498"/>
            <a:ext cx="4975587" cy="839062"/>
            <a:chOff x="4026451" y="5440498"/>
            <a:chExt cx="4975587" cy="839062"/>
          </a:xfrm>
        </p:grpSpPr>
        <p:grpSp>
          <p:nvGrpSpPr>
            <p:cNvPr id="9" name="Group 9"/>
            <p:cNvGrpSpPr/>
            <p:nvPr/>
          </p:nvGrpSpPr>
          <p:grpSpPr>
            <a:xfrm>
              <a:off x="4026451" y="5501345"/>
              <a:ext cx="185531" cy="185531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4523379" y="5440498"/>
              <a:ext cx="4478659" cy="839062"/>
              <a:chOff x="0" y="0"/>
              <a:chExt cx="5971545" cy="1118750"/>
            </a:xfrm>
          </p:grpSpPr>
          <p:sp>
            <p:nvSpPr>
              <p:cNvPr id="22" name="TextBox 22"/>
              <p:cNvSpPr txBox="1"/>
              <p:nvPr/>
            </p:nvSpPr>
            <p:spPr>
              <a:xfrm>
                <a:off x="0" y="-57150"/>
                <a:ext cx="5971545" cy="62611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3919"/>
                  </a:lnSpc>
                </a:pPr>
                <a:r>
                  <a:rPr lang="en-US" sz="2800" spc="140">
                    <a:solidFill>
                      <a:srgbClr val="FFFFFF"/>
                    </a:solidFill>
                    <a:latin typeface="Montserrat Classic Bold"/>
                  </a:rPr>
                  <a:t>Machine Learning</a:t>
                </a:r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746005"/>
                <a:ext cx="5971545" cy="37274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sz="1600" spc="16">
                    <a:solidFill>
                      <a:srgbClr val="FFFFFF"/>
                    </a:solidFill>
                    <a:latin typeface="Montserrat Light"/>
                  </a:rPr>
                  <a:t>Predict future trends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60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54881" y="-928954"/>
            <a:ext cx="8251511" cy="917310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816674" y="5178887"/>
            <a:ext cx="5126409" cy="1404793"/>
            <a:chOff x="0" y="0"/>
            <a:chExt cx="6835212" cy="1873057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6835212" cy="1873057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549103" y="315499"/>
              <a:ext cx="5180223" cy="1108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4800" spc="48">
                  <a:solidFill>
                    <a:srgbClr val="10609D"/>
                  </a:solidFill>
                  <a:latin typeface="Montserrat Light"/>
                </a:rPr>
                <a:t>Cross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60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A4D79F29-FC3B-72C2-8D39-E1F70F91DD50}"/>
              </a:ext>
            </a:extLst>
          </p:cNvPr>
          <p:cNvGrpSpPr/>
          <p:nvPr/>
        </p:nvGrpSpPr>
        <p:grpSpPr>
          <a:xfrm>
            <a:off x="5238699" y="1061380"/>
            <a:ext cx="4004230" cy="5192440"/>
            <a:chOff x="731520" y="1061380"/>
            <a:chExt cx="4004230" cy="5192440"/>
          </a:xfrm>
        </p:grpSpPr>
        <p:sp>
          <p:nvSpPr>
            <p:cNvPr id="2" name="AutoShape 2"/>
            <p:cNvSpPr/>
            <p:nvPr/>
          </p:nvSpPr>
          <p:spPr>
            <a:xfrm>
              <a:off x="731520" y="1061380"/>
              <a:ext cx="4001922" cy="2070155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3" name="TextBox 3"/>
            <p:cNvSpPr txBox="1"/>
            <p:nvPr/>
          </p:nvSpPr>
          <p:spPr>
            <a:xfrm>
              <a:off x="1093417" y="1684025"/>
              <a:ext cx="3278128" cy="777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240"/>
                </a:lnSpc>
              </a:pPr>
              <a:r>
                <a:rPr lang="en-US" sz="4800" spc="-48">
                  <a:solidFill>
                    <a:srgbClr val="10609D"/>
                  </a:solidFill>
                  <a:latin typeface="Montserrat Classic Bold"/>
                </a:rPr>
                <a:t>Long term</a:t>
              </a:r>
            </a:p>
          </p:txBody>
        </p:sp>
        <p:grpSp>
          <p:nvGrpSpPr>
            <p:cNvPr id="4" name="Group 4"/>
            <p:cNvGrpSpPr/>
            <p:nvPr/>
          </p:nvGrpSpPr>
          <p:grpSpPr>
            <a:xfrm rot="-5400000">
              <a:off x="1306431" y="2824501"/>
              <a:ext cx="2854408" cy="4004230"/>
              <a:chOff x="0" y="0"/>
              <a:chExt cx="4818554" cy="675958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818554" cy="6759580"/>
              </a:xfrm>
              <a:custGeom>
                <a:avLst/>
                <a:gdLst/>
                <a:ahLst/>
                <a:cxnLst/>
                <a:rect l="l" t="t" r="r" b="b"/>
                <a:pathLst>
                  <a:path w="4818554" h="6759580">
                    <a:moveTo>
                      <a:pt x="0" y="0"/>
                    </a:moveTo>
                    <a:lnTo>
                      <a:pt x="0" y="6759580"/>
                    </a:lnTo>
                    <a:lnTo>
                      <a:pt x="4818554" y="6759580"/>
                    </a:lnTo>
                    <a:lnTo>
                      <a:pt x="4818554" y="0"/>
                    </a:lnTo>
                    <a:lnTo>
                      <a:pt x="0" y="0"/>
                    </a:lnTo>
                    <a:close/>
                    <a:moveTo>
                      <a:pt x="4757594" y="6698621"/>
                    </a:moveTo>
                    <a:lnTo>
                      <a:pt x="59690" y="6698621"/>
                    </a:lnTo>
                    <a:lnTo>
                      <a:pt x="59690" y="59690"/>
                    </a:lnTo>
                    <a:lnTo>
                      <a:pt x="4757594" y="59690"/>
                    </a:lnTo>
                    <a:lnTo>
                      <a:pt x="4757594" y="6698621"/>
                    </a:ln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1134654" y="3792201"/>
              <a:ext cx="3197962" cy="20497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>
                <a:lnSpc>
                  <a:spcPts val="2730"/>
                </a:lnSpc>
                <a:buFont typeface="Arial"/>
                <a:buChar char="•"/>
              </a:pPr>
              <a:r>
                <a:rPr lang="en-US" sz="2100" spc="210">
                  <a:solidFill>
                    <a:srgbClr val="FFFFFF"/>
                  </a:solidFill>
                  <a:latin typeface="Montserrat Classic"/>
                </a:rPr>
                <a:t>The period day common set is 60</a:t>
              </a:r>
            </a:p>
            <a:p>
              <a:pPr marL="453390" lvl="1" indent="-226695">
                <a:lnSpc>
                  <a:spcPts val="2730"/>
                </a:lnSpc>
                <a:buFont typeface="Arial"/>
                <a:buChar char="•"/>
              </a:pPr>
              <a:r>
                <a:rPr lang="en-US" sz="2100" spc="210">
                  <a:solidFill>
                    <a:srgbClr val="FFFFFF"/>
                  </a:solidFill>
                  <a:latin typeface="Montserrat Classic"/>
                </a:rPr>
                <a:t>The long-term  more stable than short-term</a:t>
              </a: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CAAEF82-1CAB-B8E2-9445-953D442FCD28}"/>
              </a:ext>
            </a:extLst>
          </p:cNvPr>
          <p:cNvGrpSpPr/>
          <p:nvPr/>
        </p:nvGrpSpPr>
        <p:grpSpPr>
          <a:xfrm>
            <a:off x="510673" y="1061380"/>
            <a:ext cx="4004230" cy="5192440"/>
            <a:chOff x="5017850" y="1061380"/>
            <a:chExt cx="4004230" cy="5192440"/>
          </a:xfrm>
        </p:grpSpPr>
        <p:sp>
          <p:nvSpPr>
            <p:cNvPr id="7" name="AutoShape 7"/>
            <p:cNvSpPr/>
            <p:nvPr/>
          </p:nvSpPr>
          <p:spPr>
            <a:xfrm>
              <a:off x="5020158" y="1061380"/>
              <a:ext cx="4001922" cy="2070155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5382055" y="1684025"/>
              <a:ext cx="3381582" cy="777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240"/>
                </a:lnSpc>
              </a:pPr>
              <a:r>
                <a:rPr lang="en-US" sz="4800" spc="-48" dirty="0">
                  <a:solidFill>
                    <a:srgbClr val="10609D"/>
                  </a:solidFill>
                  <a:latin typeface="Montserrat Classic Bold"/>
                </a:rPr>
                <a:t>Short term</a:t>
              </a:r>
            </a:p>
          </p:txBody>
        </p:sp>
        <p:grpSp>
          <p:nvGrpSpPr>
            <p:cNvPr id="9" name="Group 9"/>
            <p:cNvGrpSpPr/>
            <p:nvPr/>
          </p:nvGrpSpPr>
          <p:grpSpPr>
            <a:xfrm rot="-5400000">
              <a:off x="5592761" y="2824501"/>
              <a:ext cx="2854408" cy="4004230"/>
              <a:chOff x="0" y="0"/>
              <a:chExt cx="4818554" cy="675958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818554" cy="6759580"/>
              </a:xfrm>
              <a:custGeom>
                <a:avLst/>
                <a:gdLst/>
                <a:ahLst/>
                <a:cxnLst/>
                <a:rect l="l" t="t" r="r" b="b"/>
                <a:pathLst>
                  <a:path w="4818554" h="6759580">
                    <a:moveTo>
                      <a:pt x="0" y="0"/>
                    </a:moveTo>
                    <a:lnTo>
                      <a:pt x="0" y="6759580"/>
                    </a:lnTo>
                    <a:lnTo>
                      <a:pt x="4818554" y="6759580"/>
                    </a:lnTo>
                    <a:lnTo>
                      <a:pt x="4818554" y="0"/>
                    </a:lnTo>
                    <a:lnTo>
                      <a:pt x="0" y="0"/>
                    </a:lnTo>
                    <a:close/>
                    <a:moveTo>
                      <a:pt x="4757594" y="6698621"/>
                    </a:moveTo>
                    <a:lnTo>
                      <a:pt x="59690" y="6698621"/>
                    </a:lnTo>
                    <a:lnTo>
                      <a:pt x="59690" y="59690"/>
                    </a:lnTo>
                    <a:lnTo>
                      <a:pt x="4757594" y="59690"/>
                    </a:lnTo>
                    <a:lnTo>
                      <a:pt x="4757594" y="6698621"/>
                    </a:ln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5420984" y="3792201"/>
              <a:ext cx="3147858" cy="20497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>
                <a:lnSpc>
                  <a:spcPts val="2730"/>
                </a:lnSpc>
                <a:buFont typeface="Arial"/>
                <a:buChar char="•"/>
              </a:pPr>
              <a:r>
                <a:rPr lang="en-US" sz="2100" spc="210">
                  <a:solidFill>
                    <a:srgbClr val="FFFFFF"/>
                  </a:solidFill>
                  <a:latin typeface="Montserrat Classic"/>
                </a:rPr>
                <a:t>The period day common set is 20</a:t>
              </a:r>
            </a:p>
            <a:p>
              <a:pPr marL="453390" lvl="1" indent="-226695">
                <a:lnSpc>
                  <a:spcPts val="2730"/>
                </a:lnSpc>
                <a:buFont typeface="Arial"/>
                <a:buChar char="•"/>
              </a:pPr>
              <a:r>
                <a:rPr lang="en-US" sz="2100" spc="210">
                  <a:solidFill>
                    <a:srgbClr val="FFFFFF"/>
                  </a:solidFill>
                  <a:latin typeface="Montserrat Classic"/>
                </a:rPr>
                <a:t>The short-term is more close to the real price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419</Words>
  <Application>Microsoft Office PowerPoint</Application>
  <PresentationFormat>自訂</PresentationFormat>
  <Paragraphs>93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Montserrat Light</vt:lpstr>
      <vt:lpstr>Montserrat Classic Bold</vt:lpstr>
      <vt:lpstr>Arial</vt:lpstr>
      <vt:lpstr>Calibri</vt:lpstr>
      <vt:lpstr>Montserrat Classic</vt:lpstr>
      <vt:lpstr>Montserrat Light Bold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Breakthrough Technologies</dc:title>
  <cp:lastModifiedBy>B104020009</cp:lastModifiedBy>
  <cp:revision>4</cp:revision>
  <dcterms:created xsi:type="dcterms:W3CDTF">2006-08-16T00:00:00Z</dcterms:created>
  <dcterms:modified xsi:type="dcterms:W3CDTF">2022-12-14T05:46:50Z</dcterms:modified>
  <dc:identifier>DAFUjRkdR0g</dc:identifier>
</cp:coreProperties>
</file>