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391" r:id="rId9"/>
    <p:sldId id="2392" r:id="rId10"/>
    <p:sldId id="2395" r:id="rId11"/>
    <p:sldId id="2396" r:id="rId12"/>
    <p:sldId id="2397" r:id="rId13"/>
    <p:sldId id="2401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85147" autoAdjust="0"/>
  </p:normalViewPr>
  <p:slideViewPr>
    <p:cSldViewPr snapToGrid="0">
      <p:cViewPr varScale="1">
        <p:scale>
          <a:sx n="105" d="100"/>
          <a:sy n="105" d="100"/>
        </p:scale>
        <p:origin x="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18d1e4b5cab3155/&#25991;&#26723;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zh-CN"/>
              <a:t>湖北省</a:t>
            </a:r>
            <a:r>
              <a:rPr lang="en-US" altLang="zh-CN"/>
              <a:t>/</a:t>
            </a:r>
            <a:r>
              <a:rPr lang="zh-CN" altLang="en-US"/>
              <a:t>武汉</a:t>
            </a:r>
            <a:r>
              <a:rPr lang="zh-CN"/>
              <a:t>确诊人数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m"月"d"日"yyyy"年"</c:formatCode>
                <c:ptCount val="11"/>
                <c:pt idx="0">
                  <c:v>43830</c:v>
                </c:pt>
                <c:pt idx="1">
                  <c:v>43835</c:v>
                </c:pt>
                <c:pt idx="2">
                  <c:v>43840</c:v>
                </c:pt>
                <c:pt idx="3">
                  <c:v>43843</c:v>
                </c:pt>
                <c:pt idx="4">
                  <c:v>43845</c:v>
                </c:pt>
                <c:pt idx="5">
                  <c:v>43846</c:v>
                </c:pt>
                <c:pt idx="6" formatCode="m/d/yyyy">
                  <c:v>43847</c:v>
                </c:pt>
                <c:pt idx="7" formatCode="m/d/yyyy">
                  <c:v>43848</c:v>
                </c:pt>
                <c:pt idx="8" formatCode="m/d/yyyy">
                  <c:v>43849</c:v>
                </c:pt>
                <c:pt idx="9" formatCode="m/d/yyyy">
                  <c:v>43850</c:v>
                </c:pt>
                <c:pt idx="10" formatCode="m/d/yyyy">
                  <c:v>43851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27</c:v>
                </c:pt>
                <c:pt idx="1">
                  <c:v>59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45</c:v>
                </c:pt>
                <c:pt idx="6">
                  <c:v>62</c:v>
                </c:pt>
                <c:pt idx="7">
                  <c:v>121</c:v>
                </c:pt>
                <c:pt idx="8">
                  <c:v>198</c:v>
                </c:pt>
                <c:pt idx="9">
                  <c:v>270</c:v>
                </c:pt>
                <c:pt idx="10">
                  <c:v>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5C-4F7C-A912-A12D1C7D25C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34025999"/>
        <c:axId val="1955028559"/>
      </c:lineChart>
      <c:dateAx>
        <c:axId val="1934025999"/>
        <c:scaling>
          <c:orientation val="minMax"/>
        </c:scaling>
        <c:delete val="0"/>
        <c:axPos val="b"/>
        <c:numFmt formatCode="m&quot;月&quot;d&quot;日&quot;yyyy&quot;年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5028559"/>
        <c:crosses val="autoZero"/>
        <c:auto val="1"/>
        <c:lblOffset val="100"/>
        <c:baseTimeUnit val="days"/>
      </c:dateAx>
      <c:valAx>
        <c:axId val="19550285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4025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FD5F2-2741-4CA5-B439-FFD6FE0144E8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D0C6D-1D23-4D35-B92E-9A847AF8C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3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王主任实际感染日期可能更早；</a:t>
            </a:r>
            <a:endParaRPr lang="en-US" altLang="zh-CN" dirty="0"/>
          </a:p>
          <a:p>
            <a:r>
              <a:rPr lang="zh-CN" altLang="en-US" b="1" dirty="0"/>
              <a:t>政府可能通过调整疑似病例的确诊时间来调节确诊人数。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0C6D-1D23-4D35-B92E-9A847AF8C4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国外有发现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0C6D-1D23-4D35-B92E-9A847AF8C4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5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编码</a:t>
            </a:r>
            <a:r>
              <a:rPr lang="en-US" altLang="zh-CN" b="0" dirty="0"/>
              <a:t>S</a:t>
            </a:r>
            <a:r>
              <a:rPr lang="zh-CN" altLang="en-US" b="0" dirty="0"/>
              <a:t>蛋白与人体</a:t>
            </a:r>
            <a:r>
              <a:rPr lang="en-US" altLang="zh-CN" b="0" dirty="0"/>
              <a:t>ACE2</a:t>
            </a:r>
            <a:r>
              <a:rPr lang="zh-CN" altLang="en-US" b="0" dirty="0"/>
              <a:t>蛋白结合介导病毒侵入呼吸道上皮细胞</a:t>
            </a:r>
            <a:endParaRPr lang="en-US" altLang="zh-CN" b="0" dirty="0"/>
          </a:p>
          <a:p>
            <a:r>
              <a:rPr lang="zh-CN" altLang="en-US" b="0" dirty="0"/>
              <a:t>开放阅读框，控制基因表达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0C6D-1D23-4D35-B92E-9A847AF8C4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0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0C6D-1D23-4D35-B92E-9A847AF8C4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0C6D-1D23-4D35-B92E-9A847AF8C4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F7BA-9EBC-4B69-A093-7067BF61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CF52C-FA28-4358-8990-E7795A302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C6AA-5224-42A8-964C-B0282FBE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0ED9-285F-4456-9F9D-B05C7319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2384-437C-41A8-AECC-8B76BB34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7DD5-9DC2-4A81-ACCC-BE8B0E6E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B402-623E-4CBE-B9B3-D52189F51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CAA2-814D-43FC-9939-AF0FB9C2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E8F5-9915-4CFC-B2B0-92A97722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171A-4FB4-4C26-B639-8E387B60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5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C62B8-94CE-49A6-A667-99DAB82A8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A9D5B-27C9-4806-87D8-A4CF82B9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DFE7-E834-402A-89DE-D6D2249B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6710-C32E-46B0-BC8D-8F39056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8CDE-4F39-4735-8A14-FBA89A7E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8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2499-CA04-4A68-B500-02C90488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2EAB-5644-44CD-972E-48E2928E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3EF3-64D6-4978-A39B-7D58573B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DD7F-07E5-4830-92DF-F83F57D8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9EF7-16C0-4768-B4AB-297D6B93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DBE7-7E7D-478A-A1D2-6CDE3A3F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D812-57AB-44DC-B12E-E4957282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8614-5EA5-4ED9-B6A9-598A53B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E68C-8636-4EFA-95C9-687B3D25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E14B-9CE0-42A3-B7F7-694B5437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0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2CC-8695-4CC5-ABCB-9B0DF37E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FB2E-5D86-4D08-B13A-88C4EB86C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95E20-4E5A-476A-B121-9E882E50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7AA7-1983-4D73-9465-0C8DA75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0D2F-DCF3-4CFE-A924-C5F21698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D94C0-59B1-4AEE-A903-F582ED9F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9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735A-9CDA-4D9C-A45B-7443247D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2A4B-704F-4DFF-8A5C-D7CCCD82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66BF-D6B1-454A-82C5-4706EB76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11DBC-6D01-42F9-948E-DEDC06E9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0F38D-6FD2-4C39-8519-7DAAB02AC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E397-0C55-4469-B7DC-113BF5F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F1188-9BC6-44D6-A6A5-D8B82010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269C3-C711-4390-A4AA-41B341F7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7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AD7-3371-4EBE-854F-53EFAA4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0643D-B4AB-4346-8073-A96E0E21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10057-1387-46A8-8747-D61AB0C4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FFF78-0749-44DC-A75B-AC7C93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FCE20-E953-4A61-8420-EC06C126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8AE0A-E58C-459E-A9A1-125F5E95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6396-7E5A-47D9-9C83-9EB50954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080-7F8B-4523-8E10-13E79195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0C56-5DBD-4D5D-B910-76F01D98D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5B100-6190-4090-A4D4-30F36398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03B3-15EE-4E35-A644-E8EC9E9F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1223D-D428-4AC4-BACD-6B31967E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F5774-0A6C-4118-98BC-2654ECA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2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502F-7E4D-4FD0-BD20-D395715E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E1B2B-6AAC-4FB1-AE3F-6DB35DC3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62F10-5D05-4529-AC27-1894DDBF5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A977-7A06-4B3E-A8CE-DAE45CEF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3DE9-42B5-4CDD-AF33-07D1CDED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CC37-1689-4B47-B929-92FA1B8F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3C18B-5F79-49F5-AD77-3E53D7F4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DB67-92D4-404F-8303-8EBBF420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2C869-06D5-4F27-A865-23563A31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62AF-5490-4640-AE27-126A285F31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F76A-0843-4B0D-9B87-239C7C0A3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B7E5-CA20-4C17-8D06-F9AE8B63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FFB0-5D0B-46FE-8785-D33E6645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4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6C0E9-A3A2-4161-8232-9658DDC0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58" y="2313021"/>
            <a:ext cx="7103954" cy="454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4573C4-6ABA-4368-B743-6C18076A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244" y="404276"/>
            <a:ext cx="9851756" cy="1190658"/>
          </a:xfrm>
        </p:spPr>
        <p:txBody>
          <a:bodyPr/>
          <a:lstStyle/>
          <a:p>
            <a:r>
              <a:rPr lang="zh-CN" altLang="en-US" u="sng" dirty="0"/>
              <a:t>武汉新型冠状病毒肺炎简述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FA21E-15D1-41DE-A44D-5A81434C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97" y="1747409"/>
            <a:ext cx="9329979" cy="1655762"/>
          </a:xfrm>
        </p:spPr>
        <p:txBody>
          <a:bodyPr/>
          <a:lstStyle/>
          <a:p>
            <a:r>
              <a:rPr lang="en-US" altLang="zh-CN" dirty="0"/>
              <a:t>2019 </a:t>
            </a:r>
            <a:r>
              <a:rPr lang="en-US" altLang="zh-CN" dirty="0" err="1"/>
              <a:t>nCoV</a:t>
            </a:r>
            <a:r>
              <a:rPr lang="en-US" altLang="zh-CN" dirty="0"/>
              <a:t> Pneumonia Summary, up to 2020/1/22 10:00 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8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10112" y="1814651"/>
            <a:ext cx="10169383" cy="452582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zh-CN" sz="1969" dirty="0">
                <a:latin typeface="+mn-ea"/>
              </a:rPr>
              <a:t>男, 61 岁</a:t>
            </a:r>
            <a:r>
              <a:rPr lang="zh-CN" altLang="en-US" sz="1969" dirty="0">
                <a:latin typeface="+mn-ea"/>
              </a:rPr>
              <a:t>。</a:t>
            </a:r>
            <a:r>
              <a:rPr lang="zh-CN" altLang="zh-CN" sz="1969" dirty="0">
                <a:latin typeface="+mn-ea"/>
              </a:rPr>
              <a:t>常年在武汉市华南</a:t>
            </a:r>
            <a:r>
              <a:rPr lang="zh-CN" altLang="zh-CN" sz="1969" u="sng" dirty="0">
                <a:solidFill>
                  <a:srgbClr val="0000FF"/>
                </a:solidFill>
                <a:latin typeface="+mn-ea"/>
              </a:rPr>
              <a:t>海鲜批发市场</a:t>
            </a:r>
            <a:r>
              <a:rPr lang="zh-CN" altLang="zh-CN" sz="1969" dirty="0">
                <a:latin typeface="+mn-ea"/>
              </a:rPr>
              <a:t>采购货物，有冷冻禽类接触史。</a:t>
            </a:r>
            <a:endParaRPr lang="en-US" altLang="zh-CN" sz="1969" dirty="0">
              <a:latin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1969" dirty="0">
                <a:latin typeface="+mn-ea"/>
              </a:rPr>
              <a:t>主诉：</a:t>
            </a:r>
            <a:r>
              <a:rPr lang="zh-CN" altLang="zh-CN" sz="1969" dirty="0">
                <a:latin typeface="+mn-ea"/>
              </a:rPr>
              <a:t>发热、咳嗽11日，加重并呼吸困难4天</a:t>
            </a:r>
            <a:r>
              <a:rPr lang="zh-CN" altLang="en-US" sz="1969" dirty="0">
                <a:latin typeface="+mn-ea"/>
              </a:rPr>
              <a:t>。</a:t>
            </a:r>
            <a:endParaRPr lang="en-US" altLang="zh-CN" sz="1969" dirty="0">
              <a:latin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zh-CN" sz="1969" dirty="0">
                <a:latin typeface="+mn-ea"/>
              </a:rPr>
              <a:t>2019年12月20日左右发热，咳嗽、咳白粘痰，并倦怠无力、食欲减退，在</a:t>
            </a:r>
            <a:r>
              <a:rPr lang="zh-CN" altLang="zh-CN" sz="1969" b="1" dirty="0">
                <a:latin typeface="+mn-ea"/>
              </a:rPr>
              <a:t>社区门诊</a:t>
            </a:r>
            <a:r>
              <a:rPr lang="zh-CN" altLang="zh-CN" sz="1969" dirty="0">
                <a:latin typeface="+mn-ea"/>
              </a:rPr>
              <a:t>接受抗病毒、抗细菌治疗（具体不详）6天，病情无明显好转</a:t>
            </a:r>
            <a:r>
              <a:rPr lang="zh-CN" altLang="en-US" sz="1969" dirty="0">
                <a:latin typeface="+mn-ea"/>
              </a:rPr>
              <a:t>。</a:t>
            </a:r>
            <a:endParaRPr lang="zh-CN" altLang="zh-CN" sz="1969" dirty="0">
              <a:latin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zh-CN" sz="1969" dirty="0">
                <a:latin typeface="+mn-ea"/>
              </a:rPr>
              <a:t>12月27日病情加重，感胸闷、心慌、气喘、呼吸困难，并头痛、眩晕，</a:t>
            </a:r>
            <a:r>
              <a:rPr lang="zh-CN" altLang="en-US" sz="1969" dirty="0">
                <a:latin typeface="+mn-ea"/>
              </a:rPr>
              <a:t>收</a:t>
            </a:r>
            <a:r>
              <a:rPr lang="zh-CN" altLang="zh-CN" sz="1969" dirty="0">
                <a:latin typeface="+mn-ea"/>
              </a:rPr>
              <a:t>住院治疗</a:t>
            </a:r>
            <a:r>
              <a:rPr lang="zh-CN" altLang="en-US" sz="1969" dirty="0">
                <a:latin typeface="+mn-ea"/>
              </a:rPr>
              <a:t>。</a:t>
            </a:r>
            <a:endParaRPr lang="zh-CN" altLang="zh-CN" sz="1969" dirty="0">
              <a:latin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zh-CN" sz="1969" dirty="0">
                <a:latin typeface="+mn-ea"/>
                <a:sym typeface="+mn-ea"/>
              </a:rPr>
              <a:t>12月28日3:00</a:t>
            </a:r>
            <a:r>
              <a:rPr lang="zh-CN" altLang="zh-CN" sz="1969" dirty="0">
                <a:latin typeface="+mn-ea"/>
              </a:rPr>
              <a:t>因病情进行性加重，转入ICU，接受抗病毒、抗细菌、化痰、平喘、对症等治疗，病情仍无好转</a:t>
            </a:r>
            <a:r>
              <a:rPr lang="zh-CN" altLang="en-US" sz="1969" dirty="0">
                <a:latin typeface="+mn-ea"/>
              </a:rPr>
              <a:t>。</a:t>
            </a:r>
            <a:endParaRPr lang="zh-CN" altLang="zh-CN" sz="1969" dirty="0">
              <a:latin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zh-CN" sz="1969" dirty="0">
                <a:latin typeface="+mn-ea"/>
              </a:rPr>
              <a:t>12月30日14:30患者呼吸困难加重，诊断呼吸衰竭，接受气管插管、呼吸机通气</a:t>
            </a:r>
            <a:r>
              <a:rPr lang="zh-CN" altLang="en-US" sz="1969" dirty="0">
                <a:latin typeface="+mn-ea"/>
              </a:rPr>
              <a:t>。</a:t>
            </a:r>
            <a:endParaRPr lang="zh-CN" altLang="zh-CN" sz="1969" dirty="0">
              <a:latin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zh-CN" sz="1969" dirty="0">
                <a:latin typeface="+mn-ea"/>
                <a:sym typeface="+mn-ea"/>
              </a:rPr>
              <a:t>12月31日22:00</a:t>
            </a:r>
            <a:r>
              <a:rPr lang="zh-CN" altLang="zh-CN" sz="1969" dirty="0">
                <a:latin typeface="+mn-ea"/>
              </a:rPr>
              <a:t>因考虑病毒性肺炎、呼吸衰竭，于转入武汉</a:t>
            </a:r>
            <a:r>
              <a:rPr lang="zh-CN" altLang="en-US" sz="1969" dirty="0">
                <a:latin typeface="+mn-ea"/>
              </a:rPr>
              <a:t>定点</a:t>
            </a:r>
            <a:r>
              <a:rPr lang="zh-CN" altLang="zh-CN" sz="1969" dirty="0">
                <a:latin typeface="+mn-ea"/>
              </a:rPr>
              <a:t>医院</a:t>
            </a:r>
            <a:r>
              <a:rPr lang="en-US" altLang="zh-CN" sz="1969" dirty="0">
                <a:latin typeface="+mn-ea"/>
              </a:rPr>
              <a:t> </a:t>
            </a:r>
            <a:r>
              <a:rPr lang="zh-CN" altLang="zh-CN" sz="1969" dirty="0">
                <a:latin typeface="+mn-ea"/>
              </a:rPr>
              <a:t>ICU。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A18CB2-67DC-4679-BD66-49C1519220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u="sng" dirty="0"/>
              <a:t>病例介绍</a:t>
            </a:r>
            <a:r>
              <a:rPr lang="en-US" altLang="zh-CN" u="sng" dirty="0"/>
              <a:t>|2 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694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724" y="1895412"/>
            <a:ext cx="10880154" cy="4230670"/>
          </a:xfrm>
        </p:spPr>
        <p:txBody>
          <a:bodyPr>
            <a:normAutofit fontScale="95000"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zh-CN" sz="2531" dirty="0"/>
              <a:t>入院时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zh-CN" sz="2531" dirty="0"/>
              <a:t>T : 36℃，HR : 118次/分,</a:t>
            </a:r>
            <a:r>
              <a:rPr lang="en-US" altLang="zh-CN" sz="2531" dirty="0"/>
              <a:t> </a:t>
            </a:r>
            <a:r>
              <a:rPr lang="zh-CN" altLang="zh-CN" sz="2531" dirty="0">
                <a:solidFill>
                  <a:srgbClr val="0000FF"/>
                </a:solidFill>
              </a:rPr>
              <a:t>R : 38次/分</a:t>
            </a:r>
            <a:r>
              <a:rPr lang="zh-CN" altLang="zh-CN" sz="2531" dirty="0"/>
              <a:t>，</a:t>
            </a:r>
            <a:endParaRPr lang="en-US" altLang="zh-CN" sz="2531" dirty="0"/>
          </a:p>
          <a:p>
            <a:pPr lvl="1">
              <a:lnSpc>
                <a:spcPct val="100000"/>
              </a:lnSpc>
              <a:defRPr/>
            </a:pPr>
            <a:r>
              <a:rPr lang="zh-CN" altLang="zh-CN" sz="2531" dirty="0"/>
              <a:t>BP : 167/ 86mmHg</a:t>
            </a:r>
            <a:r>
              <a:rPr lang="zh-CN" altLang="zh-CN" sz="2531" dirty="0">
                <a:solidFill>
                  <a:srgbClr val="FF0000"/>
                </a:solidFill>
              </a:rPr>
              <a:t>（去甲肾上腺素静脉泵入，不稳定，间断测不出</a:t>
            </a:r>
            <a:r>
              <a:rPr lang="zh-CN" altLang="zh-CN" sz="2531" dirty="0"/>
              <a:t>）, </a:t>
            </a:r>
            <a:endParaRPr lang="en-US" altLang="zh-CN" sz="2531" dirty="0"/>
          </a:p>
          <a:p>
            <a:pPr lvl="1">
              <a:lnSpc>
                <a:spcPct val="100000"/>
              </a:lnSpc>
              <a:defRPr/>
            </a:pPr>
            <a:r>
              <a:rPr lang="zh-CN" altLang="zh-CN" sz="2531" dirty="0"/>
              <a:t>神志处于昏迷状态，烦躁，呼之不应，痛刺激无明显反应，GCS评分5，</a:t>
            </a:r>
            <a:endParaRPr lang="en-US" altLang="zh-CN" sz="2531" dirty="0"/>
          </a:p>
          <a:p>
            <a:pPr lvl="1">
              <a:lnSpc>
                <a:spcPct val="100000"/>
              </a:lnSpc>
              <a:defRPr/>
            </a:pPr>
            <a:r>
              <a:rPr lang="zh-CN" altLang="zh-CN" sz="2531" dirty="0"/>
              <a:t>全身湿冷，唇紫绀，颈强直，3指，</a:t>
            </a:r>
            <a:endParaRPr lang="en-US" altLang="zh-CN" sz="2531" dirty="0"/>
          </a:p>
          <a:p>
            <a:pPr lvl="1">
              <a:lnSpc>
                <a:spcPct val="100000"/>
              </a:lnSpc>
              <a:defRPr/>
            </a:pPr>
            <a:r>
              <a:rPr lang="zh-CN" altLang="zh-CN" sz="2531" dirty="0"/>
              <a:t>双肺呼吸音低弱，双下肺可闻及少量细湿罗音，心律齐，</a:t>
            </a:r>
            <a:endParaRPr lang="en-US" altLang="zh-CN" sz="2531" dirty="0"/>
          </a:p>
          <a:p>
            <a:pPr lvl="1">
              <a:lnSpc>
                <a:spcPct val="100000"/>
              </a:lnSpc>
              <a:defRPr/>
            </a:pPr>
            <a:r>
              <a:rPr lang="zh-CN" altLang="zh-CN" sz="2531" dirty="0"/>
              <a:t>腹软，无压痛、反跳痛。</a:t>
            </a:r>
            <a:endParaRPr lang="zh-CN" altLang="en-US" sz="253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0DB5B-1445-4055-8E69-CADE04FDFD4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u="sng" dirty="0"/>
              <a:t>病例介绍</a:t>
            </a:r>
            <a:r>
              <a:rPr lang="en-US" altLang="zh-CN" u="sng" dirty="0"/>
              <a:t>|2 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65395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8253" y="1659241"/>
            <a:ext cx="5385092" cy="4646259"/>
          </a:xfrm>
        </p:spPr>
        <p:txBody>
          <a:bodyPr>
            <a:normAutofit fontScale="87500" lnSpcReduction="10000"/>
          </a:bodyPr>
          <a:lstStyle/>
          <a:p>
            <a:pPr>
              <a:defRPr/>
            </a:pPr>
            <a:r>
              <a:rPr lang="zh-CN" altLang="zh-CN" dirty="0">
                <a:latin typeface="+mn-ea"/>
              </a:rPr>
              <a:t>入院时血气分析（100%氧浓度）：</a:t>
            </a:r>
          </a:p>
          <a:p>
            <a:pPr lvl="1">
              <a:spcBef>
                <a:spcPts val="1266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PH  </a:t>
            </a:r>
            <a:r>
              <a:rPr lang="zh-CN" altLang="zh-CN" dirty="0">
                <a:solidFill>
                  <a:srgbClr val="0000FF"/>
                </a:solidFill>
                <a:latin typeface="+mn-ea"/>
              </a:rPr>
              <a:t>7.04</a:t>
            </a:r>
            <a:r>
              <a:rPr lang="zh-CN" altLang="zh-CN" dirty="0">
                <a:latin typeface="+mn-ea"/>
              </a:rPr>
              <a:t>，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PCO</a:t>
            </a:r>
            <a:r>
              <a:rPr lang="zh-CN" altLang="zh-CN" sz="1898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 52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毫米汞柱，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PO</a:t>
            </a:r>
            <a:r>
              <a:rPr lang="zh-CN" altLang="zh-CN" sz="1898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34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毫米汞柱，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a 133毫米汞柱，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K</a:t>
            </a:r>
            <a:r>
              <a:rPr lang="zh-CN" altLang="zh-CN" dirty="0">
                <a:latin typeface="+mn-ea"/>
              </a:rPr>
              <a:t> 3.0毫米汞柱，</a:t>
            </a:r>
          </a:p>
          <a:p>
            <a:pPr lvl="1">
              <a:defRPr/>
            </a:pPr>
            <a:r>
              <a:rPr lang="zh-CN" altLang="zh-CN" dirty="0">
                <a:latin typeface="+mn-ea"/>
              </a:rPr>
              <a:t>葡萄糖20毫摩尔/升，</a:t>
            </a:r>
          </a:p>
          <a:p>
            <a:pPr lvl="1">
              <a:defRPr/>
            </a:pPr>
            <a:r>
              <a:rPr lang="zh-CN" altLang="zh-CN" dirty="0">
                <a:solidFill>
                  <a:srgbClr val="0000FF"/>
                </a:solidFill>
                <a:latin typeface="+mn-ea"/>
              </a:rPr>
              <a:t>乳酸 14.2</a:t>
            </a:r>
            <a:r>
              <a:rPr lang="zh-CN" altLang="zh-CN" dirty="0">
                <a:latin typeface="+mn-ea"/>
              </a:rPr>
              <a:t>毫摩尔/升，</a:t>
            </a:r>
          </a:p>
          <a:p>
            <a:pPr lvl="1">
              <a:defRPr/>
            </a:pPr>
            <a:r>
              <a:rPr lang="zh-CN" altLang="zh-CN" dirty="0">
                <a:latin typeface="+mn-ea"/>
              </a:rPr>
              <a:t>钙 0.94毫摩尔/升，</a:t>
            </a:r>
          </a:p>
          <a:p>
            <a:pPr lvl="1">
              <a:defRPr/>
            </a:pPr>
            <a:r>
              <a:rPr lang="zh-CN" altLang="zh-CN" dirty="0">
                <a:latin typeface="+mn-ea"/>
              </a:rPr>
              <a:t>碳酸氢根14.1毫摩尔/升，</a:t>
            </a:r>
          </a:p>
          <a:p>
            <a:pPr lvl="1">
              <a:defRPr/>
            </a:pPr>
            <a:r>
              <a:rPr lang="zh-CN" altLang="zh-CN" dirty="0">
                <a:latin typeface="+mn-ea"/>
              </a:rPr>
              <a:t>be -16.5毫摩尔/升，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SO</a:t>
            </a:r>
            <a:r>
              <a:rPr lang="zh-CN" altLang="zh-CN" sz="1617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 37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%。</a:t>
            </a:r>
          </a:p>
          <a:p>
            <a:pPr lvl="1">
              <a:defRPr/>
            </a:pPr>
            <a:r>
              <a:rPr lang="zh-CN" altLang="zh-CN" dirty="0">
                <a:solidFill>
                  <a:srgbClr val="0000FF"/>
                </a:solidFill>
                <a:latin typeface="+mn-ea"/>
              </a:rPr>
              <a:t>氧合指数 34</a:t>
            </a:r>
            <a:r>
              <a:rPr lang="zh-CN" altLang="en-US" dirty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  <p:sp>
        <p:nvSpPr>
          <p:cNvPr id="27652" name="内容占位符 3"/>
          <p:cNvSpPr>
            <a:spLocks noGrp="1"/>
          </p:cNvSpPr>
          <p:nvPr>
            <p:ph sz="half" idx="2"/>
          </p:nvPr>
        </p:nvSpPr>
        <p:spPr>
          <a:xfrm>
            <a:off x="6371492" y="1659240"/>
            <a:ext cx="5385092" cy="4648447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dirty="0"/>
              <a:t>入院诊断</a:t>
            </a:r>
            <a:endParaRPr lang="en-US" altLang="zh-CN" dirty="0"/>
          </a:p>
          <a:p>
            <a:pPr lvl="1">
              <a:spcBef>
                <a:spcPts val="1266"/>
              </a:spcBef>
            </a:pPr>
            <a:r>
              <a:rPr lang="zh-CN" altLang="en-US" dirty="0"/>
              <a:t>呼吸衰竭。</a:t>
            </a:r>
            <a:endParaRPr lang="en-US" altLang="zh-CN" dirty="0"/>
          </a:p>
          <a:p>
            <a:pPr lvl="1"/>
            <a:r>
              <a:rPr lang="zh-CN" altLang="en-US" dirty="0"/>
              <a:t>重症肺炎。</a:t>
            </a:r>
            <a:endParaRPr lang="en-US" altLang="zh-CN" dirty="0"/>
          </a:p>
          <a:p>
            <a:pPr lvl="1"/>
            <a:r>
              <a:rPr lang="en-US" altLang="zh-CN" dirty="0"/>
              <a:t>ARDS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休克。</a:t>
            </a:r>
            <a:endParaRPr lang="en-US" altLang="zh-CN" dirty="0"/>
          </a:p>
          <a:p>
            <a:pPr lvl="1"/>
            <a:r>
              <a:rPr lang="zh-CN" altLang="en-US" dirty="0"/>
              <a:t>急性肾损伤。</a:t>
            </a:r>
            <a:endParaRPr lang="en-US" altLang="zh-CN" dirty="0"/>
          </a:p>
          <a:p>
            <a:pPr lvl="1"/>
            <a:r>
              <a:rPr lang="zh-CN" altLang="en-US" dirty="0"/>
              <a:t>心肌损伤、心功能不全。</a:t>
            </a:r>
            <a:endParaRPr lang="en-US" altLang="zh-CN" dirty="0"/>
          </a:p>
          <a:p>
            <a:pPr lvl="1"/>
            <a:r>
              <a:rPr lang="zh-CN" altLang="en-US" dirty="0"/>
              <a:t>严重酸碱平衡-电解质紊乱。</a:t>
            </a:r>
          </a:p>
          <a:p>
            <a:endParaRPr lang="zh-CN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AFD0A8-DB21-495F-8671-379E4C37A15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u="sng" dirty="0"/>
              <a:t>病例介绍</a:t>
            </a:r>
            <a:r>
              <a:rPr lang="en-US" altLang="zh-CN" u="sng" dirty="0"/>
              <a:t>|2 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4828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226031" y="1737966"/>
            <a:ext cx="10401693" cy="4178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俯卧位机械通气。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1月1日ECMO支持。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抗感染、抗休克、纠正酸中毒等。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对症支持治疗。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ym typeface="+mn-ea"/>
              </a:rPr>
              <a:t>01月09日20:47患者心率突然为0。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ym typeface="+mn-ea"/>
              </a:rPr>
              <a:t>ECMO血流速快速下降至0.2升/分。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ym typeface="+mn-ea"/>
              </a:rPr>
              <a:t>死亡。</a:t>
            </a:r>
            <a:endParaRPr lang="zh-CN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765E1B-9C07-41AE-920D-AE8B04F6216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u="sng" dirty="0"/>
              <a:t>病例介绍</a:t>
            </a:r>
            <a:r>
              <a:rPr lang="en-US" altLang="zh-CN" u="sng" dirty="0"/>
              <a:t>|2 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19307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3FED-68F1-4617-B99D-E93A2D2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预防</a:t>
            </a:r>
            <a:r>
              <a:rPr lang="en-US" altLang="zh-CN" u="sng" dirty="0"/>
              <a:t>|Control &amp; Prevention  </a:t>
            </a:r>
            <a:endParaRPr lang="zh-CN" alt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6405B-676E-4670-8C3F-06B62DE1DA7F}"/>
              </a:ext>
            </a:extLst>
          </p:cNvPr>
          <p:cNvSpPr txBox="1"/>
          <p:nvPr/>
        </p:nvSpPr>
        <p:spPr>
          <a:xfrm>
            <a:off x="496561" y="1741935"/>
            <a:ext cx="615857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有重大扩散风险，需要全国范围内予以重视；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尽可能避免外出、聚餐；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勤洗手，洗手时需要消毒；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打喷嚏、咳嗽时应掩口鼻，妥善处理口鼻排除的分泌物；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打喷嚏、咳嗽之后洗手；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预防飞沫传播，需要医用外科口罩；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如果出现产生气溶胶的情况，才需要</a:t>
            </a:r>
            <a:r>
              <a:rPr lang="en-US" altLang="zh-CN" dirty="0"/>
              <a:t>kn95</a:t>
            </a:r>
            <a:r>
              <a:rPr lang="zh-CN" altLang="en-US" dirty="0"/>
              <a:t>等级的口罩进行防护；</a:t>
            </a:r>
            <a:endParaRPr lang="en-US" altLang="zh-CN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AE7F6F7E-A920-43D2-9BAF-3EB00CB2D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09" y="2385918"/>
            <a:ext cx="5344759" cy="44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3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3FED-68F1-4617-B99D-E93A2D2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概览</a:t>
            </a:r>
            <a:r>
              <a:rPr lang="en-US" altLang="zh-CN" u="sng" dirty="0"/>
              <a:t>|Outline  </a:t>
            </a:r>
            <a:endParaRPr lang="zh-CN" alt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7029-47B0-4696-9C94-59F286F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  <a:endParaRPr lang="en-US" altLang="zh-CN" dirty="0"/>
          </a:p>
          <a:p>
            <a:r>
              <a:rPr lang="zh-CN" altLang="en-US" dirty="0"/>
              <a:t>现状总结</a:t>
            </a:r>
            <a:endParaRPr lang="en-US" altLang="zh-CN" dirty="0"/>
          </a:p>
          <a:p>
            <a:r>
              <a:rPr lang="zh-CN" altLang="en-US" dirty="0"/>
              <a:t>预防措施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15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3FED-68F1-4617-B99D-E93A2D2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历史</a:t>
            </a:r>
            <a:r>
              <a:rPr lang="en-US" altLang="zh-CN" u="sng" dirty="0"/>
              <a:t>|History  </a:t>
            </a:r>
            <a:endParaRPr lang="zh-CN" alt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7029-47B0-4696-9C94-59F286F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月，武汉发现不明原因病毒性肺炎，大部分为华南海鲜城经营商户。</a:t>
            </a:r>
            <a:endParaRPr lang="en-US" altLang="zh-CN" sz="2000" dirty="0"/>
          </a:p>
          <a:p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30</a:t>
            </a:r>
            <a:r>
              <a:rPr lang="zh-CN" altLang="en-US" sz="2000" dirty="0"/>
              <a:t>日，武汉卫健委紧急通知做好不明肺炎救治工作。</a:t>
            </a:r>
            <a:endParaRPr lang="en-US" altLang="zh-CN" sz="2000" dirty="0"/>
          </a:p>
          <a:p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31</a:t>
            </a:r>
            <a:r>
              <a:rPr lang="zh-CN" altLang="en-US" sz="2000" dirty="0"/>
              <a:t>日，国家卫健委专家组抵达武汉调查核实。</a:t>
            </a:r>
            <a:endParaRPr lang="en-US" altLang="zh-CN" sz="2000" dirty="0"/>
          </a:p>
          <a:p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7</a:t>
            </a:r>
            <a:r>
              <a:rPr lang="zh-CN" altLang="en-US" sz="2000" dirty="0"/>
              <a:t>日，实验室检出一种新型冠状病毒，获得该病毒的全基因组序列，经核酸检测方法共检出新型冠状病毒阳性结果</a:t>
            </a:r>
            <a:r>
              <a:rPr lang="en-US" altLang="zh-CN" sz="2000" dirty="0"/>
              <a:t>15</a:t>
            </a:r>
            <a:r>
              <a:rPr lang="zh-CN" altLang="en-US" sz="2000" dirty="0"/>
              <a:t>例，从</a:t>
            </a:r>
            <a:r>
              <a:rPr lang="en-US" altLang="zh-CN" sz="2000" dirty="0"/>
              <a:t>1</a:t>
            </a:r>
            <a:r>
              <a:rPr lang="zh-CN" altLang="en-US" sz="2000" dirty="0"/>
              <a:t>例阳性病人样本中分离出该病毒，电镜下呈现典型的冠状病毒形态。</a:t>
            </a:r>
            <a:endParaRPr lang="en-US" altLang="zh-CN" sz="2000" dirty="0"/>
          </a:p>
          <a:p>
            <a:r>
              <a:rPr lang="zh-CN" altLang="en-US" sz="2000" dirty="0"/>
              <a:t>全球范围内报告具有武汉旅行史的新型冠状病毒肺炎确诊患者，部分病例报告未前往华南海鲜城、未食用相关野味。</a:t>
            </a:r>
          </a:p>
        </p:txBody>
      </p:sp>
    </p:spTree>
    <p:extLst>
      <p:ext uri="{BB962C8B-B14F-4D97-AF65-F5344CB8AC3E}">
        <p14:creationId xmlns:p14="http://schemas.microsoft.com/office/powerpoint/2010/main" val="16440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3FED-68F1-4617-B99D-E93A2D2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历史</a:t>
            </a:r>
            <a:r>
              <a:rPr lang="en-US" altLang="zh-CN" u="sng" dirty="0"/>
              <a:t>|History  </a:t>
            </a:r>
            <a:endParaRPr lang="zh-CN" altLang="en-US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5EDE2-34B3-4198-96AA-AC56FC5E5ED5}"/>
              </a:ext>
            </a:extLst>
          </p:cNvPr>
          <p:cNvSpPr txBox="1"/>
          <p:nvPr/>
        </p:nvSpPr>
        <p:spPr>
          <a:xfrm>
            <a:off x="8374251" y="2193294"/>
            <a:ext cx="3445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全国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  <a:r>
              <a:rPr lang="en-US" altLang="zh-CN" dirty="0"/>
              <a:t>24</a:t>
            </a:r>
            <a:r>
              <a:rPr lang="zh-CN" altLang="en-US" dirty="0"/>
              <a:t>时已确诊</a:t>
            </a:r>
            <a:r>
              <a:rPr lang="en-US" altLang="zh-CN" dirty="0"/>
              <a:t>440</a:t>
            </a:r>
            <a:r>
              <a:rPr lang="zh-CN" altLang="en-US" dirty="0"/>
              <a:t>例，其中重庆</a:t>
            </a:r>
            <a:r>
              <a:rPr lang="en-US" altLang="zh-CN" dirty="0"/>
              <a:t>5</a:t>
            </a:r>
            <a:r>
              <a:rPr lang="zh-CN" altLang="en-US" dirty="0"/>
              <a:t>例，首例于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日在巫山收治。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日，首例湖北省外病例确认，医护人员感染；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日，确认</a:t>
            </a:r>
            <a:r>
              <a:rPr lang="en-US" altLang="zh-CN" dirty="0" err="1"/>
              <a:t>nCoV</a:t>
            </a:r>
            <a:r>
              <a:rPr lang="zh-CN" altLang="en-US" dirty="0"/>
              <a:t>有人传人传播途径；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日，中国疾控中心本部确诊各省市首例新型病患。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日，前往武汉调查的国家卫健委专家组成员，确认北大第一院呼吸科主任感染。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7D4E6-8522-48CE-8E57-E23DC6B963C8}"/>
              </a:ext>
            </a:extLst>
          </p:cNvPr>
          <p:cNvSpPr txBox="1"/>
          <p:nvPr/>
        </p:nvSpPr>
        <p:spPr>
          <a:xfrm flipH="1">
            <a:off x="838200" y="6287146"/>
            <a:ext cx="3727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来源：中国</a:t>
            </a:r>
            <a:r>
              <a:rPr lang="en-US" altLang="zh-CN" sz="1100" dirty="0"/>
              <a:t>CDC</a:t>
            </a:r>
            <a:endParaRPr lang="zh-CN" altLang="en-US" sz="11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B86E98-191D-4377-BEB7-6C9A601BB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16183"/>
              </p:ext>
            </p:extLst>
          </p:nvPr>
        </p:nvGraphicFramePr>
        <p:xfrm>
          <a:off x="941608" y="2193294"/>
          <a:ext cx="7099300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9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3FED-68F1-4617-B99D-E93A2D2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历史</a:t>
            </a:r>
            <a:r>
              <a:rPr lang="en-US" altLang="zh-CN" u="sng" dirty="0"/>
              <a:t>|History  </a:t>
            </a:r>
            <a:endParaRPr lang="zh-CN" alt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8CE7C-06B7-4E7E-AFE1-1BE481E7D100}"/>
              </a:ext>
            </a:extLst>
          </p:cNvPr>
          <p:cNvSpPr txBox="1"/>
          <p:nvPr/>
        </p:nvSpPr>
        <p:spPr>
          <a:xfrm>
            <a:off x="914400" y="1690688"/>
            <a:ext cx="9864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总结</a:t>
            </a:r>
            <a:endParaRPr lang="en-US" altLang="zh-CN" b="1" dirty="0"/>
          </a:p>
          <a:p>
            <a:r>
              <a:rPr lang="en-US" altLang="zh-CN" b="1" dirty="0"/>
              <a:t> - </a:t>
            </a:r>
            <a:r>
              <a:rPr lang="en-US" altLang="zh-CN" b="1" dirty="0" err="1"/>
              <a:t>nCoV</a:t>
            </a:r>
            <a:r>
              <a:rPr lang="zh-CN" altLang="en-US" b="1" dirty="0"/>
              <a:t>可能具有</a:t>
            </a:r>
            <a:r>
              <a:rPr lang="zh-CN" altLang="en-US" b="1" dirty="0">
                <a:solidFill>
                  <a:srgbClr val="FF0000"/>
                </a:solidFill>
              </a:rPr>
              <a:t>大规模</a:t>
            </a:r>
            <a:r>
              <a:rPr lang="zh-CN" altLang="en-US" b="1" dirty="0"/>
              <a:t>人传人的能力；</a:t>
            </a:r>
            <a:endParaRPr lang="en-US" altLang="zh-CN" b="1" dirty="0"/>
          </a:p>
          <a:p>
            <a:r>
              <a:rPr lang="en-US" altLang="zh-CN" b="1" dirty="0"/>
              <a:t> - </a:t>
            </a:r>
            <a:r>
              <a:rPr lang="zh-CN" altLang="en-US" b="1" dirty="0"/>
              <a:t>该病毒发现早期未确认人传人能力，医护人员防护不足，存在部分医护人员成为超级传播者的可能性；</a:t>
            </a:r>
            <a:endParaRPr lang="en-US" altLang="zh-CN" b="1" dirty="0"/>
          </a:p>
          <a:p>
            <a:r>
              <a:rPr lang="en-US" altLang="zh-CN" b="1" dirty="0"/>
              <a:t> - </a:t>
            </a:r>
            <a:r>
              <a:rPr lang="zh-CN" altLang="en-US" b="1" dirty="0"/>
              <a:t>可能有更多潜在感染人员没有及时就诊。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对截止</a:t>
            </a:r>
            <a:r>
              <a:rPr lang="en-US" altLang="zh-CN" b="1" dirty="0"/>
              <a:t>1/16</a:t>
            </a:r>
            <a:r>
              <a:rPr lang="zh-CN" altLang="en-US" b="1" dirty="0"/>
              <a:t>的武汉病例进行分析：</a:t>
            </a:r>
            <a:endParaRPr lang="en-US" altLang="zh-CN" b="1" dirty="0"/>
          </a:p>
          <a:p>
            <a:r>
              <a:rPr lang="en-US" altLang="zh-CN" b="1" dirty="0"/>
              <a:t> - </a:t>
            </a:r>
            <a:r>
              <a:rPr lang="zh-CN" altLang="en-US" b="1" dirty="0"/>
              <a:t>发病到入院的中位时间是</a:t>
            </a:r>
            <a:r>
              <a:rPr lang="en-US" altLang="zh-CN" b="1" dirty="0"/>
              <a:t>9</a:t>
            </a:r>
            <a:r>
              <a:rPr lang="zh-CN" altLang="en-US" b="1" dirty="0"/>
              <a:t>天。</a:t>
            </a:r>
          </a:p>
          <a:p>
            <a:r>
              <a:rPr lang="zh-CN" altLang="en-US" b="1" dirty="0"/>
              <a:t> </a:t>
            </a:r>
            <a:r>
              <a:rPr lang="en-US" altLang="zh-CN" b="1" dirty="0"/>
              <a:t>- </a:t>
            </a:r>
            <a:r>
              <a:rPr lang="zh-CN" altLang="en-US" b="1" dirty="0"/>
              <a:t>部分病例疾病进展较快，发病到出现呼吸困难仅</a:t>
            </a:r>
            <a:r>
              <a:rPr lang="en-US" altLang="zh-CN" b="1" dirty="0"/>
              <a:t>7</a:t>
            </a:r>
            <a:r>
              <a:rPr lang="zh-CN" altLang="en-US" b="1" dirty="0"/>
              <a:t>天左右。</a:t>
            </a:r>
          </a:p>
          <a:p>
            <a:r>
              <a:rPr lang="zh-CN" altLang="en-US" b="1" dirty="0"/>
              <a:t> </a:t>
            </a:r>
            <a:r>
              <a:rPr lang="en-US" altLang="zh-CN" b="1" dirty="0"/>
              <a:t>- </a:t>
            </a:r>
            <a:r>
              <a:rPr lang="zh-CN" altLang="en-US" b="1" dirty="0"/>
              <a:t>患者年龄集中在</a:t>
            </a:r>
            <a:r>
              <a:rPr lang="en-US" altLang="zh-CN" b="1" dirty="0"/>
              <a:t>40-60</a:t>
            </a:r>
            <a:r>
              <a:rPr lang="zh-CN" altLang="en-US" b="1" dirty="0"/>
              <a:t>岁，暂未发现儿童患者。</a:t>
            </a:r>
          </a:p>
          <a:p>
            <a:r>
              <a:rPr lang="zh-CN" altLang="en-US" b="1" dirty="0"/>
              <a:t> </a:t>
            </a:r>
            <a:r>
              <a:rPr lang="en-US" altLang="zh-CN" b="1" dirty="0"/>
              <a:t>- </a:t>
            </a:r>
            <a:r>
              <a:rPr lang="zh-CN" altLang="en-US" b="1" dirty="0"/>
              <a:t>危重症约占</a:t>
            </a:r>
            <a:r>
              <a:rPr lang="en-US" altLang="zh-CN" b="1" dirty="0"/>
              <a:t>15%</a:t>
            </a:r>
            <a:r>
              <a:rPr lang="zh-CN" altLang="en-US" b="1" dirty="0"/>
              <a:t>。多为老年人、有基础病者及肥胖者。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646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840B9-A435-4634-B65A-3232E0F3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26" y="3155129"/>
            <a:ext cx="6648773" cy="3294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B93FED-68F1-4617-B99D-E93A2D2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现状</a:t>
            </a:r>
            <a:r>
              <a:rPr lang="en-US" altLang="zh-CN" u="sng" dirty="0"/>
              <a:t>|Updates  </a:t>
            </a:r>
            <a:endParaRPr lang="zh-CN" alt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8CE7C-06B7-4E7E-AFE1-1BE481E7D100}"/>
              </a:ext>
            </a:extLst>
          </p:cNvPr>
          <p:cNvSpPr txBox="1"/>
          <p:nvPr/>
        </p:nvSpPr>
        <p:spPr>
          <a:xfrm>
            <a:off x="914400" y="1690688"/>
            <a:ext cx="10332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新型冠状病毒</a:t>
            </a:r>
            <a:r>
              <a:rPr lang="en-US" altLang="zh-CN" dirty="0" err="1"/>
              <a:t>nCoV</a:t>
            </a:r>
            <a:r>
              <a:rPr lang="zh-CN" altLang="en-US" dirty="0"/>
              <a:t>的基因组学研究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来源于六个病例的病毒已经被测序并发布，</a:t>
            </a:r>
            <a:r>
              <a:rPr lang="zh-CN" altLang="en-US" b="1" dirty="0"/>
              <a:t>已测序的病毒基因组序列几乎相同</a:t>
            </a:r>
            <a:r>
              <a:rPr lang="zh-CN" altLang="en-US" dirty="0"/>
              <a:t>，不排除后续传播过程中病毒</a:t>
            </a:r>
            <a:r>
              <a:rPr lang="zh-CN" altLang="en-US" b="1" dirty="0"/>
              <a:t>变异</a:t>
            </a:r>
            <a:r>
              <a:rPr lang="zh-CN" altLang="en-US" dirty="0"/>
              <a:t>的可能性；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与</a:t>
            </a:r>
            <a:r>
              <a:rPr lang="en-US" altLang="zh-CN" b="1" dirty="0"/>
              <a:t>SARS-</a:t>
            </a:r>
            <a:r>
              <a:rPr lang="en-US" altLang="zh-CN" b="1" dirty="0" err="1"/>
              <a:t>CoV</a:t>
            </a:r>
            <a:r>
              <a:rPr lang="zh-CN" altLang="en-US" dirty="0"/>
              <a:t>具有很高的</a:t>
            </a:r>
            <a:r>
              <a:rPr lang="zh-CN" altLang="en-US" b="1" dirty="0"/>
              <a:t>序列同源性</a:t>
            </a:r>
            <a:r>
              <a:rPr lang="zh-CN" altLang="en-US" dirty="0"/>
              <a:t>，主要差别集中在</a:t>
            </a:r>
            <a:r>
              <a:rPr lang="en-US" altLang="zh-CN" dirty="0"/>
              <a:t>ORF1a</a:t>
            </a:r>
            <a:r>
              <a:rPr lang="zh-CN" altLang="en-US" dirty="0"/>
              <a:t>以及</a:t>
            </a:r>
            <a:r>
              <a:rPr lang="en-US" altLang="zh-CN" dirty="0"/>
              <a:t>Spike</a:t>
            </a:r>
            <a:r>
              <a:rPr lang="zh-CN" altLang="en-US" dirty="0"/>
              <a:t>基因；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分子动力学模拟显示</a:t>
            </a:r>
            <a:r>
              <a:rPr lang="en-US" altLang="zh-CN" dirty="0"/>
              <a:t>S-protein</a:t>
            </a:r>
            <a:r>
              <a:rPr lang="zh-CN" altLang="en-US" dirty="0"/>
              <a:t>与人体呼吸道上皮细胞表面的</a:t>
            </a:r>
            <a:r>
              <a:rPr lang="en-US" altLang="zh-CN" dirty="0"/>
              <a:t>ACE2</a:t>
            </a:r>
            <a:r>
              <a:rPr lang="zh-CN" altLang="en-US" dirty="0"/>
              <a:t>具有很低的结合自由能，</a:t>
            </a:r>
            <a:r>
              <a:rPr lang="zh-CN" altLang="en-US" b="1" dirty="0"/>
              <a:t>结合能力强</a:t>
            </a:r>
            <a:r>
              <a:rPr lang="zh-CN" altLang="en-US" dirty="0"/>
              <a:t>；</a:t>
            </a:r>
            <a:endParaRPr lang="en-US" altLang="zh-CN" b="1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具有很强的感染能力，</a:t>
            </a:r>
            <a:r>
              <a:rPr lang="zh-CN" altLang="en-US" b="1" u="sng" dirty="0"/>
              <a:t>与</a:t>
            </a:r>
            <a:r>
              <a:rPr lang="en-US" altLang="zh-CN" b="1" u="sng" dirty="0"/>
              <a:t>SARS-</a:t>
            </a:r>
            <a:r>
              <a:rPr lang="en-US" altLang="zh-CN" b="1" u="sng" dirty="0" err="1"/>
              <a:t>CoV</a:t>
            </a:r>
            <a:r>
              <a:rPr lang="zh-CN" altLang="en-US" b="1" u="sng" dirty="0"/>
              <a:t>共享</a:t>
            </a:r>
            <a:endParaRPr lang="en-US" altLang="zh-CN" b="1" u="sng" dirty="0"/>
          </a:p>
          <a:p>
            <a:pPr lvl="1"/>
            <a:r>
              <a:rPr lang="zh-CN" altLang="en-US" b="1" u="sng" dirty="0"/>
              <a:t>传播途径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nCoV</a:t>
            </a:r>
            <a:r>
              <a:rPr lang="zh-CN" altLang="en-US" dirty="0"/>
              <a:t>肺炎可能的人传人途径：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b="1" dirty="0"/>
              <a:t>近距离飞沫传播</a:t>
            </a:r>
            <a:r>
              <a:rPr lang="zh-CN" altLang="en-US" dirty="0"/>
              <a:t>，吸入呼吸道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抽取呼吸道分泌液，形成气溶胶感染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接触患者呼吸道分泌液，即使进入眼部</a:t>
            </a:r>
            <a:endParaRPr lang="en-US" altLang="zh-CN" dirty="0"/>
          </a:p>
          <a:p>
            <a:pPr lvl="1"/>
            <a:r>
              <a:rPr lang="zh-CN" altLang="en-US" dirty="0"/>
              <a:t>也可能会感染。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98499-85AC-4B7D-A9DE-05E07A322E34}"/>
              </a:ext>
            </a:extLst>
          </p:cNvPr>
          <p:cNvSpPr txBox="1"/>
          <p:nvPr/>
        </p:nvSpPr>
        <p:spPr>
          <a:xfrm flipH="1">
            <a:off x="6985858" y="6496180"/>
            <a:ext cx="3868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来源：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Xintian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et al, 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CHINA : Life Sciences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DA5C8-C1C8-43A6-8F8C-E1D2BC8A6985}"/>
              </a:ext>
            </a:extLst>
          </p:cNvPr>
          <p:cNvSpPr/>
          <p:nvPr/>
        </p:nvSpPr>
        <p:spPr>
          <a:xfrm>
            <a:off x="5827363" y="3429000"/>
            <a:ext cx="397790" cy="342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3FED-68F1-4617-B99D-E93A2D2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现状</a:t>
            </a:r>
            <a:r>
              <a:rPr lang="en-US" altLang="zh-CN" u="sng" dirty="0"/>
              <a:t>|Updates  </a:t>
            </a:r>
            <a:endParaRPr lang="zh-CN" alt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8CE7C-06B7-4E7E-AFE1-1BE481E7D100}"/>
              </a:ext>
            </a:extLst>
          </p:cNvPr>
          <p:cNvSpPr txBox="1"/>
          <p:nvPr/>
        </p:nvSpPr>
        <p:spPr>
          <a:xfrm>
            <a:off x="914400" y="1690688"/>
            <a:ext cx="103322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传染病防控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日，中国国家卫健委将</a:t>
            </a:r>
            <a:r>
              <a:rPr lang="en-US" altLang="zh-CN" dirty="0" err="1"/>
              <a:t>nCoV</a:t>
            </a:r>
            <a:r>
              <a:rPr lang="zh-CN" altLang="en-US" dirty="0"/>
              <a:t>肺炎列为乙类传染病，按甲类传染病采取预防、控制措施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b="1" dirty="0"/>
              <a:t>SARS</a:t>
            </a:r>
            <a:r>
              <a:rPr lang="zh-CN" altLang="en-US" b="1" dirty="0"/>
              <a:t>同被列为乙类传染病，按甲类传染病处置。</a:t>
            </a:r>
            <a:endParaRPr lang="en-US" altLang="zh-CN" b="1" dirty="0"/>
          </a:p>
          <a:p>
            <a:pPr marL="285750" indent="-285750">
              <a:buFontTx/>
              <a:buChar char="-"/>
            </a:pP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zh-CN" altLang="en-US" b="1" dirty="0"/>
              <a:t>病理表现</a:t>
            </a:r>
            <a:endParaRPr lang="en-US" altLang="zh-CN" b="1" dirty="0"/>
          </a:p>
          <a:p>
            <a:pPr marL="742950" lvl="1" indent="-285750">
              <a:buFontTx/>
              <a:buChar char="-"/>
            </a:pPr>
            <a:r>
              <a:rPr lang="zh-CN" altLang="en-US" b="1" dirty="0"/>
              <a:t>潜伏期</a:t>
            </a:r>
            <a:r>
              <a:rPr lang="en-US" altLang="zh-CN" b="1" dirty="0"/>
              <a:t>5~14</a:t>
            </a:r>
            <a:r>
              <a:rPr lang="zh-CN" altLang="en-US" b="1" dirty="0"/>
              <a:t>天，症状比感冒强，比非典弱；</a:t>
            </a:r>
            <a:endParaRPr lang="en-US" altLang="zh-CN" b="1" dirty="0"/>
          </a:p>
          <a:p>
            <a:pPr marL="742950" lvl="1" indent="-285750">
              <a:buFontTx/>
              <a:buChar char="-"/>
            </a:pPr>
            <a:r>
              <a:rPr lang="zh-CN" altLang="en-US" b="1" dirty="0"/>
              <a:t>传染性与致病性都比</a:t>
            </a:r>
            <a:r>
              <a:rPr lang="en-US" altLang="zh-CN" b="1" dirty="0"/>
              <a:t>SARS</a:t>
            </a:r>
            <a:r>
              <a:rPr lang="zh-CN" altLang="en-US" b="1" dirty="0">
                <a:solidFill>
                  <a:srgbClr val="FF0000"/>
                </a:solidFill>
              </a:rPr>
              <a:t>弱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（不是好消息）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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潜伏性更强，在潜伏期更容易扩散；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治疗与预防（隔离）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无特效药，只能对并发症加以控制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现有针对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SARS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的药物“可能”会有用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预防近距离飞沫传播，对于确诊病人，应当采用控制飞沫传播的隔离方式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nCoV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对热敏感，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56℃ 30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分钟、乙醚、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75%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乙醇、含氯消毒剂、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过氧乙酸和氯仿等脂溶剂均可有效灭活病毒。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b="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6433168-8175-4649-A03C-F2D79FDA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21" y="4006519"/>
            <a:ext cx="2580468" cy="26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1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027768" y="1810633"/>
            <a:ext cx="10380287" cy="39715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812" dirty="0"/>
              <a:t> 女，</a:t>
            </a:r>
            <a:r>
              <a:rPr lang="en-US" altLang="zh-CN" sz="2812" dirty="0"/>
              <a:t>49 </a:t>
            </a:r>
            <a:r>
              <a:rPr lang="zh-CN" altLang="zh-CN" sz="2812" dirty="0"/>
              <a:t>岁</a:t>
            </a:r>
            <a:r>
              <a:rPr lang="zh-CN" altLang="en-US" sz="2812" dirty="0"/>
              <a:t>。</a:t>
            </a:r>
            <a:r>
              <a:rPr lang="en-US" altLang="zh-CN" sz="2812" dirty="0"/>
              <a:t>2019.12.29</a:t>
            </a:r>
            <a:r>
              <a:rPr lang="zh-CN" altLang="en-US" sz="2812" dirty="0"/>
              <a:t>入院。</a:t>
            </a:r>
            <a:r>
              <a:rPr lang="zh-CN" altLang="zh-CN" sz="2812" dirty="0"/>
              <a:t>华南海鲜城商户</a:t>
            </a:r>
            <a:r>
              <a:rPr lang="zh-CN" altLang="en-US" sz="2812" dirty="0"/>
              <a:t>。</a:t>
            </a:r>
            <a:endParaRPr lang="en-US" altLang="zh-CN" sz="2812" dirty="0"/>
          </a:p>
          <a:p>
            <a:pPr>
              <a:lnSpc>
                <a:spcPct val="150000"/>
              </a:lnSpc>
            </a:pPr>
            <a:r>
              <a:rPr lang="en-US" altLang="zh-CN" sz="2812" dirty="0"/>
              <a:t> </a:t>
            </a:r>
            <a:r>
              <a:rPr lang="zh-CN" altLang="zh-CN" sz="2812" dirty="0"/>
              <a:t>主诉：间断发热、咳嗽、咳痰、</a:t>
            </a:r>
            <a:r>
              <a:rPr lang="zh-CN" altLang="en-US" sz="2812" dirty="0"/>
              <a:t>憋</a:t>
            </a:r>
            <a:r>
              <a:rPr lang="zh-CN" altLang="zh-CN" sz="2812" dirty="0"/>
              <a:t>气</a:t>
            </a:r>
            <a:r>
              <a:rPr lang="en-US" altLang="zh-CN" sz="2812" dirty="0"/>
              <a:t>1</a:t>
            </a:r>
            <a:r>
              <a:rPr lang="zh-CN" altLang="zh-CN" sz="2812" dirty="0"/>
              <a:t>周</a:t>
            </a:r>
            <a:r>
              <a:rPr lang="zh-CN" altLang="en-US" sz="2812" dirty="0"/>
              <a:t>。</a:t>
            </a:r>
            <a:endParaRPr lang="zh-CN" altLang="zh-CN" sz="2812" dirty="0"/>
          </a:p>
          <a:p>
            <a:pPr>
              <a:lnSpc>
                <a:spcPct val="150000"/>
              </a:lnSpc>
            </a:pPr>
            <a:r>
              <a:rPr lang="en-US" altLang="zh-CN" sz="2812" dirty="0"/>
              <a:t> </a:t>
            </a:r>
            <a:r>
              <a:rPr lang="zh-CN" altLang="zh-CN" sz="2812" dirty="0"/>
              <a:t>诊疗经过：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391" dirty="0"/>
              <a:t>12</a:t>
            </a:r>
            <a:r>
              <a:rPr lang="zh-CN" altLang="zh-CN" sz="2391" dirty="0"/>
              <a:t>月</a:t>
            </a:r>
            <a:r>
              <a:rPr lang="en-US" altLang="zh-CN" sz="2391" dirty="0"/>
              <a:t>23</a:t>
            </a:r>
            <a:r>
              <a:rPr lang="zh-CN" altLang="zh-CN" sz="2391" dirty="0"/>
              <a:t>日：发热，体温</a:t>
            </a:r>
            <a:r>
              <a:rPr lang="en-US" altLang="zh-CN" sz="2391" dirty="0"/>
              <a:t>37-38</a:t>
            </a:r>
            <a:r>
              <a:rPr lang="zh-CN" altLang="zh-CN" sz="2391" dirty="0"/>
              <a:t>℃，咳嗽，白黏痰，伴胸闷不适，</a:t>
            </a:r>
            <a:r>
              <a:rPr lang="zh-CN" altLang="zh-CN" sz="2391" b="1" dirty="0"/>
              <a:t>在诊所治疗</a:t>
            </a:r>
            <a:r>
              <a:rPr lang="en-US" altLang="zh-CN" sz="2391" b="1" dirty="0"/>
              <a:t>3</a:t>
            </a:r>
            <a:r>
              <a:rPr lang="zh-CN" altLang="zh-CN" sz="2391" b="1" dirty="0"/>
              <a:t>天</a:t>
            </a:r>
            <a:r>
              <a:rPr lang="zh-CN" altLang="en-US" sz="2391" b="1" dirty="0"/>
              <a:t>。</a:t>
            </a:r>
            <a:endParaRPr lang="zh-CN" altLang="zh-CN" sz="2391" b="1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391" dirty="0"/>
              <a:t>12</a:t>
            </a:r>
            <a:r>
              <a:rPr lang="zh-CN" altLang="zh-CN" sz="2391" dirty="0"/>
              <a:t>月</a:t>
            </a:r>
            <a:r>
              <a:rPr lang="en-US" altLang="zh-CN" sz="2391" dirty="0"/>
              <a:t>27</a:t>
            </a:r>
            <a:r>
              <a:rPr lang="zh-CN" altLang="zh-CN" sz="2391" dirty="0"/>
              <a:t>日：发热症状改善，仍咳嗽、咳痰，胸闷、乏力症状未见好转，活动时明显，就诊于</a:t>
            </a:r>
            <a:r>
              <a:rPr lang="zh-CN" altLang="zh-CN" sz="2391" b="1" dirty="0"/>
              <a:t>某三级医院，</a:t>
            </a:r>
            <a:r>
              <a:rPr lang="en-US" altLang="zh-CN" sz="2391" b="1" dirty="0"/>
              <a:t>CT</a:t>
            </a:r>
            <a:r>
              <a:rPr lang="zh-CN" altLang="zh-CN" sz="2391" b="1" dirty="0"/>
              <a:t>示肺部感染，间质性肺炎，予抗感染对症治疗</a:t>
            </a:r>
            <a:r>
              <a:rPr lang="zh-CN" altLang="en-US" sz="2391" b="1" dirty="0"/>
              <a:t>未见效</a:t>
            </a:r>
            <a:r>
              <a:rPr lang="zh-CN" altLang="en-US" sz="2391" dirty="0"/>
              <a:t>，</a:t>
            </a:r>
            <a:r>
              <a:rPr lang="zh-CN" altLang="en-US" sz="2391" b="1" dirty="0"/>
              <a:t>以</a:t>
            </a:r>
            <a:r>
              <a:rPr lang="zh-CN" altLang="zh-CN" sz="2391" b="1" dirty="0">
                <a:solidFill>
                  <a:srgbClr val="0000FF"/>
                </a:solidFill>
              </a:rPr>
              <a:t>“不明原因肺炎”</a:t>
            </a:r>
            <a:r>
              <a:rPr lang="zh-CN" altLang="zh-CN" sz="2391" b="1" dirty="0"/>
              <a:t>转院治疗</a:t>
            </a:r>
            <a:r>
              <a:rPr lang="zh-CN" altLang="zh-CN" sz="2391" dirty="0"/>
              <a:t>。</a:t>
            </a:r>
          </a:p>
          <a:p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C7F111-1BC4-48EE-930B-B34AD8EE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u="sng" dirty="0"/>
              <a:t>病例介绍</a:t>
            </a:r>
            <a:r>
              <a:rPr lang="en-US" altLang="zh-CN" u="sng" dirty="0"/>
              <a:t>|1 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1404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sz="half" idx="1"/>
          </p:nvPr>
        </p:nvSpPr>
        <p:spPr>
          <a:xfrm>
            <a:off x="803494" y="1540451"/>
            <a:ext cx="5132283" cy="4525825"/>
          </a:xfrm>
        </p:spPr>
        <p:txBody>
          <a:bodyPr/>
          <a:lstStyle/>
          <a:p>
            <a:r>
              <a:rPr lang="zh-CN" altLang="en-US" dirty="0"/>
              <a:t>入院时情况：</a:t>
            </a:r>
            <a:endParaRPr lang="en-US" altLang="zh-CN" dirty="0"/>
          </a:p>
          <a:p>
            <a:pPr lvl="1"/>
            <a:r>
              <a:rPr lang="en-US" altLang="zh-CN" dirty="0"/>
              <a:t>T 36.7</a:t>
            </a:r>
            <a:r>
              <a:rPr lang="zh-CN" altLang="zh-CN" dirty="0"/>
              <a:t>℃，</a:t>
            </a:r>
            <a:r>
              <a:rPr lang="en-US" altLang="zh-CN" dirty="0"/>
              <a:t>HR 86</a:t>
            </a:r>
            <a:r>
              <a:rPr lang="zh-CN" altLang="zh-CN" dirty="0"/>
              <a:t>次</a:t>
            </a:r>
            <a:r>
              <a:rPr lang="en-US" altLang="zh-CN" dirty="0"/>
              <a:t>/</a:t>
            </a:r>
            <a:r>
              <a:rPr lang="zh-CN" altLang="zh-CN" dirty="0"/>
              <a:t>分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R 32</a:t>
            </a:r>
            <a:r>
              <a:rPr lang="zh-CN" altLang="zh-CN" dirty="0">
                <a:solidFill>
                  <a:srgbClr val="0000FF"/>
                </a:solidFill>
              </a:rPr>
              <a:t>次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zh-CN" dirty="0">
                <a:solidFill>
                  <a:srgbClr val="0000FF"/>
                </a:solidFill>
              </a:rPr>
              <a:t>分</a:t>
            </a:r>
            <a:r>
              <a:rPr lang="zh-CN" altLang="zh-CN" dirty="0"/>
              <a:t>，</a:t>
            </a:r>
            <a:r>
              <a:rPr lang="en-US" altLang="zh-CN" dirty="0"/>
              <a:t>BP135 / 65mmHg</a:t>
            </a:r>
            <a:r>
              <a:rPr lang="zh-CN" altLang="zh-CN" dirty="0"/>
              <a:t>，</a:t>
            </a:r>
            <a:r>
              <a:rPr lang="en-US" altLang="zh-CN" b="1" dirty="0"/>
              <a:t>SaO</a:t>
            </a:r>
            <a:r>
              <a:rPr lang="en-US" altLang="zh-CN" sz="1969" b="1" dirty="0"/>
              <a:t>2</a:t>
            </a:r>
            <a:r>
              <a:rPr lang="en-US" altLang="zh-CN" b="1" dirty="0"/>
              <a:t>: 88%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肥胖体型，神清，呼吸急促，口唇无紫绀</a:t>
            </a:r>
            <a:r>
              <a:rPr lang="zh-CN" altLang="en-US" dirty="0"/>
              <a:t>，</a:t>
            </a:r>
            <a:r>
              <a:rPr lang="zh-CN" altLang="zh-CN" dirty="0"/>
              <a:t>双肺呼吸音粗，双肺可闻及散在湿性啰音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66"/>
              </a:spcBef>
            </a:pPr>
            <a:r>
              <a:rPr lang="zh-CN" altLang="zh-CN" dirty="0"/>
              <a:t>呼吸道常见病原检测：</a:t>
            </a:r>
            <a:endParaRPr lang="en-US" altLang="zh-CN" dirty="0"/>
          </a:p>
          <a:p>
            <a:pPr lvl="1"/>
            <a:r>
              <a:rPr lang="zh-CN" altLang="zh-CN" dirty="0"/>
              <a:t>甲、乙流核酸、肺炎支原体核酸、肺炎衣原体核酸、嗜肺军团菌核酸、腺病毒核酸、痰普培、痰真菌培养均为阴性。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22532" name="内容占位符 4"/>
          <p:cNvSpPr>
            <a:spLocks noGrp="1"/>
          </p:cNvSpPr>
          <p:nvPr>
            <p:ph sz="half" idx="2"/>
          </p:nvPr>
        </p:nvSpPr>
        <p:spPr>
          <a:xfrm>
            <a:off x="6383863" y="1557395"/>
            <a:ext cx="5808138" cy="4525824"/>
          </a:xfrm>
        </p:spPr>
        <p:txBody>
          <a:bodyPr/>
          <a:lstStyle/>
          <a:p>
            <a:r>
              <a:rPr lang="zh-CN" altLang="zh-CN" sz="2391" dirty="0"/>
              <a:t>血气（鼻导管吸氧</a:t>
            </a:r>
            <a:r>
              <a:rPr lang="en-US" altLang="zh-CN" sz="2391" dirty="0"/>
              <a:t>5</a:t>
            </a:r>
            <a:r>
              <a:rPr lang="zh-CN" altLang="zh-CN" sz="2391" dirty="0"/>
              <a:t>升</a:t>
            </a:r>
            <a:r>
              <a:rPr lang="en-US" altLang="zh-CN" sz="2391" dirty="0"/>
              <a:t>/</a:t>
            </a:r>
            <a:r>
              <a:rPr lang="zh-CN" altLang="zh-CN" sz="2391" dirty="0"/>
              <a:t>分）</a:t>
            </a:r>
            <a:r>
              <a:rPr lang="zh-CN" altLang="en-US" sz="2391" dirty="0"/>
              <a:t>：</a:t>
            </a:r>
            <a:endParaRPr lang="zh-CN" altLang="zh-CN" sz="2391" dirty="0"/>
          </a:p>
          <a:p>
            <a:pPr lvl="1"/>
            <a:r>
              <a:rPr lang="en-US" altLang="zh-CN" sz="1969" dirty="0"/>
              <a:t>PH:7.50</a:t>
            </a:r>
            <a:r>
              <a:rPr lang="zh-CN" altLang="zh-CN" sz="1969" dirty="0"/>
              <a:t>，</a:t>
            </a:r>
          </a:p>
          <a:p>
            <a:pPr lvl="1"/>
            <a:r>
              <a:rPr lang="en-US" altLang="zh-CN" sz="1969" dirty="0"/>
              <a:t>PCO2:38mmHg</a:t>
            </a:r>
            <a:r>
              <a:rPr lang="zh-CN" altLang="zh-CN" sz="1969" dirty="0"/>
              <a:t>，</a:t>
            </a:r>
            <a:r>
              <a:rPr lang="en-US" altLang="zh-CN" sz="1969" dirty="0">
                <a:solidFill>
                  <a:srgbClr val="0000FF"/>
                </a:solidFill>
              </a:rPr>
              <a:t>PO2:70mmHg</a:t>
            </a:r>
            <a:r>
              <a:rPr lang="zh-CN" altLang="zh-CN" sz="1969" dirty="0">
                <a:solidFill>
                  <a:srgbClr val="0000FF"/>
                </a:solidFill>
              </a:rPr>
              <a:t>，</a:t>
            </a:r>
          </a:p>
          <a:p>
            <a:pPr lvl="1"/>
            <a:r>
              <a:rPr lang="en-US" altLang="zh-CN" sz="1969" dirty="0"/>
              <a:t>cLac:1.6mmol/l</a:t>
            </a:r>
            <a:r>
              <a:rPr lang="zh-CN" altLang="zh-CN" sz="1969" dirty="0"/>
              <a:t>，</a:t>
            </a:r>
          </a:p>
          <a:p>
            <a:pPr lvl="1"/>
            <a:r>
              <a:rPr lang="en-US" altLang="zh-CN" sz="1969" dirty="0"/>
              <a:t>HCO3-:29.6mmol/L</a:t>
            </a:r>
            <a:r>
              <a:rPr lang="zh-CN" altLang="zh-CN" sz="1969" dirty="0"/>
              <a:t>，</a:t>
            </a:r>
          </a:p>
          <a:p>
            <a:pPr lvl="1"/>
            <a:r>
              <a:rPr lang="en-US" altLang="zh-CN" sz="1969" dirty="0"/>
              <a:t>BE:6.4mmol/l.</a:t>
            </a:r>
            <a:endParaRPr lang="zh-CN" altLang="zh-CN" sz="1969" dirty="0"/>
          </a:p>
          <a:p>
            <a:pPr lvl="1"/>
            <a:r>
              <a:rPr lang="en-US" altLang="zh-CN" sz="1969" dirty="0"/>
              <a:t>P/F</a:t>
            </a:r>
            <a:r>
              <a:rPr lang="zh-CN" altLang="zh-CN" sz="1969" dirty="0"/>
              <a:t>指数：</a:t>
            </a:r>
            <a:r>
              <a:rPr lang="en-US" altLang="zh-CN" sz="1969" dirty="0"/>
              <a:t>175</a:t>
            </a:r>
          </a:p>
          <a:p>
            <a:pPr>
              <a:spcBef>
                <a:spcPts val="844"/>
              </a:spcBef>
            </a:pPr>
            <a:r>
              <a:rPr lang="zh-CN" altLang="zh-CN" dirty="0"/>
              <a:t>入院诊断：</a:t>
            </a:r>
          </a:p>
          <a:p>
            <a:pPr marL="0" lvl="1" indent="0">
              <a:buNone/>
            </a:pPr>
            <a:r>
              <a:rPr lang="en-US" altLang="zh-CN" sz="2250" dirty="0"/>
              <a:t>    </a:t>
            </a:r>
            <a:r>
              <a:rPr lang="zh-CN" altLang="zh-CN" sz="2250" dirty="0"/>
              <a:t>重症肺炎 （病毒性肺炎</a:t>
            </a:r>
            <a:r>
              <a:rPr lang="en-US" altLang="zh-CN" sz="2250" dirty="0"/>
              <a:t>?</a:t>
            </a:r>
            <a:r>
              <a:rPr lang="zh-CN" altLang="zh-CN" sz="2250" dirty="0"/>
              <a:t>）</a:t>
            </a:r>
            <a:r>
              <a:rPr lang="zh-CN" altLang="en-US" sz="2250" dirty="0"/>
              <a:t>，</a:t>
            </a:r>
            <a:r>
              <a:rPr lang="en-US" altLang="zh-CN" sz="2250" dirty="0"/>
              <a:t>ARDS</a:t>
            </a:r>
          </a:p>
          <a:p>
            <a:pPr marL="321457" indent="-321457">
              <a:spcBef>
                <a:spcPts val="1266"/>
              </a:spcBef>
            </a:pPr>
            <a:r>
              <a:rPr lang="zh-CN" altLang="zh-CN" sz="2250" b="1" dirty="0"/>
              <a:t>重症监护，氧疗，对症支持治疗</a:t>
            </a:r>
          </a:p>
          <a:p>
            <a:endParaRPr lang="zh-CN" altLang="zh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944058-6C0A-4BEB-8C5E-309B807F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u="sng" dirty="0"/>
              <a:t>病例介绍</a:t>
            </a:r>
            <a:r>
              <a:rPr lang="en-US" altLang="zh-CN" u="sng" dirty="0"/>
              <a:t>|1 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02633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1586</Words>
  <Application>Microsoft Office PowerPoint</Application>
  <PresentationFormat>Widescreen</PresentationFormat>
  <Paragraphs>146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Theme</vt:lpstr>
      <vt:lpstr>武汉新型冠状病毒肺炎简述</vt:lpstr>
      <vt:lpstr>概览|Outline  </vt:lpstr>
      <vt:lpstr>历史|History  </vt:lpstr>
      <vt:lpstr>历史|History  </vt:lpstr>
      <vt:lpstr>历史|History  </vt:lpstr>
      <vt:lpstr>现状|Updates  </vt:lpstr>
      <vt:lpstr>现状|Updates  </vt:lpstr>
      <vt:lpstr>病例介绍|1  </vt:lpstr>
      <vt:lpstr>病例介绍|1  </vt:lpstr>
      <vt:lpstr>PowerPoint Presentation</vt:lpstr>
      <vt:lpstr>PowerPoint Presentation</vt:lpstr>
      <vt:lpstr>PowerPoint Presentation</vt:lpstr>
      <vt:lpstr>PowerPoint Presentation</vt:lpstr>
      <vt:lpstr>预防|Control &amp; Prevention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武汉新型冠状病毒肺炎简述</dc:title>
  <dc:creator>Li Xiangting</dc:creator>
  <cp:lastModifiedBy>Li Xiangting</cp:lastModifiedBy>
  <cp:revision>28</cp:revision>
  <dcterms:created xsi:type="dcterms:W3CDTF">2020-01-22T02:48:59Z</dcterms:created>
  <dcterms:modified xsi:type="dcterms:W3CDTF">2020-01-22T14:01:11Z</dcterms:modified>
</cp:coreProperties>
</file>