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74" r:id="rId3"/>
    <p:sldId id="322" r:id="rId4"/>
    <p:sldId id="294" r:id="rId5"/>
    <p:sldId id="266" r:id="rId6"/>
    <p:sldId id="269" r:id="rId7"/>
    <p:sldId id="305" r:id="rId8"/>
    <p:sldId id="32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11893"/>
    <a:srgbClr val="0A1BC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6804" autoAdjust="0"/>
  </p:normalViewPr>
  <p:slideViewPr>
    <p:cSldViewPr snapToGrid="0" snapToObjects="1">
      <p:cViewPr varScale="1">
        <p:scale>
          <a:sx n="82" d="100"/>
          <a:sy n="82" d="100"/>
        </p:scale>
        <p:origin x="592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4F031-B74A-6A44-8968-8AA30E332D01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917C5-7021-9242-88F1-14A114B2D7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658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Hello, my name is Ting. I’d like to introduce our work “Deep and Collective Entity Resolution in Parallel”.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a joint work with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Wenfei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Ping,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Xiaoment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Xiaoke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Wanhe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92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 resolution, is to identify whether two tuples in a dataset refer to the same real-world entity.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In this work, we present model and algorithms to deep and collective entity resolution, by unifying logic rules and machine learning models, to improve the accuracy of entity resolution.</a:t>
            </a:r>
          </a:p>
          <a:p>
            <a:r>
              <a:rPr kumimoji="1" lang="en-US" altLang="zh-CN" dirty="0"/>
              <a:t> So 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can identify new matches by making use of matches deduced earlier, and by  collectively correlating  information across multiple tables.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it can benefit from both logic and machine learning models to improve the accuracy.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965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extend matching dependencies  by embedding </a:t>
                </a:r>
                <a:r>
                  <a:rPr lang="en-US" altLang="zh-CN" sz="12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well-trained</a:t>
                </a:r>
                <a:r>
                  <a:rPr lang="en-US" altLang="zh-CN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i="1" dirty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ML classifiers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as  predicates.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We call our rules MRL, for short.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Based on the MRLs, Deep and Collective entity resolution is to </a:t>
                </a:r>
                <a:r>
                  <a:rPr lang="en-US" altLang="zh-CN" sz="1200" kern="1200" dirty="0">
                    <a:solidFill>
                      <a:srgbClr val="011893"/>
                    </a:solidFill>
                    <a:effectLst/>
                    <a:latin typeface="+mn-lt"/>
                    <a:ea typeface="+mn-ea"/>
                    <a:cs typeface="+mn-cs"/>
                  </a:rPr>
                  <a:t>de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duce a set of </a:t>
                </a:r>
                <a:r>
                  <a:rPr lang="en-US" altLang="zh-CN" sz="1200" i="1" dirty="0">
                    <a:solidFill>
                      <a:srgbClr val="011893"/>
                    </a:solidFill>
                  </a:rPr>
                  <a:t>matches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 and </a:t>
                </a:r>
                <a:r>
                  <a:rPr lang="en-US" altLang="zh-CN" sz="1200" i="1" dirty="0">
                    <a:solidFill>
                      <a:srgbClr val="011893"/>
                    </a:solidFill>
                  </a:rPr>
                  <a:t>validated ML predications 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by applying  MRLs.</a:t>
                </a:r>
                <a:endParaRPr lang="en-US" altLang="zh-CN" sz="1200" kern="1200" baseline="0" dirty="0">
                  <a:solidFill>
                    <a:srgbClr val="011893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baseline="0" dirty="0">
                    <a:solidFill>
                      <a:srgbClr val="011893"/>
                    </a:solidFill>
                    <a:effectLst/>
                    <a:latin typeface="+mn-lt"/>
                    <a:ea typeface="+mn-ea"/>
                    <a:cs typeface="+mn-cs"/>
                  </a:rPr>
                  <a:t>The deduction is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modeled as an extension 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of the </a:t>
                </a:r>
                <a:r>
                  <a:rPr lang="en-US" altLang="zh-CN" sz="1200" i="1" dirty="0">
                    <a:solidFill>
                      <a:srgbClr val="C00000"/>
                    </a:solidFill>
                  </a:rPr>
                  <a:t>chase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 with MRLs, with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church-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rosser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property.</a:t>
                </a:r>
                <a:endParaRPr lang="en-US" altLang="zh-CN" sz="1200" dirty="0">
                  <a:solidFill>
                    <a:srgbClr val="011893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is, It always converges at the same set of matches no matter what MRLs are used and in what order they are applied.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However, since the decision problem is intractable, we present  a parallel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fixp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-point model to reduce the computation cost and communication cost.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This is our  matching rules with embedded ML predicates, MRL, for short, where each ML predicate is a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well-trained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cs typeface="Times New Roman" panose="02020603050405020304" pitchFamily="18" charset="0"/>
                  </a:rPr>
                  <a:t>ML classifier for ER or semantic similarity checking. </a:t>
                </a: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Based on the MRLs, Deep and Collective entity resolution is to </a:t>
                </a:r>
                <a:r>
                  <a:rPr lang="en-US" altLang="zh-CN" sz="1200" kern="1200" dirty="0">
                    <a:solidFill>
                      <a:srgbClr val="011893"/>
                    </a:solidFill>
                    <a:effectLst/>
                    <a:latin typeface="+mn-lt"/>
                    <a:ea typeface="+mn-ea"/>
                    <a:cs typeface="+mn-cs"/>
                  </a:rPr>
                  <a:t>de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duce a set </a:t>
                </a:r>
                <a:r>
                  <a:rPr lang="el-GR" altLang="zh-CN" sz="1200" i="0">
                    <a:solidFill>
                      <a:srgbClr val="01189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 of </a:t>
                </a:r>
                <a:r>
                  <a:rPr lang="en-US" altLang="zh-CN" sz="1200" i="1" dirty="0">
                    <a:solidFill>
                      <a:srgbClr val="011893"/>
                    </a:solidFill>
                  </a:rPr>
                  <a:t>matches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 and </a:t>
                </a:r>
                <a:r>
                  <a:rPr lang="en-US" altLang="zh-CN" sz="1200" i="1" dirty="0">
                    <a:solidFill>
                      <a:srgbClr val="011893"/>
                    </a:solidFill>
                  </a:rPr>
                  <a:t>validated ML predications 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by applying  MRLs in </a:t>
                </a:r>
                <a:r>
                  <a:rPr lang="el-GR" altLang="zh-CN" sz="1200" i="0">
                    <a:solidFill>
                      <a:srgbClr val="01189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altLang="zh-CN" sz="1200" kern="1200" dirty="0">
                    <a:solidFill>
                      <a:srgbClr val="011893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altLang="zh-CN" sz="1200" kern="1200" baseline="0" dirty="0">
                    <a:solidFill>
                      <a:srgbClr val="011893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baseline="0" dirty="0">
                    <a:solidFill>
                      <a:srgbClr val="011893"/>
                    </a:solidFill>
                    <a:effectLst/>
                    <a:latin typeface="+mn-lt"/>
                    <a:ea typeface="+mn-ea"/>
                    <a:cs typeface="+mn-cs"/>
                  </a:rPr>
                  <a:t>The deduction is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modeled as an extension 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of the </a:t>
                </a:r>
                <a:r>
                  <a:rPr lang="en-US" altLang="zh-CN" sz="1200" i="1" dirty="0">
                    <a:solidFill>
                      <a:srgbClr val="C00000"/>
                    </a:solidFill>
                  </a:rPr>
                  <a:t>chase</a:t>
                </a:r>
                <a:r>
                  <a:rPr lang="en-US" altLang="zh-CN" sz="1200" dirty="0">
                    <a:solidFill>
                      <a:srgbClr val="011893"/>
                    </a:solidFill>
                  </a:rPr>
                  <a:t> with MRLs, with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church-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rosser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property.</a:t>
                </a:r>
                <a:endParaRPr lang="en-US" altLang="zh-CN" sz="1200" dirty="0">
                  <a:solidFill>
                    <a:srgbClr val="011893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That is, It always converges at the same set of matches no matter what MRLs are used and in what order they are applied.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However, since the decision problem of deep and collective entity resolution is intractable, we need a parallel model to reduce the computation cost. </a:t>
                </a: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9413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parallel model  conducts updated-driven  fixpoint computation under BSP model. 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has two phases, including partial evaluation and repeated incremental evaluation. 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first step, All workers first deduces its local matches in parallel,  and send their local matches to the master.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receiving local matches from all the workers, the master routes the new matches to relevant workers as updates. 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 each worker incrementally deduce the new matches by an incremental sequential algorithm and send them to the master. 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iterates until no more new matches can be deduced and the master returns the union of all matches it receives.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that, there is no communication of raw data between the master and the workers.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develop a data partitioning strategy and parallel deduction algorithms to implement the fix-point computation.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917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partitioning, We extend the Hypercube algorithm to handle a set of MRLs with multiple query optimization, instead of applying it to the dataset for each MRL, to avoid multiple accesses to the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is, we want to partition the dataset with the minimum hash function computation.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it is intractable.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develop </a:t>
            </a:r>
            <a:r>
              <a:rPr kumimoji="0" lang="en-US" altLang="zh-CN" sz="1200" i="1" dirty="0">
                <a:solidFill>
                  <a:srgbClr val="C00000"/>
                </a:solidFill>
              </a:rPr>
              <a:t>an heuristic partitioning algorithm </a:t>
            </a:r>
            <a:r>
              <a:rPr kumimoji="1" lang="en-US" altLang="zh-CN" sz="1200" i="1" dirty="0">
                <a:solidFill>
                  <a:srgbClr val="011893"/>
                </a:solidFill>
              </a:rPr>
              <a:t>to assign the hash functions.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i="1" dirty="0">
                <a:solidFill>
                  <a:srgbClr val="011893"/>
                </a:solidFill>
              </a:rPr>
              <a:t>It can reduce the computation cost and also reduce the communication cost, that is we r</a:t>
            </a:r>
            <a:r>
              <a:rPr kumimoji="1" lang="en-US" altLang="zh-CN" sz="1200" i="1" dirty="0"/>
              <a:t>euse</a:t>
            </a:r>
            <a:r>
              <a:rPr kumimoji="1" lang="zh-CN" altLang="en-US" sz="1200" i="1" dirty="0"/>
              <a:t> </a:t>
            </a:r>
            <a:r>
              <a:rPr kumimoji="1" lang="en-US" altLang="zh-CN" sz="1200" i="1" dirty="0"/>
              <a:t>the hash function computations </a:t>
            </a:r>
            <a:r>
              <a:rPr kumimoji="1" lang="en-US" altLang="zh-CN" sz="1200" dirty="0"/>
              <a:t>as much as possible, and send a tuple with the same hash functions  </a:t>
            </a:r>
            <a:r>
              <a:rPr kumimoji="1" lang="en-US" altLang="zh-CN" sz="1200" i="1" dirty="0"/>
              <a:t>to the same worker </a:t>
            </a:r>
            <a:r>
              <a:rPr kumimoji="1" lang="en-US" altLang="zh-CN" sz="1200" dirty="0"/>
              <a:t>for different rules.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The algorithm also </a:t>
            </a:r>
            <a:r>
              <a:rPr kumimoji="1" lang="en-US" altLang="zh-CN" sz="1200" dirty="0" err="1"/>
              <a:t>guarrentees</a:t>
            </a:r>
            <a:r>
              <a:rPr kumimoji="1" lang="en-US" altLang="zh-CN" sz="1200" dirty="0"/>
              <a:t> </a:t>
            </a:r>
            <a:r>
              <a:rPr lang="en-US" altLang="zh-CN" sz="11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verified locally whether the dataset satisfies all the MRLs, and then support the parallel fixpoint 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1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/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884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Finally, We develop algorithms to implement the partial evaluation and incremental evaluation in the parallel fix-point model, </a:t>
                </a:r>
              </a:p>
              <a:p>
                <a:pPr algn="l">
                  <a:lnSpc>
                    <a:spcPct val="85000"/>
                  </a:lnSpc>
                  <a:buClr>
                    <a:srgbClr val="0432FF"/>
                  </a:buClr>
                  <a:buSzPct val="60000"/>
                </a:pPr>
                <a:r>
                  <a:rPr kumimoji="1" lang="en-US" altLang="zh-CN" dirty="0"/>
                  <a:t>with optimizations to </a:t>
                </a:r>
                <a:r>
                  <a:rPr kumimoji="1" lang="en-US" altLang="zh-CN" sz="1200" dirty="0"/>
                  <a:t>avoid to store all intermediate results and reduce the repeated valuations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Our algorithm is parallelly scalable</a:t>
                </a:r>
                <a:r>
                  <a:rPr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., that is, </a:t>
                </a:r>
                <a:r>
                  <a:rPr lang="en-US" altLang="zh-CN" sz="12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more processors are used, the faster the algorithm run 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next develop a parallel algorithm </a:t>
                </a:r>
                <a:r>
                  <a:rPr lang="en-US" altLang="zh-CN" sz="1200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DMatch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implement the fixpoint model on the partitioned dataset.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We first develop a </a:t>
                </a:r>
                <a:r>
                  <a:rPr lang="en-US" altLang="zh-CN" sz="1200" dirty="0"/>
                  <a:t> sequential algorithm to iteratively deduce a set \Gamma of matches from the dataset using the query plan constructed for data partition by apply rules.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For each MRL \phi</a:t>
                </a:r>
                <a:r>
                  <a:rPr kumimoji="1" lang="en-US" altLang="zh-CN" baseline="0" dirty="0"/>
                  <a:t> </a:t>
                </a:r>
                <a:r>
                  <a:rPr kumimoji="1" lang="en-US" altLang="zh-CN" dirty="0"/>
                  <a:t>and each valuation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dirty="0"/>
                  <a:t> from </a:t>
                </a:r>
                <a:r>
                  <a:rPr kumimoji="1" lang="en-US" altLang="zh-CN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\phi</a:t>
                </a:r>
                <a:r>
                  <a:rPr kumimoji="1" lang="en-US" altLang="zh-CN" dirty="0"/>
                  <a:t> to </a:t>
                </a:r>
                <a:r>
                  <a:rPr kumimoji="1" lang="en-US" altLang="zh-CN" dirty="0">
                    <a:latin typeface="Lucida Calligraphy" panose="03010101010101010101" pitchFamily="66" charset="0"/>
                  </a:rPr>
                  <a:t>the</a:t>
                </a:r>
                <a:r>
                  <a:rPr kumimoji="1" lang="en-US" altLang="zh-CN" baseline="0" dirty="0">
                    <a:latin typeface="Lucida Calligraphy" panose="03010101010101010101" pitchFamily="66" charset="0"/>
                  </a:rPr>
                  <a:t> dataset</a:t>
                </a:r>
                <a:r>
                  <a:rPr kumimoji="1" lang="en-US" altLang="zh-CN" dirty="0"/>
                  <a:t>, </a:t>
                </a:r>
                <a:r>
                  <a:rPr kumimoji="1" lang="en-US" altLang="zh-CN" baseline="0" dirty="0"/>
                  <a:t>the algorithm </a:t>
                </a:r>
                <a:r>
                  <a:rPr kumimoji="1" lang="en-US" altLang="zh-CN" dirty="0"/>
                  <a:t>add 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kumimoji="1" lang="en-US" altLang="zh-CN" dirty="0"/>
                  <a:t>to set </a:t>
                </a:r>
                <a:r>
                  <a:rPr lang="el-GR" altLang="zh-CN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en-US" altLang="zh-CN" dirty="0"/>
                  <a:t> if</a:t>
                </a:r>
                <a:r>
                  <a:rPr lang="en-US" altLang="zh-CN" baseline="0" dirty="0"/>
                  <a:t> the valuation h satisfies the preconditions of \phi.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aseline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baseline="0" dirty="0"/>
                  <a:t>Then it </a:t>
                </a:r>
                <a:r>
                  <a:rPr kumimoji="1" lang="en-US" altLang="zh-CN" dirty="0"/>
                  <a:t>incrementally expand the match set by using an updated-driven strategy, taking the new matches as updates.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To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speed up the process, the algorithm </a:t>
                </a:r>
                <a:r>
                  <a:rPr kumimoji="1" lang="en-US" altLang="zh-CN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</a:t>
                </a:r>
                <a:r>
                  <a:rPr kumimoji="1" lang="en-US" altLang="zh-CN" i="1" dirty="0"/>
                  <a:t>ynamically </a:t>
                </a:r>
                <a:r>
                  <a:rPr kumimoji="1" lang="en-US" altLang="zh-CN" dirty="0"/>
                  <a:t>maintaining two </a:t>
                </a:r>
                <a:r>
                  <a:rPr lang="en-US" altLang="zh-CN" dirty="0"/>
                  <a:t>auxiliary structures. More specifically, we use  inverted indices for predicates to store part of intermediate results, and design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dependencies among id and ML predicates</a:t>
                </a:r>
                <a:r>
                  <a:rPr lang="en-US" altLang="zh-CN" dirty="0"/>
                  <a:t>, to avoid repeated checking of valuations.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Moreover, since the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 predicates are transitive, that is, if two tuples match the same tuple, then they match, we maintain an 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equivalence relation of matches.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We next parallelize the sequential algorithm and get a parallel deduction algorithm for deep and collective entity resolution. It only needs simple extensions of the two procedures </a:t>
                </a:r>
                <a:r>
                  <a:rPr kumimoji="1" lang="en-US" altLang="zh-CN" dirty="0"/>
                  <a:t>with the interactions with the master, to implement the partial and increment evaluation in the parallel fixpoint model.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dirty="0"/>
                  <a:t>The parallel algorithm is parallelly scalable. Intuitively, it linearly reduces the cost when the number of workers increases.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805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The experimental results show that o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 algorithm outperforms the machine learning models and logical methods on accuracy, and it also outperforms deep entity resolution and collective entity resolution.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Our algorithm  scales well with large datasets, and is parallelly scalable with the number  of processors used.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030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In summary,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studied deep and collective ER with MRLs that 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 embed ML predicates, to improve the accuracy of entity resolution. 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settled its complexity, modeled it as a fix-point computation,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 techniques underlying the fix-point model, including a data partitioning strategy and an algorithm with provable parallel scalability. </a:t>
            </a:r>
            <a:endParaRPr lang="en-US" altLang="zh-CN" dirty="0"/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That’s all for the talk, Thanks! 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917C5-7021-9242-88F1-14A114B2D7E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15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pPr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5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5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77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574" y="71825"/>
            <a:ext cx="10905226" cy="85982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4" y="1112587"/>
            <a:ext cx="11404120" cy="4900254"/>
          </a:xfrm>
        </p:spPr>
        <p:txBody>
          <a:bodyPr/>
          <a:lstStyle>
            <a:lvl1pPr marL="228600" indent="-228600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68000" indent="-228600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80000"/>
              <a:buFont typeface="系统字体常规体"/>
              <a:buChar char="○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15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34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16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195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70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192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769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108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B1D89-4077-A94F-840A-5312DF1987CC}" type="datetimeFigureOut">
              <a:rPr kumimoji="1" lang="zh-CN" altLang="en-US" smtClean="0"/>
              <a:t>2022/5/9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C495D-64BB-FF48-B1C0-9EE85B1519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720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10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1.png"/><Relationship Id="rId10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png"/><Relationship Id="rId1" Type="http://schemas.openxmlformats.org/officeDocument/2006/relationships/tags" Target="../tags/tag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68983-05FD-3E41-8428-C8A650FF1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8" y="1699024"/>
            <a:ext cx="10575985" cy="1729976"/>
          </a:xfrm>
        </p:spPr>
        <p:txBody>
          <a:bodyPr anchor="ctr">
            <a:normAutofit/>
          </a:bodyPr>
          <a:lstStyle/>
          <a:p>
            <a:r>
              <a:rPr kumimoji="1" lang="en-US" altLang="zh-CN" sz="4800" dirty="0"/>
              <a:t>Deep and Collective Entity Resolution </a:t>
            </a:r>
            <a:br>
              <a:rPr kumimoji="1" lang="en-US" altLang="zh-CN" sz="4800" dirty="0"/>
            </a:br>
            <a:r>
              <a:rPr kumimoji="1" lang="en-US" altLang="zh-CN" sz="4800" dirty="0"/>
              <a:t>in Parallel</a:t>
            </a:r>
            <a:endParaRPr kumimoji="1"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86C84-4B9F-8C42-9C7B-D2CFB2DA9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848" y="4058436"/>
            <a:ext cx="11317858" cy="574901"/>
          </a:xfrm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800" dirty="0"/>
              <a:t>Ting Deng</a:t>
            </a:r>
            <a:r>
              <a:rPr kumimoji="1" lang="zh-CN" altLang="en-US" sz="2800" dirty="0"/>
              <a:t>    </a:t>
            </a:r>
            <a:r>
              <a:rPr kumimoji="1" lang="en-US" altLang="zh-CN" sz="2800" dirty="0" err="1"/>
              <a:t>Wenfei</a:t>
            </a:r>
            <a:r>
              <a:rPr kumimoji="1" lang="en-US" altLang="zh-CN" sz="2800" dirty="0"/>
              <a:t> Fan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 Ping Lu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Xiaomeng</a:t>
            </a:r>
            <a:r>
              <a:rPr kumimoji="1" lang="en-US" altLang="zh-CN" sz="2800" dirty="0"/>
              <a:t> Luo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Xiaoke</a:t>
            </a:r>
            <a:r>
              <a:rPr kumimoji="1" lang="en-US" altLang="zh-CN" sz="2800" dirty="0"/>
              <a:t> Zhu</a:t>
            </a:r>
            <a:r>
              <a:rPr kumimoji="1" lang="zh-CN" altLang="en-US" sz="2800" dirty="0"/>
              <a:t>   </a:t>
            </a:r>
            <a:r>
              <a:rPr kumimoji="1" lang="en-US" altLang="zh-CN" sz="2800" dirty="0"/>
              <a:t> </a:t>
            </a:r>
            <a:r>
              <a:rPr kumimoji="1" lang="en-US" altLang="zh-CN" sz="2800" dirty="0" err="1"/>
              <a:t>Wanhe</a:t>
            </a:r>
            <a:r>
              <a:rPr kumimoji="1" lang="en-US" altLang="zh-CN" sz="2800" dirty="0"/>
              <a:t> An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BD84609D-8914-334F-93B6-46260A5B7C27}"/>
              </a:ext>
            </a:extLst>
          </p:cNvPr>
          <p:cNvSpPr txBox="1">
            <a:spLocks/>
          </p:cNvSpPr>
          <p:nvPr/>
        </p:nvSpPr>
        <p:spPr>
          <a:xfrm>
            <a:off x="168899" y="4866414"/>
            <a:ext cx="11887200" cy="1369286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 err="1"/>
              <a:t>Beihang</a:t>
            </a:r>
            <a:r>
              <a:rPr kumimoji="1" lang="en-US" altLang="zh-CN" dirty="0"/>
              <a:t> University</a:t>
            </a:r>
            <a:r>
              <a:rPr kumimoji="1" lang="en-US" altLang="zh-CN" baseline="30000" dirty="0"/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dirty="0"/>
              <a:t>    University of Edinburgh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baseline="30000" dirty="0"/>
              <a:t> </a:t>
            </a:r>
            <a:r>
              <a:rPr kumimoji="1" lang="en-US" altLang="zh-CN" dirty="0"/>
              <a:t>    Shenzhen Institute of Computing Sciences </a:t>
            </a:r>
          </a:p>
        </p:txBody>
      </p:sp>
      <p:cxnSp>
        <p:nvCxnSpPr>
          <p:cNvPr id="9" name="直接连接符 9">
            <a:extLst>
              <a:ext uri="{FF2B5EF4-FFF2-40B4-BE49-F238E27FC236}">
                <a16:creationId xmlns:a16="http://schemas.microsoft.com/office/drawing/2014/main" id="{FCDFD77F-2102-ED4C-944E-72EB77C78428}"/>
              </a:ext>
            </a:extLst>
          </p:cNvPr>
          <p:cNvCxnSpPr/>
          <p:nvPr/>
        </p:nvCxnSpPr>
        <p:spPr>
          <a:xfrm>
            <a:off x="-7501" y="87318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85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20"/>
    </mc:Choice>
    <mc:Fallback xmlns="">
      <p:transition spd="slow" advTm="1392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D3702-0E80-314B-9BF0-6E8EDE9B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Deep and Collective Entity resolution (ER)</a:t>
            </a:r>
            <a:endParaRPr kumimoji="1" lang="zh-CN" altLang="en-US" dirty="0"/>
          </a:p>
        </p:txBody>
      </p:sp>
      <p:cxnSp>
        <p:nvCxnSpPr>
          <p:cNvPr id="4" name="直接连接符 9">
            <a:extLst>
              <a:ext uri="{FF2B5EF4-FFF2-40B4-BE49-F238E27FC236}">
                <a16:creationId xmlns:a16="http://schemas.microsoft.com/office/drawing/2014/main" id="{8377CA3D-280C-804E-B0A5-D127A8553E62}"/>
              </a:ext>
            </a:extLst>
          </p:cNvPr>
          <p:cNvCxnSpPr/>
          <p:nvPr/>
        </p:nvCxnSpPr>
        <p:spPr>
          <a:xfrm>
            <a:off x="-7501" y="87318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D295B2D-E18A-75ED-7665-45CB0BA61761}"/>
              </a:ext>
            </a:extLst>
          </p:cNvPr>
          <p:cNvSpPr txBox="1">
            <a:spLocks/>
          </p:cNvSpPr>
          <p:nvPr/>
        </p:nvSpPr>
        <p:spPr>
          <a:xfrm>
            <a:off x="393940" y="1084792"/>
            <a:ext cx="11404120" cy="11095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11893"/>
              </a:buClr>
              <a:buSzPct val="8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0432FF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dirty="0"/>
              <a:t>I</a:t>
            </a:r>
            <a:r>
              <a:rPr lang="en-US" altLang="zh-CN" dirty="0"/>
              <a:t>dentify whether two tuples in a dataset refer to the same real-world entity</a:t>
            </a:r>
            <a:endParaRPr kumimoji="1" lang="en-US" altLang="zh-CN" dirty="0"/>
          </a:p>
          <a:p>
            <a:pPr>
              <a:lnSpc>
                <a:spcPct val="110000"/>
              </a:lnSpc>
              <a:buClr>
                <a:srgbClr val="0432FF"/>
              </a:buClr>
              <a:buSzPct val="60000"/>
              <a:buFont typeface="Wingdings" pitchFamily="2" charset="2"/>
              <a:buChar char="l"/>
            </a:pPr>
            <a:r>
              <a:rPr kumimoji="1" lang="en-US" altLang="zh-CN" dirty="0"/>
              <a:t>It has been a longstanding challenge to improve the accuracy of ER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83EBA1-97D5-BDB7-B15B-5793F5986D0E}"/>
              </a:ext>
            </a:extLst>
          </p:cNvPr>
          <p:cNvGrpSpPr/>
          <p:nvPr/>
        </p:nvGrpSpPr>
        <p:grpSpPr>
          <a:xfrm>
            <a:off x="679560" y="3367950"/>
            <a:ext cx="3390419" cy="1759134"/>
            <a:chOff x="769205" y="2318601"/>
            <a:chExt cx="3390419" cy="1759134"/>
          </a:xfrm>
        </p:grpSpPr>
        <p:sp>
          <p:nvSpPr>
            <p:cNvPr id="16" name="内容占位符 2">
              <a:extLst>
                <a:ext uri="{FF2B5EF4-FFF2-40B4-BE49-F238E27FC236}">
                  <a16:creationId xmlns:a16="http://schemas.microsoft.com/office/drawing/2014/main" id="{01673276-ED73-0573-7DA7-41CEDDC59F3D}"/>
                </a:ext>
              </a:extLst>
            </p:cNvPr>
            <p:cNvSpPr txBox="1">
              <a:spLocks/>
            </p:cNvSpPr>
            <p:nvPr/>
          </p:nvSpPr>
          <p:spPr>
            <a:xfrm>
              <a:off x="770966" y="2797342"/>
              <a:ext cx="3388658" cy="1280393"/>
            </a:xfrm>
            <a:prstGeom prst="rect">
              <a:avLst/>
            </a:prstGeom>
            <a:solidFill>
              <a:schemeClr val="bg1">
                <a:lumMod val="95000"/>
                <a:alpha val="19903"/>
              </a:schemeClr>
            </a:solidFill>
            <a:ln w="158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11893"/>
                </a:buClr>
                <a:buSzPct val="80000"/>
                <a:buFont typeface="Wingdings" pitchFamily="2" charset="2"/>
                <a:buChar char="n"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432FF"/>
                </a:buClr>
                <a:buSzPct val="60000"/>
                <a:buFont typeface="Wingdings" pitchFamily="2" charset="2"/>
                <a:buChar char="l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096FF"/>
                </a:buClr>
                <a:buSzPct val="40000"/>
                <a:buFont typeface="Wingdings" pitchFamily="2" charset="2"/>
                <a:buChar char="l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rgbClr val="00B0F0"/>
                </a:buClr>
                <a:buNone/>
              </a:pPr>
              <a:r>
                <a:rPr lang="en-US" altLang="zh-CN" sz="2400" dirty="0"/>
                <a:t>Identify new matches </a:t>
              </a:r>
            </a:p>
            <a:p>
              <a:pPr marL="0" indent="0" algn="ctr">
                <a:lnSpc>
                  <a:spcPct val="100000"/>
                </a:lnSpc>
                <a:buClr>
                  <a:srgbClr val="00B0F0"/>
                </a:buClr>
                <a:buNone/>
              </a:pPr>
              <a:r>
                <a:rPr lang="en-US" altLang="zh-CN" sz="2400" dirty="0"/>
                <a:t>by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making use of matches deduced earlier 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B040AE-7F4F-C731-E4CC-F74F2DB8B3F0}"/>
                </a:ext>
              </a:extLst>
            </p:cNvPr>
            <p:cNvSpPr txBox="1"/>
            <p:nvPr/>
          </p:nvSpPr>
          <p:spPr>
            <a:xfrm>
              <a:off x="769205" y="2318601"/>
              <a:ext cx="3387600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Deep ER </a:t>
              </a:r>
              <a:r>
                <a:rPr kumimoji="1" lang="en-US" altLang="zh-CN" sz="2400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(Recursion)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A790AA-8087-D924-7A73-789FF08D9E3E}"/>
              </a:ext>
            </a:extLst>
          </p:cNvPr>
          <p:cNvGrpSpPr/>
          <p:nvPr/>
        </p:nvGrpSpPr>
        <p:grpSpPr>
          <a:xfrm>
            <a:off x="4682940" y="3355524"/>
            <a:ext cx="2933597" cy="1783986"/>
            <a:chOff x="4449862" y="2306175"/>
            <a:chExt cx="2933597" cy="1783986"/>
          </a:xfrm>
        </p:grpSpPr>
        <p:sp>
          <p:nvSpPr>
            <p:cNvPr id="18" name="内容占位符 2">
              <a:extLst>
                <a:ext uri="{FF2B5EF4-FFF2-40B4-BE49-F238E27FC236}">
                  <a16:creationId xmlns:a16="http://schemas.microsoft.com/office/drawing/2014/main" id="{95B3EA86-B3EA-7BB6-83D9-E7D7294F84AF}"/>
                </a:ext>
              </a:extLst>
            </p:cNvPr>
            <p:cNvSpPr txBox="1">
              <a:spLocks/>
            </p:cNvSpPr>
            <p:nvPr/>
          </p:nvSpPr>
          <p:spPr>
            <a:xfrm>
              <a:off x="4449862" y="2797342"/>
              <a:ext cx="2933597" cy="1292819"/>
            </a:xfrm>
            <a:prstGeom prst="rect">
              <a:avLst/>
            </a:prstGeom>
            <a:solidFill>
              <a:schemeClr val="bg1">
                <a:lumMod val="95000"/>
                <a:alpha val="19890"/>
              </a:schemeClr>
            </a:solidFill>
            <a:ln w="15875">
              <a:solidFill>
                <a:schemeClr val="accent5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11893"/>
                </a:buClr>
                <a:buSzPct val="80000"/>
                <a:buFont typeface="Wingdings" pitchFamily="2" charset="2"/>
                <a:buChar char="n"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432FF"/>
                </a:buClr>
                <a:buSzPct val="60000"/>
                <a:buFont typeface="Wingdings" pitchFamily="2" charset="2"/>
                <a:buChar char="l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096FF"/>
                </a:buClr>
                <a:buSzPct val="40000"/>
                <a:buFont typeface="Wingdings" pitchFamily="2" charset="2"/>
                <a:buChar char="l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rgbClr val="00B0F0"/>
                </a:buClr>
                <a:buNone/>
              </a:pPr>
              <a:r>
                <a:rPr lang="en-US" altLang="zh-CN" sz="2400" dirty="0"/>
                <a:t>Collectively</a:t>
              </a:r>
              <a:r>
                <a:rPr lang="en-US" altLang="zh-CN" sz="2400" i="1" dirty="0"/>
                <a:t> </a:t>
              </a:r>
              <a:r>
                <a:rPr lang="en-US" altLang="zh-CN" sz="2400" dirty="0"/>
                <a:t>correlate information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across multiple tables 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2B95950-CA3E-A659-6BD7-93430E128B6E}"/>
                </a:ext>
              </a:extLst>
            </p:cNvPr>
            <p:cNvSpPr txBox="1"/>
            <p:nvPr/>
          </p:nvSpPr>
          <p:spPr>
            <a:xfrm>
              <a:off x="4449863" y="2306175"/>
              <a:ext cx="293077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Collective ER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E74AEE-3632-1E91-98D4-80281EE7F169}"/>
              </a:ext>
            </a:extLst>
          </p:cNvPr>
          <p:cNvGrpSpPr/>
          <p:nvPr/>
        </p:nvGrpSpPr>
        <p:grpSpPr>
          <a:xfrm>
            <a:off x="8179395" y="3367950"/>
            <a:ext cx="3492651" cy="1771560"/>
            <a:chOff x="4449862" y="2306175"/>
            <a:chExt cx="3492651" cy="1771560"/>
          </a:xfrm>
        </p:grpSpPr>
        <p:sp>
          <p:nvSpPr>
            <p:cNvPr id="24" name="内容占位符 2">
              <a:extLst>
                <a:ext uri="{FF2B5EF4-FFF2-40B4-BE49-F238E27FC236}">
                  <a16:creationId xmlns:a16="http://schemas.microsoft.com/office/drawing/2014/main" id="{9F5BA6AB-40C1-0EE6-7FEC-7500E8E2AFCF}"/>
                </a:ext>
              </a:extLst>
            </p:cNvPr>
            <p:cNvSpPr txBox="1">
              <a:spLocks/>
            </p:cNvSpPr>
            <p:nvPr/>
          </p:nvSpPr>
          <p:spPr>
            <a:xfrm>
              <a:off x="4449862" y="2797342"/>
              <a:ext cx="3492651" cy="1280393"/>
            </a:xfrm>
            <a:prstGeom prst="rect">
              <a:avLst/>
            </a:prstGeom>
            <a:solidFill>
              <a:schemeClr val="bg1">
                <a:lumMod val="95000"/>
                <a:alpha val="20000"/>
              </a:schemeClr>
            </a:solidFill>
            <a:ln w="15875">
              <a:solidFill>
                <a:schemeClr val="accent6">
                  <a:lumMod val="75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11893"/>
                </a:buClr>
                <a:buSzPct val="80000"/>
                <a:buFont typeface="Wingdings" pitchFamily="2" charset="2"/>
                <a:buChar char="n"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432FF"/>
                </a:buClr>
                <a:buSzPct val="60000"/>
                <a:buFont typeface="Wingdings" pitchFamily="2" charset="2"/>
                <a:buChar char="l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096FF"/>
                </a:buClr>
                <a:buSzPct val="40000"/>
                <a:buFont typeface="Wingdings" pitchFamily="2" charset="2"/>
                <a:buChar char="l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buClr>
                  <a:srgbClr val="00B0F0"/>
                </a:buClr>
                <a:buNone/>
              </a:pPr>
              <a:r>
                <a:rPr lang="en-US" altLang="zh-CN" sz="2400" dirty="0"/>
                <a:t>Benefit from both and improve the accuracy by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unifying the two</a:t>
              </a:r>
              <a:r>
                <a:rPr lang="zh-CN" altLang="en-US" sz="2400" i="1" dirty="0">
                  <a:solidFill>
                    <a:srgbClr val="FF0000"/>
                  </a:solidFill>
                </a:rPr>
                <a:t> 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methods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48FDAD-BC72-9D25-A00E-0D9C1BA6E8E7}"/>
                </a:ext>
              </a:extLst>
            </p:cNvPr>
            <p:cNvSpPr txBox="1"/>
            <p:nvPr/>
          </p:nvSpPr>
          <p:spPr>
            <a:xfrm>
              <a:off x="4449863" y="2306175"/>
              <a:ext cx="3492650" cy="46166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Unifying Logic and</a:t>
              </a:r>
              <a:r>
                <a:rPr kumimoji="1" lang="en-US" altLang="zh-CN" sz="2400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i="1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ML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5D64CB71-1CFF-5742-D880-F6847C8EB571}"/>
              </a:ext>
            </a:extLst>
          </p:cNvPr>
          <p:cNvSpPr txBox="1"/>
          <p:nvPr/>
        </p:nvSpPr>
        <p:spPr>
          <a:xfrm>
            <a:off x="4065434" y="3859117"/>
            <a:ext cx="571950" cy="769441"/>
          </a:xfrm>
          <a:prstGeom prst="rect">
            <a:avLst/>
          </a:prstGeom>
          <a:noFill/>
        </p:spPr>
        <p:txBody>
          <a:bodyPr wrap="square" lIns="36000" tIns="36000" rIns="36000" bIns="36000" anchor="ctr">
            <a:sp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+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4A08E7-DD59-C4AD-6899-CA1D982A048D}"/>
              </a:ext>
            </a:extLst>
          </p:cNvPr>
          <p:cNvSpPr txBox="1"/>
          <p:nvPr/>
        </p:nvSpPr>
        <p:spPr>
          <a:xfrm>
            <a:off x="7611992" y="3889483"/>
            <a:ext cx="571950" cy="769441"/>
          </a:xfrm>
          <a:prstGeom prst="rect">
            <a:avLst/>
          </a:prstGeom>
          <a:noFill/>
        </p:spPr>
        <p:txBody>
          <a:bodyPr wrap="square" lIns="36000" tIns="36000" rIns="36000" bIns="36000" anchor="ctr">
            <a:spAutoFit/>
          </a:bodyPr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</a:rPr>
              <a:t>+</a:t>
            </a:r>
            <a:endParaRPr lang="zh-CN" altLang="en-US" sz="4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B06A365-E778-0CD9-B5C5-2F2017A3FDB1}"/>
              </a:ext>
            </a:extLst>
          </p:cNvPr>
          <p:cNvSpPr txBox="1"/>
          <p:nvPr/>
        </p:nvSpPr>
        <p:spPr>
          <a:xfrm>
            <a:off x="393940" y="2414915"/>
            <a:ext cx="1140412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800" i="1" dirty="0">
                <a:solidFill>
                  <a:srgbClr val="0432FF"/>
                </a:solidFill>
              </a:rPr>
              <a:t>Deep and collective ER  by unifying logic rules and ML models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67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91"/>
    </mc:Choice>
    <mc:Fallback xmlns="">
      <p:transition spd="slow" advTm="3239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2C73-428B-B146-BED7-CB2BF63A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Matching </a:t>
            </a:r>
            <a:r>
              <a:rPr lang="en-US" altLang="zh-CN" dirty="0"/>
              <a:t>Rules with mL (MRLs)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06FE42E-34E5-D542-A585-D95EE151B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1804" y="955898"/>
                <a:ext cx="11405622" cy="6012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wrap="square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1189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432FF"/>
                  </a:buClr>
                  <a:buSzPct val="80000"/>
                  <a:buFont typeface="Wingdings" pitchFamily="2" charset="2"/>
                  <a:buChar char="p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096FF"/>
                  </a:buClr>
                  <a:buSzPct val="70000"/>
                  <a:buFont typeface="Wingdings" pitchFamily="2" charset="2"/>
                  <a:buChar char="l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MRL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kumimoji="1" lang="en-US" altLang="zh-CN" dirty="0"/>
                  <a:t>:  </a:t>
                </a:r>
                <a:r>
                  <a:rPr kumimoji="1" lang="en-US" altLang="zh-CN" b="1" i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i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06FE42E-34E5-D542-A585-D95EE151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04" y="955898"/>
                <a:ext cx="11405622" cy="601250"/>
              </a:xfrm>
              <a:prstGeom prst="rect">
                <a:avLst/>
              </a:prstGeom>
              <a:blipFill>
                <a:blip r:embed="rId6"/>
                <a:stretch>
                  <a:fillRect t="-6250" b="-20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9">
            <a:extLst>
              <a:ext uri="{FF2B5EF4-FFF2-40B4-BE49-F238E27FC236}">
                <a16:creationId xmlns:a16="http://schemas.microsoft.com/office/drawing/2014/main" id="{D32188A7-B41F-804D-8E62-C15F2C34612D}"/>
              </a:ext>
            </a:extLst>
          </p:cNvPr>
          <p:cNvCxnSpPr/>
          <p:nvPr/>
        </p:nvCxnSpPr>
        <p:spPr>
          <a:xfrm>
            <a:off x="-7501" y="87318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7E3B6642-1E29-174C-AC51-177F9B5BB5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575" y="1656077"/>
                <a:ext cx="6052442" cy="10779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rtlCol="0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1189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432FF"/>
                  </a:buClr>
                  <a:buSzPct val="80000"/>
                  <a:buFont typeface="Wingdings" pitchFamily="2" charset="2"/>
                  <a:buChar char="p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096FF"/>
                  </a:buClr>
                  <a:buSzPct val="70000"/>
                  <a:buFont typeface="Wingdings" pitchFamily="2" charset="2"/>
                  <a:buChar char="l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Clr>
                    <a:srgbClr val="0432FF"/>
                  </a:buClr>
                  <a:buSzPct val="60000"/>
                  <a:buNone/>
                </a:pPr>
                <a:r>
                  <a:rPr lang="en-US" altLang="zh-CN" sz="2400" dirty="0">
                    <a:solidFill>
                      <a:srgbClr val="0A1BC0"/>
                    </a:solidFill>
                  </a:rPr>
                  <a:t>Precondition </a:t>
                </a:r>
                <a:r>
                  <a:rPr lang="en-US" altLang="zh-CN" sz="2400" b="1" i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b="1" i="1" dirty="0">
                    <a:solidFill>
                      <a:srgbClr val="0A1BC0"/>
                    </a:solidFill>
                  </a:rPr>
                  <a:t> </a:t>
                </a:r>
                <a:r>
                  <a:rPr lang="en-US" altLang="zh-CN" sz="2000" dirty="0"/>
                  <a:t>: </a:t>
                </a:r>
              </a:p>
              <a:p>
                <a:pPr marL="0" indent="0" algn="ctr">
                  <a:lnSpc>
                    <a:spcPct val="100000"/>
                  </a:lnSpc>
                  <a:buClr>
                    <a:srgbClr val="0432FF"/>
                  </a:buClr>
                  <a:buSzPct val="60000"/>
                  <a:buNone/>
                </a:pP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conjunction of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predicates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/>
                  <a:t>over a database schema </a:t>
                </a:r>
                <a:r>
                  <a:rPr lang="en-US" altLang="zh-CN" sz="2000" dirty="0">
                    <a:latin typeface="Lucida Calligraphy" panose="03010101010101010101" pitchFamily="66" charset="0"/>
                  </a:rPr>
                  <a:t>R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:: =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|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Lucida Calligraphy" panose="03010101010101010101" pitchFamily="66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 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7E3B6642-1E29-174C-AC51-177F9B5BB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75" y="1656077"/>
                <a:ext cx="6052442" cy="10779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2985A71-3698-6F4C-66B5-597403417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9582" y="1656076"/>
                <a:ext cx="5347843" cy="109997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11893"/>
                  </a:buClr>
                  <a:buSzPct val="80000"/>
                  <a:buFont typeface="Wingdings" pitchFamily="2" charset="2"/>
                  <a:buChar char="n"/>
                  <a:defRPr sz="2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432FF"/>
                  </a:buClr>
                  <a:buSzPct val="80000"/>
                  <a:buFont typeface="Wingdings" pitchFamily="2" charset="2"/>
                  <a:buChar char="p"/>
                  <a:defRPr sz="24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Clr>
                    <a:srgbClr val="0096FF"/>
                  </a:buClr>
                  <a:buSzPct val="70000"/>
                  <a:buFont typeface="Wingdings" pitchFamily="2" charset="2"/>
                  <a:buChar char="l"/>
                  <a:defRPr sz="20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Clr>
                    <a:srgbClr val="0432FF"/>
                  </a:buClr>
                  <a:buSzPct val="60000"/>
                  <a:buNone/>
                </a:pPr>
                <a:r>
                  <a:rPr lang="en-US" altLang="zh-CN" sz="2400" dirty="0">
                    <a:solidFill>
                      <a:srgbClr val="0A1BC0"/>
                    </a:solidFill>
                  </a:rPr>
                  <a:t>Consequence</a:t>
                </a:r>
                <a:r>
                  <a:rPr lang="en-US" altLang="zh-CN" sz="2400" dirty="0">
                    <a:solidFill>
                      <a:srgbClr val="0A1B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rgbClr val="0432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US" altLang="zh-CN" sz="2000" dirty="0"/>
                  <a:t>: </a:t>
                </a:r>
              </a:p>
              <a:p>
                <a:pPr marL="0" indent="0" algn="ctr">
                  <a:lnSpc>
                    <a:spcPct val="100000"/>
                  </a:lnSpc>
                  <a:buClr>
                    <a:srgbClr val="0432FF"/>
                  </a:buClr>
                  <a:buSzPct val="60000"/>
                  <a:buNone/>
                </a:pPr>
                <a:r>
                  <a:rPr lang="en-US" altLang="zh-CN" sz="2000" dirty="0"/>
                  <a:t>An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id predicate 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i="1" dirty="0"/>
                  <a:t>.</a:t>
                </a:r>
                <a:r>
                  <a:rPr lang="en-US" altLang="zh-CN" sz="2000" dirty="0"/>
                  <a:t>id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i="1" dirty="0"/>
                  <a:t> </a:t>
                </a:r>
                <a:r>
                  <a:rPr lang="en-US" altLang="zh-CN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 err="1"/>
                  <a:t>.id</a:t>
                </a:r>
                <a:r>
                  <a:rPr lang="en-US" altLang="zh-CN" sz="2000" dirty="0"/>
                  <a:t> or </a:t>
                </a:r>
              </a:p>
              <a:p>
                <a:pPr marL="0" indent="0" algn="ctr">
                  <a:lnSpc>
                    <a:spcPct val="100000"/>
                  </a:lnSpc>
                  <a:buClr>
                    <a:srgbClr val="0432FF"/>
                  </a:buClr>
                  <a:buSzPct val="60000"/>
                  <a:buNone/>
                </a:pPr>
                <a:r>
                  <a:rPr lang="en-US" altLang="zh-CN" sz="2000" dirty="0"/>
                  <a:t>an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ML predicate </a:t>
                </a:r>
                <a:r>
                  <a:rPr lang="en-US" altLang="zh-CN" sz="2000" dirty="0">
                    <a:latin typeface="Lucida Calligraphy" panose="03010101010101010101" pitchFamily="66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]).</a:t>
                </a: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92985A71-3698-6F4C-66B5-59740341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582" y="1656076"/>
                <a:ext cx="5347843" cy="1099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EDB68393-808C-39C5-3F52-E09ECBE45B45}"/>
              </a:ext>
            </a:extLst>
          </p:cNvPr>
          <p:cNvSpPr txBox="1">
            <a:spLocks/>
          </p:cNvSpPr>
          <p:nvPr/>
        </p:nvSpPr>
        <p:spPr>
          <a:xfrm>
            <a:off x="393189" y="3703991"/>
            <a:ext cx="11405622" cy="6012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11893"/>
              </a:buClr>
              <a:buSzPct val="8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80000"/>
              <a:buFont typeface="Wingdings" pitchFamily="2" charset="2"/>
              <a:buChar char="p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i="1" dirty="0">
                <a:solidFill>
                  <a:srgbClr val="011893"/>
                </a:solidFill>
              </a:rPr>
              <a:t>Deep and Collective </a:t>
            </a:r>
            <a:r>
              <a:rPr kumimoji="1" lang="en-US" altLang="zh-CN" dirty="0">
                <a:solidFill>
                  <a:srgbClr val="011893"/>
                </a:solidFill>
              </a:rPr>
              <a:t>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042715F1-A84B-C67D-961E-2B58A4F1C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441" y="4370926"/>
                <a:ext cx="11661815" cy="830997"/>
              </a:xfr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Deduces a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of</a:t>
                </a:r>
                <a:r>
                  <a:rPr lang="en-US" altLang="zh-CN" sz="2400" dirty="0">
                    <a:solidFill>
                      <a:srgbClr val="011893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matches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400" i="1" dirty="0">
                    <a:solidFill>
                      <a:schemeClr val="tx1"/>
                    </a:solidFill>
                  </a:rPr>
                  <a:t>and validated ML predications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by applying  MRLs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sz="2400" dirty="0"/>
                  <a:t> Modeled as an extension of the 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chase</a:t>
                </a:r>
                <a:r>
                  <a:rPr lang="en-US" altLang="zh-CN" sz="2400" dirty="0">
                    <a:solidFill>
                      <a:srgbClr val="011893"/>
                    </a:solidFill>
                  </a:rPr>
                  <a:t> </a:t>
                </a:r>
                <a:r>
                  <a:rPr lang="en-US" altLang="zh-CN" sz="2400" dirty="0"/>
                  <a:t>with MRLs,  with the </a:t>
                </a:r>
                <a:r>
                  <a:rPr lang="en-US" altLang="zh-CN" sz="2400" i="1" dirty="0">
                    <a:solidFill>
                      <a:srgbClr val="C00000"/>
                    </a:solidFill>
                  </a:rPr>
                  <a:t>Church-Rosser</a:t>
                </a:r>
                <a:r>
                  <a:rPr lang="en-US" altLang="zh-CN" sz="2400" dirty="0">
                    <a:solidFill>
                      <a:srgbClr val="011893"/>
                    </a:solidFill>
                  </a:rPr>
                  <a:t> </a:t>
                </a:r>
                <a:r>
                  <a:rPr lang="en-US" altLang="zh-CN" sz="2400" dirty="0"/>
                  <a:t>property 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042715F1-A84B-C67D-961E-2B58A4F1C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441" y="4370926"/>
                <a:ext cx="11661815" cy="830997"/>
              </a:xfrm>
              <a:blipFill>
                <a:blip r:embed="rId9"/>
                <a:stretch>
                  <a:fillRect l="-109" t="-4545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B4264C0A-FA04-C75F-5FF1-DAC2BE62B1EC}"/>
              </a:ext>
            </a:extLst>
          </p:cNvPr>
          <p:cNvSpPr txBox="1"/>
          <p:nvPr/>
        </p:nvSpPr>
        <p:spPr>
          <a:xfrm>
            <a:off x="285616" y="2827764"/>
            <a:ext cx="116028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432FF"/>
              </a:buClr>
              <a:buSzPct val="60000"/>
              <a:buFont typeface="Wingdings" pitchFamily="2" charset="2"/>
              <a:buChar char="l"/>
            </a:pPr>
            <a:r>
              <a:rPr lang="zh-CN" altLang="en-US" sz="2200" dirty="0"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cs typeface="Times New Roman" panose="02020603050405020304" pitchFamily="18" charset="0"/>
              </a:rPr>
              <a:t> Extend matching dependencies by embedding with </a:t>
            </a:r>
            <a:r>
              <a:rPr lang="en-US" altLang="zh-CN" sz="2200" i="1" dirty="0">
                <a:solidFill>
                  <a:srgbClr val="C00000"/>
                </a:solidFill>
                <a:cs typeface="Times New Roman" panose="02020603050405020304" pitchFamily="18" charset="0"/>
              </a:rPr>
              <a:t>well-trained</a:t>
            </a:r>
            <a:r>
              <a:rPr lang="en-US" altLang="zh-CN" sz="2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i="1" dirty="0">
                <a:solidFill>
                  <a:srgbClr val="C00000"/>
                </a:solidFill>
                <a:cs typeface="Times New Roman" panose="02020603050405020304" pitchFamily="18" charset="0"/>
              </a:rPr>
              <a:t>ML classifiers </a:t>
            </a:r>
            <a:r>
              <a:rPr lang="en-US" altLang="zh-CN" sz="2200" dirty="0">
                <a:cs typeface="Times New Roman" panose="02020603050405020304" pitchFamily="18" charset="0"/>
              </a:rPr>
              <a:t>as ML predicates</a:t>
            </a:r>
          </a:p>
          <a:p>
            <a:pPr>
              <a:buClr>
                <a:srgbClr val="0432FF"/>
              </a:buClr>
              <a:buSzPct val="60000"/>
              <a:buFont typeface="Wingdings" pitchFamily="2" charset="2"/>
              <a:buChar char="l"/>
            </a:pPr>
            <a:r>
              <a:rPr lang="en-US" altLang="zh-CN" sz="2200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200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i="1" dirty="0" err="1">
                <a:solidFill>
                  <a:srgbClr val="011893"/>
                </a:solidFill>
              </a:rPr>
              <a:t>.</a:t>
            </a:r>
            <a:r>
              <a:rPr lang="en-US" altLang="zh-CN" sz="2200" dirty="0" err="1">
                <a:solidFill>
                  <a:srgbClr val="011893"/>
                </a:solidFill>
              </a:rPr>
              <a:t>id</a:t>
            </a:r>
            <a:r>
              <a:rPr lang="en-US" altLang="zh-CN" sz="2200" dirty="0">
                <a:solidFill>
                  <a:srgbClr val="011893"/>
                </a:solidFill>
              </a:rPr>
              <a:t> </a:t>
            </a:r>
            <a:r>
              <a:rPr lang="en-US" altLang="zh-CN" sz="22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i="1" dirty="0">
                <a:solidFill>
                  <a:srgbClr val="011893"/>
                </a:solidFill>
              </a:rPr>
              <a:t> </a:t>
            </a:r>
            <a:r>
              <a:rPr lang="en-US" altLang="zh-CN" sz="2200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>
                <a:solidFill>
                  <a:srgbClr val="011893"/>
                </a:solidFill>
              </a:rPr>
              <a:t>. id </a:t>
            </a:r>
            <a:r>
              <a:rPr lang="en-US" altLang="zh-CN" sz="2200" dirty="0"/>
              <a:t>: the entities represented by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dirty="0"/>
              <a:t> and </a:t>
            </a:r>
            <a:r>
              <a:rPr lang="en-US" altLang="zh-C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/>
              <a:t> match, then refer to the same entity </a:t>
            </a:r>
          </a:p>
        </p:txBody>
      </p:sp>
      <p:graphicFrame>
        <p:nvGraphicFramePr>
          <p:cNvPr id="14" name="表格 9">
            <a:extLst>
              <a:ext uri="{FF2B5EF4-FFF2-40B4-BE49-F238E27FC236}">
                <a16:creationId xmlns:a16="http://schemas.microsoft.com/office/drawing/2014/main" id="{78BEAF20-553B-011D-53E4-EE961A4CF1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371208"/>
              </p:ext>
            </p:extLst>
          </p:nvPr>
        </p:nvGraphicFramePr>
        <p:xfrm>
          <a:off x="195970" y="5285536"/>
          <a:ext cx="90103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66">
                  <a:extLst>
                    <a:ext uri="{9D8B030D-6E8A-4147-A177-3AD203B41FA5}">
                      <a16:colId xmlns:a16="http://schemas.microsoft.com/office/drawing/2014/main" val="63514042"/>
                    </a:ext>
                  </a:extLst>
                </a:gridCol>
                <a:gridCol w="2223247">
                  <a:extLst>
                    <a:ext uri="{9D8B030D-6E8A-4147-A177-3AD203B41FA5}">
                      <a16:colId xmlns:a16="http://schemas.microsoft.com/office/drawing/2014/main" val="3909592334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1924911116"/>
                    </a:ext>
                  </a:extLst>
                </a:gridCol>
                <a:gridCol w="1541929">
                  <a:extLst>
                    <a:ext uri="{9D8B030D-6E8A-4147-A177-3AD203B41FA5}">
                      <a16:colId xmlns:a16="http://schemas.microsoft.com/office/drawing/2014/main" val="2979037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Decision problem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/>
                        <a:t>Number of relations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/>
                        <a:t>id predicates </a:t>
                      </a:r>
                      <a:r>
                        <a:rPr lang="en-US" altLang="zh-CN" sz="2000" b="0" dirty="0"/>
                        <a:t>in the Prec.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043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A1BC0"/>
                          </a:solidFill>
                        </a:rPr>
                        <a:t>Deep and Collective </a:t>
                      </a:r>
                      <a:r>
                        <a:rPr lang="en-US" altLang="zh-CN" sz="2000" b="0" dirty="0"/>
                        <a:t>ER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>
                          <a:solidFill>
                            <a:srgbClr val="FF0000"/>
                          </a:solidFill>
                        </a:rPr>
                        <a:t>Unbounded</a:t>
                      </a:r>
                      <a:endParaRPr lang="zh-CN" altLang="en-US" sz="2000" b="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Yes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>
                          <a:solidFill>
                            <a:srgbClr val="FF0000"/>
                          </a:solidFill>
                        </a:rPr>
                        <a:t>NP-complete</a:t>
                      </a:r>
                      <a:endParaRPr lang="zh-CN" altLang="en-US" sz="2000" b="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3607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A1BC0"/>
                          </a:solidFill>
                        </a:rPr>
                        <a:t>Collective</a:t>
                      </a:r>
                      <a:r>
                        <a:rPr lang="en-US" altLang="zh-CN" sz="2000" b="0" dirty="0"/>
                        <a:t> ER (</a:t>
                      </a:r>
                      <a:r>
                        <a:rPr lang="en-US" altLang="zh-CN" sz="2000" b="0" i="1" dirty="0"/>
                        <a:t>not</a:t>
                      </a:r>
                      <a:r>
                        <a:rPr lang="en-US" altLang="zh-CN" sz="2000" b="0" dirty="0"/>
                        <a:t> Deep)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>
                          <a:solidFill>
                            <a:srgbClr val="FF0000"/>
                          </a:solidFill>
                        </a:rPr>
                        <a:t>Unbounded</a:t>
                      </a:r>
                      <a:endParaRPr lang="zh-CN" altLang="en-US" sz="2000" b="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No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1" dirty="0">
                          <a:solidFill>
                            <a:srgbClr val="FF0000"/>
                          </a:solidFill>
                        </a:rPr>
                        <a:t>NP-complete</a:t>
                      </a:r>
                      <a:endParaRPr lang="zh-CN" altLang="en-US" sz="2000" b="0" i="1" dirty="0">
                        <a:solidFill>
                          <a:srgbClr val="FF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483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rgbClr val="0A1BC0"/>
                          </a:solidFill>
                        </a:rPr>
                        <a:t>Deep</a:t>
                      </a:r>
                      <a:r>
                        <a:rPr lang="en-US" altLang="zh-CN" sz="2000" b="0" dirty="0"/>
                        <a:t> ER (</a:t>
                      </a:r>
                      <a:r>
                        <a:rPr lang="en-US" altLang="zh-CN" sz="2000" b="0" i="1" dirty="0"/>
                        <a:t>not</a:t>
                      </a:r>
                      <a:r>
                        <a:rPr lang="en-US" altLang="zh-CN" sz="2000" b="0" dirty="0"/>
                        <a:t> collective)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Fixed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Yes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/>
                        <a:t>PTIME</a:t>
                      </a:r>
                      <a:endParaRPr lang="zh-CN" altLang="en-US" sz="20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021182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4DF58D8-8814-FD19-EFBC-F8254812AC07}"/>
              </a:ext>
            </a:extLst>
          </p:cNvPr>
          <p:cNvSpPr txBox="1"/>
          <p:nvPr/>
        </p:nvSpPr>
        <p:spPr>
          <a:xfrm>
            <a:off x="9967652" y="5427429"/>
            <a:ext cx="2078392" cy="102947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txBody>
          <a:bodyPr wrap="square" lIns="0" tIns="144000" rIns="0" bIns="14400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0432FF"/>
                </a:solidFill>
              </a:rPr>
              <a:t>Parallel fixpoint model</a:t>
            </a:r>
            <a:endParaRPr lang="zh-CN" altLang="en-US" sz="2400" i="1" dirty="0">
              <a:solidFill>
                <a:srgbClr val="0432FF"/>
              </a:solidFill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5B3FEDEF-0B58-14FC-1F5A-8473B105F7DB}"/>
              </a:ext>
            </a:extLst>
          </p:cNvPr>
          <p:cNvSpPr>
            <a:spLocks noChangeAspect="1"/>
          </p:cNvSpPr>
          <p:nvPr/>
        </p:nvSpPr>
        <p:spPr bwMode="auto">
          <a:xfrm>
            <a:off x="9275319" y="5776599"/>
            <a:ext cx="495762" cy="595820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600" kern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35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7"/>
    </mc:Choice>
    <mc:Fallback xmlns="">
      <p:transition spd="slow" advTm="4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7" grpId="0" build="p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028E4-7687-F841-A22A-FF537FD0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825"/>
            <a:ext cx="11353800" cy="859826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Updated-driven Parallel fixpoint model under BSP 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0593B-D6AB-9943-A5EA-995AA2948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4" y="948465"/>
            <a:ext cx="11404120" cy="514821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kumimoji="1" lang="en-US" altLang="zh-CN" sz="2400"/>
              <a:t>Partitioned </a:t>
            </a:r>
            <a:r>
              <a:rPr kumimoji="1" lang="en-US" altLang="zh-CN" sz="2400" dirty="0"/>
              <a:t>dataset </a:t>
            </a:r>
            <a:r>
              <a:rPr kumimoji="1" lang="en-US" altLang="zh-CN" sz="2400" dirty="0">
                <a:solidFill>
                  <a:srgbClr val="011893"/>
                </a:solidFill>
                <a:latin typeface="Lucida Calligraphy" panose="03010101010101010101" pitchFamily="66" charset="0"/>
              </a:rPr>
              <a:t>D</a:t>
            </a:r>
            <a:r>
              <a:rPr kumimoji="1" lang="en-US" altLang="zh-CN" sz="2400" dirty="0">
                <a:solidFill>
                  <a:srgbClr val="011893"/>
                </a:solidFill>
              </a:rPr>
              <a:t>= (</a:t>
            </a:r>
            <a:r>
              <a:rPr kumimoji="1" lang="en-US" altLang="zh-CN" sz="2400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2400" baseline="-250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400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2400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400" dirty="0">
                <a:solidFill>
                  <a:srgbClr val="011893"/>
                </a:solidFill>
              </a:rPr>
              <a:t>), </a:t>
            </a:r>
            <a:r>
              <a:rPr kumimoji="1" lang="en-US" altLang="zh-CN" sz="2400" dirty="0"/>
              <a:t>distributed to workers </a:t>
            </a:r>
            <a:r>
              <a:rPr kumimoji="1" lang="en-US" altLang="zh-CN" sz="2400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baseline="-250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400" i="1" baseline="-250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400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dirty="0">
              <a:solidFill>
                <a:srgbClr val="011893"/>
              </a:solidFill>
            </a:endParaRPr>
          </a:p>
        </p:txBody>
      </p:sp>
      <p:cxnSp>
        <p:nvCxnSpPr>
          <p:cNvPr id="4" name="直接连接符 9">
            <a:extLst>
              <a:ext uri="{FF2B5EF4-FFF2-40B4-BE49-F238E27FC236}">
                <a16:creationId xmlns:a16="http://schemas.microsoft.com/office/drawing/2014/main" id="{D2A45834-3C83-6A43-BD13-700B73137022}"/>
              </a:ext>
            </a:extLst>
          </p:cNvPr>
          <p:cNvCxnSpPr/>
          <p:nvPr/>
        </p:nvCxnSpPr>
        <p:spPr>
          <a:xfrm>
            <a:off x="-7501" y="87318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89">
            <a:extLst>
              <a:ext uri="{FF2B5EF4-FFF2-40B4-BE49-F238E27FC236}">
                <a16:creationId xmlns:a16="http://schemas.microsoft.com/office/drawing/2014/main" id="{F39F52E3-C009-294D-802B-FC18EC52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5022"/>
            <a:ext cx="12192000" cy="5545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tIns="36000" bIns="36000" anchor="ctr"/>
          <a:lstStyle>
            <a:lvl1pPr marL="365125" indent="-365125" defTabSz="9715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Char char="ü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71550">
              <a:lnSpc>
                <a:spcPct val="11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71550">
              <a:lnSpc>
                <a:spcPct val="120000"/>
              </a:lnSpc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71550">
              <a:lnSpc>
                <a:spcPct val="120000"/>
              </a:lnSpc>
              <a:buClr>
                <a:schemeClr val="accent1"/>
              </a:buClr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71550">
              <a:lnSpc>
                <a:spcPct val="120000"/>
              </a:lnSpc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7155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0" lang="en-US" altLang="zh-CN" sz="2800" i="1" dirty="0">
                <a:solidFill>
                  <a:srgbClr val="C00000"/>
                </a:solidFill>
              </a:rPr>
              <a:t>Update-driven fixpoint computation: </a:t>
            </a:r>
            <a:r>
              <a:rPr kumimoji="0" lang="en-US" altLang="zh-CN" sz="2800" i="1" dirty="0">
                <a:solidFill>
                  <a:srgbClr val="FF0000"/>
                </a:solidFill>
              </a:rPr>
              <a:t>no</a:t>
            </a:r>
            <a:r>
              <a:rPr kumimoji="0" lang="en-US" altLang="zh-CN" sz="2800" i="1" dirty="0">
                <a:solidFill>
                  <a:srgbClr val="C00000"/>
                </a:solidFill>
              </a:rPr>
              <a:t> communication of raw data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E8EDCE-5ECF-2E44-8FE7-399BFB084918}"/>
              </a:ext>
            </a:extLst>
          </p:cNvPr>
          <p:cNvSpPr>
            <a:spLocks noChangeAspect="1"/>
          </p:cNvSpPr>
          <p:nvPr/>
        </p:nvSpPr>
        <p:spPr>
          <a:xfrm>
            <a:off x="2660735" y="1625747"/>
            <a:ext cx="1391479" cy="8319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Worker</a:t>
            </a:r>
            <a:r>
              <a:rPr kumimoji="1" lang="en-US" altLang="zh-CN" sz="20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000" baseline="-250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solidFill>
                <a:srgbClr val="011893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46897A-8816-7947-9D86-EAFE780D6CED}"/>
              </a:ext>
            </a:extLst>
          </p:cNvPr>
          <p:cNvSpPr>
            <a:spLocks noChangeAspect="1"/>
          </p:cNvSpPr>
          <p:nvPr/>
        </p:nvSpPr>
        <p:spPr>
          <a:xfrm>
            <a:off x="6291825" y="1625747"/>
            <a:ext cx="1391479" cy="8319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Worker</a:t>
            </a:r>
            <a:r>
              <a:rPr kumimoji="1" lang="en-US" altLang="zh-CN" sz="20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000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2000" i="1" dirty="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8D4DC1-F1E3-3C45-BBED-BB36A1C438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94213" y="2575426"/>
                <a:ext cx="1584000" cy="40549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</a:rPr>
                  <a:t> =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Lucida Calligraphy" panose="03010101010101010101" pitchFamily="66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solidFill>
                          <a:srgbClr val="0118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000" i="1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1" lang="en-US" altLang="zh-CN" sz="2000" i="1" baseline="-25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F8D4DC1-F1E3-3C45-BBED-BB36A1C43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13" y="2575426"/>
                <a:ext cx="1584000" cy="405496"/>
              </a:xfrm>
              <a:prstGeom prst="rect">
                <a:avLst/>
              </a:prstGeom>
              <a:blipFill>
                <a:blip r:embed="rId6"/>
                <a:stretch>
                  <a:fillRect t="-6061" r="-13492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>
            <a:extLst>
              <a:ext uri="{FF2B5EF4-FFF2-40B4-BE49-F238E27FC236}">
                <a16:creationId xmlns:a16="http://schemas.microsoft.com/office/drawing/2014/main" id="{8F23A4C9-78BD-9040-9EAA-FD770E865092}"/>
              </a:ext>
            </a:extLst>
          </p:cNvPr>
          <p:cNvSpPr>
            <a:spLocks noChangeAspect="1"/>
          </p:cNvSpPr>
          <p:nvPr/>
        </p:nvSpPr>
        <p:spPr>
          <a:xfrm>
            <a:off x="4423272" y="2868421"/>
            <a:ext cx="1391479" cy="8319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Master</a:t>
            </a:r>
            <a:r>
              <a:rPr kumimoji="1" lang="en-US" altLang="zh-CN" sz="20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kumimoji="1" lang="en-US" altLang="zh-CN" sz="2000" baseline="-250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537502C-403B-C346-9063-6AED9FF5E0F9}"/>
              </a:ext>
            </a:extLst>
          </p:cNvPr>
          <p:cNvCxnSpPr>
            <a:cxnSpLocks noChangeAspect="1"/>
            <a:stCxn id="5" idx="5"/>
            <a:endCxn id="13" idx="1"/>
          </p:cNvCxnSpPr>
          <p:nvPr/>
        </p:nvCxnSpPr>
        <p:spPr>
          <a:xfrm>
            <a:off x="3848437" y="2335882"/>
            <a:ext cx="778612" cy="654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57E53D4-6B1E-8443-88A3-C056B1B34BFA}"/>
              </a:ext>
            </a:extLst>
          </p:cNvPr>
          <p:cNvCxnSpPr>
            <a:cxnSpLocks noChangeAspect="1"/>
            <a:stCxn id="11" idx="3"/>
            <a:endCxn id="13" idx="7"/>
          </p:cNvCxnSpPr>
          <p:nvPr/>
        </p:nvCxnSpPr>
        <p:spPr>
          <a:xfrm flipH="1">
            <a:off x="5610974" y="2335882"/>
            <a:ext cx="884628" cy="654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5AEEE17-E7AA-484F-80EA-A0A7C968EAF2}"/>
              </a:ext>
            </a:extLst>
          </p:cNvPr>
          <p:cNvSpPr txBox="1">
            <a:spLocks noChangeAspect="1"/>
          </p:cNvSpPr>
          <p:nvPr/>
        </p:nvSpPr>
        <p:spPr>
          <a:xfrm>
            <a:off x="4822869" y="1663620"/>
            <a:ext cx="736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8196DD6-133C-6C47-B297-E0233DAE8A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0949" y="2589706"/>
                <a:ext cx="158400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</a:rPr>
                  <a:t> =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Lucida Calligraphy" panose="03010101010101010101" pitchFamily="66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solidFill>
                          <a:srgbClr val="0118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000" i="1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1" lang="en-US" altLang="zh-CN" sz="2000" i="1" baseline="-25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8196DD6-133C-6C47-B297-E0233DAE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949" y="2589706"/>
                <a:ext cx="1584000" cy="400110"/>
              </a:xfrm>
              <a:prstGeom prst="rect">
                <a:avLst/>
              </a:prstGeom>
              <a:blipFill>
                <a:blip r:embed="rId7"/>
                <a:stretch>
                  <a:fillRect l="-2400" t="-12500" r="-112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35DF843E-8A0E-D746-B089-457FD8897BE3}"/>
              </a:ext>
            </a:extLst>
          </p:cNvPr>
          <p:cNvSpPr>
            <a:spLocks noChangeAspect="1"/>
          </p:cNvSpPr>
          <p:nvPr/>
        </p:nvSpPr>
        <p:spPr>
          <a:xfrm>
            <a:off x="2660735" y="4122765"/>
            <a:ext cx="1391479" cy="8319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Worker</a:t>
            </a:r>
            <a:r>
              <a:rPr kumimoji="1" lang="en-US" altLang="zh-CN" sz="20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000" baseline="-25000" dirty="0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2000" dirty="0">
              <a:solidFill>
                <a:srgbClr val="011893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A891A2-E3EA-6545-82B8-4C6EE035D506}"/>
              </a:ext>
            </a:extLst>
          </p:cNvPr>
          <p:cNvSpPr>
            <a:spLocks noChangeAspect="1"/>
          </p:cNvSpPr>
          <p:nvPr/>
        </p:nvSpPr>
        <p:spPr>
          <a:xfrm>
            <a:off x="6291825" y="4122765"/>
            <a:ext cx="1391479" cy="83197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</a:rPr>
              <a:t>Worker</a:t>
            </a:r>
            <a:r>
              <a:rPr kumimoji="1" lang="en-US" altLang="zh-CN" sz="2000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i="1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altLang="zh-CN" sz="2000" i="1" baseline="-25000" dirty="0" err="1">
                <a:solidFill>
                  <a:srgbClr val="0118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2000" i="1" dirty="0">
              <a:solidFill>
                <a:srgbClr val="011893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22EBE1C-96CF-4841-B355-E3559337EBB9}"/>
              </a:ext>
            </a:extLst>
          </p:cNvPr>
          <p:cNvSpPr txBox="1">
            <a:spLocks noChangeAspect="1"/>
          </p:cNvSpPr>
          <p:nvPr/>
        </p:nvSpPr>
        <p:spPr>
          <a:xfrm>
            <a:off x="4646680" y="4177711"/>
            <a:ext cx="7363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8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CB25265-679D-784D-9BFE-80A89D509BB8}"/>
              </a:ext>
            </a:extLst>
          </p:cNvPr>
          <p:cNvCxnSpPr>
            <a:cxnSpLocks noChangeAspect="1"/>
            <a:stCxn id="13" idx="3"/>
            <a:endCxn id="22" idx="7"/>
          </p:cNvCxnSpPr>
          <p:nvPr/>
        </p:nvCxnSpPr>
        <p:spPr>
          <a:xfrm flipH="1">
            <a:off x="3848437" y="3578556"/>
            <a:ext cx="778612" cy="666049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128D9B7F-992A-8649-9E84-9B0CF7110763}"/>
              </a:ext>
            </a:extLst>
          </p:cNvPr>
          <p:cNvCxnSpPr>
            <a:cxnSpLocks noChangeAspect="1"/>
            <a:stCxn id="13" idx="5"/>
            <a:endCxn id="23" idx="1"/>
          </p:cNvCxnSpPr>
          <p:nvPr/>
        </p:nvCxnSpPr>
        <p:spPr>
          <a:xfrm>
            <a:off x="5610974" y="3578556"/>
            <a:ext cx="884628" cy="666049"/>
          </a:xfrm>
          <a:prstGeom prst="straightConnector1">
            <a:avLst/>
          </a:prstGeom>
          <a:ln w="28575">
            <a:solidFill>
              <a:srgbClr val="C00000"/>
            </a:solidFill>
            <a:headEnd type="non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2095AC-2643-464E-A730-B376A35B4D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320785" y="3850643"/>
                <a:ext cx="576000" cy="4214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kumimoji="1"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000" b="1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𝚪</m:t>
                        </m:r>
                      </m:e>
                      <m:sub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62095AC-2643-464E-A730-B376A35B4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85" y="3850643"/>
                <a:ext cx="576000" cy="421462"/>
              </a:xfrm>
              <a:prstGeom prst="rect">
                <a:avLst/>
              </a:prstGeom>
              <a:blipFill>
                <a:blip r:embed="rId8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4AA6F53-9117-0D45-837F-006995E9A5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415679" y="3894363"/>
                <a:ext cx="576000" cy="4070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kumimoji="1"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000" b="1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𝚪</m:t>
                        </m:r>
                      </m:e>
                      <m:sub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4AA6F53-9117-0D45-837F-006995E9A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79" y="3894363"/>
                <a:ext cx="576000" cy="407099"/>
              </a:xfrm>
              <a:prstGeom prst="rect">
                <a:avLst/>
              </a:prstGeom>
              <a:blipFill>
                <a:blip r:embed="rId9"/>
                <a:stretch>
                  <a:fillRect l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弧 44">
            <a:extLst>
              <a:ext uri="{FF2B5EF4-FFF2-40B4-BE49-F238E27FC236}">
                <a16:creationId xmlns:a16="http://schemas.microsoft.com/office/drawing/2014/main" id="{AB2CC24A-604F-9D44-AA4C-D5178E7BE725}"/>
              </a:ext>
            </a:extLst>
          </p:cNvPr>
          <p:cNvSpPr>
            <a:spLocks noChangeAspect="1"/>
          </p:cNvSpPr>
          <p:nvPr/>
        </p:nvSpPr>
        <p:spPr>
          <a:xfrm rot="16454522">
            <a:off x="3708111" y="3470620"/>
            <a:ext cx="1187999" cy="1188000"/>
          </a:xfrm>
          <a:prstGeom prst="arc">
            <a:avLst>
              <a:gd name="adj1" fmla="val 15271682"/>
              <a:gd name="adj2" fmla="val 962084"/>
            </a:avLst>
          </a:prstGeom>
          <a:ln w="28575">
            <a:solidFill>
              <a:srgbClr val="C0000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8F12943-8493-BE41-8492-031E7569F7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27334" y="3525390"/>
                <a:ext cx="2448000" cy="42146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</a:rPr>
                  <a:t> =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Lucida Calligraphy" panose="03010101010101010101" pitchFamily="66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solidFill>
                          <a:srgbClr val="0118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000" i="1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1" lang="en-US" altLang="zh-CN" sz="2000" i="1" baseline="-25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kumimoji="1"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𝜞</m:t>
                        </m:r>
                      </m:e>
                      <m:sub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en-US" altLang="zh-CN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D8F12943-8493-BE41-8492-031E7569F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334" y="3525390"/>
                <a:ext cx="2448000" cy="421462"/>
              </a:xfrm>
              <a:prstGeom prst="rect">
                <a:avLst/>
              </a:prstGeom>
              <a:blipFill>
                <a:blip r:embed="rId10"/>
                <a:stretch>
                  <a:fillRect l="-1031" t="-2941" r="-7216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弧 47">
            <a:extLst>
              <a:ext uri="{FF2B5EF4-FFF2-40B4-BE49-F238E27FC236}">
                <a16:creationId xmlns:a16="http://schemas.microsoft.com/office/drawing/2014/main" id="{FF1C44DB-2E52-E141-B1C5-21EA367C352E}"/>
              </a:ext>
            </a:extLst>
          </p:cNvPr>
          <p:cNvSpPr>
            <a:spLocks noChangeAspect="1"/>
          </p:cNvSpPr>
          <p:nvPr/>
        </p:nvSpPr>
        <p:spPr>
          <a:xfrm>
            <a:off x="5326818" y="3438285"/>
            <a:ext cx="1223999" cy="1224000"/>
          </a:xfrm>
          <a:prstGeom prst="arc">
            <a:avLst>
              <a:gd name="adj1" fmla="val 15271682"/>
              <a:gd name="adj2" fmla="val 962084"/>
            </a:avLst>
          </a:prstGeom>
          <a:ln w="28575">
            <a:solidFill>
              <a:srgbClr val="C00000"/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7777272-6DD9-5648-8B72-2E8A42A69A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4345" y="3546676"/>
                <a:ext cx="2484000" cy="4070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1" lang="el-GR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000" i="1">
                            <a:solidFill>
                              <a:srgbClr val="01189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</a:rPr>
                  <a:t> =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Lucida Calligraphy" panose="03010101010101010101" pitchFamily="66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16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2000" i="1">
                        <a:solidFill>
                          <a:srgbClr val="01189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000" i="1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1" lang="en-US" altLang="zh-CN" sz="2000" i="1" baseline="-25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kumimoji="1"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000" b="1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𝚪</m:t>
                        </m:r>
                      </m:e>
                      <m:sub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  <m:sup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kumimoji="1" lang="en-US" altLang="zh-CN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11893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7777272-6DD9-5648-8B72-2E8A42A69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45" y="3546676"/>
                <a:ext cx="2484000" cy="407099"/>
              </a:xfrm>
              <a:prstGeom prst="rect">
                <a:avLst/>
              </a:prstGeom>
              <a:blipFill>
                <a:blip r:embed="rId11"/>
                <a:stretch>
                  <a:fillRect t="-9091" r="-867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ED314473-6E13-2442-9F69-304D5CF38597}"/>
              </a:ext>
            </a:extLst>
          </p:cNvPr>
          <p:cNvSpPr txBox="1"/>
          <p:nvPr/>
        </p:nvSpPr>
        <p:spPr>
          <a:xfrm>
            <a:off x="361860" y="1851497"/>
            <a:ext cx="203665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i="1" dirty="0">
                <a:solidFill>
                  <a:srgbClr val="FF0000"/>
                </a:solidFill>
              </a:rPr>
              <a:t>Partial evaluation </a:t>
            </a:r>
            <a:r>
              <a:rPr kumimoji="1" lang="en-US" altLang="zh-CN" dirty="0">
                <a:solidFill>
                  <a:srgbClr val="011893"/>
                </a:solidFill>
              </a:rPr>
              <a:t>by</a:t>
            </a:r>
            <a:r>
              <a:rPr kumimoji="1" lang="en-US" altLang="zh-CN" dirty="0">
                <a:solidFill>
                  <a:srgbClr val="C00000"/>
                </a:solidFill>
                <a:latin typeface="Lucida Calligraphy" panose="03010101010101010101" pitchFamily="66" charset="0"/>
              </a:rPr>
              <a:t> </a:t>
            </a:r>
            <a:r>
              <a:rPr kumimoji="1" lang="en-US" altLang="zh-CN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sequential algorithm </a:t>
            </a:r>
            <a:r>
              <a:rPr kumimoji="1" lang="en-US" altLang="zh-CN" dirty="0">
                <a:solidFill>
                  <a:srgbClr val="0432FF"/>
                </a:solidFill>
                <a:latin typeface="Lucida Calligraphy" panose="03010101010101010101" pitchFamily="66" charset="0"/>
              </a:rPr>
              <a:t>A</a:t>
            </a:r>
            <a:r>
              <a:rPr kumimoji="1" lang="en-US" altLang="zh-CN" dirty="0">
                <a:solidFill>
                  <a:srgbClr val="C00000"/>
                </a:solidFill>
              </a:rPr>
              <a:t>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5A2896-AA35-CA4E-B840-42310D89C995}"/>
                  </a:ext>
                </a:extLst>
              </p:cNvPr>
              <p:cNvSpPr txBox="1"/>
              <p:nvPr/>
            </p:nvSpPr>
            <p:spPr>
              <a:xfrm>
                <a:off x="176566" y="4023449"/>
                <a:ext cx="2447998" cy="12618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000" i="1" dirty="0">
                    <a:solidFill>
                      <a:srgbClr val="FF0000"/>
                    </a:solidFill>
                  </a:rPr>
                  <a:t>Repeated incremental evaluation</a:t>
                </a:r>
                <a:r>
                  <a:rPr kumimoji="1" lang="en-US" altLang="zh-CN" sz="2000" i="1" dirty="0">
                    <a:solidFill>
                      <a:srgbClr val="011893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11893"/>
                    </a:solidFill>
                  </a:rPr>
                  <a:t>by</a:t>
                </a:r>
                <a:r>
                  <a:rPr kumimoji="1" lang="en-US" altLang="zh-CN" dirty="0">
                    <a:solidFill>
                      <a:srgbClr val="011893"/>
                    </a:solidFill>
                    <a:latin typeface="Lucida Calligraphy" panose="03010101010101010101" pitchFamily="66" charset="0"/>
                  </a:rPr>
                  <a:t> </a:t>
                </a:r>
                <a:r>
                  <a:rPr kumimoji="1" lang="en-US" altLang="zh-CN" dirty="0">
                    <a:solidFill>
                      <a:srgbClr val="01189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 incremental sequential algorithm 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Lucida Calligraphy" panose="03010101010101010101" pitchFamily="66" charset="0"/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r>
                  <a:rPr kumimoji="1" lang="en-US" altLang="zh-CN" dirty="0">
                    <a:solidFill>
                      <a:srgbClr val="C00000"/>
                    </a:solidFill>
                  </a:rPr>
                  <a:t> 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E5A2896-AA35-CA4E-B840-42310D89C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66" y="4023449"/>
                <a:ext cx="2447998" cy="1261884"/>
              </a:xfrm>
              <a:prstGeom prst="rect">
                <a:avLst/>
              </a:prstGeom>
              <a:blipFill>
                <a:blip r:embed="rId12"/>
                <a:stretch>
                  <a:fillRect l="-2062" t="-1980" r="-4639" b="-6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5D83AC0-2E9F-FF4A-8423-C446687B8153}"/>
              </a:ext>
            </a:extLst>
          </p:cNvPr>
          <p:cNvCxnSpPr>
            <a:cxnSpLocks/>
            <a:stCxn id="13" idx="4"/>
          </p:cNvCxnSpPr>
          <p:nvPr/>
        </p:nvCxnSpPr>
        <p:spPr>
          <a:xfrm flipH="1">
            <a:off x="5119011" y="3700391"/>
            <a:ext cx="1" cy="133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8369817-74CD-7041-9952-6CEC6B60B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95879" y="5370242"/>
                <a:ext cx="4046264" cy="4587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Matches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  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  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8369817-74CD-7041-9952-6CEC6B60B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79" y="5370242"/>
                <a:ext cx="4046264" cy="458715"/>
              </a:xfrm>
              <a:prstGeom prst="rect">
                <a:avLst/>
              </a:prstGeom>
              <a:blipFill>
                <a:blip r:embed="rId13"/>
                <a:stretch>
                  <a:fillRect l="-1563" t="-70270" b="-1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2FD6815-B1AF-1247-8FFD-CACC9D73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4817" y="4998066"/>
                <a:ext cx="1944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sSubSup>
                      <m:sSubSupPr>
                        <m:ctrlPr>
                          <a:rPr kumimoji="1" lang="en-US" altLang="zh-CN" sz="20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000" b="1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𝚪</m:t>
                        </m:r>
                      </m:e>
                      <m:sub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kumimoji="1" lang="en-US" altLang="zh-CN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sup>
                    </m:sSubSup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=∅</m:t>
                    </m:r>
                  </m:oMath>
                </a14:m>
                <a:r>
                  <a:rPr kumimoji="1" lang="en-US" altLang="zh-CN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000" b="1" i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kumimoji="1" lang="en-US" altLang="zh-CN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[1, </a:t>
                </a:r>
                <a:r>
                  <a:rPr kumimoji="1" lang="en-US" altLang="zh-CN" sz="2000" b="1" i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0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endParaRPr lang="zh-CN" alt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2FD6815-B1AF-1247-8FFD-CACC9D73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817" y="4998066"/>
                <a:ext cx="1944000" cy="400110"/>
              </a:xfrm>
              <a:prstGeom prst="rect">
                <a:avLst/>
              </a:prstGeom>
              <a:blipFill>
                <a:blip r:embed="rId14"/>
                <a:stretch>
                  <a:fillRect l="-1948" t="-9091" r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FB3EC64-2706-D149-B592-A89DFBE61C51}"/>
              </a:ext>
            </a:extLst>
          </p:cNvPr>
          <p:cNvCxnSpPr>
            <a:cxnSpLocks noChangeAspect="1"/>
          </p:cNvCxnSpPr>
          <p:nvPr/>
        </p:nvCxnSpPr>
        <p:spPr>
          <a:xfrm>
            <a:off x="1689462" y="3295778"/>
            <a:ext cx="6876000" cy="0"/>
          </a:xfrm>
          <a:prstGeom prst="line">
            <a:avLst/>
          </a:prstGeom>
          <a:ln w="317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85B8708-E872-A2AE-2534-CCBC757D3DAF}"/>
              </a:ext>
            </a:extLst>
          </p:cNvPr>
          <p:cNvSpPr/>
          <p:nvPr/>
        </p:nvSpPr>
        <p:spPr>
          <a:xfrm>
            <a:off x="108834" y="1533690"/>
            <a:ext cx="8871879" cy="4599908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95807F71-4695-1835-8596-EDF7E108D9FF}"/>
              </a:ext>
            </a:extLst>
          </p:cNvPr>
          <p:cNvSpPr/>
          <p:nvPr/>
        </p:nvSpPr>
        <p:spPr bwMode="auto">
          <a:xfrm>
            <a:off x="9006387" y="3364364"/>
            <a:ext cx="540569" cy="1118338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172DD40-F9E5-0198-EB6B-F1933ECB2D95}"/>
              </a:ext>
            </a:extLst>
          </p:cNvPr>
          <p:cNvSpPr>
            <a:spLocks noChangeAspect="1"/>
          </p:cNvSpPr>
          <p:nvPr/>
        </p:nvSpPr>
        <p:spPr>
          <a:xfrm>
            <a:off x="9722314" y="2829093"/>
            <a:ext cx="2240707" cy="828000"/>
          </a:xfrm>
          <a:prstGeom prst="roundRect">
            <a:avLst>
              <a:gd name="adj" fmla="val 1509"/>
            </a:avLst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i="1" dirty="0">
                <a:solidFill>
                  <a:srgbClr val="0432FF"/>
                </a:solidFill>
              </a:rPr>
              <a:t>Data partitioning strategy </a:t>
            </a:r>
            <a:endParaRPr kumimoji="1" lang="zh-CN" altLang="en-US" sz="2000" i="1" dirty="0">
              <a:solidFill>
                <a:srgbClr val="0432FF"/>
              </a:solidFill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650467D0-3FB3-1574-32C2-E2B97CFFE275}"/>
              </a:ext>
            </a:extLst>
          </p:cNvPr>
          <p:cNvSpPr>
            <a:spLocks noChangeAspect="1"/>
          </p:cNvSpPr>
          <p:nvPr/>
        </p:nvSpPr>
        <p:spPr>
          <a:xfrm>
            <a:off x="9744907" y="4122765"/>
            <a:ext cx="2218114" cy="864000"/>
          </a:xfrm>
          <a:prstGeom prst="roundRect">
            <a:avLst>
              <a:gd name="adj" fmla="val 2141"/>
            </a:avLst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i="1" dirty="0">
                <a:solidFill>
                  <a:srgbClr val="0432FF"/>
                </a:solidFill>
              </a:rPr>
              <a:t>Parallel deduction algorithm 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5EC7893-FD8E-20E5-101D-6495B1A163C5}"/>
              </a:ext>
            </a:extLst>
          </p:cNvPr>
          <p:cNvSpPr txBox="1"/>
          <p:nvPr/>
        </p:nvSpPr>
        <p:spPr>
          <a:xfrm>
            <a:off x="7519350" y="2622155"/>
            <a:ext cx="1724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Local matches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D8E2F56-2C6A-EE0D-5032-C0B497BA1E21}"/>
              </a:ext>
            </a:extLst>
          </p:cNvPr>
          <p:cNvSpPr txBox="1"/>
          <p:nvPr/>
        </p:nvSpPr>
        <p:spPr>
          <a:xfrm>
            <a:off x="5222680" y="4291626"/>
            <a:ext cx="101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Updates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F25DE39-5AE1-5C43-AE76-0AA65A23D447}"/>
              </a:ext>
            </a:extLst>
          </p:cNvPr>
          <p:cNvSpPr txBox="1"/>
          <p:nvPr/>
        </p:nvSpPr>
        <p:spPr>
          <a:xfrm>
            <a:off x="7386301" y="3869821"/>
            <a:ext cx="1594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New matches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26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71"/>
    </mc:Choice>
    <mc:Fallback xmlns="">
      <p:transition spd="slow" advTm="880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5" grpId="0" animBg="1"/>
      <p:bldP spid="11" grpId="0" animBg="1"/>
      <p:bldP spid="12" grpId="0" animBg="1"/>
      <p:bldP spid="13" grpId="0" animBg="1"/>
      <p:bldP spid="20" grpId="0"/>
      <p:bldP spid="21" grpId="0" animBg="1"/>
      <p:bldP spid="22" grpId="0" animBg="1"/>
      <p:bldP spid="23" grpId="0" animBg="1"/>
      <p:bldP spid="24" grpId="0"/>
      <p:bldP spid="39" grpId="0" animBg="1"/>
      <p:bldP spid="40" grpId="0" animBg="1"/>
      <p:bldP spid="45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5" grpId="0" animBg="1"/>
      <p:bldP spid="57" grpId="0"/>
      <p:bldP spid="8" grpId="0" animBg="1"/>
      <p:bldP spid="34" grpId="0" animBg="1"/>
      <p:bldP spid="9" grpId="1" animBg="1"/>
      <p:bldP spid="35" grpId="1" animBg="1"/>
      <p:bldP spid="36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F03C3F1-D3A2-980C-E9B7-F09A7DE4381D}"/>
              </a:ext>
            </a:extLst>
          </p:cNvPr>
          <p:cNvSpPr/>
          <p:nvPr/>
        </p:nvSpPr>
        <p:spPr>
          <a:xfrm>
            <a:off x="6281057" y="3200653"/>
            <a:ext cx="5099513" cy="785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5D2863-0292-D148-BFEF-A89EB8BF9546}"/>
              </a:ext>
            </a:extLst>
          </p:cNvPr>
          <p:cNvSpPr/>
          <p:nvPr/>
        </p:nvSpPr>
        <p:spPr>
          <a:xfrm>
            <a:off x="440883" y="1733014"/>
            <a:ext cx="12192000" cy="2828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4A9C54B-6386-0143-8C84-DA26B8B9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partitioning for parallel fixpoint computation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1A8D6-5020-E245-9D86-938B92A98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29" y="1005013"/>
            <a:ext cx="11447337" cy="540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kumimoji="1" lang="en-US" altLang="zh-CN" sz="2400" dirty="0">
                <a:solidFill>
                  <a:srgbClr val="011893"/>
                </a:solidFill>
              </a:rPr>
              <a:t>Extend Hypercube (HC) to handle a set of MRLs  with </a:t>
            </a:r>
            <a:r>
              <a:rPr kumimoji="1" lang="en-US" altLang="zh-CN" sz="2400" i="1" dirty="0">
                <a:solidFill>
                  <a:srgbClr val="011893"/>
                </a:solidFill>
              </a:rPr>
              <a:t>multiple query optimization (</a:t>
            </a:r>
            <a:r>
              <a:rPr kumimoji="1" lang="en-US" altLang="zh-CN" sz="2400" b="1" i="1" dirty="0">
                <a:solidFill>
                  <a:srgbClr val="0432FF"/>
                </a:solidFill>
              </a:rPr>
              <a:t>MQO</a:t>
            </a:r>
            <a:r>
              <a:rPr kumimoji="1" lang="en-US" altLang="zh-CN" sz="2400" i="1" dirty="0">
                <a:solidFill>
                  <a:srgbClr val="011893"/>
                </a:solidFill>
              </a:rPr>
              <a:t>)</a:t>
            </a:r>
          </a:p>
        </p:txBody>
      </p:sp>
      <p:cxnSp>
        <p:nvCxnSpPr>
          <p:cNvPr id="4" name="直接连接符 9">
            <a:extLst>
              <a:ext uri="{FF2B5EF4-FFF2-40B4-BE49-F238E27FC236}">
                <a16:creationId xmlns:a16="http://schemas.microsoft.com/office/drawing/2014/main" id="{AD135832-1A89-454B-ACDD-6CE4DB0F4152}"/>
              </a:ext>
            </a:extLst>
          </p:cNvPr>
          <p:cNvCxnSpPr/>
          <p:nvPr/>
        </p:nvCxnSpPr>
        <p:spPr>
          <a:xfrm>
            <a:off x="-7501" y="87318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343534A-3DD2-5B41-A885-8F98E6BD1EDA}"/>
              </a:ext>
            </a:extLst>
          </p:cNvPr>
          <p:cNvSpPr txBox="1">
            <a:spLocks/>
          </p:cNvSpPr>
          <p:nvPr/>
        </p:nvSpPr>
        <p:spPr>
          <a:xfrm>
            <a:off x="532837" y="3970333"/>
            <a:ext cx="11288430" cy="46166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11893"/>
              </a:buClr>
              <a:buSzPct val="8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100" indent="-342900">
              <a:lnSpc>
                <a:spcPct val="100000"/>
              </a:lnSpc>
              <a:buClr>
                <a:srgbClr val="0432FF"/>
              </a:buClr>
              <a:buSzPct val="60000"/>
              <a:buFont typeface="Wingdings" pitchFamily="2" charset="2"/>
              <a:buChar char="l"/>
            </a:pPr>
            <a:r>
              <a:rPr lang="en-US" altLang="zh-CN" sz="2400" dirty="0"/>
              <a:t>Partition the data with the </a:t>
            </a:r>
            <a:r>
              <a:rPr kumimoji="1" lang="en-US" altLang="zh-CN" sz="2400" i="1" dirty="0">
                <a:solidFill>
                  <a:srgbClr val="011893"/>
                </a:solidFill>
              </a:rPr>
              <a:t>minimum hash function computation </a:t>
            </a:r>
            <a:r>
              <a:rPr kumimoji="1" lang="en-US" altLang="zh-CN" sz="2400" dirty="0">
                <a:solidFill>
                  <a:srgbClr val="FF0000"/>
                </a:solidFill>
              </a:rPr>
              <a:t>(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NP-complete</a:t>
            </a:r>
            <a:r>
              <a:rPr kumimoji="1" lang="en-US" altLang="zh-CN" sz="24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id="{F92C4793-981B-C159-6CE4-1004A05902D6}"/>
              </a:ext>
            </a:extLst>
          </p:cNvPr>
          <p:cNvSpPr/>
          <p:nvPr/>
        </p:nvSpPr>
        <p:spPr bwMode="auto">
          <a:xfrm>
            <a:off x="5744187" y="2345381"/>
            <a:ext cx="540569" cy="1118338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90CE3AF-014A-D17A-DE32-494AB1617950}"/>
              </a:ext>
            </a:extLst>
          </p:cNvPr>
          <p:cNvGrpSpPr/>
          <p:nvPr/>
        </p:nvGrpSpPr>
        <p:grpSpPr>
          <a:xfrm>
            <a:off x="477912" y="1639385"/>
            <a:ext cx="5241472" cy="2358912"/>
            <a:chOff x="37029" y="2293487"/>
            <a:chExt cx="5241472" cy="2358912"/>
          </a:xfrm>
        </p:grpSpPr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337F7749-4789-7D8F-D2E9-FAC31ED49A62}"/>
                </a:ext>
              </a:extLst>
            </p:cNvPr>
            <p:cNvCxnSpPr>
              <a:cxnSpLocks/>
            </p:cNvCxnSpPr>
            <p:nvPr/>
          </p:nvCxnSpPr>
          <p:spPr>
            <a:xfrm>
              <a:off x="2651458" y="2817812"/>
              <a:ext cx="0" cy="396000"/>
            </a:xfrm>
            <a:prstGeom prst="straightConnector1">
              <a:avLst/>
            </a:prstGeom>
            <a:ln w="15875" cmpd="sng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399E3AB6-48C0-D8E0-E728-056026D8969E}"/>
                </a:ext>
              </a:extLst>
            </p:cNvPr>
            <p:cNvGrpSpPr/>
            <p:nvPr/>
          </p:nvGrpSpPr>
          <p:grpSpPr>
            <a:xfrm>
              <a:off x="37029" y="2408769"/>
              <a:ext cx="5241472" cy="2213359"/>
              <a:chOff x="179615" y="1992347"/>
              <a:chExt cx="5241472" cy="2213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F769D01-3287-2147-9C9E-7E5F1F643F78}"/>
                      </a:ext>
                    </a:extLst>
                  </p:cNvPr>
                  <p:cNvSpPr txBox="1"/>
                  <p:nvPr/>
                </p:nvSpPr>
                <p:spPr>
                  <a:xfrm>
                    <a:off x="179615" y="3397664"/>
                    <a:ext cx="5241472" cy="80804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2000" dirty="0"/>
                      <a:t> </a:t>
                    </a:r>
                    <a:r>
                      <a:rPr lang="en-US" altLang="zh-CN" sz="2400" dirty="0"/>
                      <a:t>A CQ query </a:t>
                    </a:r>
                    <a:r>
                      <a:rPr lang="en-US" altLang="zh-CN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</a:t>
                    </a:r>
                    <a:r>
                      <a:rPr lang="en-US" altLang="zh-CN" sz="2400" dirty="0"/>
                      <a:t> can be answered </a:t>
                    </a:r>
                    <a:r>
                      <a:rPr lang="en-US" altLang="zh-CN" sz="2400" i="1" dirty="0">
                        <a:solidFill>
                          <a:srgbClr val="FF0000"/>
                        </a:solidFill>
                      </a:rPr>
                      <a:t>locally</a:t>
                    </a:r>
                  </a:p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zh-CN" i="1" dirty="0">
                        <a:solidFill>
                          <a:srgbClr val="0A1B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</a:t>
                    </a:r>
                    <a:r>
                      <a:rPr lang="en-US" altLang="zh-CN" dirty="0">
                        <a:solidFill>
                          <a:srgbClr val="0A1B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(</a:t>
                    </a:r>
                    <a:r>
                      <a:rPr lang="en-US" altLang="zh-CN" dirty="0">
                        <a:solidFill>
                          <a:srgbClr val="0A1BC0"/>
                        </a:solidFill>
                        <a:latin typeface="Lucida Calligraphy" panose="03010101010101010101" pitchFamily="66" charset="0"/>
                        <a:cs typeface="Times New Roman" panose="02020603050405020304" pitchFamily="18" charset="0"/>
                      </a:rPr>
                      <a:t>D</a:t>
                    </a:r>
                    <a:r>
                      <a:rPr lang="en-US" altLang="zh-CN" dirty="0">
                        <a:solidFill>
                          <a:srgbClr val="0A1B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)=</a:t>
                    </a:r>
                    <a14:m>
                      <m:oMath xmlns:m="http://schemas.openxmlformats.org/officeDocument/2006/math">
                        <m:nary>
                          <m:naryPr>
                            <m:chr m:val="⋃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srgbClr val="0A1B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>
                                <a:solidFill>
                                  <a:srgbClr val="0A1B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>
                                <a:solidFill>
                                  <a:srgbClr val="0A1B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∈[1,</m:t>
                            </m:r>
                            <m:r>
                              <a:rPr lang="en-US" altLang="zh-CN" b="0" i="1">
                                <a:solidFill>
                                  <a:srgbClr val="0A1B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>
                                <a:solidFill>
                                  <a:srgbClr val="0A1B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A1BC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rgbClr val="0A1BC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i="1" dirty="0">
                                <a:solidFill>
                                  <a:srgbClr val="0A1BC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  <m:r>
                              <m:rPr>
                                <m:nor/>
                              </m:rPr>
                              <a:rPr lang="en-US" altLang="zh-CN" i="1" baseline="-25000" dirty="0">
                                <a:solidFill>
                                  <a:srgbClr val="0A1BC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</m:nary>
                      </m:oMath>
                    </a14:m>
                    <a:r>
                      <a:rPr lang="en-US" altLang="zh-CN" dirty="0">
                        <a:solidFill>
                          <a:srgbClr val="0A1B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)  </a:t>
                    </a:r>
                    <a:endParaRPr lang="en-US" altLang="zh-CN" sz="2000" dirty="0">
                      <a:solidFill>
                        <a:srgbClr val="0A1BC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F769D01-3287-2147-9C9E-7E5F1F643F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615" y="3397664"/>
                    <a:ext cx="5241472" cy="808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6154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肘形连接符 37">
                <a:extLst>
                  <a:ext uri="{FF2B5EF4-FFF2-40B4-BE49-F238E27FC236}">
                    <a16:creationId xmlns:a16="http://schemas.microsoft.com/office/drawing/2014/main" id="{634A1CD4-E005-CF1D-0F82-FC91788BC69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777529" y="2427975"/>
                <a:ext cx="1082563" cy="386072"/>
              </a:xfrm>
              <a:prstGeom prst="bentConnector3">
                <a:avLst>
                  <a:gd name="adj1" fmla="val 98267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肘形连接符 43">
                <a:extLst>
                  <a:ext uri="{FF2B5EF4-FFF2-40B4-BE49-F238E27FC236}">
                    <a16:creationId xmlns:a16="http://schemas.microsoft.com/office/drawing/2014/main" id="{58D69DD0-B337-2AE3-641D-30807169FF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0835" y="2417445"/>
                <a:ext cx="1044000" cy="396603"/>
              </a:xfrm>
              <a:prstGeom prst="bentConnector3">
                <a:avLst>
                  <a:gd name="adj1" fmla="val 101350"/>
                </a:avLst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>
                <a:extLst>
                  <a:ext uri="{FF2B5EF4-FFF2-40B4-BE49-F238E27FC236}">
                    <a16:creationId xmlns:a16="http://schemas.microsoft.com/office/drawing/2014/main" id="{B9DC4324-7032-50BF-BCB2-F589F1ABE2DD}"/>
                  </a:ext>
                </a:extLst>
              </p:cNvPr>
              <p:cNvCxnSpPr/>
              <p:nvPr/>
            </p:nvCxnSpPr>
            <p:spPr>
              <a:xfrm>
                <a:off x="1730837" y="2820775"/>
                <a:ext cx="0" cy="216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线连接符 52">
                <a:extLst>
                  <a:ext uri="{FF2B5EF4-FFF2-40B4-BE49-F238E27FC236}">
                    <a16:creationId xmlns:a16="http://schemas.microsoft.com/office/drawing/2014/main" id="{F8A899D8-3B5D-C724-8BB3-552370506912}"/>
                  </a:ext>
                </a:extLst>
              </p:cNvPr>
              <p:cNvCxnSpPr/>
              <p:nvPr/>
            </p:nvCxnSpPr>
            <p:spPr>
              <a:xfrm>
                <a:off x="2350736" y="2820775"/>
                <a:ext cx="0" cy="216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线连接符 53">
                <a:extLst>
                  <a:ext uri="{FF2B5EF4-FFF2-40B4-BE49-F238E27FC236}">
                    <a16:creationId xmlns:a16="http://schemas.microsoft.com/office/drawing/2014/main" id="{5C659EBE-53F3-37D5-7186-D232C582A34E}"/>
                  </a:ext>
                </a:extLst>
              </p:cNvPr>
              <p:cNvCxnSpPr/>
              <p:nvPr/>
            </p:nvCxnSpPr>
            <p:spPr>
              <a:xfrm>
                <a:off x="2795591" y="2820775"/>
                <a:ext cx="0" cy="21600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54">
                <a:extLst>
                  <a:ext uri="{FF2B5EF4-FFF2-40B4-BE49-F238E27FC236}">
                    <a16:creationId xmlns:a16="http://schemas.microsoft.com/office/drawing/2014/main" id="{849ED240-E329-667D-580F-D7AE1066FC41}"/>
                  </a:ext>
                </a:extLst>
              </p:cNvPr>
              <p:cNvCxnSpPr/>
              <p:nvPr/>
            </p:nvCxnSpPr>
            <p:spPr>
              <a:xfrm>
                <a:off x="3200402" y="2814048"/>
                <a:ext cx="0" cy="216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线连接符 55">
                <a:extLst>
                  <a:ext uri="{FF2B5EF4-FFF2-40B4-BE49-F238E27FC236}">
                    <a16:creationId xmlns:a16="http://schemas.microsoft.com/office/drawing/2014/main" id="{1C204639-A93C-AE9C-8E48-62A3DC7BCB2A}"/>
                  </a:ext>
                </a:extLst>
              </p:cNvPr>
              <p:cNvCxnSpPr/>
              <p:nvPr/>
            </p:nvCxnSpPr>
            <p:spPr>
              <a:xfrm>
                <a:off x="3860092" y="2820775"/>
                <a:ext cx="0" cy="2160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Flowchart: Magnetic Disk 13">
                <a:extLst>
                  <a:ext uri="{FF2B5EF4-FFF2-40B4-BE49-F238E27FC236}">
                    <a16:creationId xmlns:a16="http://schemas.microsoft.com/office/drawing/2014/main" id="{AFAB98E2-9F07-73B8-6A35-6FEBC6CCE602}"/>
                  </a:ext>
                </a:extLst>
              </p:cNvPr>
              <p:cNvSpPr/>
              <p:nvPr/>
            </p:nvSpPr>
            <p:spPr bwMode="auto">
              <a:xfrm>
                <a:off x="1502090" y="2979174"/>
                <a:ext cx="468000" cy="396000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p:spPr>
            <p:txBody>
              <a:bodyPr wrap="none" tIns="36000" anchor="ctr"/>
              <a:lstStyle/>
              <a:p>
                <a:pPr algn="ctr">
                  <a:defRPr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lowchart: Magnetic Disk 13">
                <a:extLst>
                  <a:ext uri="{FF2B5EF4-FFF2-40B4-BE49-F238E27FC236}">
                    <a16:creationId xmlns:a16="http://schemas.microsoft.com/office/drawing/2014/main" id="{6E546615-F81F-ED8F-DA1B-8E33DD7FC209}"/>
                  </a:ext>
                </a:extLst>
              </p:cNvPr>
              <p:cNvSpPr/>
              <p:nvPr/>
            </p:nvSpPr>
            <p:spPr bwMode="auto">
              <a:xfrm>
                <a:off x="2106840" y="2983339"/>
                <a:ext cx="468000" cy="396000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p:spPr>
            <p:txBody>
              <a:bodyPr wrap="none" tIns="36000" anchor="ctr"/>
              <a:lstStyle/>
              <a:p>
                <a:pPr algn="ctr">
                  <a:defRPr/>
                </a:pP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lowchart: Magnetic Disk 13">
                <a:extLst>
                  <a:ext uri="{FF2B5EF4-FFF2-40B4-BE49-F238E27FC236}">
                    <a16:creationId xmlns:a16="http://schemas.microsoft.com/office/drawing/2014/main" id="{FD284E1F-E795-619F-53CC-4CF9B53903CB}"/>
                  </a:ext>
                </a:extLst>
              </p:cNvPr>
              <p:cNvSpPr/>
              <p:nvPr/>
            </p:nvSpPr>
            <p:spPr bwMode="auto">
              <a:xfrm>
                <a:off x="3645374" y="2969931"/>
                <a:ext cx="468000" cy="396000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p:spPr>
            <p:txBody>
              <a:bodyPr wrap="none" tIns="36000" anchor="ctr"/>
              <a:lstStyle/>
              <a:p>
                <a:pPr algn="ctr">
                  <a:defRPr/>
                </a:pPr>
                <a:r>
                  <a:rPr lang="en-US" altLang="zh-CN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8DB09B1-60BF-92F5-E66B-669472AD6DD4}"/>
                  </a:ext>
                </a:extLst>
              </p:cNvPr>
              <p:cNvSpPr txBox="1"/>
              <p:nvPr/>
            </p:nvSpPr>
            <p:spPr>
              <a:xfrm>
                <a:off x="2848968" y="2948136"/>
                <a:ext cx="4248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… </a:t>
                </a:r>
                <a:endParaRPr lang="zh-CN" altLang="en-US" sz="2000" dirty="0"/>
              </a:p>
            </p:txBody>
          </p:sp>
          <p:sp>
            <p:nvSpPr>
              <p:cNvPr id="26" name="Flowchart: Magnetic Disk 13">
                <a:extLst>
                  <a:ext uri="{FF2B5EF4-FFF2-40B4-BE49-F238E27FC236}">
                    <a16:creationId xmlns:a16="http://schemas.microsoft.com/office/drawing/2014/main" id="{DF690680-D5B0-04DB-678E-2EDB9490F4A6}"/>
                  </a:ext>
                </a:extLst>
              </p:cNvPr>
              <p:cNvSpPr/>
              <p:nvPr/>
            </p:nvSpPr>
            <p:spPr bwMode="auto">
              <a:xfrm>
                <a:off x="2252762" y="1992347"/>
                <a:ext cx="1082564" cy="572333"/>
              </a:xfrm>
              <a:prstGeom prst="flowChartMagneticDisk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tx1">
                    <a:gamma/>
                    <a:shade val="60000"/>
                    <a:invGamma/>
                  </a:schemeClr>
                </a:outerShdw>
              </a:effectLst>
            </p:spPr>
            <p:txBody>
              <a:bodyPr wrap="none" tIns="144000" anchor="ctr"/>
              <a:lstStyle/>
              <a:p>
                <a:pPr algn="ctr">
                  <a:defRPr/>
                </a:pPr>
                <a:r>
                  <a:rPr lang="en-US" altLang="zh-CN" sz="2400" dirty="0">
                    <a:latin typeface="Lucida Calligraphy" panose="03010101010101010101" pitchFamily="66" charset="0"/>
                  </a:rPr>
                  <a:t>D</a:t>
                </a:r>
                <a:endParaRPr lang="zh-CN" altLang="en-US" sz="2400" dirty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85CE164-D7B1-770A-7087-DB28C1695BDA}"/>
                </a:ext>
              </a:extLst>
            </p:cNvPr>
            <p:cNvSpPr/>
            <p:nvPr/>
          </p:nvSpPr>
          <p:spPr>
            <a:xfrm>
              <a:off x="163286" y="2315255"/>
              <a:ext cx="5115215" cy="2337144"/>
            </a:xfrm>
            <a:prstGeom prst="rect">
              <a:avLst/>
            </a:prstGeom>
            <a:noFill/>
            <a:ln>
              <a:solidFill>
                <a:srgbClr val="0432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652A94D7-AC1B-4BD1-4A49-05F00E05BD2B}"/>
                </a:ext>
              </a:extLst>
            </p:cNvPr>
            <p:cNvSpPr txBox="1"/>
            <p:nvPr/>
          </p:nvSpPr>
          <p:spPr>
            <a:xfrm>
              <a:off x="174185" y="2293487"/>
              <a:ext cx="167502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0432FF"/>
                  </a:solidFill>
                </a:rPr>
                <a:t>Hypercube</a:t>
              </a:r>
              <a:endParaRPr lang="zh-CN" altLang="en-US" sz="2000" b="1" dirty="0">
                <a:solidFill>
                  <a:srgbClr val="0432FF"/>
                </a:solidFill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CCDDC23-C46F-50EC-59F4-1E8386802993}"/>
                </a:ext>
              </a:extLst>
            </p:cNvPr>
            <p:cNvSpPr txBox="1"/>
            <p:nvPr/>
          </p:nvSpPr>
          <p:spPr>
            <a:xfrm>
              <a:off x="1257943" y="2465417"/>
              <a:ext cx="82743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i="1" dirty="0">
                  <a:solidFill>
                    <a:srgbClr val="0A1B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 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78AA739C-FEED-7DC1-768F-94AFB8226537}"/>
              </a:ext>
            </a:extLst>
          </p:cNvPr>
          <p:cNvSpPr txBox="1"/>
          <p:nvPr/>
        </p:nvSpPr>
        <p:spPr>
          <a:xfrm>
            <a:off x="373929" y="4470298"/>
            <a:ext cx="1144733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buClr>
                <a:srgbClr val="0432FF"/>
              </a:buClr>
              <a:buSzPct val="60000"/>
            </a:pPr>
            <a:r>
              <a:rPr kumimoji="1" lang="en-US" altLang="zh-CN" sz="2400" dirty="0">
                <a:solidFill>
                  <a:srgbClr val="011893"/>
                </a:solidFill>
              </a:rPr>
              <a:t>An</a:t>
            </a:r>
            <a:r>
              <a:rPr kumimoji="1" lang="en-US" altLang="zh-CN" sz="2400" dirty="0"/>
              <a:t> </a:t>
            </a:r>
            <a:r>
              <a:rPr kumimoji="1" lang="en-US" altLang="zh-CN" sz="2400" i="1" dirty="0">
                <a:solidFill>
                  <a:srgbClr val="011893"/>
                </a:solidFill>
              </a:rPr>
              <a:t>heuristic partitioning algorithm </a:t>
            </a:r>
            <a:r>
              <a:rPr kumimoji="1" lang="en-US" altLang="zh-CN" sz="2400" b="1" dirty="0" err="1">
                <a:solidFill>
                  <a:srgbClr val="0432FF"/>
                </a:solidFill>
              </a:rPr>
              <a:t>HyPart</a:t>
            </a:r>
            <a:r>
              <a:rPr kumimoji="1" lang="en-US" altLang="zh-CN" sz="2400" b="1" dirty="0">
                <a:solidFill>
                  <a:srgbClr val="0432FF"/>
                </a:solidFill>
              </a:rPr>
              <a:t> </a:t>
            </a:r>
            <a:r>
              <a:rPr kumimoji="1" lang="en-US" altLang="zh-CN" sz="2400" i="1" dirty="0">
                <a:solidFill>
                  <a:srgbClr val="011893"/>
                </a:solidFill>
              </a:rPr>
              <a:t>/A strategy to assign the hash functions </a:t>
            </a:r>
            <a:r>
              <a:rPr kumimoji="1" lang="zh-CN" altLang="en-US" sz="2400" i="1" dirty="0">
                <a:solidFill>
                  <a:srgbClr val="011893"/>
                </a:solidFill>
              </a:rPr>
              <a:t> </a:t>
            </a:r>
            <a:endParaRPr kumimoji="1" lang="en-US" altLang="zh-CN" sz="2400" i="1" dirty="0">
              <a:solidFill>
                <a:srgbClr val="011893"/>
              </a:solidFill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45ACF017-1777-C236-AA4A-D3D018B1CA1D}"/>
              </a:ext>
            </a:extLst>
          </p:cNvPr>
          <p:cNvGrpSpPr/>
          <p:nvPr/>
        </p:nvGrpSpPr>
        <p:grpSpPr>
          <a:xfrm>
            <a:off x="45007" y="5119069"/>
            <a:ext cx="3875856" cy="1135443"/>
            <a:chOff x="1597867" y="5122143"/>
            <a:chExt cx="3875856" cy="1135443"/>
          </a:xfrm>
        </p:grpSpPr>
        <p:sp>
          <p:nvSpPr>
            <p:cNvPr id="95" name="内容占位符 2">
              <a:extLst>
                <a:ext uri="{FF2B5EF4-FFF2-40B4-BE49-F238E27FC236}">
                  <a16:creationId xmlns:a16="http://schemas.microsoft.com/office/drawing/2014/main" id="{3E33D028-F694-FB13-95C6-455974AC1788}"/>
                </a:ext>
              </a:extLst>
            </p:cNvPr>
            <p:cNvSpPr txBox="1">
              <a:spLocks/>
            </p:cNvSpPr>
            <p:nvPr/>
          </p:nvSpPr>
          <p:spPr>
            <a:xfrm>
              <a:off x="1597867" y="5523163"/>
              <a:ext cx="3875856" cy="734423"/>
            </a:xfrm>
            <a:prstGeom prst="rect">
              <a:avLst/>
            </a:prstGeom>
            <a:ln w="15875">
              <a:solidFill>
                <a:schemeClr val="accent5">
                  <a:lumMod val="75000"/>
                </a:schemeClr>
              </a:solidFill>
            </a:ln>
          </p:spPr>
          <p:txBody>
            <a:bodyPr vert="horz" wrap="square" lIns="91440" tIns="7200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11893"/>
                </a:buClr>
                <a:buSzPct val="80000"/>
                <a:buFont typeface="Wingdings" pitchFamily="2" charset="2"/>
                <a:buChar char="n"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432FF"/>
                </a:buClr>
                <a:buSzPct val="60000"/>
                <a:buFont typeface="Wingdings" pitchFamily="2" charset="2"/>
                <a:buChar char="l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096FF"/>
                </a:buClr>
                <a:buSzPct val="40000"/>
                <a:buFont typeface="Wingdings" pitchFamily="2" charset="2"/>
                <a:buChar char="l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-148500" algn="ctr">
                <a:lnSpc>
                  <a:spcPct val="100000"/>
                </a:lnSpc>
                <a:buClr>
                  <a:srgbClr val="00B0F0"/>
                </a:buClr>
                <a:buNone/>
              </a:pPr>
              <a:r>
                <a:rPr kumimoji="1" lang="en-US" altLang="zh-CN" sz="2000" i="1" dirty="0">
                  <a:solidFill>
                    <a:srgbClr val="FF0000"/>
                  </a:solidFill>
                </a:rPr>
                <a:t>Reuse</a:t>
              </a:r>
              <a:r>
                <a:rPr kumimoji="1" lang="zh-CN" altLang="en-US" sz="2000" i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000" i="1" dirty="0">
                  <a:solidFill>
                    <a:srgbClr val="FF0000"/>
                  </a:solidFill>
                </a:rPr>
                <a:t>the hash function computations</a:t>
              </a:r>
              <a:r>
                <a:rPr kumimoji="1" lang="en-US" altLang="zh-CN" sz="2000" i="1" dirty="0"/>
                <a:t> </a:t>
              </a:r>
              <a:r>
                <a:rPr kumimoji="1" lang="en-US" altLang="zh-CN" sz="2000" dirty="0"/>
                <a:t>as much as possible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328FA3AA-469B-336A-FC5E-D225CF181442}"/>
                </a:ext>
              </a:extLst>
            </p:cNvPr>
            <p:cNvSpPr txBox="1"/>
            <p:nvPr/>
          </p:nvSpPr>
          <p:spPr>
            <a:xfrm>
              <a:off x="1597867" y="5122143"/>
              <a:ext cx="3875856" cy="4112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tIns="36000" bIns="36000">
              <a:spAutoFit/>
            </a:bodyPr>
            <a:lstStyle/>
            <a:p>
              <a:pPr algn="ctr"/>
              <a:r>
                <a:rPr kumimoji="1" lang="en-US" altLang="zh-CN" sz="2200" dirty="0">
                  <a:solidFill>
                    <a:srgbClr val="011893"/>
                  </a:solidFill>
                </a:rPr>
                <a:t>Reduce the </a:t>
              </a:r>
              <a:r>
                <a:rPr kumimoji="1" lang="en-US" altLang="zh-CN" sz="2200" i="1" dirty="0">
                  <a:solidFill>
                    <a:srgbClr val="011893"/>
                  </a:solidFill>
                </a:rPr>
                <a:t>computation </a:t>
              </a:r>
              <a:r>
                <a:rPr kumimoji="1" lang="en-US" altLang="zh-CN" sz="2200" dirty="0">
                  <a:solidFill>
                    <a:srgbClr val="011893"/>
                  </a:solidFill>
                </a:rPr>
                <a:t>cost</a:t>
              </a:r>
              <a:endParaRPr lang="zh-CN" altLang="en-US" sz="2200" dirty="0">
                <a:solidFill>
                  <a:srgbClr val="011893"/>
                </a:solidFill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05EEB1E7-8020-EE6F-0020-8670C9196987}"/>
              </a:ext>
            </a:extLst>
          </p:cNvPr>
          <p:cNvGrpSpPr/>
          <p:nvPr/>
        </p:nvGrpSpPr>
        <p:grpSpPr>
          <a:xfrm>
            <a:off x="4088949" y="5101081"/>
            <a:ext cx="4586870" cy="1178746"/>
            <a:chOff x="5509581" y="5112328"/>
            <a:chExt cx="3808822" cy="1178746"/>
          </a:xfrm>
        </p:grpSpPr>
        <p:sp>
          <p:nvSpPr>
            <p:cNvPr id="96" name="内容占位符 2">
              <a:extLst>
                <a:ext uri="{FF2B5EF4-FFF2-40B4-BE49-F238E27FC236}">
                  <a16:creationId xmlns:a16="http://schemas.microsoft.com/office/drawing/2014/main" id="{379C2A3C-6C2C-6C8D-FCCA-48942E99EA73}"/>
                </a:ext>
              </a:extLst>
            </p:cNvPr>
            <p:cNvSpPr txBox="1">
              <a:spLocks/>
            </p:cNvSpPr>
            <p:nvPr/>
          </p:nvSpPr>
          <p:spPr>
            <a:xfrm>
              <a:off x="5509581" y="5520300"/>
              <a:ext cx="3808822" cy="770774"/>
            </a:xfrm>
            <a:prstGeom prst="rect">
              <a:avLst/>
            </a:prstGeom>
            <a:ln w="15875">
              <a:solidFill>
                <a:schemeClr val="accent1"/>
              </a:solidFill>
            </a:ln>
          </p:spPr>
          <p:txBody>
            <a:bodyPr vert="horz" wrap="square" lIns="91440" tIns="108000" rIns="91440" bIns="45720" rtlCol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11893"/>
                </a:buClr>
                <a:buSzPct val="80000"/>
                <a:buFont typeface="Wingdings" pitchFamily="2" charset="2"/>
                <a:buChar char="n"/>
                <a:defRPr sz="2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432FF"/>
                </a:buClr>
                <a:buSzPct val="60000"/>
                <a:buFont typeface="Wingdings" pitchFamily="2" charset="2"/>
                <a:buChar char="l"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Clr>
                  <a:srgbClr val="0096FF"/>
                </a:buClr>
                <a:buSzPct val="40000"/>
                <a:buFont typeface="Wingdings" pitchFamily="2" charset="2"/>
                <a:buChar char="l"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-148500" algn="ctr">
                <a:lnSpc>
                  <a:spcPct val="100000"/>
                </a:lnSpc>
                <a:buClr>
                  <a:srgbClr val="00B0F0"/>
                </a:buClr>
                <a:buNone/>
              </a:pPr>
              <a:r>
                <a:rPr kumimoji="1" lang="en-US" altLang="zh-CN" sz="2000" dirty="0"/>
                <a:t>Send a tuple with the same hash functions  </a:t>
              </a:r>
              <a:r>
                <a:rPr kumimoji="1" lang="en-US" altLang="zh-CN" sz="2000" i="1" dirty="0">
                  <a:solidFill>
                    <a:srgbClr val="FF0000"/>
                  </a:solidFill>
                </a:rPr>
                <a:t>to the same worker </a:t>
              </a:r>
              <a:r>
                <a:rPr kumimoji="1" lang="zh-CN" altLang="en-US" sz="2000" i="1" dirty="0">
                  <a:solidFill>
                    <a:srgbClr val="FF0000"/>
                  </a:solidFill>
                </a:rPr>
                <a:t> </a:t>
              </a:r>
              <a:r>
                <a:rPr kumimoji="1" lang="en-US" altLang="zh-CN" sz="2000" dirty="0"/>
                <a:t>for different rules</a:t>
              </a:r>
              <a:endParaRPr kumimoji="1" lang="en-US" altLang="zh-CN" sz="180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16613F1-4833-5235-0C1C-741BA9C9E3C1}"/>
                </a:ext>
              </a:extLst>
            </p:cNvPr>
            <p:cNvSpPr txBox="1"/>
            <p:nvPr/>
          </p:nvSpPr>
          <p:spPr>
            <a:xfrm>
              <a:off x="5509581" y="5112328"/>
              <a:ext cx="3808822" cy="4210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bIns="36000">
              <a:spAutoFit/>
            </a:bodyPr>
            <a:lstStyle/>
            <a:p>
              <a:pPr algn="ctr"/>
              <a:r>
                <a:rPr kumimoji="1" lang="en-US" altLang="zh-CN" sz="2200" dirty="0">
                  <a:solidFill>
                    <a:srgbClr val="011893"/>
                  </a:solidFill>
                </a:rPr>
                <a:t>Reduce the </a:t>
              </a:r>
              <a:r>
                <a:rPr kumimoji="1" lang="en-US" altLang="zh-CN" sz="2200" i="1" dirty="0">
                  <a:solidFill>
                    <a:srgbClr val="011893"/>
                  </a:solidFill>
                </a:rPr>
                <a:t>communication</a:t>
              </a:r>
              <a:r>
                <a:rPr kumimoji="1" lang="en-US" altLang="zh-CN" sz="2200" dirty="0">
                  <a:solidFill>
                    <a:srgbClr val="011893"/>
                  </a:solidFill>
                </a:rPr>
                <a:t> cost</a:t>
              </a:r>
              <a:endParaRPr lang="zh-CN" altLang="en-US" sz="2200" dirty="0">
                <a:solidFill>
                  <a:srgbClr val="011893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427D136-F631-59C7-B304-9FD3A5126795}"/>
                  </a:ext>
                </a:extLst>
              </p:cNvPr>
              <p:cNvSpPr txBox="1"/>
              <p:nvPr/>
            </p:nvSpPr>
            <p:spPr>
              <a:xfrm>
                <a:off x="3857516" y="1660141"/>
                <a:ext cx="18603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kumimoji="1" lang="en-US" altLang="zh-CN" sz="2000" dirty="0"/>
                  <a:t>=[</a:t>
                </a:r>
                <a:r>
                  <a:rPr kumimoji="1"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zh-CN" sz="2000" baseline="-25000" dirty="0"/>
                  <a:t>1</a:t>
                </a:r>
                <a:r>
                  <a:rPr kumimoji="1" lang="en-US" altLang="zh-CN" sz="2000" dirty="0"/>
                  <a:t>]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kumimoji="1" lang="en-US" altLang="zh-CN" sz="2000" dirty="0"/>
                      <m:t>[</m:t>
                    </m:r>
                    <m:r>
                      <m:rPr>
                        <m:nor/>
                      </m:rPr>
                      <a:rPr kumimoji="1" lang="en-US" altLang="zh-CN" sz="20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kumimoji="1" lang="en-US" altLang="zh-CN" sz="20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kumimoji="1" lang="en-US" altLang="zh-CN" sz="2000" dirty="0"/>
                      <m:t>]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427D136-F631-59C7-B304-9FD3A5126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16" y="1660141"/>
                <a:ext cx="1860316" cy="400110"/>
              </a:xfrm>
              <a:prstGeom prst="rect">
                <a:avLst/>
              </a:prstGeom>
              <a:blipFill>
                <a:blip r:embed="rId7"/>
                <a:stretch>
                  <a:fillRect l="-2027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9EDC1D6-D526-3E0F-3AF9-836565277111}"/>
              </a:ext>
            </a:extLst>
          </p:cNvPr>
          <p:cNvGrpSpPr/>
          <p:nvPr/>
        </p:nvGrpSpPr>
        <p:grpSpPr>
          <a:xfrm>
            <a:off x="6162692" y="1632177"/>
            <a:ext cx="5245665" cy="2366120"/>
            <a:chOff x="6162692" y="1632177"/>
            <a:chExt cx="5245665" cy="2366120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C020BFC-1921-4F66-22A1-1252F8B763C8}"/>
                </a:ext>
              </a:extLst>
            </p:cNvPr>
            <p:cNvGrpSpPr/>
            <p:nvPr/>
          </p:nvGrpSpPr>
          <p:grpSpPr>
            <a:xfrm>
              <a:off x="6162692" y="1650608"/>
              <a:ext cx="5241472" cy="2347689"/>
              <a:chOff x="37029" y="2300249"/>
              <a:chExt cx="5241472" cy="2347689"/>
            </a:xfrm>
          </p:grpSpPr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554515F6-3DAC-CA16-A7E1-4BB4334E94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1458" y="2817812"/>
                <a:ext cx="0" cy="396000"/>
              </a:xfrm>
              <a:prstGeom prst="straightConnector1">
                <a:avLst/>
              </a:prstGeom>
              <a:ln w="15875" cmpd="sng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7105DC21-F39D-01D8-4D96-F1D5ED20A584}"/>
                  </a:ext>
                </a:extLst>
              </p:cNvPr>
              <p:cNvGrpSpPr/>
              <p:nvPr/>
            </p:nvGrpSpPr>
            <p:grpSpPr>
              <a:xfrm>
                <a:off x="37029" y="2408769"/>
                <a:ext cx="5241472" cy="2190223"/>
                <a:chOff x="179615" y="1992347"/>
                <a:chExt cx="5241472" cy="219022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4E54A0A8-09AB-1C49-A81D-B9A7A33C55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9615" y="3420245"/>
                      <a:ext cx="5241472" cy="7623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altLang="zh-CN" sz="2000" dirty="0"/>
                        <a:t> 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  <a:latin typeface="Lucida Calligraphy" panose="03010101010101010101" pitchFamily="66" charset="0"/>
                        </a:rPr>
                        <a:t>D</a:t>
                      </a:r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oMath>
                      </a14:m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zh-CN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a14:m>
                      <a:r>
                        <a:rPr kumimoji="1" lang="en-US" altLang="zh-CN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zh-CN" sz="2400" i="1" dirty="0"/>
                        <a:t>can be verified </a:t>
                      </a:r>
                      <a:r>
                        <a:rPr kumimoji="1" lang="en-US" altLang="zh-CN" sz="2400" i="1" dirty="0">
                          <a:solidFill>
                            <a:srgbClr val="FF0000"/>
                          </a:solidFill>
                        </a:rPr>
                        <a:t>locally</a:t>
                      </a:r>
                      <a:r>
                        <a:rPr kumimoji="1" lang="en-US" altLang="zh-CN" sz="2400" i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kumimoji="1" lang="en-US" altLang="zh-CN" sz="2000" i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zh-CN" dirty="0">
                          <a:solidFill>
                            <a:srgbClr val="0A1BC0"/>
                          </a:solidFill>
                          <a:latin typeface="Lucida Calligraphy" panose="03010101010101010101" pitchFamily="66" charset="0"/>
                        </a:rPr>
                        <a:t>D</a:t>
                      </a:r>
                      <a:r>
                        <a:rPr kumimoji="1" lang="en-US" altLang="zh-CN" dirty="0">
                          <a:solidFill>
                            <a:srgbClr val="0A1B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0">
                              <a:solidFill>
                                <a:srgbClr val="0A1B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oMath>
                      </a14:m>
                      <a:r>
                        <a:rPr kumimoji="1" lang="en-US" altLang="zh-CN" dirty="0">
                          <a:solidFill>
                            <a:srgbClr val="0A1B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zh-CN" sz="2000" b="0" i="0">
                              <a:solidFill>
                                <a:srgbClr val="0A1B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a14:m>
                      <a:r>
                        <a:rPr kumimoji="1" lang="en-US" altLang="zh-CN" dirty="0">
                          <a:solidFill>
                            <a:srgbClr val="0A1BC0"/>
                          </a:solidFill>
                        </a:rPr>
                        <a:t> iff </a:t>
                      </a:r>
                      <a14:m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zh-CN" i="1" dirty="0">
                              <a:solidFill>
                                <a:srgbClr val="0A1B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altLang="zh-CN" i="1" baseline="-25000" dirty="0">
                              <a:solidFill>
                                <a:srgbClr val="0A1BC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</m:oMath>
                      </a14:m>
                      <a:r>
                        <a:rPr kumimoji="1" lang="en-US" altLang="zh-CN" dirty="0">
                          <a:solidFill>
                            <a:srgbClr val="0A1B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0">
                              <a:solidFill>
                                <a:srgbClr val="0A1B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oMath>
                      </a14:m>
                      <a:r>
                        <a:rPr kumimoji="1" lang="en-US" altLang="zh-CN" dirty="0">
                          <a:solidFill>
                            <a:srgbClr val="0A1BC0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kumimoji="1" lang="el-GR" altLang="zh-CN" b="0" i="1">
                              <a:solidFill>
                                <a:srgbClr val="0A1B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oMath>
                      </a14:m>
                      <a:r>
                        <a:rPr kumimoji="1" lang="en-US" altLang="zh-CN" dirty="0">
                          <a:solidFill>
                            <a:srgbClr val="0A1BC0"/>
                          </a:solidFill>
                        </a:rPr>
                        <a:t>, </a:t>
                      </a:r>
                      <a:r>
                        <a:rPr kumimoji="1" lang="en-US" altLang="zh-CN" i="1" dirty="0" err="1">
                          <a:solidFill>
                            <a:srgbClr val="0A1B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dirty="0">
                          <a:solidFill>
                            <a:srgbClr val="0A1B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kumimoji="1" lang="en-US" altLang="zh-CN" b="0" i="1" smtClean="0">
                              <a:solidFill>
                                <a:srgbClr val="0A1B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</m:oMath>
                      </a14:m>
                      <a:r>
                        <a:rPr lang="en-US" altLang="zh-CN" dirty="0">
                          <a:solidFill>
                            <a:srgbClr val="0A1B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[1, </a:t>
                      </a:r>
                      <a:r>
                        <a:rPr lang="en-US" altLang="zh-CN" i="1" dirty="0">
                          <a:solidFill>
                            <a:srgbClr val="0A1B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dirty="0">
                          <a:solidFill>
                            <a:srgbClr val="0A1B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</a:p>
                  </p:txBody>
                </p:sp>
              </mc:Choice>
              <mc:Fallback xmlns="">
                <p:sp>
                  <p:nvSpPr>
                    <p:cNvPr id="80" name="文本框 79">
                      <a:extLst>
                        <a:ext uri="{FF2B5EF4-FFF2-40B4-BE49-F238E27FC236}">
                          <a16:creationId xmlns:a16="http://schemas.microsoft.com/office/drawing/2014/main" id="{4E54A0A8-09AB-1C49-A81D-B9A7A33C55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9615" y="3420245"/>
                      <a:ext cx="5241472" cy="76232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6557" b="-114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1" name="肘形连接符 80">
                  <a:extLst>
                    <a:ext uri="{FF2B5EF4-FFF2-40B4-BE49-F238E27FC236}">
                      <a16:creationId xmlns:a16="http://schemas.microsoft.com/office/drawing/2014/main" id="{AC73525A-9738-5530-878C-BAB6DAD4D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2777529" y="2427975"/>
                  <a:ext cx="1082563" cy="386072"/>
                </a:xfrm>
                <a:prstGeom prst="bentConnector3">
                  <a:avLst>
                    <a:gd name="adj1" fmla="val 98267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肘形连接符 81">
                  <a:extLst>
                    <a:ext uri="{FF2B5EF4-FFF2-40B4-BE49-F238E27FC236}">
                      <a16:creationId xmlns:a16="http://schemas.microsoft.com/office/drawing/2014/main" id="{E9D32D95-CAF7-C0B4-28A7-DAA07E83F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0835" y="2417445"/>
                  <a:ext cx="1044000" cy="396603"/>
                </a:xfrm>
                <a:prstGeom prst="bentConnector3">
                  <a:avLst>
                    <a:gd name="adj1" fmla="val 101350"/>
                  </a:avLst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线连接符 82">
                  <a:extLst>
                    <a:ext uri="{FF2B5EF4-FFF2-40B4-BE49-F238E27FC236}">
                      <a16:creationId xmlns:a16="http://schemas.microsoft.com/office/drawing/2014/main" id="{8CC8AEBC-5748-67A2-6A0F-ED4FE490FD0A}"/>
                    </a:ext>
                  </a:extLst>
                </p:cNvPr>
                <p:cNvCxnSpPr/>
                <p:nvPr/>
              </p:nvCxnSpPr>
              <p:spPr>
                <a:xfrm>
                  <a:off x="1730837" y="2820775"/>
                  <a:ext cx="0" cy="21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线连接符 83">
                  <a:extLst>
                    <a:ext uri="{FF2B5EF4-FFF2-40B4-BE49-F238E27FC236}">
                      <a16:creationId xmlns:a16="http://schemas.microsoft.com/office/drawing/2014/main" id="{E11D67F4-74FE-E9AC-305C-46831F39378D}"/>
                    </a:ext>
                  </a:extLst>
                </p:cNvPr>
                <p:cNvCxnSpPr/>
                <p:nvPr/>
              </p:nvCxnSpPr>
              <p:spPr>
                <a:xfrm>
                  <a:off x="2350736" y="2820775"/>
                  <a:ext cx="0" cy="21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>
                  <a:extLst>
                    <a:ext uri="{FF2B5EF4-FFF2-40B4-BE49-F238E27FC236}">
                      <a16:creationId xmlns:a16="http://schemas.microsoft.com/office/drawing/2014/main" id="{113527F2-6BD5-6CD6-3CAE-4ACA91148C02}"/>
                    </a:ext>
                  </a:extLst>
                </p:cNvPr>
                <p:cNvCxnSpPr/>
                <p:nvPr/>
              </p:nvCxnSpPr>
              <p:spPr>
                <a:xfrm>
                  <a:off x="2795591" y="2820775"/>
                  <a:ext cx="0" cy="216000"/>
                </a:xfrm>
                <a:prstGeom prst="line">
                  <a:avLst/>
                </a:prstGeom>
                <a:ln w="158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线连接符 85">
                  <a:extLst>
                    <a:ext uri="{FF2B5EF4-FFF2-40B4-BE49-F238E27FC236}">
                      <a16:creationId xmlns:a16="http://schemas.microsoft.com/office/drawing/2014/main" id="{D54EF165-C9E5-F222-5E81-797A5DF3DE15}"/>
                    </a:ext>
                  </a:extLst>
                </p:cNvPr>
                <p:cNvCxnSpPr/>
                <p:nvPr/>
              </p:nvCxnSpPr>
              <p:spPr>
                <a:xfrm>
                  <a:off x="3200402" y="2814048"/>
                  <a:ext cx="0" cy="21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线连接符 86">
                  <a:extLst>
                    <a:ext uri="{FF2B5EF4-FFF2-40B4-BE49-F238E27FC236}">
                      <a16:creationId xmlns:a16="http://schemas.microsoft.com/office/drawing/2014/main" id="{3CCCC07B-5FD1-2D6B-18FB-83415EF7500F}"/>
                    </a:ext>
                  </a:extLst>
                </p:cNvPr>
                <p:cNvCxnSpPr/>
                <p:nvPr/>
              </p:nvCxnSpPr>
              <p:spPr>
                <a:xfrm>
                  <a:off x="3860092" y="2820775"/>
                  <a:ext cx="0" cy="216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Flowchart: Magnetic Disk 13">
                  <a:extLst>
                    <a:ext uri="{FF2B5EF4-FFF2-40B4-BE49-F238E27FC236}">
                      <a16:creationId xmlns:a16="http://schemas.microsoft.com/office/drawing/2014/main" id="{F63E4FFF-9BF1-F009-EA73-6EF277304598}"/>
                    </a:ext>
                  </a:extLst>
                </p:cNvPr>
                <p:cNvSpPr/>
                <p:nvPr/>
              </p:nvSpPr>
              <p:spPr bwMode="auto">
                <a:xfrm>
                  <a:off x="1502090" y="2962845"/>
                  <a:ext cx="468000" cy="396000"/>
                </a:xfrm>
                <a:prstGeom prst="flowChartMagneticDisk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  <p:txBody>
                <a:bodyPr wrap="none" tIns="36000" anchor="ctr"/>
                <a:lstStyle/>
                <a:p>
                  <a:pPr algn="ctr">
                    <a:defRPr/>
                  </a:pP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9" name="Flowchart: Magnetic Disk 13">
                  <a:extLst>
                    <a:ext uri="{FF2B5EF4-FFF2-40B4-BE49-F238E27FC236}">
                      <a16:creationId xmlns:a16="http://schemas.microsoft.com/office/drawing/2014/main" id="{C0A5CB0A-D7A2-A0CC-6F9F-B5E6CB94F21B}"/>
                    </a:ext>
                  </a:extLst>
                </p:cNvPr>
                <p:cNvSpPr/>
                <p:nvPr/>
              </p:nvSpPr>
              <p:spPr bwMode="auto">
                <a:xfrm>
                  <a:off x="2106840" y="2967010"/>
                  <a:ext cx="468000" cy="396000"/>
                </a:xfrm>
                <a:prstGeom prst="flowChartMagneticDisk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  <p:txBody>
                <a:bodyPr wrap="none" tIns="36000" anchor="ctr"/>
                <a:lstStyle/>
                <a:p>
                  <a:pPr algn="ctr">
                    <a:defRPr/>
                  </a:pP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" name="Flowchart: Magnetic Disk 13">
                  <a:extLst>
                    <a:ext uri="{FF2B5EF4-FFF2-40B4-BE49-F238E27FC236}">
                      <a16:creationId xmlns:a16="http://schemas.microsoft.com/office/drawing/2014/main" id="{C4130CF7-6DCA-FB02-BE2F-CC43E08DFD90}"/>
                    </a:ext>
                  </a:extLst>
                </p:cNvPr>
                <p:cNvSpPr/>
                <p:nvPr/>
              </p:nvSpPr>
              <p:spPr bwMode="auto">
                <a:xfrm>
                  <a:off x="3645374" y="2953602"/>
                  <a:ext cx="468000" cy="396000"/>
                </a:xfrm>
                <a:prstGeom prst="flowChartMagneticDisk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  <p:txBody>
                <a:bodyPr wrap="none" tIns="36000" anchor="ctr"/>
                <a:lstStyle/>
                <a:p>
                  <a:pPr algn="ctr">
                    <a:defRPr/>
                  </a:pPr>
                  <a:r>
                    <a:rPr lang="en-US" altLang="zh-CN" b="1" i="1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lang="en-US" altLang="zh-CN" b="1" i="1" baseline="-250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endParaRPr lang="zh-CN" altLang="en-US" b="1" i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984CFD79-BFE4-59E2-812D-C13CCE1A7197}"/>
                    </a:ext>
                  </a:extLst>
                </p:cNvPr>
                <p:cNvSpPr txBox="1"/>
                <p:nvPr/>
              </p:nvSpPr>
              <p:spPr>
                <a:xfrm>
                  <a:off x="2848968" y="2915478"/>
                  <a:ext cx="424832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000" dirty="0"/>
                    <a:t>… </a:t>
                  </a:r>
                  <a:endParaRPr lang="zh-CN" altLang="en-US" sz="2000" dirty="0"/>
                </a:p>
              </p:txBody>
            </p:sp>
            <p:sp>
              <p:nvSpPr>
                <p:cNvPr id="92" name="Flowchart: Magnetic Disk 13">
                  <a:extLst>
                    <a:ext uri="{FF2B5EF4-FFF2-40B4-BE49-F238E27FC236}">
                      <a16:creationId xmlns:a16="http://schemas.microsoft.com/office/drawing/2014/main" id="{7E59809F-A3A8-B670-7B68-0BC0C5230924}"/>
                    </a:ext>
                  </a:extLst>
                </p:cNvPr>
                <p:cNvSpPr/>
                <p:nvPr/>
              </p:nvSpPr>
              <p:spPr bwMode="auto">
                <a:xfrm>
                  <a:off x="2252762" y="1992347"/>
                  <a:ext cx="1082564" cy="572333"/>
                </a:xfrm>
                <a:prstGeom prst="flowChartMagneticDisk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dist="17961" dir="2700000" algn="ctr" rotWithShape="0">
                    <a:schemeClr val="tx1">
                      <a:gamma/>
                      <a:shade val="60000"/>
                      <a:invGamma/>
                    </a:schemeClr>
                  </a:outerShdw>
                </a:effectLst>
              </p:spPr>
              <p:txBody>
                <a:bodyPr wrap="none" tIns="144000" anchor="ctr"/>
                <a:lstStyle/>
                <a:p>
                  <a:pPr algn="ctr">
                    <a:defRPr/>
                  </a:pPr>
                  <a:r>
                    <a:rPr lang="en-US" altLang="zh-CN" sz="2400" dirty="0">
                      <a:latin typeface="Lucida Calligraphy" panose="03010101010101010101" pitchFamily="66" charset="0"/>
                    </a:rPr>
                    <a:t>D</a:t>
                  </a:r>
                  <a:endParaRPr lang="zh-CN" altLang="en-US" sz="2400" dirty="0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9E655C4-F045-E237-41DE-8E7448B5D9E4}"/>
                  </a:ext>
                </a:extLst>
              </p:cNvPr>
              <p:cNvSpPr/>
              <p:nvPr/>
            </p:nvSpPr>
            <p:spPr>
              <a:xfrm>
                <a:off x="143831" y="2330249"/>
                <a:ext cx="5115215" cy="2317689"/>
              </a:xfrm>
              <a:prstGeom prst="rect">
                <a:avLst/>
              </a:prstGeom>
              <a:noFill/>
              <a:ln w="28575">
                <a:solidFill>
                  <a:srgbClr val="0432FF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64CDF644-2FA2-1DA8-61BF-326E433B93B9}"/>
                  </a:ext>
                </a:extLst>
              </p:cNvPr>
              <p:cNvSpPr txBox="1"/>
              <p:nvPr/>
            </p:nvSpPr>
            <p:spPr>
              <a:xfrm>
                <a:off x="178988" y="2300249"/>
                <a:ext cx="10825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000" b="1" dirty="0" err="1">
                    <a:solidFill>
                      <a:srgbClr val="0432FF"/>
                    </a:solidFill>
                  </a:rPr>
                  <a:t>HyPart</a:t>
                </a:r>
                <a:endParaRPr lang="zh-CN" altLang="en-US" sz="2000" b="1" dirty="0">
                  <a:solidFill>
                    <a:srgbClr val="0432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22AE6673-3DA4-B3C4-1326-DABD57D349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45036" y="2350454"/>
                    <a:ext cx="824591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2800" i="1" dirty="0" smtClean="0">
                            <a:solidFill>
                              <a:srgbClr val="0A1B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oMath>
                    </a14:m>
                    <a:r>
                      <a:rPr lang="en-US" altLang="zh-CN" sz="2800" i="1" dirty="0">
                        <a:solidFill>
                          <a:srgbClr val="0A1B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3200" b="1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+</a:t>
                    </a:r>
                    <a:endParaRPr lang="zh-CN" alt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22AE6673-3DA4-B3C4-1326-DABD57D349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5036" y="2350454"/>
                    <a:ext cx="824591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545" t="-14894" r="-3030" b="-2978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D5ED2E7-B083-4A5F-60DA-054A6B91C074}"/>
                    </a:ext>
                  </a:extLst>
                </p:cNvPr>
                <p:cNvSpPr txBox="1"/>
                <p:nvPr/>
              </p:nvSpPr>
              <p:spPr>
                <a:xfrm>
                  <a:off x="9548041" y="1632177"/>
                  <a:ext cx="186031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zh-C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</a:t>
                  </a:r>
                  <a:r>
                    <a:rPr kumimoji="1" lang="en-US" altLang="zh-CN" sz="2000" dirty="0"/>
                    <a:t>=[</a:t>
                  </a:r>
                  <a:r>
                    <a:rPr kumimoji="1" lang="en-US" altLang="zh-CN" sz="20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2000" baseline="-25000" dirty="0"/>
                    <a:t>1</a:t>
                  </a:r>
                  <a:r>
                    <a:rPr kumimoji="1" lang="en-US" altLang="zh-CN" sz="2000" dirty="0"/>
                    <a:t>]</a:t>
                  </a:r>
                  <a14:m>
                    <m:oMath xmlns:m="http://schemas.openxmlformats.org/officeDocument/2006/math"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kumimoji="1" lang="en-US" altLang="zh-CN" sz="2000" dirty="0"/>
                        <m:t>[</m:t>
                      </m:r>
                      <m:r>
                        <m:rPr>
                          <m:nor/>
                        </m:rPr>
                        <a:rPr kumimoji="1" lang="en-US" altLang="zh-C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kumimoji="1" lang="en-US" altLang="zh-CN" sz="2000" b="0" i="1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kumimoji="1" lang="en-US" altLang="zh-CN" sz="2000" dirty="0"/>
                        <m:t>]</m:t>
                      </m:r>
                    </m:oMath>
                  </a14:m>
                  <a:endParaRPr lang="en-US" altLang="zh-CN" sz="20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2D5ED2E7-B083-4A5F-60DA-054A6B91C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041" y="1632177"/>
                  <a:ext cx="1860316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2027" t="-9375" b="-28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7" name="内容占位符 2">
            <a:extLst>
              <a:ext uri="{FF2B5EF4-FFF2-40B4-BE49-F238E27FC236}">
                <a16:creationId xmlns:a16="http://schemas.microsoft.com/office/drawing/2014/main" id="{82491A9D-AFEA-F0A3-41B9-D1B183C2D579}"/>
              </a:ext>
            </a:extLst>
          </p:cNvPr>
          <p:cNvSpPr txBox="1">
            <a:spLocks/>
          </p:cNvSpPr>
          <p:nvPr/>
        </p:nvSpPr>
        <p:spPr>
          <a:xfrm>
            <a:off x="8777122" y="5448847"/>
            <a:ext cx="3181798" cy="82576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vert="horz" wrap="square" lIns="91440" tIns="251999" rIns="91440" bIns="7200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11893"/>
              </a:buClr>
              <a:buSzPct val="80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n-US" altLang="zh-CN" sz="2000" dirty="0"/>
              <a:t>Using  </a:t>
            </a:r>
            <a:r>
              <a:rPr lang="en-US" altLang="zh-CN" sz="2000" i="1" dirty="0"/>
              <a:t>MQO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find the </a:t>
            </a:r>
            <a:r>
              <a:rPr lang="en-US" altLang="zh-CN" sz="2000" i="1" dirty="0">
                <a:solidFill>
                  <a:srgbClr val="FF0000"/>
                </a:solidFill>
              </a:rPr>
              <a:t>common predicates </a:t>
            </a:r>
            <a:r>
              <a:rPr lang="en-US" altLang="zh-CN" sz="2000" dirty="0"/>
              <a:t>of MRLs</a:t>
            </a:r>
            <a:endParaRPr kumimoji="1" lang="zh-CN" altLang="en-US" sz="20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C2EAE3F3-54E1-D44E-0DD2-94117650A055}"/>
              </a:ext>
            </a:extLst>
          </p:cNvPr>
          <p:cNvSpPr txBox="1"/>
          <p:nvPr/>
        </p:nvSpPr>
        <p:spPr>
          <a:xfrm>
            <a:off x="8775841" y="5094357"/>
            <a:ext cx="3204000" cy="421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bIns="36000">
            <a:spAutoFit/>
          </a:bodyPr>
          <a:lstStyle/>
          <a:p>
            <a:pPr algn="ctr"/>
            <a:r>
              <a:rPr kumimoji="1" lang="en-US" altLang="zh-CN" sz="2200" dirty="0">
                <a:solidFill>
                  <a:srgbClr val="011893"/>
                </a:solidFill>
              </a:rPr>
              <a:t>Improve the performance</a:t>
            </a:r>
            <a:endParaRPr lang="zh-CN" altLang="en-US" sz="2200" dirty="0">
              <a:solidFill>
                <a:srgbClr val="011893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F26B49A-517D-626A-182E-C14E9A86D5B4}"/>
              </a:ext>
            </a:extLst>
          </p:cNvPr>
          <p:cNvSpPr txBox="1"/>
          <p:nvPr/>
        </p:nvSpPr>
        <p:spPr>
          <a:xfrm>
            <a:off x="9666166" y="2135130"/>
            <a:ext cx="895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i="1" dirty="0">
                <a:solidFill>
                  <a:srgbClr val="0432FF"/>
                </a:solidFill>
              </a:rPr>
              <a:t>MQO</a:t>
            </a:r>
            <a:endParaRPr lang="zh-CN" altLang="en-US" sz="2000" b="1" dirty="0">
              <a:solidFill>
                <a:srgbClr val="0432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0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36"/>
    </mc:Choice>
    <mc:Fallback xmlns="">
      <p:transition spd="slow" advTm="697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94" grpId="0" animBg="1"/>
      <p:bldP spid="107" grpId="0" animBg="1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CE76D-54D0-254D-9667-DA00EA8A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74" y="71825"/>
            <a:ext cx="11743426" cy="859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 A Parallel scalable deduction algorithm</a:t>
            </a:r>
          </a:p>
        </p:txBody>
      </p:sp>
      <p:cxnSp>
        <p:nvCxnSpPr>
          <p:cNvPr id="4" name="直接连接符 9">
            <a:extLst>
              <a:ext uri="{FF2B5EF4-FFF2-40B4-BE49-F238E27FC236}">
                <a16:creationId xmlns:a16="http://schemas.microsoft.com/office/drawing/2014/main" id="{C237A168-4F74-FE48-B2B2-E7EA29548E88}"/>
              </a:ext>
            </a:extLst>
          </p:cNvPr>
          <p:cNvCxnSpPr/>
          <p:nvPr/>
        </p:nvCxnSpPr>
        <p:spPr>
          <a:xfrm>
            <a:off x="-7501" y="105247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3096FDA-0D53-AEB3-9DB4-1822FC5B588D}"/>
              </a:ext>
            </a:extLst>
          </p:cNvPr>
          <p:cNvGrpSpPr/>
          <p:nvPr/>
        </p:nvGrpSpPr>
        <p:grpSpPr>
          <a:xfrm>
            <a:off x="267621" y="1776818"/>
            <a:ext cx="5906649" cy="3588282"/>
            <a:chOff x="414582" y="1364451"/>
            <a:chExt cx="5906649" cy="3588282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0DB7D601-38D9-DE96-1570-4F646347C4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758" y="1364451"/>
              <a:ext cx="1187905" cy="71025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kumimoji="1" lang="en-US" altLang="zh-CN" sz="1600" i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i="1" dirty="0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600" baseline="-25000" dirty="0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600" dirty="0">
                <a:solidFill>
                  <a:srgbClr val="011893"/>
                </a:solidFill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9DFD214-3F1C-F0CC-BB31-414F14F3A6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3619" y="1364451"/>
              <a:ext cx="1187905" cy="71025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kumimoji="1" lang="en-US" altLang="zh-CN" sz="1600" i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i="1" dirty="0" err="1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600" i="1" baseline="-25000" dirty="0" err="1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CN" altLang="en-US" sz="1600" i="1" dirty="0">
                <a:solidFill>
                  <a:srgbClr val="011893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4621A66-9759-D4F4-C04D-ADA5A1C5339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57708" y="2175192"/>
                  <a:ext cx="1352260" cy="34617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</a:rPr>
                    <a:t> = </a:t>
                  </a:r>
                  <a:r>
                    <a:rPr kumimoji="1" lang="en-US" altLang="zh-CN" sz="1600" dirty="0">
                      <a:solidFill>
                        <a:srgbClr val="0432FF"/>
                      </a:solidFill>
                      <a:latin typeface="Lucida Calligraphy" panose="03010101010101010101" pitchFamily="66" charset="0"/>
                    </a:rPr>
                    <a:t>A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1600" i="1">
                          <a:solidFill>
                            <a:srgbClr val="0118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kumimoji="1" lang="en-US" altLang="zh-CN" sz="1600" i="1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kumimoji="1" lang="en-US" altLang="zh-CN" sz="1600" i="1" baseline="-250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94621A66-9759-D4F4-C04D-ADA5A1C53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708" y="2175192"/>
                  <a:ext cx="1352260" cy="346172"/>
                </a:xfrm>
                <a:prstGeom prst="rect">
                  <a:avLst/>
                </a:prstGeom>
                <a:blipFill>
                  <a:blip r:embed="rId6"/>
                  <a:stretch>
                    <a:fillRect t="-3571" r="-4673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EF37A5C-CC4F-85BF-9E6B-8249A7B281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435" y="2425322"/>
              <a:ext cx="1187905" cy="71025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Master</a:t>
              </a:r>
              <a:r>
                <a:rPr kumimoji="1" lang="en-US" altLang="zh-CN" sz="1600" i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</a:t>
              </a:r>
              <a:r>
                <a:rPr kumimoji="1" lang="en-US" altLang="zh-CN" sz="1600" baseline="-25000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2EA2AB3D-11D9-8AA9-AFF9-402DEBB7623A}"/>
                </a:ext>
              </a:extLst>
            </p:cNvPr>
            <p:cNvCxnSpPr>
              <a:cxnSpLocks noChangeAspect="1"/>
              <a:stCxn id="39" idx="5"/>
              <a:endCxn id="42" idx="1"/>
            </p:cNvCxnSpPr>
            <p:nvPr/>
          </p:nvCxnSpPr>
          <p:spPr>
            <a:xfrm>
              <a:off x="2257699" y="1970693"/>
              <a:ext cx="664701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C2BA0CD9-8901-6B22-0EDD-48FD5B03D6DF}"/>
                </a:ext>
              </a:extLst>
            </p:cNvPr>
            <p:cNvCxnSpPr>
              <a:cxnSpLocks noChangeAspect="1"/>
              <a:stCxn id="40" idx="3"/>
              <a:endCxn id="42" idx="7"/>
            </p:cNvCxnSpPr>
            <p:nvPr/>
          </p:nvCxnSpPr>
          <p:spPr>
            <a:xfrm flipH="1">
              <a:off x="3762376" y="1970693"/>
              <a:ext cx="755207" cy="5586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F642BED-75D8-C81B-8E4F-3D06C938A0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89571" y="1396783"/>
              <a:ext cx="6285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E90E35AA-DD50-6B1D-3344-4B496D467F3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27002" y="2187383"/>
                  <a:ext cx="1352260" cy="34157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</a:rPr>
                    <a:t> = </a:t>
                  </a:r>
                  <a:r>
                    <a:rPr kumimoji="1" lang="en-US" altLang="zh-CN" sz="1600" dirty="0">
                      <a:solidFill>
                        <a:srgbClr val="0432FF"/>
                      </a:solidFill>
                      <a:latin typeface="Lucida Calligraphy" panose="03010101010101010101" pitchFamily="66" charset="0"/>
                    </a:rPr>
                    <a:t>A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1600" i="1">
                          <a:solidFill>
                            <a:srgbClr val="0118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kumimoji="1" lang="en-US" altLang="zh-CN" sz="1600" i="1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kumimoji="1" lang="en-US" altLang="zh-CN" sz="1600" i="1" baseline="-250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E90E35AA-DD50-6B1D-3344-4B496D467F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002" y="2187383"/>
                  <a:ext cx="1352260" cy="341574"/>
                </a:xfrm>
                <a:prstGeom prst="rect">
                  <a:avLst/>
                </a:prstGeom>
                <a:blipFill>
                  <a:blip r:embed="rId7"/>
                  <a:stretch>
                    <a:fillRect t="-3571" r="-560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AFD6082-5830-3843-A4DE-AACEADA11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3758" y="3496157"/>
              <a:ext cx="1187905" cy="71025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kumimoji="1" lang="en-US" altLang="zh-CN" sz="1600" i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i="1" dirty="0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600" baseline="-25000" dirty="0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600" dirty="0">
                <a:solidFill>
                  <a:srgbClr val="011893"/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6F343E9-96CF-2443-3B1A-3E2CA9508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3619" y="3496157"/>
              <a:ext cx="1187905" cy="71025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Worker</a:t>
              </a:r>
              <a:r>
                <a:rPr kumimoji="1" lang="en-US" altLang="zh-CN" sz="1600" i="1" dirty="0">
                  <a:solidFill>
                    <a:srgbClr val="0432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600" i="1" dirty="0" err="1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kumimoji="1" lang="en-US" altLang="zh-CN" sz="1600" i="1" baseline="-25000" dirty="0" err="1">
                  <a:solidFill>
                    <a:srgbClr val="01189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CN" altLang="en-US" sz="1600" i="1" dirty="0">
                <a:solidFill>
                  <a:srgbClr val="011893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6F8F9BF7-4D44-3527-B2F8-12DC129008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39159" y="3543065"/>
              <a:ext cx="62858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dirty="0"/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FFA248EC-28FA-B2C2-6FF3-228770ACA51A}"/>
                </a:ext>
              </a:extLst>
            </p:cNvPr>
            <p:cNvCxnSpPr>
              <a:cxnSpLocks noChangeAspect="1"/>
              <a:stCxn id="42" idx="3"/>
              <a:endCxn id="47" idx="7"/>
            </p:cNvCxnSpPr>
            <p:nvPr/>
          </p:nvCxnSpPr>
          <p:spPr>
            <a:xfrm flipH="1">
              <a:off x="2257699" y="3031565"/>
              <a:ext cx="664701" cy="56860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线箭头连接符 51">
              <a:extLst>
                <a:ext uri="{FF2B5EF4-FFF2-40B4-BE49-F238E27FC236}">
                  <a16:creationId xmlns:a16="http://schemas.microsoft.com/office/drawing/2014/main" id="{DFB1B19F-66A4-FA34-8D6A-5A618BF1E3F1}"/>
                </a:ext>
              </a:extLst>
            </p:cNvPr>
            <p:cNvCxnSpPr>
              <a:cxnSpLocks noChangeAspect="1"/>
              <a:stCxn id="42" idx="5"/>
              <a:endCxn id="49" idx="1"/>
            </p:cNvCxnSpPr>
            <p:nvPr/>
          </p:nvCxnSpPr>
          <p:spPr>
            <a:xfrm>
              <a:off x="3762376" y="3031565"/>
              <a:ext cx="755207" cy="568606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B1C809F-450E-9BF7-6C57-225467CFB88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60942" y="3263846"/>
                  <a:ext cx="491731" cy="3598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𝚪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bSup>
                    </m:oMath>
                  </a14:m>
                  <a:r>
                    <a:rPr kumimoji="1" lang="en-US" altLang="zh-CN" sz="1600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B1C809F-450E-9BF7-6C57-225467CFB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942" y="3263846"/>
                  <a:ext cx="491731" cy="3598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6D19A8B-3444-9966-B7A4-B81900ED78F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95653" y="3301170"/>
                  <a:ext cx="491731" cy="3475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𝚪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bSup>
                    </m:oMath>
                  </a14:m>
                  <a:r>
                    <a:rPr kumimoji="1" lang="en-US" altLang="zh-CN" sz="1600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26D19A8B-3444-9966-B7A4-B81900ED7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653" y="3301170"/>
                  <a:ext cx="491731" cy="34754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弧 54">
              <a:extLst>
                <a:ext uri="{FF2B5EF4-FFF2-40B4-BE49-F238E27FC236}">
                  <a16:creationId xmlns:a16="http://schemas.microsoft.com/office/drawing/2014/main" id="{7BF708B8-D5E7-A87A-C7FE-53DE05679BA9}"/>
                </a:ext>
              </a:extLst>
            </p:cNvPr>
            <p:cNvSpPr>
              <a:spLocks noChangeAspect="1"/>
            </p:cNvSpPr>
            <p:nvPr/>
          </p:nvSpPr>
          <p:spPr>
            <a:xfrm rot="16454522">
              <a:off x="2137902" y="2939420"/>
              <a:ext cx="1014195" cy="1014195"/>
            </a:xfrm>
            <a:prstGeom prst="arc">
              <a:avLst>
                <a:gd name="adj1" fmla="val 15271682"/>
                <a:gd name="adj2" fmla="val 962084"/>
              </a:avLst>
            </a:prstGeom>
            <a:ln w="28575">
              <a:solidFill>
                <a:srgbClr val="C00000"/>
              </a:solidFill>
              <a:headEnd type="none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F45EE2C7-C601-908F-C15D-E680F10ECB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15846" y="2986177"/>
                  <a:ext cx="2123308" cy="35676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</a:rPr>
                    <a:t> = </a:t>
                  </a:r>
                  <a:r>
                    <a:rPr kumimoji="1" lang="en-US" altLang="zh-CN" sz="1600" dirty="0">
                      <a:solidFill>
                        <a:srgbClr val="0432FF"/>
                      </a:solidFill>
                      <a:latin typeface="Lucida Calligraphy" panose="03010101010101010101" pitchFamily="66" charset="0"/>
                    </a:rPr>
                    <a:t>A</a:t>
                  </a:r>
                  <a14:m>
                    <m:oMath xmlns:m="http://schemas.openxmlformats.org/officeDocument/2006/math">
                      <m:r>
                        <a:rPr kumimoji="1" lang="en-US" altLang="zh-CN" sz="1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1600" i="1">
                          <a:solidFill>
                            <a:srgbClr val="0118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kumimoji="1" lang="en-US" altLang="zh-CN" sz="1600" i="1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kumimoji="1" lang="en-US" altLang="zh-CN" sz="1600" i="1" baseline="-250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𝜞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bSup>
                    </m:oMath>
                  </a14:m>
                  <a:r>
                    <a:rPr kumimoji="1" lang="en-US" altLang="zh-CN" sz="16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F45EE2C7-C601-908F-C15D-E680F10EC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46" y="2986177"/>
                  <a:ext cx="2123308" cy="356764"/>
                </a:xfrm>
                <a:prstGeom prst="rect">
                  <a:avLst/>
                </a:prstGeom>
                <a:blipFill>
                  <a:blip r:embed="rId10"/>
                  <a:stretch>
                    <a:fillRect r="-1775" b="-206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弧 56">
              <a:extLst>
                <a:ext uri="{FF2B5EF4-FFF2-40B4-BE49-F238E27FC236}">
                  <a16:creationId xmlns:a16="http://schemas.microsoft.com/office/drawing/2014/main" id="{0FA88CAC-4686-993E-A3CF-510A1AAC3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9792" y="2911816"/>
              <a:ext cx="1044928" cy="1044930"/>
            </a:xfrm>
            <a:prstGeom prst="arc">
              <a:avLst>
                <a:gd name="adj1" fmla="val 15271682"/>
                <a:gd name="adj2" fmla="val 962084"/>
              </a:avLst>
            </a:prstGeom>
            <a:ln w="28575">
              <a:solidFill>
                <a:srgbClr val="C00000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1F8305D-DAB6-DF6A-AE68-869175DA299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00641" y="3004350"/>
                  <a:ext cx="2120590" cy="34413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160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l-GR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kumimoji="1" lang="en-US" altLang="zh-CN" sz="1600" b="0" i="1" smtClean="0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1" lang="en-US" altLang="zh-CN" sz="1600" i="1">
                              <a:solidFill>
                                <a:srgbClr val="01189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</a:rPr>
                    <a:t> = </a:t>
                  </a:r>
                  <a:r>
                    <a:rPr kumimoji="1" lang="en-US" altLang="zh-CN" sz="1600" dirty="0">
                      <a:solidFill>
                        <a:srgbClr val="0432FF"/>
                      </a:solidFill>
                      <a:latin typeface="Lucida Calligraphy" panose="03010101010101010101" pitchFamily="66" charset="0"/>
                    </a:rPr>
                    <a:t>A</a:t>
                  </a:r>
                  <a14:m>
                    <m:oMath xmlns:m="http://schemas.openxmlformats.org/officeDocument/2006/math">
                      <m:r>
                        <a:rPr kumimoji="1" lang="en-US" altLang="zh-CN" sz="1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1600" i="1">
                          <a:solidFill>
                            <a:srgbClr val="01189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Σ</m:t>
                      </m:r>
                    </m:oMath>
                  </a14:m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kumimoji="1" lang="en-US" altLang="zh-CN" sz="1600" i="1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r>
                    <a:rPr kumimoji="1" lang="en-US" altLang="zh-CN" sz="1600" i="1" baseline="-250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, </a:t>
                  </a:r>
                  <a14:m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𝚪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p>
                      </m:sSubSup>
                    </m:oMath>
                  </a14:m>
                  <a:r>
                    <a:rPr kumimoji="1" lang="en-US" altLang="zh-CN" sz="16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kumimoji="1" lang="en-US" altLang="zh-CN" sz="1600" dirty="0">
                      <a:solidFill>
                        <a:srgbClr val="011893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</a:t>
                  </a:r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B1F8305D-DAB6-DF6A-AE68-869175DA2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641" y="3004350"/>
                  <a:ext cx="2120590" cy="344133"/>
                </a:xfrm>
                <a:prstGeom prst="rect">
                  <a:avLst/>
                </a:prstGeom>
                <a:blipFill>
                  <a:blip r:embed="rId11"/>
                  <a:stretch>
                    <a:fillRect t="-3448" b="-206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CE33FE45-7A52-5BB3-4A2B-381AFC865310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 flipH="1">
              <a:off x="3342388" y="3135576"/>
              <a:ext cx="1" cy="11371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C1E81F9-3F43-129F-43A9-E0672E6735E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615240" y="4561128"/>
                  <a:ext cx="3454295" cy="39160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dirty="0"/>
                    <a:t>Matches</a:t>
                  </a:r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zh-CN" sz="16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  </m:t>
                          </m:r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altLang="zh-CN" sz="1600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=</a:t>
                  </a:r>
                  <a14:m>
                    <m:oMath xmlns:m="http://schemas.openxmlformats.org/officeDocument/2006/math">
                      <m:nary>
                        <m:naryPr>
                          <m:chr m:val="⋃"/>
                          <m:limLoc m:val="subSup"/>
                          <m:supHide m:val="on"/>
                          <m:ctrl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∈[1,  </m:t>
                          </m:r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nary>
                    </m:oMath>
                  </a14:m>
                  <a:endParaRPr lang="zh-CN" alt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CC1E81F9-3F43-129F-43A9-E0672E673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5240" y="4561128"/>
                  <a:ext cx="3454295" cy="391605"/>
                </a:xfrm>
                <a:prstGeom prst="rect">
                  <a:avLst/>
                </a:prstGeom>
                <a:blipFill>
                  <a:blip r:embed="rId12"/>
                  <a:stretch>
                    <a:fillRect l="-1099" t="-65625" b="-10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0A75343-EAA2-A9FD-58CD-122B1988D53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689995" y="4243402"/>
                  <a:ext cx="1659592" cy="3415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1"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16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𝚪</m:t>
                          </m:r>
                        </m:e>
                        <m:sub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kumimoji="1" lang="en-US" altLang="zh-CN" sz="16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𝒓</m:t>
                          </m:r>
                        </m:sup>
                      </m:sSubSup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=∅</m:t>
                      </m:r>
                    </m:oMath>
                  </a14:m>
                  <a:r>
                    <a:rPr kumimoji="1" lang="en-US" altLang="zh-CN" sz="16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</a:t>
                  </a:r>
                  <a:r>
                    <a:rPr kumimoji="1" lang="en-US" altLang="zh-CN" sz="1600" b="1" i="1" dirty="0" err="1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</a:t>
                  </a:r>
                  <a14:m>
                    <m:oMath xmlns:m="http://schemas.openxmlformats.org/officeDocument/2006/math">
                      <m:r>
                        <a:rPr kumimoji="1" lang="en-US" altLang="zh-CN" sz="16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</m:oMath>
                  </a14:m>
                  <a:r>
                    <a:rPr kumimoji="1" lang="en-US" altLang="zh-CN" sz="16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[1, </a:t>
                  </a:r>
                  <a:r>
                    <a:rPr kumimoji="1" lang="en-US" altLang="zh-CN" sz="1600" b="1" i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</a:t>
                  </a:r>
                  <a:r>
                    <a:rPr kumimoji="1" lang="en-US" altLang="zh-CN" sz="1600" b="1" dirty="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] </a:t>
                  </a:r>
                  <a:endParaRPr lang="zh-CN" altLang="en-US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80A75343-EAA2-A9FD-58CD-122B1988D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995" y="4243402"/>
                  <a:ext cx="1659592" cy="341574"/>
                </a:xfrm>
                <a:prstGeom prst="rect">
                  <a:avLst/>
                </a:prstGeom>
                <a:blipFill>
                  <a:blip r:embed="rId13"/>
                  <a:stretch>
                    <a:fillRect t="-3571" r="-4545" b="-17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5C7CD06-4B3D-C1EE-6823-85CA9307540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4582" y="2790157"/>
              <a:ext cx="5870040" cy="0"/>
            </a:xfrm>
            <a:prstGeom prst="line">
              <a:avLst/>
            </a:prstGeom>
            <a:ln w="317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5962AB24-27B9-CD2E-D19C-1E19F7111BC1}"/>
              </a:ext>
            </a:extLst>
          </p:cNvPr>
          <p:cNvSpPr/>
          <p:nvPr/>
        </p:nvSpPr>
        <p:spPr>
          <a:xfrm>
            <a:off x="163539" y="1465150"/>
            <a:ext cx="6402095" cy="4297405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32CB39-2DB7-E6E2-83F6-AF5604F8A86D}"/>
              </a:ext>
            </a:extLst>
          </p:cNvPr>
          <p:cNvGrpSpPr/>
          <p:nvPr/>
        </p:nvGrpSpPr>
        <p:grpSpPr>
          <a:xfrm>
            <a:off x="6938566" y="1477583"/>
            <a:ext cx="4949910" cy="1210644"/>
            <a:chOff x="7049340" y="1298293"/>
            <a:chExt cx="4949910" cy="121064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F6F7C9F-7349-4149-9ABB-BF8E8744C7EC}"/>
                </a:ext>
              </a:extLst>
            </p:cNvPr>
            <p:cNvSpPr txBox="1"/>
            <p:nvPr/>
          </p:nvSpPr>
          <p:spPr>
            <a:xfrm>
              <a:off x="7049340" y="1310669"/>
              <a:ext cx="4926759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i="1" dirty="0">
                  <a:solidFill>
                    <a:srgbClr val="011893"/>
                  </a:solidFill>
                </a:rPr>
                <a:t>Partial evaluation by</a:t>
              </a:r>
              <a:r>
                <a:rPr kumimoji="1" lang="en-US" altLang="zh-CN" sz="2400" i="1" dirty="0">
                  <a:solidFill>
                    <a:srgbClr val="C00000"/>
                  </a:solidFill>
                  <a:latin typeface="Lucida Calligraphy" panose="03010101010101010101" pitchFamily="66" charset="0"/>
                </a:rPr>
                <a:t> 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Deduce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（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Lucida Calligraphy" panose="03010101010101010101" pitchFamily="66" charset="0"/>
                  <a:cs typeface="Calibri" panose="020F0502020204030204" pitchFamily="34" charset="0"/>
                </a:rPr>
                <a:t>A</a:t>
              </a:r>
              <a:r>
                <a:rPr kumimoji="1" lang="zh-CN" altLang="en-US" sz="2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）</a:t>
              </a:r>
              <a:endPara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E09C71C-0274-8F06-9BD4-A07DEB7510F1}"/>
                    </a:ext>
                  </a:extLst>
                </p:cNvPr>
                <p:cNvSpPr txBox="1"/>
                <p:nvPr/>
              </p:nvSpPr>
              <p:spPr>
                <a:xfrm>
                  <a:off x="7059516" y="1838497"/>
                  <a:ext cx="4939734" cy="67044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kumimoji="1" lang="en-US" altLang="zh-CN" sz="2200" dirty="0"/>
                    <a:t>Deducing matching in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kumimoji="1" lang="en-US" altLang="zh-CN" sz="2200" dirty="0"/>
                    <a:t> </a:t>
                  </a:r>
                  <a:r>
                    <a:rPr kumimoji="1" lang="en-US" altLang="zh-CN" sz="2200" i="1" dirty="0"/>
                    <a:t>for each MRL and each of its valuations</a:t>
                  </a:r>
                  <a:endParaRPr lang="zh-CN" altLang="en-US" sz="2200" i="1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2E09C71C-0274-8F06-9BD4-A07DEB7510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516" y="1838497"/>
                  <a:ext cx="4939734" cy="670440"/>
                </a:xfrm>
                <a:prstGeom prst="rect">
                  <a:avLst/>
                </a:prstGeom>
                <a:blipFill>
                  <a:blip r:embed="rId14"/>
                  <a:stretch>
                    <a:fillRect l="-1026" t="-12963" r="-2308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CD8177A-92E0-B05A-A7FF-5374453362FA}"/>
                </a:ext>
              </a:extLst>
            </p:cNvPr>
            <p:cNvSpPr/>
            <p:nvPr/>
          </p:nvSpPr>
          <p:spPr>
            <a:xfrm>
              <a:off x="7049341" y="1298293"/>
              <a:ext cx="4939734" cy="1209372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</p:grpSp>
      <p:sp>
        <p:nvSpPr>
          <p:cNvPr id="66" name="Freeform 17">
            <a:extLst>
              <a:ext uri="{FF2B5EF4-FFF2-40B4-BE49-F238E27FC236}">
                <a16:creationId xmlns:a16="http://schemas.microsoft.com/office/drawing/2014/main" id="{A27FC868-DDF4-C7A6-7BFE-C81C4E6C5CEC}"/>
              </a:ext>
            </a:extLst>
          </p:cNvPr>
          <p:cNvSpPr>
            <a:spLocks/>
          </p:cNvSpPr>
          <p:nvPr/>
        </p:nvSpPr>
        <p:spPr bwMode="auto">
          <a:xfrm rot="10800000">
            <a:off x="6562048" y="1997462"/>
            <a:ext cx="396000" cy="540000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62DED88-BD90-E34D-3B5D-433B09C2A74B}"/>
              </a:ext>
            </a:extLst>
          </p:cNvPr>
          <p:cNvGrpSpPr/>
          <p:nvPr/>
        </p:nvGrpSpPr>
        <p:grpSpPr>
          <a:xfrm>
            <a:off x="6948742" y="2813653"/>
            <a:ext cx="4939735" cy="1603900"/>
            <a:chOff x="7059516" y="2900416"/>
            <a:chExt cx="4939735" cy="1603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936BE15-579D-5436-6B2C-A1F99853BED6}"/>
                    </a:ext>
                  </a:extLst>
                </p:cNvPr>
                <p:cNvSpPr txBox="1"/>
                <p:nvPr/>
              </p:nvSpPr>
              <p:spPr>
                <a:xfrm>
                  <a:off x="7059516" y="2912792"/>
                  <a:ext cx="4926759" cy="73289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kumimoji="1" lang="en-US" altLang="zh-CN" sz="2400" i="1" dirty="0">
                      <a:solidFill>
                        <a:srgbClr val="011893"/>
                      </a:solidFill>
                    </a:rPr>
                    <a:t>Repeated incremental evaluation by </a:t>
                  </a:r>
                  <a:r>
                    <a:rPr kumimoji="1" lang="en-US" altLang="zh-CN" sz="2400" dirty="0" err="1">
                      <a:solidFill>
                        <a:srgbClr val="FF0000"/>
                      </a:solidFill>
                    </a:rPr>
                    <a:t>IncDeduce</a:t>
                  </a:r>
                  <a:r>
                    <a:rPr kumimoji="1" lang="en-US" altLang="zh-CN" sz="2400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zh-CN" altLang="en-US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（</a:t>
                  </a:r>
                  <a:r>
                    <a:rPr kumimoji="1" lang="en-US" altLang="zh-CN" sz="2400" b="1" dirty="0">
                      <a:solidFill>
                        <a:srgbClr val="FF0000"/>
                      </a:solidFill>
                      <a:latin typeface="Lucida Calligraphy" panose="03010101010101010101" pitchFamily="66" charset="0"/>
                    </a:rPr>
                    <a:t>A</a:t>
                  </a:r>
                  <a14:m>
                    <m:oMath xmlns:m="http://schemas.openxmlformats.org/officeDocument/2006/math">
                      <m:r>
                        <a:rPr kumimoji="1"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△</m:t>
                      </m:r>
                    </m:oMath>
                  </a14:m>
                  <a:r>
                    <a:rPr kumimoji="1" lang="zh-CN" altLang="en-US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）</a:t>
                  </a:r>
                  <a:endParaRPr lang="zh-CN" alt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936BE15-579D-5436-6B2C-A1F99853BE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516" y="2912792"/>
                  <a:ext cx="4926759" cy="73289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1F83930F-AD1B-1863-D362-CB6E6034387A}"/>
                </a:ext>
              </a:extLst>
            </p:cNvPr>
            <p:cNvSpPr/>
            <p:nvPr/>
          </p:nvSpPr>
          <p:spPr>
            <a:xfrm>
              <a:off x="7059517" y="2900416"/>
              <a:ext cx="4939734" cy="1603900"/>
            </a:xfrm>
            <a:prstGeom prst="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BEC36F9-0525-4FA7-A7B7-AE144AFF86F5}"/>
                    </a:ext>
                  </a:extLst>
                </p:cNvPr>
                <p:cNvSpPr txBox="1"/>
                <p:nvPr/>
              </p:nvSpPr>
              <p:spPr>
                <a:xfrm>
                  <a:off x="7125873" y="3746649"/>
                  <a:ext cx="4793713" cy="67044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kumimoji="1" lang="en-US" altLang="zh-CN" sz="2200" i="1" dirty="0"/>
                    <a:t>Incrementally </a:t>
                  </a:r>
                  <a:r>
                    <a:rPr kumimoji="1" lang="en-US" altLang="zh-CN" sz="2200" dirty="0"/>
                    <a:t>expand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kumimoji="1" lang="en-US" altLang="zh-CN" sz="2200" dirty="0"/>
                    <a:t> by using an </a:t>
                  </a:r>
                  <a:r>
                    <a:rPr kumimoji="1" lang="en-US" altLang="zh-CN" sz="2200" i="1" dirty="0">
                      <a:solidFill>
                        <a:srgbClr val="FF0000"/>
                      </a:solidFill>
                    </a:rPr>
                    <a:t>update-driven</a:t>
                  </a:r>
                  <a:r>
                    <a:rPr kumimoji="1" lang="en-US" altLang="zh-CN" sz="2200" dirty="0"/>
                    <a:t> strategy</a:t>
                  </a:r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BEC36F9-0525-4FA7-A7B7-AE144AFF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5873" y="3746649"/>
                  <a:ext cx="4793713" cy="670440"/>
                </a:xfrm>
                <a:prstGeom prst="rect">
                  <a:avLst/>
                </a:prstGeom>
                <a:blipFill>
                  <a:blip r:embed="rId16"/>
                  <a:stretch>
                    <a:fillRect t="-13208" b="-169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Freeform 17">
            <a:extLst>
              <a:ext uri="{FF2B5EF4-FFF2-40B4-BE49-F238E27FC236}">
                <a16:creationId xmlns:a16="http://schemas.microsoft.com/office/drawing/2014/main" id="{092BD436-B900-F3F8-7DB7-1DAFFE77A427}"/>
              </a:ext>
            </a:extLst>
          </p:cNvPr>
          <p:cNvSpPr>
            <a:spLocks/>
          </p:cNvSpPr>
          <p:nvPr/>
        </p:nvSpPr>
        <p:spPr bwMode="auto">
          <a:xfrm rot="10800000">
            <a:off x="6551745" y="3629028"/>
            <a:ext cx="396000" cy="540000"/>
          </a:xfrm>
          <a:custGeom>
            <a:avLst/>
            <a:gdLst>
              <a:gd name="T0" fmla="*/ 210 w 617"/>
              <a:gd name="T1" fmla="*/ 849 h 849"/>
              <a:gd name="T2" fmla="*/ 210 w 617"/>
              <a:gd name="T3" fmla="*/ 717 h 849"/>
              <a:gd name="T4" fmla="*/ 0 w 617"/>
              <a:gd name="T5" fmla="*/ 717 h 849"/>
              <a:gd name="T6" fmla="*/ 0 w 617"/>
              <a:gd name="T7" fmla="*/ 133 h 849"/>
              <a:gd name="T8" fmla="*/ 210 w 617"/>
              <a:gd name="T9" fmla="*/ 133 h 849"/>
              <a:gd name="T10" fmla="*/ 210 w 617"/>
              <a:gd name="T11" fmla="*/ 0 h 849"/>
              <a:gd name="T12" fmla="*/ 617 w 617"/>
              <a:gd name="T13" fmla="*/ 424 h 849"/>
              <a:gd name="T14" fmla="*/ 210 w 617"/>
              <a:gd name="T15" fmla="*/ 849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7" h="849">
                <a:moveTo>
                  <a:pt x="210" y="849"/>
                </a:moveTo>
                <a:lnTo>
                  <a:pt x="210" y="717"/>
                </a:lnTo>
                <a:lnTo>
                  <a:pt x="0" y="717"/>
                </a:lnTo>
                <a:lnTo>
                  <a:pt x="0" y="133"/>
                </a:lnTo>
                <a:lnTo>
                  <a:pt x="210" y="133"/>
                </a:lnTo>
                <a:lnTo>
                  <a:pt x="210" y="0"/>
                </a:lnTo>
                <a:lnTo>
                  <a:pt x="617" y="424"/>
                </a:lnTo>
                <a:lnTo>
                  <a:pt x="210" y="84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defTabSz="914400">
              <a:defRPr/>
            </a:pPr>
            <a:endParaRPr lang="en-US" sz="1600" kern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FDB01C2D-F850-78FA-64A0-E45C4A33EC5C}"/>
              </a:ext>
            </a:extLst>
          </p:cNvPr>
          <p:cNvGrpSpPr/>
          <p:nvPr/>
        </p:nvGrpSpPr>
        <p:grpSpPr>
          <a:xfrm>
            <a:off x="6956495" y="4544251"/>
            <a:ext cx="5101098" cy="1218304"/>
            <a:chOff x="7059516" y="2900416"/>
            <a:chExt cx="5101098" cy="1218304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865CA452-C931-95F9-9BC1-58FF69B83460}"/>
                </a:ext>
              </a:extLst>
            </p:cNvPr>
            <p:cNvSpPr txBox="1"/>
            <p:nvPr/>
          </p:nvSpPr>
          <p:spPr>
            <a:xfrm>
              <a:off x="7059516" y="3404166"/>
              <a:ext cx="5101098" cy="670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  <a:buClr>
                  <a:srgbClr val="0432FF"/>
                </a:buClr>
                <a:buSzPct val="60000"/>
              </a:pPr>
              <a:r>
                <a:rPr kumimoji="1" lang="en-US" altLang="zh-CN" sz="2200" dirty="0"/>
                <a:t>Avoid to store all intermediate results and </a:t>
              </a:r>
              <a:r>
                <a:rPr kumimoji="1" lang="en-US" altLang="zh-CN" sz="2200" i="1" dirty="0"/>
                <a:t>reduce the repeated valuations 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38AE89EA-6022-B409-EC9C-2C323D3EDBF7}"/>
                </a:ext>
              </a:extLst>
            </p:cNvPr>
            <p:cNvSpPr txBox="1"/>
            <p:nvPr/>
          </p:nvSpPr>
          <p:spPr>
            <a:xfrm>
              <a:off x="7059516" y="2912791"/>
              <a:ext cx="4926759" cy="460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altLang="zh-CN" sz="2400" i="1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Optimization</a:t>
              </a:r>
              <a:r>
                <a:rPr lang="en-US" altLang="zh-CN" sz="2400" dirty="0">
                  <a:solidFill>
                    <a:srgbClr val="011893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to speed up the process</a:t>
              </a:r>
              <a:endParaRPr lang="zh-CN" altLang="en-US" sz="2400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17EFB9D7-ADCD-65D1-D452-D93FDEACD34C}"/>
                </a:ext>
              </a:extLst>
            </p:cNvPr>
            <p:cNvSpPr/>
            <p:nvPr/>
          </p:nvSpPr>
          <p:spPr>
            <a:xfrm>
              <a:off x="7059517" y="2900416"/>
              <a:ext cx="4939734" cy="1218304"/>
            </a:xfrm>
            <a:prstGeom prst="rect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E72BBAA4-B816-13F0-CD06-C7007CE84300}"/>
              </a:ext>
            </a:extLst>
          </p:cNvPr>
          <p:cNvSpPr txBox="1"/>
          <p:nvPr/>
        </p:nvSpPr>
        <p:spPr>
          <a:xfrm>
            <a:off x="6071" y="6231594"/>
            <a:ext cx="12204000" cy="5874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tIns="108000" bIns="10800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Parallelly scalable: </a:t>
            </a:r>
            <a:r>
              <a:rPr lang="en-US" altLang="zh-CN" sz="24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more processors are used, the faster the algorithms run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60564AA-8D73-7706-CAC5-F9828DED4258}"/>
              </a:ext>
            </a:extLst>
          </p:cNvPr>
          <p:cNvSpPr txBox="1"/>
          <p:nvPr/>
        </p:nvSpPr>
        <p:spPr>
          <a:xfrm>
            <a:off x="5213374" y="2557865"/>
            <a:ext cx="1352260" cy="34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kern="1200" dirty="0">
                <a:solidFill>
                  <a:srgbClr val="FF0000"/>
                </a:solidFill>
                <a:effectLst/>
              </a:rPr>
              <a:t>Local matches 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AA76A6D-8E3F-EF97-5B95-5036B70B5117}"/>
              </a:ext>
            </a:extLst>
          </p:cNvPr>
          <p:cNvSpPr txBox="1"/>
          <p:nvPr/>
        </p:nvSpPr>
        <p:spPr>
          <a:xfrm>
            <a:off x="3258443" y="4064365"/>
            <a:ext cx="1010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kern="1200" dirty="0">
                <a:solidFill>
                  <a:srgbClr val="FF0000"/>
                </a:solidFill>
                <a:effectLst/>
              </a:rPr>
              <a:t>Updates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368D422-90E5-340C-3F2E-300754A9467C}"/>
              </a:ext>
            </a:extLst>
          </p:cNvPr>
          <p:cNvSpPr txBox="1"/>
          <p:nvPr/>
        </p:nvSpPr>
        <p:spPr>
          <a:xfrm>
            <a:off x="5031660" y="3673984"/>
            <a:ext cx="1305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 dirty="0">
                <a:solidFill>
                  <a:srgbClr val="FF0000"/>
                </a:solidFill>
              </a:rPr>
              <a:t>New matches</a:t>
            </a:r>
            <a:endParaRPr lang="zh-CN" altLang="en-US" sz="1600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55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7"/>
    </mc:Choice>
    <mc:Fallback xmlns="">
      <p:transition spd="slow" advTm="27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48" grpId="0"/>
      <p:bldP spid="68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F9E8F-2BF0-1848-81EA-5F7E7CDC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Experimental results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FBB171-EB4D-FF40-B9BA-4B76CD86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977" y="1852988"/>
            <a:ext cx="9978046" cy="1233112"/>
          </a:xfrm>
          <a:noFill/>
          <a:ln w="15875">
            <a:solidFill>
              <a:schemeClr val="accent2">
                <a:lumMod val="75000"/>
              </a:schemeClr>
            </a:solidFill>
          </a:ln>
          <a:effectLst/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432FF"/>
                </a:solidFill>
              </a:rPr>
              <a:t>Accuracy</a:t>
            </a:r>
          </a:p>
          <a:p>
            <a:pPr lvl="1">
              <a:lnSpc>
                <a:spcPct val="100000"/>
              </a:lnSpc>
              <a:buSzPct val="70000"/>
            </a:pPr>
            <a:r>
              <a:rPr lang="en-US" altLang="zh-CN" b="1" i="1" dirty="0"/>
              <a:t> 23% and 38% more accurate </a:t>
            </a:r>
            <a:r>
              <a:rPr lang="en-US" altLang="zh-CN" dirty="0"/>
              <a:t>than ML and logical methods for ER, resp.</a:t>
            </a:r>
          </a:p>
          <a:p>
            <a:pPr lvl="1">
              <a:lnSpc>
                <a:spcPct val="100000"/>
              </a:lnSpc>
              <a:buSzPct val="70000"/>
            </a:pPr>
            <a:r>
              <a:rPr lang="en-US" altLang="zh-CN" dirty="0"/>
              <a:t> outperforms deep ER and collective ER by 21% and 32%, resp. </a:t>
            </a:r>
            <a:endParaRPr kumimoji="1" lang="zh-CN" altLang="en-US" dirty="0"/>
          </a:p>
        </p:txBody>
      </p:sp>
      <p:cxnSp>
        <p:nvCxnSpPr>
          <p:cNvPr id="4" name="直接连接符 9">
            <a:extLst>
              <a:ext uri="{FF2B5EF4-FFF2-40B4-BE49-F238E27FC236}">
                <a16:creationId xmlns:a16="http://schemas.microsoft.com/office/drawing/2014/main" id="{E42BA008-10E5-2540-8745-E848C03863C2}"/>
              </a:ext>
            </a:extLst>
          </p:cNvPr>
          <p:cNvCxnSpPr/>
          <p:nvPr/>
        </p:nvCxnSpPr>
        <p:spPr>
          <a:xfrm>
            <a:off x="-7501" y="873188"/>
            <a:ext cx="12240000" cy="41213"/>
          </a:xfrm>
          <a:prstGeom prst="line">
            <a:avLst/>
          </a:prstGeom>
          <a:ln w="57150">
            <a:solidFill>
              <a:srgbClr val="1D208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F9A796A-B5E2-098C-3AD4-54BE62252013}"/>
              </a:ext>
            </a:extLst>
          </p:cNvPr>
          <p:cNvSpPr txBox="1">
            <a:spLocks/>
          </p:cNvSpPr>
          <p:nvPr/>
        </p:nvSpPr>
        <p:spPr>
          <a:xfrm>
            <a:off x="1106977" y="3184064"/>
            <a:ext cx="9978046" cy="1233112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68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80000"/>
              <a:buFont typeface="系统字体常规体"/>
              <a:buChar char="○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2400" b="1" dirty="0">
                <a:solidFill>
                  <a:srgbClr val="0432FF"/>
                </a:solidFill>
              </a:rPr>
              <a:t>Efficiency</a:t>
            </a:r>
            <a:endParaRPr lang="en-US" altLang="zh-CN" sz="2400" b="1" dirty="0">
              <a:solidFill>
                <a:srgbClr val="0432FF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en-US" altLang="zh-CN" b="1" i="1" dirty="0"/>
              <a:t>505s on datasets of 30M tuples </a:t>
            </a:r>
            <a:r>
              <a:rPr lang="en-US" altLang="zh-CN" dirty="0"/>
              <a:t>using 16 machines.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 faster than 7 out of 8 state-of-the-art ER baselines. 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6CA82575-FF35-2B74-DEEF-038B26A0984F}"/>
              </a:ext>
            </a:extLst>
          </p:cNvPr>
          <p:cNvSpPr txBox="1">
            <a:spLocks/>
          </p:cNvSpPr>
          <p:nvPr/>
        </p:nvSpPr>
        <p:spPr>
          <a:xfrm>
            <a:off x="1106977" y="4526456"/>
            <a:ext cx="9978046" cy="1233112"/>
          </a:xfrm>
          <a:prstGeom prst="rect">
            <a:avLst/>
          </a:prstGeom>
          <a:noFill/>
          <a:ln w="15875">
            <a:solidFill>
              <a:srgbClr val="0070C0"/>
            </a:solidFill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68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80000"/>
              <a:buFont typeface="系统字体常规体"/>
              <a:buChar char="○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kumimoji="1" lang="en-US" altLang="zh-CN" sz="2400" b="1" dirty="0">
                <a:solidFill>
                  <a:srgbClr val="0432FF"/>
                </a:solidFill>
              </a:rPr>
              <a:t>S</a:t>
            </a:r>
            <a:r>
              <a:rPr lang="en-US" altLang="zh-CN" sz="2400" b="1" dirty="0">
                <a:solidFill>
                  <a:srgbClr val="0432FF"/>
                </a:solidFill>
              </a:rPr>
              <a:t>calability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en-US" altLang="zh-CN" b="1" i="1" dirty="0"/>
              <a:t>Parallelly scalable </a:t>
            </a:r>
            <a:r>
              <a:rPr lang="en-US" altLang="zh-CN" dirty="0"/>
              <a:t>with the number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/>
              <a:t> of processors used: 3.56 times faster when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/>
              <a:t> increases from 4 to 32 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CB6CB69D-F56B-4016-C06D-837918343864}"/>
              </a:ext>
            </a:extLst>
          </p:cNvPr>
          <p:cNvSpPr txBox="1">
            <a:spLocks/>
          </p:cNvSpPr>
          <p:nvPr/>
        </p:nvSpPr>
        <p:spPr>
          <a:xfrm>
            <a:off x="448574" y="1037943"/>
            <a:ext cx="11404120" cy="90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432FF"/>
              </a:buClr>
              <a:buSzPct val="60000"/>
              <a:buFont typeface="Wingdings" pitchFamily="2" charset="2"/>
              <a:buChar char="l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68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ct val="80000"/>
              <a:buFont typeface="系统字体常规体"/>
              <a:buChar char="○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096FF"/>
              </a:buClr>
              <a:buSzPct val="40000"/>
              <a:buFont typeface="Wingdings" pitchFamily="2" charset="2"/>
              <a:buChar char="l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1" lang="en-US" altLang="zh-CN" sz="2400" dirty="0"/>
              <a:t>Using </a:t>
            </a:r>
            <a:r>
              <a:rPr kumimoji="1" lang="en-US" altLang="zh-CN" sz="2400" i="1" dirty="0"/>
              <a:t>five real-life Datasets </a:t>
            </a:r>
            <a:r>
              <a:rPr kumimoji="1" lang="en-US" altLang="zh-CN" sz="2400" dirty="0"/>
              <a:t>and synthetic datasets, compared with </a:t>
            </a:r>
            <a:r>
              <a:rPr kumimoji="1" lang="en-US" altLang="zh-CN" sz="2400" i="1" dirty="0"/>
              <a:t>eight </a:t>
            </a:r>
            <a:r>
              <a:rPr lang="en-US" altLang="zh-CN" sz="2400" i="1" dirty="0"/>
              <a:t>state-of-the-art </a:t>
            </a:r>
            <a:r>
              <a:rPr lang="en-US" altLang="zh-CN" sz="2400" dirty="0"/>
              <a:t>baselines</a:t>
            </a:r>
            <a:endParaRPr kumimoji="1"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630807-F13B-B92B-ED19-0E892D6C8537}"/>
              </a:ext>
            </a:extLst>
          </p:cNvPr>
          <p:cNvSpPr txBox="1"/>
          <p:nvPr/>
        </p:nvSpPr>
        <p:spPr>
          <a:xfrm>
            <a:off x="6071" y="6231594"/>
            <a:ext cx="12204000" cy="6601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tIns="144000" bIns="144000">
            <a:spAutoFit/>
          </a:bodyPr>
          <a:lstStyle/>
          <a:p>
            <a:pPr algn="ctr"/>
            <a:r>
              <a:rPr lang="en-US" altLang="zh-CN" sz="2400" i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Models and Algorithms for Deep and Collective ER by unifying logic and ML</a:t>
            </a:r>
            <a:endParaRPr lang="en-US" altLang="zh-CN" sz="24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25"/>
    </mc:Choice>
    <mc:Fallback xmlns="">
      <p:transition spd="slow" advTm="266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8EF0D8-9002-F644-A8A8-E9F3DDC1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2A406-2B1A-B647-B41B-A4E91DDC9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 D</a:t>
            </a:r>
            <a:r>
              <a:rPr lang="en-US" altLang="zh-CN" dirty="0"/>
              <a:t>eep and collective ER with MRLs that may embed  ML predicates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Complexity analysis and parallel fixpoint model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Data partitioning strategy and parallel scalable algorithm underlying a fix point model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00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85"/>
    </mc:Choice>
    <mc:Fallback xmlns="">
      <p:transition spd="slow" advTm="3208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9|19.6|9.7|10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6.6|7.1|16|17.3|13.8|8.9|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8.4|2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27406</TotalTime>
  <Words>1618</Words>
  <Application>Microsoft Macintosh PowerPoint</Application>
  <PresentationFormat>宽屏</PresentationFormat>
  <Paragraphs>230</Paragraphs>
  <Slides>8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系统字体常规体</vt:lpstr>
      <vt:lpstr>Arial</vt:lpstr>
      <vt:lpstr>Calibri</vt:lpstr>
      <vt:lpstr>Calibri Light</vt:lpstr>
      <vt:lpstr>Cambria Math</vt:lpstr>
      <vt:lpstr>Lucida Calligraphy</vt:lpstr>
      <vt:lpstr>Times New Roman</vt:lpstr>
      <vt:lpstr>Wingdings</vt:lpstr>
      <vt:lpstr>Office 主题​​</vt:lpstr>
      <vt:lpstr>Deep and Collective Entity Resolution  in Parallel</vt:lpstr>
      <vt:lpstr>Deep and Collective Entity resolution (ER)</vt:lpstr>
      <vt:lpstr>Matching Rules with mL (MRLs)</vt:lpstr>
      <vt:lpstr>Updated-driven Parallel fixpoint model under BSP model</vt:lpstr>
      <vt:lpstr>Data partitioning for parallel fixpoint computation</vt:lpstr>
      <vt:lpstr> A Parallel scalable deduction algorithm</vt:lpstr>
      <vt:lpstr>Experimental 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and Collective Entity Resolution  in Parallel</dc:title>
  <dc:creator>Deng Ting</dc:creator>
  <cp:lastModifiedBy>Deng Ting</cp:lastModifiedBy>
  <cp:revision>92</cp:revision>
  <dcterms:created xsi:type="dcterms:W3CDTF">2022-03-31T07:13:17Z</dcterms:created>
  <dcterms:modified xsi:type="dcterms:W3CDTF">2022-05-09T15:25:01Z</dcterms:modified>
</cp:coreProperties>
</file>