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18"/>
  </p:notesMasterIdLst>
  <p:sldIdLst>
    <p:sldId id="449" r:id="rId2"/>
    <p:sldId id="531" r:id="rId3"/>
    <p:sldId id="533" r:id="rId4"/>
    <p:sldId id="537" r:id="rId5"/>
    <p:sldId id="538" r:id="rId6"/>
    <p:sldId id="535" r:id="rId7"/>
    <p:sldId id="536" r:id="rId8"/>
    <p:sldId id="534" r:id="rId9"/>
    <p:sldId id="540" r:id="rId10"/>
    <p:sldId id="546" r:id="rId11"/>
    <p:sldId id="543" r:id="rId12"/>
    <p:sldId id="547" r:id="rId13"/>
    <p:sldId id="544" r:id="rId14"/>
    <p:sldId id="545" r:id="rId15"/>
    <p:sldId id="491" r:id="rId16"/>
    <p:sldId id="549" r:id="rId1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F13941-6337-2A4E-B883-40FDB37DD1C7}">
          <p14:sldIdLst>
            <p14:sldId id="449"/>
            <p14:sldId id="531"/>
            <p14:sldId id="533"/>
            <p14:sldId id="537"/>
            <p14:sldId id="538"/>
            <p14:sldId id="535"/>
            <p14:sldId id="536"/>
            <p14:sldId id="534"/>
            <p14:sldId id="540"/>
            <p14:sldId id="546"/>
            <p14:sldId id="543"/>
            <p14:sldId id="547"/>
            <p14:sldId id="544"/>
            <p14:sldId id="545"/>
            <p14:sldId id="491"/>
            <p14:sldId id="549"/>
          </p14:sldIdLst>
        </p14:section>
        <p14:section name="Not Used" id="{ADBDE2E2-B859-5345-85B0-EE86FD4BC1E7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1565">
          <p15:clr>
            <a:srgbClr val="A4A3A4"/>
          </p15:clr>
        </p15:guide>
        <p15:guide id="4" pos="4800">
          <p15:clr>
            <a:srgbClr val="A4A3A4"/>
          </p15:clr>
        </p15:guide>
        <p15:guide id="5" pos="1440">
          <p15:clr>
            <a:srgbClr val="A4A3A4"/>
          </p15:clr>
        </p15:guide>
        <p15:guide id="6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05"/>
    <a:srgbClr val="10238C"/>
    <a:srgbClr val="FFFF82"/>
    <a:srgbClr val="3F5CFF"/>
    <a:srgbClr val="A123FF"/>
    <a:srgbClr val="3E0E74"/>
    <a:srgbClr val="FFA813"/>
    <a:srgbClr val="00829C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75736" autoAdjust="0"/>
  </p:normalViewPr>
  <p:slideViewPr>
    <p:cSldViewPr snapToGrid="0">
      <p:cViewPr>
        <p:scale>
          <a:sx n="90" d="100"/>
          <a:sy n="90" d="100"/>
        </p:scale>
        <p:origin x="-1144" y="88"/>
      </p:cViewPr>
      <p:guideLst>
        <p:guide orient="horz" pos="3120"/>
        <p:guide orient="horz" pos="864"/>
        <p:guide orient="horz" pos="1565"/>
        <p:guide pos="4800"/>
        <p:guide pos="144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2A23EAF-9E83-42DB-B719-13978E104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16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23EAF-9E83-42DB-B719-13978E104B1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31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23EAF-9E83-42DB-B719-13978E104B1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3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23EAF-9E83-42DB-B719-13978E104B1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3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23EAF-9E83-42DB-B719-13978E104B1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31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23EAF-9E83-42DB-B719-13978E104B1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31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23EAF-9E83-42DB-B719-13978E104B1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31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23EAF-9E83-42DB-B719-13978E104B1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31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23EAF-9E83-42DB-B719-13978E104B1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4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solidFill>
                  <a:schemeClr val="accent1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3E24D-FD84-4FED-B951-01F6D6F74019}" type="datetimeFigureOut">
              <a:rPr lang="en-US"/>
              <a:pPr>
                <a:defRPr/>
              </a:pPr>
              <a:t>14/8/19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0D050-A382-494F-A130-61E04D1DC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4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A0AD2-E49F-4655-8197-1CE14DC056C0}" type="datetimeFigureOut">
              <a:rPr lang="en-US"/>
              <a:pPr>
                <a:defRPr/>
              </a:pPr>
              <a:t>14/8/19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82A10-2677-4D8A-93AB-8882AFC80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05DE3-65C5-4B0B-9A6D-81328B0D4DA8}" type="datetimeFigureOut">
              <a:rPr lang="en-US"/>
              <a:pPr>
                <a:defRPr/>
              </a:pPr>
              <a:t>14/8/19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2A71B-1DE9-42FA-8A78-3CE57068C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6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7C3BA-5B01-4DBC-87F1-BB75126DBE7C}" type="datetimeFigureOut">
              <a:rPr lang="en-US"/>
              <a:pPr>
                <a:defRPr/>
              </a:pPr>
              <a:t>14/8/19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B30B2-E0A9-4242-8DF4-3E28BA073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6B180-7D6A-40E2-80FD-2D6F2190F186}" type="datetimeFigureOut">
              <a:rPr lang="en-US"/>
              <a:pPr>
                <a:defRPr/>
              </a:pPr>
              <a:t>14/8/19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382C7-3E86-41CC-BA27-ACBD62495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1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 baseline="0">
                <a:solidFill>
                  <a:schemeClr val="tx1"/>
                </a:solidFill>
              </a:defRPr>
            </a:lvl1pPr>
            <a:lvl2pPr>
              <a:defRPr sz="2400" baseline="0">
                <a:solidFill>
                  <a:schemeClr val="tx1"/>
                </a:solidFill>
              </a:defRPr>
            </a:lvl2pPr>
            <a:lvl3pPr>
              <a:defRPr sz="2000" baseline="0">
                <a:solidFill>
                  <a:schemeClr val="tx1"/>
                </a:solidFill>
              </a:defRPr>
            </a:lvl3pPr>
            <a:lvl4pPr>
              <a:defRPr sz="1800" baseline="0">
                <a:solidFill>
                  <a:schemeClr val="tx1"/>
                </a:solidFill>
              </a:defRPr>
            </a:lvl4pPr>
            <a:lvl5pPr>
              <a:defRPr sz="18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 baseline="0">
                <a:solidFill>
                  <a:schemeClr val="tx1"/>
                </a:solidFill>
              </a:defRPr>
            </a:lvl1pPr>
            <a:lvl2pPr>
              <a:defRPr sz="2400" baseline="0">
                <a:solidFill>
                  <a:schemeClr val="tx1"/>
                </a:solidFill>
              </a:defRPr>
            </a:lvl2pPr>
            <a:lvl3pPr>
              <a:defRPr sz="2000" baseline="0">
                <a:solidFill>
                  <a:schemeClr val="tx1"/>
                </a:solidFill>
              </a:defRPr>
            </a:lvl3pPr>
            <a:lvl4pPr>
              <a:defRPr sz="1800" baseline="0">
                <a:solidFill>
                  <a:schemeClr val="tx1"/>
                </a:solidFill>
              </a:defRPr>
            </a:lvl4pPr>
            <a:lvl5pPr>
              <a:defRPr sz="18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9E101-0DAD-44EE-B9B4-ABD408DCCCD9}" type="datetimeFigureOut">
              <a:rPr lang="en-US"/>
              <a:pPr>
                <a:defRPr/>
              </a:pPr>
              <a:t>14/8/19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04901-E43C-440B-B08B-920FB3D7C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9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  <a:lvl2pPr>
              <a:defRPr sz="2000" baseline="0">
                <a:solidFill>
                  <a:schemeClr val="tx1"/>
                </a:solidFill>
              </a:defRPr>
            </a:lvl2pPr>
            <a:lvl3pPr>
              <a:defRPr sz="1800" baseline="0">
                <a:solidFill>
                  <a:schemeClr val="tx1"/>
                </a:solidFill>
              </a:defRPr>
            </a:lvl3pPr>
            <a:lvl4pPr>
              <a:defRPr sz="1600" baseline="0">
                <a:solidFill>
                  <a:schemeClr val="tx1"/>
                </a:solidFill>
              </a:defRPr>
            </a:lvl4pPr>
            <a:lvl5pPr>
              <a:defRPr sz="16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  <a:lvl2pPr>
              <a:defRPr sz="2000" baseline="0">
                <a:solidFill>
                  <a:schemeClr val="tx1"/>
                </a:solidFill>
              </a:defRPr>
            </a:lvl2pPr>
            <a:lvl3pPr>
              <a:defRPr sz="1800" baseline="0">
                <a:solidFill>
                  <a:schemeClr val="tx1"/>
                </a:solidFill>
              </a:defRPr>
            </a:lvl3pPr>
            <a:lvl4pPr>
              <a:defRPr sz="1600" baseline="0">
                <a:solidFill>
                  <a:schemeClr val="tx1"/>
                </a:solidFill>
              </a:defRPr>
            </a:lvl4pPr>
            <a:lvl5pPr>
              <a:defRPr sz="16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58BB8-FCAD-4074-A730-580B46E885B3}" type="datetimeFigureOut">
              <a:rPr lang="en-US"/>
              <a:pPr>
                <a:defRPr/>
              </a:pPr>
              <a:t>14/8/19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C7C8E-7181-4828-A669-F02CC65C2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9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A3E2D-57F1-41AA-9075-E4B23181A963}" type="datetimeFigureOut">
              <a:rPr lang="en-US"/>
              <a:pPr>
                <a:defRPr/>
              </a:pPr>
              <a:t>14/8/19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9FE6A-5663-4095-A92C-1D895BBA0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9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5010E-8E33-4AD3-986F-3D9C97A1477B}" type="datetimeFigureOut">
              <a:rPr lang="en-US"/>
              <a:pPr>
                <a:defRPr/>
              </a:pPr>
              <a:t>14/8/19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083B0-E4BD-4954-AC07-2C0E21D0B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 baseline="0">
                <a:solidFill>
                  <a:schemeClr val="tx1"/>
                </a:solidFill>
              </a:defRPr>
            </a:lvl1pPr>
            <a:lvl2pPr>
              <a:defRPr sz="2400" baseline="0">
                <a:solidFill>
                  <a:schemeClr val="tx1"/>
                </a:solidFill>
              </a:defRPr>
            </a:lvl2pPr>
            <a:lvl3pPr>
              <a:defRPr sz="2200" baseline="0">
                <a:solidFill>
                  <a:schemeClr val="tx1"/>
                </a:solidFill>
              </a:defRPr>
            </a:lvl3pPr>
            <a:lvl4pPr>
              <a:defRPr sz="2000" baseline="0">
                <a:solidFill>
                  <a:schemeClr val="tx1"/>
                </a:solidFill>
              </a:defRPr>
            </a:lvl4pPr>
            <a:lvl5pPr>
              <a:defRPr sz="18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88EE-FC38-4AAB-9F70-66C0D9775CC5}" type="datetimeFigureOut">
              <a:rPr lang="en-US"/>
              <a:pPr>
                <a:defRPr/>
              </a:pPr>
              <a:t>14/8/19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4682C-EAFA-4847-AE0E-60CAC1641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7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C31A1-885B-46A8-AA33-BEAADD5F3BCD}" type="datetimeFigureOut">
              <a:rPr lang="en-US"/>
              <a:pPr>
                <a:defRPr/>
              </a:pPr>
              <a:t>14/8/19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E9D29-D2A0-4A5F-8BEA-1168073A2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7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fld id="{5C0CE486-7582-40D0-80EC-8938CEF4A981}" type="datetimeFigureOut">
              <a:rPr lang="en-US"/>
              <a:pPr>
                <a:defRPr/>
              </a:pPr>
              <a:t>14/8/19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BCBCBC"/>
                </a:solidFill>
              </a:defRPr>
            </a:lvl1pPr>
          </a:lstStyle>
          <a:p>
            <a:pPr>
              <a:defRPr/>
            </a:pPr>
            <a:fld id="{F4918CA4-7FB3-4878-9FD7-B4872FCA6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solidFill>
            <a:schemeClr val="accent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accent1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accent1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accent1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accent1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485" y="237921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NM2207 </a:t>
            </a:r>
            <a:br>
              <a:rPr lang="en-US" dirty="0" smtClean="0"/>
            </a:br>
            <a:r>
              <a:rPr lang="en-US" dirty="0" smtClean="0"/>
              <a:t>Computational Media Literacy</a:t>
            </a:r>
            <a:endParaRPr lang="en-US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67" y="170483"/>
            <a:ext cx="8382000" cy="1466850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97317" y="4493256"/>
            <a:ext cx="495411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SG" dirty="0">
              <a:latin typeface="+mn-lt"/>
            </a:endParaRPr>
          </a:p>
          <a:p>
            <a:pPr algn="ctr"/>
            <a:r>
              <a:rPr lang="en-US" dirty="0" smtClean="0">
                <a:latin typeface="+mn-lt"/>
              </a:rPr>
              <a:t>Lonce Wyse</a:t>
            </a:r>
          </a:p>
          <a:p>
            <a:pPr algn="ctr"/>
            <a:endParaRPr lang="en-US" dirty="0" smtClean="0">
              <a:latin typeface="+mn-lt"/>
            </a:endParaRPr>
          </a:p>
          <a:p>
            <a:pPr algn="ctr"/>
            <a:r>
              <a:rPr lang="en-US" dirty="0" smtClean="0">
                <a:latin typeface="+mn-lt"/>
              </a:rPr>
              <a:t>National University of Singapore</a:t>
            </a:r>
            <a:endParaRPr lang="en-US" dirty="0">
              <a:latin typeface="+mn-lt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 </a:t>
            </a:r>
            <a:r>
              <a:rPr lang="en-SG" dirty="0"/>
              <a:t>one of the early computationally oriented at FASS (New Media, Data Science)</a:t>
            </a:r>
          </a:p>
          <a:p>
            <a:r>
              <a:rPr lang="en-SG" dirty="0"/>
              <a:t> </a:t>
            </a:r>
            <a:r>
              <a:rPr lang="en-SG" dirty="0" smtClean="0"/>
              <a:t>pre</a:t>
            </a:r>
            <a:r>
              <a:rPr lang="en-SG" dirty="0"/>
              <a:t>-NUS Computational Thinking   - alternative to GEM (more CS and no coding)</a:t>
            </a:r>
          </a:p>
          <a:p>
            <a:r>
              <a:rPr lang="en-SG" dirty="0"/>
              <a:t> </a:t>
            </a:r>
            <a:r>
              <a:rPr lang="en-SG" dirty="0" smtClean="0"/>
              <a:t>Early </a:t>
            </a:r>
            <a:r>
              <a:rPr lang="en-SG" dirty="0"/>
              <a:t>“blended” </a:t>
            </a:r>
            <a:r>
              <a:rPr lang="en-SG" dirty="0" smtClean="0"/>
              <a:t>course</a:t>
            </a:r>
          </a:p>
          <a:p>
            <a:pPr lvl="1"/>
            <a:r>
              <a:rPr lang="en-SG" dirty="0" smtClean="0"/>
              <a:t>Interns</a:t>
            </a:r>
            <a:endParaRPr lang="en-SG" dirty="0"/>
          </a:p>
          <a:p>
            <a:r>
              <a:rPr lang="en-SG" dirty="0" smtClean="0"/>
              <a:t>13 </a:t>
            </a:r>
            <a:r>
              <a:rPr lang="en-SG" dirty="0"/>
              <a:t>f2f hours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968999" y="5738731"/>
            <a:ext cx="2997843" cy="992270"/>
            <a:chOff x="2920999" y="5611731"/>
            <a:chExt cx="2997843" cy="99227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0999" y="5611731"/>
              <a:ext cx="992269" cy="99226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0934" y="5616222"/>
              <a:ext cx="700304" cy="98777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3556" y="5672023"/>
              <a:ext cx="895286" cy="895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2666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75133" cy="4708525"/>
          </a:xfrm>
        </p:spPr>
        <p:txBody>
          <a:bodyPr/>
          <a:lstStyle/>
          <a:p>
            <a:r>
              <a:rPr lang="en-US" dirty="0" smtClean="0"/>
              <a:t>4-MC, Workload: 10 hours</a:t>
            </a:r>
          </a:p>
          <a:p>
            <a:endParaRPr lang="en-US" dirty="0" smtClean="0"/>
          </a:p>
          <a:p>
            <a:pPr marL="650875" indent="-514350">
              <a:buFont typeface="+mj-ea"/>
              <a:buAutoNum type="circleNumDbPlain"/>
            </a:pPr>
            <a:r>
              <a:rPr lang="en-US" dirty="0" smtClean="0">
                <a:solidFill>
                  <a:srgbClr val="009C05"/>
                </a:solidFill>
              </a:rPr>
              <a:t>Video “lectures” </a:t>
            </a:r>
            <a:r>
              <a:rPr lang="en-US" dirty="0" smtClean="0"/>
              <a:t>(</a:t>
            </a:r>
            <a:r>
              <a:rPr lang="en-US" dirty="0" err="1" smtClean="0"/>
              <a:t>avg</a:t>
            </a:r>
            <a:r>
              <a:rPr lang="en-US" dirty="0" smtClean="0"/>
              <a:t> 2.5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Introduce concepts</a:t>
            </a:r>
          </a:p>
          <a:p>
            <a:pPr lvl="1"/>
            <a:r>
              <a:rPr lang="en-US" dirty="0" smtClean="0"/>
              <a:t>Code along (template files provided)</a:t>
            </a:r>
          </a:p>
          <a:p>
            <a:pPr marL="650875" indent="-514350">
              <a:buFont typeface="+mj-ea"/>
              <a:buAutoNum type="circleNumDbPlain"/>
            </a:pPr>
            <a:r>
              <a:rPr lang="en-US" dirty="0" smtClean="0">
                <a:solidFill>
                  <a:srgbClr val="009C05"/>
                </a:solidFill>
              </a:rPr>
              <a:t>Classroom “challenge”</a:t>
            </a:r>
            <a:r>
              <a:rPr lang="en-US" dirty="0" smtClean="0"/>
              <a:t> sessions (3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Groups of 2 or 3 (no one codes alone)</a:t>
            </a:r>
          </a:p>
          <a:p>
            <a:pPr lvl="1"/>
            <a:r>
              <a:rPr lang="en-US" dirty="0" smtClean="0"/>
              <a:t>Questions (vids, </a:t>
            </a:r>
            <a:r>
              <a:rPr lang="en-US" dirty="0" err="1" smtClean="0"/>
              <a:t>homeworks</a:t>
            </a:r>
            <a:r>
              <a:rPr lang="en-US" dirty="0" smtClean="0"/>
              <a:t>, challenges)</a:t>
            </a:r>
          </a:p>
          <a:p>
            <a:pPr marL="650875" indent="-514350">
              <a:buFont typeface="+mj-ea"/>
              <a:buAutoNum type="circleNumDbPlain"/>
            </a:pPr>
            <a:r>
              <a:rPr lang="en-US" dirty="0" err="1" smtClean="0">
                <a:solidFill>
                  <a:srgbClr val="009C05"/>
                </a:solidFill>
              </a:rPr>
              <a:t>Homeworks</a:t>
            </a:r>
            <a:r>
              <a:rPr lang="en-US" dirty="0" smtClean="0"/>
              <a:t> (4.5 </a:t>
            </a:r>
            <a:r>
              <a:rPr lang="en-US" dirty="0" err="1" smtClean="0"/>
              <a:t>hrs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Upload to your website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68999" y="5738731"/>
            <a:ext cx="2997843" cy="992270"/>
            <a:chOff x="2920999" y="5611731"/>
            <a:chExt cx="2997843" cy="9922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0999" y="5611731"/>
              <a:ext cx="992269" cy="99226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0934" y="5616222"/>
              <a:ext cx="700304" cy="98777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3556" y="5672023"/>
              <a:ext cx="895286" cy="895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64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 (Attendance/Participation)</a:t>
            </a:r>
          </a:p>
          <a:p>
            <a:pPr lvl="1"/>
            <a:r>
              <a:rPr lang="en-US" dirty="0" smtClean="0"/>
              <a:t>Just show TA by end of class, 100%</a:t>
            </a:r>
          </a:p>
          <a:p>
            <a:pPr lvl="1"/>
            <a:r>
              <a:rPr lang="en-US" dirty="0" smtClean="0"/>
              <a:t>Class day midnight uploaded </a:t>
            </a:r>
            <a:r>
              <a:rPr lang="en-US" dirty="0"/>
              <a:t>(notify TA</a:t>
            </a:r>
            <a:r>
              <a:rPr lang="en-US" dirty="0" smtClean="0"/>
              <a:t>), 50%</a:t>
            </a:r>
          </a:p>
          <a:p>
            <a:r>
              <a:rPr lang="en-US" dirty="0" smtClean="0"/>
              <a:t>Weekly Homework</a:t>
            </a:r>
          </a:p>
          <a:p>
            <a:pPr lvl="1"/>
            <a:r>
              <a:rPr lang="en-US" dirty="0" smtClean="0"/>
              <a:t>Sunday midnight uploaded to website 100%</a:t>
            </a:r>
          </a:p>
          <a:p>
            <a:pPr lvl="1"/>
            <a:r>
              <a:rPr lang="en-US" dirty="0" smtClean="0"/>
              <a:t>Tuesday midnight uploaded (notify TA) 50%</a:t>
            </a:r>
          </a:p>
          <a:p>
            <a:r>
              <a:rPr lang="en-US" dirty="0" smtClean="0"/>
              <a:t>2 quizzes</a:t>
            </a:r>
          </a:p>
          <a:p>
            <a:r>
              <a:rPr lang="en-US" dirty="0" smtClean="0"/>
              <a:t>Final Project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968999" y="5738731"/>
            <a:ext cx="2997843" cy="992270"/>
            <a:chOff x="2920999" y="5611731"/>
            <a:chExt cx="2997843" cy="99227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0999" y="5611731"/>
              <a:ext cx="992269" cy="99226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0934" y="5616222"/>
              <a:ext cx="700304" cy="98777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3556" y="5672023"/>
              <a:ext cx="895286" cy="895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369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430866"/>
            <a:ext cx="2921000" cy="2713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528"/>
            <a:ext cx="8229600" cy="1143000"/>
          </a:xfrm>
        </p:spPr>
        <p:txBody>
          <a:bodyPr/>
          <a:lstStyle/>
          <a:p>
            <a:r>
              <a:rPr lang="en-US" dirty="0" smtClean="0"/>
              <a:t>How to do well?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303868"/>
            <a:ext cx="8229600" cy="4708525"/>
          </a:xfrm>
        </p:spPr>
        <p:txBody>
          <a:bodyPr/>
          <a:lstStyle/>
          <a:p>
            <a:r>
              <a:rPr lang="en-US" dirty="0" smtClean="0"/>
              <a:t>Practice regularly</a:t>
            </a:r>
          </a:p>
          <a:p>
            <a:r>
              <a:rPr lang="en-US" dirty="0" smtClean="0"/>
              <a:t>Google window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w3schools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Work with a friend </a:t>
            </a:r>
          </a:p>
          <a:p>
            <a:r>
              <a:rPr lang="en-US" dirty="0" smtClean="0"/>
              <a:t>Rip, mash, modify</a:t>
            </a:r>
          </a:p>
          <a:p>
            <a:r>
              <a:rPr lang="en-US" dirty="0" smtClean="0"/>
              <a:t>Practice regularly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668" y="3982508"/>
            <a:ext cx="4727222" cy="248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9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66" y="1629834"/>
            <a:ext cx="3683000" cy="368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734" y="1622778"/>
            <a:ext cx="3685822" cy="368582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Please choose, a </a:t>
            </a:r>
            <a:r>
              <a:rPr lang="en-US" smtClean="0"/>
              <a:t>or b: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2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344" y="1842106"/>
            <a:ext cx="8392332" cy="1474005"/>
          </a:xfrm>
        </p:spPr>
        <p:txBody>
          <a:bodyPr/>
          <a:lstStyle/>
          <a:p>
            <a:pPr marL="904875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Home:     </a:t>
            </a:r>
            <a:r>
              <a:rPr lang="en-US" dirty="0" err="1" smtClean="0"/>
              <a:t>lonce.org</a:t>
            </a:r>
            <a:endParaRPr lang="en-US" dirty="0" smtClean="0"/>
          </a:p>
          <a:p>
            <a:pPr lvl="1"/>
            <a:r>
              <a:rPr lang="en-US" dirty="0" smtClean="0"/>
              <a:t>Email:     </a:t>
            </a:r>
            <a:r>
              <a:rPr lang="en-US" dirty="0" err="1" smtClean="0"/>
              <a:t>lonce.wyse@nus.edu.sg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8473"/>
            <a:ext cx="8382000" cy="14668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60854" y="3462063"/>
            <a:ext cx="8392332" cy="1474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 2" pitchFamily="18" charset="2"/>
              <a:buChar char="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Font typeface="Wingdings" pitchFamily="2" charset="2"/>
              <a:buChar char="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 3" pitchFamily="18" charset="2"/>
              <a:buChar char="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75" lvl="2" indent="0">
              <a:buFont typeface="Wingdings" pitchFamily="2" charset="2"/>
              <a:buNone/>
            </a:pPr>
            <a:endParaRPr lang="en-US" dirty="0" smtClean="0"/>
          </a:p>
          <a:p>
            <a:pPr lvl="1"/>
            <a:r>
              <a:rPr lang="en-US" dirty="0" smtClean="0"/>
              <a:t>Teaching Assistants</a:t>
            </a:r>
          </a:p>
          <a:p>
            <a:pPr lvl="2"/>
            <a:r>
              <a:rPr lang="en-US" dirty="0" smtClean="0"/>
              <a:t>Dennis</a:t>
            </a:r>
          </a:p>
          <a:p>
            <a:pPr lvl="2"/>
            <a:r>
              <a:rPr lang="en-US" dirty="0" smtClean="0"/>
              <a:t>Brandon</a:t>
            </a:r>
          </a:p>
          <a:p>
            <a:pPr lvl="2"/>
            <a:r>
              <a:rPr lang="en-US" dirty="0" smtClean="0"/>
              <a:t>Ha </a:t>
            </a:r>
          </a:p>
          <a:p>
            <a:pPr lvl="2"/>
            <a:r>
              <a:rPr lang="en-US" dirty="0" err="1"/>
              <a:t>Anh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Yi Wei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3631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group &amp;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7 rows</a:t>
            </a:r>
          </a:p>
          <a:p>
            <a:r>
              <a:rPr lang="en-US" dirty="0" smtClean="0"/>
              <a:t>Divide into 6 groups</a:t>
            </a:r>
          </a:p>
          <a:p>
            <a:r>
              <a:rPr lang="en-US" dirty="0" smtClean="0"/>
              <a:t>Introduce yourself to each person in your group. You’ll be working with them!</a:t>
            </a:r>
          </a:p>
          <a:p>
            <a:pPr marL="136525" indent="0">
              <a:buNone/>
            </a:pPr>
            <a:endParaRPr lang="en-US" dirty="0" smtClean="0"/>
          </a:p>
          <a:p>
            <a:r>
              <a:rPr lang="en-US" dirty="0" smtClean="0"/>
              <a:t>Download challenges from </a:t>
            </a:r>
            <a:r>
              <a:rPr lang="en-US" dirty="0" err="1" smtClean="0"/>
              <a:t>LumiNUS</a:t>
            </a:r>
            <a:r>
              <a:rPr lang="en-US" dirty="0" smtClean="0"/>
              <a:t> 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Step through each challenge</a:t>
            </a:r>
          </a:p>
          <a:p>
            <a:pPr lvl="1"/>
            <a:r>
              <a:rPr lang="en-US" dirty="0" smtClean="0"/>
              <a:t>Sign your TA’s sheet (name and matric)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968999" y="5738731"/>
            <a:ext cx="2997843" cy="992270"/>
            <a:chOff x="2920999" y="5611731"/>
            <a:chExt cx="2997843" cy="99227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0999" y="5611731"/>
              <a:ext cx="992269" cy="99226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0934" y="5616222"/>
              <a:ext cx="700304" cy="98777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3556" y="5672023"/>
              <a:ext cx="895286" cy="895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479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is for non-programmers</a:t>
            </a:r>
          </a:p>
          <a:p>
            <a:r>
              <a:rPr lang="en-US" dirty="0" smtClean="0"/>
              <a:t>Literacy through making stuff</a:t>
            </a:r>
          </a:p>
          <a:p>
            <a:r>
              <a:rPr lang="en-US" dirty="0" smtClean="0"/>
              <a:t>Learning with web technologies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68999" y="5738731"/>
            <a:ext cx="2997843" cy="992270"/>
            <a:chOff x="2920999" y="5611731"/>
            <a:chExt cx="2997843" cy="9922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0999" y="5611731"/>
              <a:ext cx="992269" cy="99226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0934" y="5616222"/>
              <a:ext cx="700304" cy="98777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23556" y="5672023"/>
              <a:ext cx="895286" cy="895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128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is for non-programmers</a:t>
            </a:r>
          </a:p>
          <a:p>
            <a:r>
              <a:rPr lang="en-US" dirty="0" smtClean="0"/>
              <a:t>Literacy through making stuff</a:t>
            </a:r>
          </a:p>
          <a:p>
            <a:r>
              <a:rPr lang="en-US" dirty="0" smtClean="0"/>
              <a:t>Learning with web technologies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444" y="338667"/>
            <a:ext cx="3118556" cy="31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5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is for non-programmers</a:t>
            </a:r>
          </a:p>
          <a:p>
            <a:r>
              <a:rPr lang="en-US" dirty="0" smtClean="0"/>
              <a:t>Literacy through making stuff</a:t>
            </a:r>
          </a:p>
          <a:p>
            <a:r>
              <a:rPr lang="en-US" dirty="0" smtClean="0"/>
              <a:t>Learning with web technologies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444" y="338667"/>
            <a:ext cx="3118556" cy="31185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1" y="3584223"/>
            <a:ext cx="2200954" cy="31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7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is for non-programmers</a:t>
            </a:r>
          </a:p>
          <a:p>
            <a:r>
              <a:rPr lang="en-US" dirty="0" smtClean="0"/>
              <a:t>Literacy through making stuff</a:t>
            </a:r>
          </a:p>
          <a:p>
            <a:r>
              <a:rPr lang="en-US" dirty="0" smtClean="0"/>
              <a:t>Learning with web technologies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444" y="338667"/>
            <a:ext cx="3118556" cy="31185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1" y="3584223"/>
            <a:ext cx="2200954" cy="31044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556" y="3852333"/>
            <a:ext cx="2813754" cy="28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7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526" y="1340555"/>
            <a:ext cx="6021637" cy="530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5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44" y="2161743"/>
            <a:ext cx="7620000" cy="14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5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22" y="2391835"/>
            <a:ext cx="8607778" cy="178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5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Literacy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and why? </a:t>
            </a:r>
          </a:p>
          <a:p>
            <a:endParaRPr lang="en-US" dirty="0"/>
          </a:p>
          <a:p>
            <a:r>
              <a:rPr lang="en-US" dirty="0" smtClean="0"/>
              <a:t>What will you be able to do by the end of this course?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968999" y="5738731"/>
            <a:ext cx="2997843" cy="992270"/>
            <a:chOff x="2920999" y="5611731"/>
            <a:chExt cx="2997843" cy="99227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0999" y="5611731"/>
              <a:ext cx="992269" cy="99226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0934" y="5616222"/>
              <a:ext cx="700304" cy="98777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3556" y="5672023"/>
              <a:ext cx="895286" cy="895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4632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12819</TotalTime>
  <Words>334</Words>
  <Application>Microsoft Macintosh PowerPoint</Application>
  <PresentationFormat>On-screen Show (4:3)</PresentationFormat>
  <Paragraphs>90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NM2207  Computational Media Literacy</vt:lpstr>
      <vt:lpstr>About</vt:lpstr>
      <vt:lpstr>About</vt:lpstr>
      <vt:lpstr>About</vt:lpstr>
      <vt:lpstr>About</vt:lpstr>
      <vt:lpstr>HTML</vt:lpstr>
      <vt:lpstr>CSS</vt:lpstr>
      <vt:lpstr>JavaScript</vt:lpstr>
      <vt:lpstr>Computational Literacy</vt:lpstr>
      <vt:lpstr>Background</vt:lpstr>
      <vt:lpstr>Course Structure</vt:lpstr>
      <vt:lpstr>Grading</vt:lpstr>
      <vt:lpstr>How to do well?</vt:lpstr>
      <vt:lpstr>Please choose, a or b:</vt:lpstr>
      <vt:lpstr>PowerPoint Presentation</vt:lpstr>
      <vt:lpstr>Tutorial group &amp; challenges</vt:lpstr>
    </vt:vector>
  </TitlesOfParts>
  <Company>Enterprise IG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Enterprise IG</dc:creator>
  <cp:lastModifiedBy>loncee</cp:lastModifiedBy>
  <cp:revision>436</cp:revision>
  <dcterms:created xsi:type="dcterms:W3CDTF">2002-04-10T21:45:09Z</dcterms:created>
  <dcterms:modified xsi:type="dcterms:W3CDTF">2019-08-14T08:15:16Z</dcterms:modified>
</cp:coreProperties>
</file>