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6" autoAdjust="0"/>
  </p:normalViewPr>
  <p:slideViewPr>
    <p:cSldViewPr>
      <p:cViewPr>
        <p:scale>
          <a:sx n="66" d="100"/>
          <a:sy n="66" d="100"/>
        </p:scale>
        <p:origin x="-150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ropbox\phoenix104104\3DMM\final\code\cross_times-GT630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CPU</c:v>
          </c:tx>
          <c:invertIfNegative val="0"/>
          <c:cat>
            <c:strRef>
              <c:f>Evaluation!$C$17:$C$20</c:f>
              <c:strCache>
                <c:ptCount val="4"/>
                <c:pt idx="0">
                  <c:v>tsukuba</c:v>
                </c:pt>
                <c:pt idx="1">
                  <c:v>venus</c:v>
                </c:pt>
                <c:pt idx="2">
                  <c:v>cones</c:v>
                </c:pt>
                <c:pt idx="3">
                  <c:v>teddy</c:v>
                </c:pt>
              </c:strCache>
            </c:strRef>
          </c:cat>
          <c:val>
            <c:numRef>
              <c:f>Evaluation!$D$17:$D$20</c:f>
              <c:numCache>
                <c:formatCode>0.00_);[Red]\(0.00\)</c:formatCode>
                <c:ptCount val="4"/>
                <c:pt idx="0">
                  <c:v>10929.411599999999</c:v>
                </c:pt>
                <c:pt idx="1">
                  <c:v>20390.645</c:v>
                </c:pt>
                <c:pt idx="2">
                  <c:v>59872.258000000002</c:v>
                </c:pt>
                <c:pt idx="3">
                  <c:v>59537.236000000004</c:v>
                </c:pt>
              </c:numCache>
            </c:numRef>
          </c:val>
        </c:ser>
        <c:ser>
          <c:idx val="1"/>
          <c:order val="1"/>
          <c:tx>
            <c:v>GPU</c:v>
          </c:tx>
          <c:invertIfNegative val="0"/>
          <c:cat>
            <c:strRef>
              <c:f>Evaluation!$C$17:$C$20</c:f>
              <c:strCache>
                <c:ptCount val="4"/>
                <c:pt idx="0">
                  <c:v>tsukuba</c:v>
                </c:pt>
                <c:pt idx="1">
                  <c:v>venus</c:v>
                </c:pt>
                <c:pt idx="2">
                  <c:v>cones</c:v>
                </c:pt>
                <c:pt idx="3">
                  <c:v>teddy</c:v>
                </c:pt>
              </c:strCache>
            </c:strRef>
          </c:cat>
          <c:val>
            <c:numRef>
              <c:f>Evaluation!$E$17:$E$20</c:f>
              <c:numCache>
                <c:formatCode>0.00_);[Red]\(0.00\)</c:formatCode>
                <c:ptCount val="4"/>
                <c:pt idx="0">
                  <c:v>365.88561000000004</c:v>
                </c:pt>
                <c:pt idx="1">
                  <c:v>680.68186000000003</c:v>
                </c:pt>
                <c:pt idx="2">
                  <c:v>1970.5328000000002</c:v>
                </c:pt>
                <c:pt idx="3">
                  <c:v>1971.0307600000001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731840"/>
        <c:axId val="73712192"/>
        <c:axId val="0"/>
      </c:bar3DChart>
      <c:catAx>
        <c:axId val="377318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zh-TW"/>
          </a:p>
        </c:txPr>
        <c:crossAx val="73712192"/>
        <c:crosses val="autoZero"/>
        <c:auto val="1"/>
        <c:lblAlgn val="ctr"/>
        <c:lblOffset val="100"/>
        <c:noMultiLvlLbl val="0"/>
      </c:catAx>
      <c:valAx>
        <c:axId val="73712192"/>
        <c:scaling>
          <c:orientation val="minMax"/>
        </c:scaling>
        <c:delete val="0"/>
        <c:axPos val="l"/>
        <c:majorGridlines/>
        <c:numFmt formatCode="0.00_);[Red]\(0.00\)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zh-TW"/>
          </a:p>
        </c:txPr>
        <c:crossAx val="377318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400" b="1">
              <a:latin typeface="+mj-lt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6062992125983"/>
          <c:y val="0.13207203266258385"/>
          <c:w val="0.73674409623237092"/>
          <c:h val="0.7519480898221057"/>
        </c:manualLayout>
      </c:layout>
      <c:lineChart>
        <c:grouping val="standard"/>
        <c:varyColors val="0"/>
        <c:ser>
          <c:idx val="0"/>
          <c:order val="0"/>
          <c:tx>
            <c:strRef>
              <c:f>工作表2!$B$48</c:f>
              <c:strCache>
                <c:ptCount val="1"/>
                <c:pt idx="0">
                  <c:v>Cross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strRef>
              <c:f>工作表2!$A$49:$A$57</c:f>
              <c:strCache>
                <c:ptCount val="9"/>
                <c:pt idx="0">
                  <c:v>1x1</c:v>
                </c:pt>
                <c:pt idx="1">
                  <c:v>2x2</c:v>
                </c:pt>
                <c:pt idx="2">
                  <c:v>4x4</c:v>
                </c:pt>
                <c:pt idx="3">
                  <c:v>8x8</c:v>
                </c:pt>
                <c:pt idx="4">
                  <c:v>8x16</c:v>
                </c:pt>
                <c:pt idx="5">
                  <c:v>16x8</c:v>
                </c:pt>
                <c:pt idx="6">
                  <c:v>16x16</c:v>
                </c:pt>
                <c:pt idx="7">
                  <c:v>16x32</c:v>
                </c:pt>
                <c:pt idx="8">
                  <c:v>32x16</c:v>
                </c:pt>
              </c:strCache>
            </c:strRef>
          </c:cat>
          <c:val>
            <c:numRef>
              <c:f>工作表2!$B$49:$B$57</c:f>
              <c:numCache>
                <c:formatCode>General</c:formatCode>
                <c:ptCount val="9"/>
                <c:pt idx="0">
                  <c:v>0.39043450000000002</c:v>
                </c:pt>
                <c:pt idx="1">
                  <c:v>1.2202437499999998</c:v>
                </c:pt>
                <c:pt idx="2">
                  <c:v>3.3947212499999999</c:v>
                </c:pt>
                <c:pt idx="3">
                  <c:v>9.8104145000000003</c:v>
                </c:pt>
                <c:pt idx="4">
                  <c:v>13.419845500000001</c:v>
                </c:pt>
                <c:pt idx="5">
                  <c:v>13.419256999999998</c:v>
                </c:pt>
                <c:pt idx="6">
                  <c:v>13.429749750000001</c:v>
                </c:pt>
                <c:pt idx="7">
                  <c:v>12.895458</c:v>
                </c:pt>
                <c:pt idx="8">
                  <c:v>12.040327249999999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工作表2!$C$48</c:f>
              <c:strCache>
                <c:ptCount val="1"/>
                <c:pt idx="0">
                  <c:v>Match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strRef>
              <c:f>工作表2!$A$49:$A$57</c:f>
              <c:strCache>
                <c:ptCount val="9"/>
                <c:pt idx="0">
                  <c:v>1x1</c:v>
                </c:pt>
                <c:pt idx="1">
                  <c:v>2x2</c:v>
                </c:pt>
                <c:pt idx="2">
                  <c:v>4x4</c:v>
                </c:pt>
                <c:pt idx="3">
                  <c:v>8x8</c:v>
                </c:pt>
                <c:pt idx="4">
                  <c:v>8x16</c:v>
                </c:pt>
                <c:pt idx="5">
                  <c:v>16x8</c:v>
                </c:pt>
                <c:pt idx="6">
                  <c:v>16x16</c:v>
                </c:pt>
                <c:pt idx="7">
                  <c:v>16x32</c:v>
                </c:pt>
                <c:pt idx="8">
                  <c:v>32x16</c:v>
                </c:pt>
              </c:strCache>
            </c:strRef>
          </c:cat>
          <c:val>
            <c:numRef>
              <c:f>工作表2!$C$49:$C$57</c:f>
              <c:numCache>
                <c:formatCode>General</c:formatCode>
                <c:ptCount val="9"/>
                <c:pt idx="0">
                  <c:v>0.63626300000000002</c:v>
                </c:pt>
                <c:pt idx="1">
                  <c:v>1.6704750000000002</c:v>
                </c:pt>
                <c:pt idx="2">
                  <c:v>3.8796540000000004</c:v>
                </c:pt>
                <c:pt idx="3">
                  <c:v>9.1462672500000011</c:v>
                </c:pt>
                <c:pt idx="4">
                  <c:v>10.25414475</c:v>
                </c:pt>
                <c:pt idx="5">
                  <c:v>10.13655325</c:v>
                </c:pt>
                <c:pt idx="6">
                  <c:v>9.7735804999999996</c:v>
                </c:pt>
                <c:pt idx="7">
                  <c:v>9.4012370000000001</c:v>
                </c:pt>
                <c:pt idx="8">
                  <c:v>8.491764250000001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工作表2!$D$48</c:f>
              <c:strCache>
                <c:ptCount val="1"/>
                <c:pt idx="0">
                  <c:v>Refine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strRef>
              <c:f>工作表2!$A$49:$A$57</c:f>
              <c:strCache>
                <c:ptCount val="9"/>
                <c:pt idx="0">
                  <c:v>1x1</c:v>
                </c:pt>
                <c:pt idx="1">
                  <c:v>2x2</c:v>
                </c:pt>
                <c:pt idx="2">
                  <c:v>4x4</c:v>
                </c:pt>
                <c:pt idx="3">
                  <c:v>8x8</c:v>
                </c:pt>
                <c:pt idx="4">
                  <c:v>8x16</c:v>
                </c:pt>
                <c:pt idx="5">
                  <c:v>16x8</c:v>
                </c:pt>
                <c:pt idx="6">
                  <c:v>16x16</c:v>
                </c:pt>
                <c:pt idx="7">
                  <c:v>16x32</c:v>
                </c:pt>
                <c:pt idx="8">
                  <c:v>32x16</c:v>
                </c:pt>
              </c:strCache>
            </c:strRef>
          </c:cat>
          <c:val>
            <c:numRef>
              <c:f>工作表2!$D$49:$D$57</c:f>
              <c:numCache>
                <c:formatCode>General</c:formatCode>
                <c:ptCount val="9"/>
                <c:pt idx="0">
                  <c:v>0.23994775000000002</c:v>
                </c:pt>
                <c:pt idx="1">
                  <c:v>0.70668949999999997</c:v>
                </c:pt>
                <c:pt idx="2">
                  <c:v>1.8518232500000003</c:v>
                </c:pt>
                <c:pt idx="3">
                  <c:v>4.4447580000000002</c:v>
                </c:pt>
                <c:pt idx="4">
                  <c:v>4.8420140000000007</c:v>
                </c:pt>
                <c:pt idx="5">
                  <c:v>4.4968620000000001</c:v>
                </c:pt>
                <c:pt idx="6">
                  <c:v>3.9225034999999999</c:v>
                </c:pt>
                <c:pt idx="7">
                  <c:v>3.9041407499999998</c:v>
                </c:pt>
                <c:pt idx="8">
                  <c:v>3.2205079999999997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工作表2!$E$48</c:f>
              <c:strCache>
                <c:ptCount val="1"/>
                <c:pt idx="0">
                  <c:v>Total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strRef>
              <c:f>工作表2!$A$49:$A$57</c:f>
              <c:strCache>
                <c:ptCount val="9"/>
                <c:pt idx="0">
                  <c:v>1x1</c:v>
                </c:pt>
                <c:pt idx="1">
                  <c:v>2x2</c:v>
                </c:pt>
                <c:pt idx="2">
                  <c:v>4x4</c:v>
                </c:pt>
                <c:pt idx="3">
                  <c:v>8x8</c:v>
                </c:pt>
                <c:pt idx="4">
                  <c:v>8x16</c:v>
                </c:pt>
                <c:pt idx="5">
                  <c:v>16x8</c:v>
                </c:pt>
                <c:pt idx="6">
                  <c:v>16x16</c:v>
                </c:pt>
                <c:pt idx="7">
                  <c:v>16x32</c:v>
                </c:pt>
                <c:pt idx="8">
                  <c:v>32x16</c:v>
                </c:pt>
              </c:strCache>
            </c:strRef>
          </c:cat>
          <c:val>
            <c:numRef>
              <c:f>工作表2!$E$49:$E$57</c:f>
              <c:numCache>
                <c:formatCode>General</c:formatCode>
                <c:ptCount val="9"/>
                <c:pt idx="0">
                  <c:v>0.59793099999999999</c:v>
                </c:pt>
                <c:pt idx="1">
                  <c:v>1.5868860000000002</c:v>
                </c:pt>
                <c:pt idx="2">
                  <c:v>3.727875</c:v>
                </c:pt>
                <c:pt idx="3">
                  <c:v>8.8305880000000005</c:v>
                </c:pt>
                <c:pt idx="4">
                  <c:v>9.9165034999999992</c:v>
                </c:pt>
                <c:pt idx="5">
                  <c:v>9.7495582499999998</c:v>
                </c:pt>
                <c:pt idx="6">
                  <c:v>9.3332179999999987</c:v>
                </c:pt>
                <c:pt idx="7">
                  <c:v>8.9946447499999991</c:v>
                </c:pt>
                <c:pt idx="8">
                  <c:v>8.0739592499999997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854976"/>
        <c:axId val="79197824"/>
      </c:lineChart>
      <c:catAx>
        <c:axId val="1298549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zh-TW"/>
          </a:p>
        </c:txPr>
        <c:crossAx val="79197824"/>
        <c:crosses val="autoZero"/>
        <c:auto val="1"/>
        <c:lblAlgn val="ctr"/>
        <c:lblOffset val="100"/>
        <c:noMultiLvlLbl val="0"/>
      </c:catAx>
      <c:valAx>
        <c:axId val="791978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zh-TW"/>
          </a:p>
        </c:txPr>
        <c:crossAx val="1298549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0.00427</cdr:x>
      <cdr:y>0</cdr:y>
    </cdr:from>
    <cdr:to>
      <cdr:x>0.14038</cdr:x>
      <cdr:y>0.06295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36004" y="0"/>
          <a:ext cx="1146718" cy="312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000" b="1" dirty="0">
              <a:solidFill>
                <a:schemeClr val="tx1"/>
              </a:solidFill>
            </a:rPr>
            <a:t>(</a:t>
          </a:r>
          <a:r>
            <a:rPr lang="en-US" altLang="zh-TW" sz="2000" b="1" dirty="0" err="1">
              <a:solidFill>
                <a:schemeClr val="tx1"/>
              </a:solidFill>
            </a:rPr>
            <a:t>ms</a:t>
          </a:r>
          <a:r>
            <a:rPr lang="en-US" altLang="zh-TW" sz="2000" b="1" dirty="0">
              <a:solidFill>
                <a:schemeClr val="tx1"/>
              </a:solidFill>
            </a:rPr>
            <a:t>)</a:t>
          </a:r>
          <a:endParaRPr lang="zh-TW" altLang="en-US" sz="20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0.1453</cdr:x>
      <cdr:y>0.69231</cdr:y>
    </cdr:from>
    <cdr:to>
      <cdr:x>0.29468</cdr:x>
      <cdr:y>0.77529</cdr:y>
    </cdr:to>
    <cdr:sp macro="" textlink="">
      <cdr:nvSpPr>
        <cdr:cNvPr id="3" name="文字方塊 5"/>
        <cdr:cNvSpPr txBox="1"/>
      </cdr:nvSpPr>
      <cdr:spPr>
        <a:xfrm xmlns:a="http://schemas.openxmlformats.org/drawingml/2006/main">
          <a:off x="1224136" y="3888432"/>
          <a:ext cx="1258518" cy="46606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400" b="1" dirty="0">
              <a:solidFill>
                <a:schemeClr val="tx1"/>
              </a:solidFill>
            </a:rPr>
            <a:t>29.87x</a:t>
          </a:r>
          <a:endParaRPr lang="zh-TW" altLang="en-US" sz="24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0.31624</cdr:x>
      <cdr:y>0.57692</cdr:y>
    </cdr:from>
    <cdr:to>
      <cdr:x>0.46562</cdr:x>
      <cdr:y>0.65989</cdr:y>
    </cdr:to>
    <cdr:sp macro="" textlink="">
      <cdr:nvSpPr>
        <cdr:cNvPr id="4" name="文字方塊 5"/>
        <cdr:cNvSpPr txBox="1"/>
      </cdr:nvSpPr>
      <cdr:spPr>
        <a:xfrm xmlns:a="http://schemas.openxmlformats.org/drawingml/2006/main">
          <a:off x="2664296" y="3240360"/>
          <a:ext cx="1258517" cy="4660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400" b="1" dirty="0">
              <a:solidFill>
                <a:schemeClr val="tx1"/>
              </a:solidFill>
            </a:rPr>
            <a:t>29.96x</a:t>
          </a:r>
          <a:endParaRPr lang="zh-TW" altLang="en-US" sz="24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0.65812</cdr:x>
      <cdr:y>0.29487</cdr:y>
    </cdr:from>
    <cdr:to>
      <cdr:x>0.8075</cdr:x>
      <cdr:y>0.37784</cdr:y>
    </cdr:to>
    <cdr:sp macro="" textlink="">
      <cdr:nvSpPr>
        <cdr:cNvPr id="6" name="文字方塊 5"/>
        <cdr:cNvSpPr txBox="1"/>
      </cdr:nvSpPr>
      <cdr:spPr>
        <a:xfrm xmlns:a="http://schemas.openxmlformats.org/drawingml/2006/main">
          <a:off x="5544616" y="1656184"/>
          <a:ext cx="1258517" cy="46601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400" b="1" dirty="0">
              <a:solidFill>
                <a:schemeClr val="tx1"/>
              </a:solidFill>
            </a:rPr>
            <a:t>30.21x</a:t>
          </a:r>
          <a:endParaRPr lang="zh-TW" altLang="en-US" sz="2400" b="1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0.84928</cdr:x>
      <cdr:y>0.88</cdr:y>
    </cdr:from>
    <cdr:to>
      <cdr:x>0.99868</cdr:x>
      <cdr:y>0.97333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7353690" y="4752528"/>
          <a:ext cx="1293600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zh-TW" sz="2000" b="1" dirty="0">
              <a:solidFill>
                <a:schemeClr val="tx1"/>
              </a:solidFill>
            </a:rPr>
            <a:t>W</a:t>
          </a:r>
          <a:r>
            <a:rPr lang="en-US" altLang="zh-TW" sz="2000" b="1" baseline="0" dirty="0" smtClean="0">
              <a:solidFill>
                <a:schemeClr val="tx1"/>
              </a:solidFill>
            </a:rPr>
            <a:t>ork </a:t>
          </a:r>
          <a:r>
            <a:rPr lang="en-US" altLang="zh-TW" sz="2000" b="1" baseline="0" dirty="0">
              <a:solidFill>
                <a:schemeClr val="tx1"/>
              </a:solidFill>
            </a:rPr>
            <a:t>Size</a:t>
          </a:r>
          <a:endParaRPr lang="zh-TW" altLang="en-US" sz="20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</cdr:x>
      <cdr:y>0.00521</cdr:y>
    </cdr:from>
    <cdr:to>
      <cdr:x>0.25208</cdr:x>
      <cdr:y>0.10938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0" y="14288"/>
          <a:ext cx="1152525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1100" b="1"/>
            <a:t>Speed-up Ratio</a:t>
          </a:r>
          <a:endParaRPr lang="zh-TW" altLang="en-US" sz="1100" b="1"/>
        </a:p>
      </cdr:txBody>
    </cdr:sp>
  </cdr:relSizeAnchor>
  <cdr:relSizeAnchor xmlns:cdr="http://schemas.openxmlformats.org/drawingml/2006/chartDrawing">
    <cdr:from>
      <cdr:x>0</cdr:x>
      <cdr:y>0.04</cdr:y>
    </cdr:from>
    <cdr:to>
      <cdr:x>0.11745</cdr:x>
      <cdr:y>0.13333</cdr:y>
    </cdr:to>
    <cdr:sp macro="" textlink="">
      <cdr:nvSpPr>
        <cdr:cNvPr id="4" name="文字方塊 1"/>
        <cdr:cNvSpPr txBox="1"/>
      </cdr:nvSpPr>
      <cdr:spPr>
        <a:xfrm xmlns:a="http://schemas.openxmlformats.org/drawingml/2006/main">
          <a:off x="0" y="216024"/>
          <a:ext cx="1016986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000" b="1" dirty="0" smtClean="0">
              <a:solidFill>
                <a:schemeClr val="tx1"/>
              </a:solidFill>
            </a:rPr>
            <a:t>Ratio</a:t>
          </a:r>
          <a:endParaRPr lang="zh-TW" altLang="en-US" sz="2000" b="1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C7A45-9038-4A84-9C20-AF5961786FB9}" type="datetimeFigureOut">
              <a:rPr lang="zh-TW" altLang="en-US" smtClean="0"/>
              <a:t>2013/6/17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28C-AF13-42D8-BC53-6511CC8196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5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2013/6/18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3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6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8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46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2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08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81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35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9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4227-ECC3-46A1-8DC7-E66762B5D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32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:\Dropbox\phoenix104104\3DMM\final\report\P1+3DMM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" t="9411" r="10054"/>
          <a:stretch/>
        </p:blipFill>
        <p:spPr bwMode="auto">
          <a:xfrm>
            <a:off x="24368" y="1005839"/>
            <a:ext cx="9119632" cy="529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051" name="Picture 3" descr="D:\Dropbox\phoenix104104\3DMM\final\report\作者介紹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r="11949"/>
          <a:stretch/>
        </p:blipFill>
        <p:spPr bwMode="auto">
          <a:xfrm>
            <a:off x="0" y="1052736"/>
            <a:ext cx="914400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732240" y="365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看板</a:t>
            </a:r>
            <a:r>
              <a:rPr lang="en-US" altLang="zh-TW" dirty="0" smtClean="0">
                <a:latin typeface="+mj-ea"/>
                <a:ea typeface="+mj-ea"/>
              </a:rPr>
              <a:t>《Three Bears》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33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075" name="Picture 3" descr="D:\Dropbox\phoenix104104\3DMM\final\report\view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" y="433387"/>
            <a:ext cx="3343751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phoenix104104\3DMM\final\report\view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49" y="433387"/>
            <a:ext cx="3343751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ropbox\phoenix104104\3DMM\final\report\disp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33" y="3861048"/>
            <a:ext cx="3343751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彎箭號 17"/>
          <p:cNvSpPr/>
          <p:nvPr/>
        </p:nvSpPr>
        <p:spPr>
          <a:xfrm rot="10800000" flipH="1">
            <a:off x="1300257" y="3429942"/>
            <a:ext cx="1584176" cy="16973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右彎箭號 22"/>
          <p:cNvSpPr/>
          <p:nvPr/>
        </p:nvSpPr>
        <p:spPr>
          <a:xfrm rot="10800000">
            <a:off x="6228184" y="3429941"/>
            <a:ext cx="1584176" cy="16973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012160" y="365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看板</a:t>
            </a:r>
            <a:r>
              <a:rPr lang="en-US" altLang="zh-TW" dirty="0" smtClean="0">
                <a:latin typeface="+mj-ea"/>
                <a:ea typeface="+mj-ea"/>
              </a:rPr>
              <a:t>《Stereo Matching》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43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098" name="Picture 2" descr="D:\Dropbox\phoenix104104\3DMM\final\report\NVIDIA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5885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012160" y="365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看板</a:t>
            </a:r>
            <a:r>
              <a:rPr lang="en-US" altLang="zh-TW" dirty="0" smtClean="0">
                <a:latin typeface="+mj-ea"/>
                <a:ea typeface="+mj-ea"/>
              </a:rPr>
              <a:t>《</a:t>
            </a:r>
            <a:r>
              <a:rPr lang="en-US" altLang="zh-TW" dirty="0" err="1" smtClean="0">
                <a:latin typeface="+mj-ea"/>
                <a:ea typeface="+mj-ea"/>
              </a:rPr>
              <a:t>nVidia</a:t>
            </a:r>
            <a:r>
              <a:rPr lang="en-US" altLang="zh-TW" dirty="0" smtClean="0">
                <a:latin typeface="+mj-ea"/>
                <a:ea typeface="+mj-ea"/>
              </a:rPr>
              <a:t>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197" name="Picture 5" descr="D:\Dropbox\phoenix104104\3DMM\final\report\tsukuba_cross_BF_C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19" y="364502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Dropbox\phoenix104104\3DMM\final\report\tsukuba_adpWeight_CPU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4" y="541784"/>
            <a:ext cx="365720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D:\Dropbox\phoenix104104\3DMM\final\report\tsukuba_cross_BF_CP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:\Dropbox\phoenix104104\3DMM\final\report\tsukuba_adpWeight_CL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07" y="548680"/>
            <a:ext cx="3658433" cy="274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6012160" y="365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看板</a:t>
            </a:r>
            <a:r>
              <a:rPr lang="en-US" altLang="zh-TW" dirty="0" smtClean="0">
                <a:latin typeface="+mj-ea"/>
                <a:ea typeface="+mj-ea"/>
              </a:rPr>
              <a:t>《Result》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88587" y="3172906"/>
            <a:ext cx="35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 smtClean="0"/>
              <a:t>Adaptve</a:t>
            </a:r>
            <a:r>
              <a:rPr lang="en-US" altLang="zh-TW" sz="2000" b="1" dirty="0" smtClean="0"/>
              <a:t> Weight – CPU version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601758" y="3212976"/>
            <a:ext cx="424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 smtClean="0"/>
              <a:t>Adaptve</a:t>
            </a:r>
            <a:r>
              <a:rPr lang="en-US" altLang="zh-TW" sz="2000" b="1" dirty="0" smtClean="0"/>
              <a:t> Weight – </a:t>
            </a:r>
            <a:r>
              <a:rPr lang="en-US" altLang="zh-TW" sz="2000" b="1" dirty="0" err="1" smtClean="0"/>
              <a:t>OpenCL</a:t>
            </a:r>
            <a:r>
              <a:rPr lang="en-US" altLang="zh-TW" sz="2000" b="1" dirty="0" smtClean="0"/>
              <a:t> version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33718" y="6375970"/>
            <a:ext cx="35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Cross-based – CPU version</a:t>
            </a:r>
            <a:endParaRPr lang="zh-TW" altLang="en-US" sz="20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866582" y="6348154"/>
            <a:ext cx="35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Cross-based – </a:t>
            </a:r>
            <a:r>
              <a:rPr lang="en-US" altLang="zh-TW" sz="2000" b="1" dirty="0" err="1" smtClean="0"/>
              <a:t>OpenCL</a:t>
            </a:r>
            <a:r>
              <a:rPr lang="en-US" altLang="zh-TW" sz="2000" b="1" dirty="0" smtClean="0"/>
              <a:t> version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22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2013/5/28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219" name="Picture 3" descr="D:\Dropbox\phoenix104104\3DMM\final\report\死神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r="-9771"/>
          <a:stretch/>
        </p:blipFill>
        <p:spPr bwMode="auto">
          <a:xfrm>
            <a:off x="0" y="17490"/>
            <a:ext cx="10229072" cy="68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953890"/>
              </p:ext>
            </p:extLst>
          </p:nvPr>
        </p:nvGraphicFramePr>
        <p:xfrm>
          <a:off x="359532" y="1772816"/>
          <a:ext cx="842493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5126297" y="410004"/>
            <a:ext cx="4118168" cy="2664296"/>
            <a:chOff x="4819799" y="132624"/>
            <a:chExt cx="4118168" cy="2664296"/>
          </a:xfrm>
        </p:grpSpPr>
        <p:sp>
          <p:nvSpPr>
            <p:cNvPr id="8" name="十二角星形 7"/>
            <p:cNvSpPr/>
            <p:nvPr/>
          </p:nvSpPr>
          <p:spPr>
            <a:xfrm rot="1244117">
              <a:off x="4819799" y="132624"/>
              <a:ext cx="4118168" cy="2664296"/>
            </a:xfrm>
            <a:prstGeom prst="star1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 rot="1776247">
              <a:off x="5402583" y="717900"/>
              <a:ext cx="30323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relaxedInset"/>
              </a:sp3d>
            </a:bodyPr>
            <a:lstStyle/>
            <a:p>
              <a:pPr algn="ctr"/>
              <a:r>
                <a:rPr lang="en-US" altLang="zh-TW" sz="8000" b="1" i="1" dirty="0" smtClean="0">
                  <a:solidFill>
                    <a:srgbClr val="FF0000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30+ X</a:t>
              </a:r>
              <a:endParaRPr lang="zh-TW" altLang="en-US" sz="8000" b="1" i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0" name="Picture 3" descr="D:\Dropbox\phoenix104104\3DMM\final\report\菇菇筆_stroke.bmp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64" b="79737" l="6250" r="82500">
                        <a14:backgroundMark x1="58750" y1="45403" x2="59000" y2="46529"/>
                        <a14:backgroundMark x1="59000" y1="44653" x2="65500" y2="44278"/>
                        <a14:backgroundMark x1="58250" y1="47280" x2="57250" y2="57411"/>
                        <a14:backgroundMark x1="67750" y1="43902" x2="76500" y2="38462"/>
                        <a14:backgroundMark x1="77250" y1="38274" x2="82000" y2="33396"/>
                        <a14:backgroundMark x1="69250" y1="18386" x2="70000" y2="20450"/>
                        <a14:backgroundMark x1="71000" y1="20826" x2="76500" y2="23077"/>
                        <a14:backgroundMark x1="65750" y1="10882" x2="69250" y2="17261"/>
                        <a14:backgroundMark x1="68500" y1="19887" x2="69000" y2="20075"/>
                        <a14:backgroundMark x1="68000" y1="20638" x2="69250" y2="20638"/>
                        <a14:backgroundMark x1="59250" y1="5066" x2="65000" y2="9944"/>
                        <a14:backgroundMark x1="54500" y1="3377" x2="59000" y2="5066"/>
                        <a14:backgroundMark x1="59000" y1="5816" x2="59000" y2="5816"/>
                        <a14:backgroundMark x1="51000" y1="3002" x2="53500" y2="3002"/>
                        <a14:backgroundMark x1="43250" y1="4315" x2="37750" y2="6754"/>
                        <a14:backgroundMark x1="37750" y1="7505" x2="34000" y2="11069"/>
                        <a14:backgroundMark x1="40750" y1="6004" x2="40750" y2="6004"/>
                        <a14:backgroundMark x1="35500" y1="10507" x2="31500" y2="15947"/>
                        <a14:backgroundMark x1="30000" y1="14071" x2="27750" y2="15009"/>
                        <a14:backgroundMark x1="25000" y1="14259" x2="25000" y2="17824"/>
                        <a14:backgroundMark x1="26250" y1="17824" x2="31000" y2="17448"/>
                        <a14:backgroundMark x1="65250" y1="34897" x2="62000" y2="38274"/>
                        <a14:backgroundMark x1="65000" y1="34334" x2="64250" y2="35460"/>
                        <a14:backgroundMark x1="60000" y1="39024" x2="62750" y2="39024"/>
                        <a14:backgroundMark x1="63250" y1="39024" x2="63250" y2="39024"/>
                        <a14:backgroundMark x1="66000" y1="33959" x2="66000" y2="33959"/>
                        <a14:backgroundMark x1="63750" y1="35835" x2="63750" y2="35835"/>
                        <a14:backgroundMark x1="66500" y1="43902" x2="66500" y2="43902"/>
                        <a14:backgroundMark x1="58250" y1="44653" x2="57750" y2="47655"/>
                        <a14:backgroundMark x1="58500" y1="44090" x2="58500" y2="44090"/>
                        <a14:backgroundMark x1="57250" y1="58161" x2="57250" y2="66604"/>
                        <a14:backgroundMark x1="57750" y1="72983" x2="56500" y2="77861"/>
                        <a14:backgroundMark x1="43250" y1="50469" x2="43250" y2="52533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4664"/>
            <a:ext cx="3960440" cy="52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6012160" y="365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看板</a:t>
            </a:r>
            <a:r>
              <a:rPr lang="en-US" altLang="zh-TW" dirty="0" smtClean="0">
                <a:latin typeface="+mj-ea"/>
                <a:ea typeface="+mj-ea"/>
              </a:rPr>
              <a:t>《Mushroom Pen》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12424"/>
              </p:ext>
            </p:extLst>
          </p:nvPr>
        </p:nvGraphicFramePr>
        <p:xfrm>
          <a:off x="242646" y="1268760"/>
          <a:ext cx="8658708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6024" y="548680"/>
            <a:ext cx="8711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+mj-lt"/>
              </a:rPr>
              <a:t>Performance Optimization</a:t>
            </a:r>
            <a:endParaRPr lang="zh-TW" altLang="en-US" sz="6000" b="1" dirty="0"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12160" y="365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看板</a:t>
            </a:r>
            <a:r>
              <a:rPr lang="en-US" altLang="zh-TW" dirty="0" smtClean="0">
                <a:latin typeface="+mj-ea"/>
                <a:ea typeface="+mj-ea"/>
              </a:rPr>
              <a:t>《Optimization》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6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4227-ECC3-46A1-8DC7-E66762B5D06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Picture 5" descr="D:\Dropbox\phoenix104104\3DMM\final\report\title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1" r="12329"/>
          <a:stretch/>
        </p:blipFill>
        <p:spPr bwMode="auto">
          <a:xfrm>
            <a:off x="1" y="79705"/>
            <a:ext cx="9143999" cy="3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Dropbox\phoenix104104\3DMM\final\report\QB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" t="-472" r="13023" b="472"/>
          <a:stretch/>
        </p:blipFill>
        <p:spPr bwMode="auto">
          <a:xfrm>
            <a:off x="1" y="433746"/>
            <a:ext cx="9108503" cy="581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12160" y="365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看板</a:t>
            </a:r>
            <a:r>
              <a:rPr lang="en-US" altLang="zh-TW" dirty="0" smtClean="0">
                <a:latin typeface="+mj-ea"/>
                <a:ea typeface="+mj-ea"/>
              </a:rPr>
              <a:t>《QB》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11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74</Words>
  <Application>Microsoft Office PowerPoint</Application>
  <PresentationFormat>如螢幕大小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Performance Optimization in OpenCL</dc:title>
  <dc:creator>Wayne</dc:creator>
  <cp:lastModifiedBy>phoenix104104</cp:lastModifiedBy>
  <cp:revision>120</cp:revision>
  <dcterms:created xsi:type="dcterms:W3CDTF">2013-05-27T03:15:18Z</dcterms:created>
  <dcterms:modified xsi:type="dcterms:W3CDTF">2013-06-17T06:37:23Z</dcterms:modified>
</cp:coreProperties>
</file>