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diagrams/layout1.xml" ContentType="application/vnd.openxmlformats-officedocument.drawingml.diagramLayout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emf" ContentType="image/x-em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73" r:id="rId3"/>
    <p:sldId id="259" r:id="rId4"/>
    <p:sldId id="258" r:id="rId5"/>
    <p:sldId id="275" r:id="rId6"/>
    <p:sldId id="276" r:id="rId7"/>
    <p:sldId id="278" r:id="rId8"/>
    <p:sldId id="257" r:id="rId9"/>
    <p:sldId id="283" r:id="rId10"/>
    <p:sldId id="280" r:id="rId11"/>
    <p:sldId id="281" r:id="rId12"/>
    <p:sldId id="282" r:id="rId13"/>
    <p:sldId id="284" r:id="rId14"/>
    <p:sldId id="285" r:id="rId15"/>
    <p:sldId id="286" r:id="rId16"/>
    <p:sldId id="270" r:id="rId17"/>
    <p:sldId id="264" r:id="rId18"/>
    <p:sldId id="265" r:id="rId19"/>
    <p:sldId id="267" r:id="rId20"/>
    <p:sldId id="277" r:id="rId21"/>
    <p:sldId id="266" r:id="rId22"/>
    <p:sldId id="268" r:id="rId23"/>
    <p:sldId id="269" r:id="rId24"/>
    <p:sldId id="271" r:id="rId25"/>
    <p:sldId id="272" r:id="rId2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avidhsia" initials="d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98" autoAdjust="0"/>
  </p:normalViewPr>
  <p:slideViewPr>
    <p:cSldViewPr>
      <p:cViewPr>
        <p:scale>
          <a:sx n="110" d="100"/>
          <a:sy n="110" d="100"/>
        </p:scale>
        <p:origin x="264" y="-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2EB592-C09A-48E6-A674-DB9694B728CE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9C07F42B-0647-43A7-8C7D-B6AA13D7865A}">
      <dgm:prSet custT="1"/>
      <dgm:spPr/>
      <dgm:t>
        <a:bodyPr/>
        <a:lstStyle/>
        <a:p>
          <a:pPr rtl="0"/>
          <a:r>
            <a:rPr lang="en-US" sz="4600" dirty="0" smtClean="0"/>
            <a:t>Phase I </a:t>
          </a:r>
          <a:endParaRPr lang="zh-TW" sz="4600" dirty="0"/>
        </a:p>
      </dgm:t>
    </dgm:pt>
    <dgm:pt modelId="{612FC375-5687-41E9-80DA-5BD1F584242E}" type="parTrans" cxnId="{F167F737-6746-477A-A7A1-F2E31217BB0E}">
      <dgm:prSet/>
      <dgm:spPr/>
      <dgm:t>
        <a:bodyPr/>
        <a:lstStyle/>
        <a:p>
          <a:endParaRPr lang="zh-TW" altLang="en-US"/>
        </a:p>
      </dgm:t>
    </dgm:pt>
    <dgm:pt modelId="{B907C520-528E-4D07-8E33-20977EF3B7CF}" type="sibTrans" cxnId="{F167F737-6746-477A-A7A1-F2E31217BB0E}">
      <dgm:prSet/>
      <dgm:spPr/>
      <dgm:t>
        <a:bodyPr/>
        <a:lstStyle/>
        <a:p>
          <a:endParaRPr lang="zh-TW" altLang="en-US"/>
        </a:p>
      </dgm:t>
    </dgm:pt>
    <dgm:pt modelId="{9F65BA29-A1B4-4A8E-8E87-123B10278427}">
      <dgm:prSet/>
      <dgm:spPr/>
      <dgm:t>
        <a:bodyPr/>
        <a:lstStyle/>
        <a:p>
          <a:pPr rtl="0"/>
          <a:r>
            <a:rPr lang="en-US" dirty="0" smtClean="0"/>
            <a:t>10/31/2015 –</a:t>
          </a:r>
          <a:r>
            <a:rPr lang="en-US" b="1" dirty="0" smtClean="0">
              <a:solidFill>
                <a:srgbClr val="FF0000"/>
              </a:solidFill>
            </a:rPr>
            <a:t>Server side</a:t>
          </a:r>
          <a:r>
            <a:rPr lang="en-US" dirty="0" smtClean="0"/>
            <a:t>,  Complete Relay mode file transfer functions and UID key authentication </a:t>
          </a:r>
          <a:endParaRPr lang="zh-TW" dirty="0"/>
        </a:p>
      </dgm:t>
    </dgm:pt>
    <dgm:pt modelId="{FD81AC16-F60D-4779-80B4-8BD87F42686A}" type="parTrans" cxnId="{AF41A4E5-6313-43D5-B3E5-A2CA9E5FC502}">
      <dgm:prSet/>
      <dgm:spPr/>
      <dgm:t>
        <a:bodyPr/>
        <a:lstStyle/>
        <a:p>
          <a:endParaRPr lang="zh-TW" altLang="en-US"/>
        </a:p>
      </dgm:t>
    </dgm:pt>
    <dgm:pt modelId="{1726BE5B-3697-4F59-9139-96AFE40D6980}" type="sibTrans" cxnId="{AF41A4E5-6313-43D5-B3E5-A2CA9E5FC502}">
      <dgm:prSet/>
      <dgm:spPr/>
      <dgm:t>
        <a:bodyPr/>
        <a:lstStyle/>
        <a:p>
          <a:endParaRPr lang="zh-TW" altLang="en-US"/>
        </a:p>
      </dgm:t>
    </dgm:pt>
    <dgm:pt modelId="{6667D9A2-C6FA-41B7-B2A7-3B2C43382FA1}">
      <dgm:prSet/>
      <dgm:spPr/>
      <dgm:t>
        <a:bodyPr/>
        <a:lstStyle/>
        <a:p>
          <a:pPr rtl="0"/>
          <a:r>
            <a:rPr lang="en-US" dirty="0" smtClean="0"/>
            <a:t>10/31/2015 – </a:t>
          </a:r>
          <a:r>
            <a:rPr lang="en-US" b="1" dirty="0" smtClean="0">
              <a:solidFill>
                <a:srgbClr val="FF0000"/>
              </a:solidFill>
            </a:rPr>
            <a:t>Client side</a:t>
          </a:r>
          <a:r>
            <a:rPr lang="en-US" dirty="0" smtClean="0"/>
            <a:t>, Complete API to use Relay mode file transfer functions</a:t>
          </a:r>
          <a:endParaRPr lang="en-US" dirty="0"/>
        </a:p>
      </dgm:t>
    </dgm:pt>
    <dgm:pt modelId="{56A7A436-BBFE-4602-83A9-A9FFF38532BF}" type="parTrans" cxnId="{999498FC-EF7D-4525-BF7F-F140EDE8DF3F}">
      <dgm:prSet/>
      <dgm:spPr/>
      <dgm:t>
        <a:bodyPr/>
        <a:lstStyle/>
        <a:p>
          <a:endParaRPr lang="zh-TW" altLang="en-US"/>
        </a:p>
      </dgm:t>
    </dgm:pt>
    <dgm:pt modelId="{69FE5BFD-C66E-4C59-9C78-66D5B3864957}" type="sibTrans" cxnId="{999498FC-EF7D-4525-BF7F-F140EDE8DF3F}">
      <dgm:prSet/>
      <dgm:spPr/>
      <dgm:t>
        <a:bodyPr/>
        <a:lstStyle/>
        <a:p>
          <a:endParaRPr lang="zh-TW" altLang="en-US"/>
        </a:p>
      </dgm:t>
    </dgm:pt>
    <dgm:pt modelId="{4AD9AAD7-5D2C-4174-A41C-AEFD1EBA6F14}">
      <dgm:prSet/>
      <dgm:spPr/>
      <dgm:t>
        <a:bodyPr/>
        <a:lstStyle/>
        <a:p>
          <a:pPr rtl="0"/>
          <a:r>
            <a:rPr lang="en-US" dirty="0" smtClean="0"/>
            <a:t>10/31/2015</a:t>
          </a:r>
          <a:r>
            <a:rPr lang="en-US" b="1" dirty="0" smtClean="0">
              <a:solidFill>
                <a:srgbClr val="FF0000"/>
              </a:solidFill>
            </a:rPr>
            <a:t>– Client side</a:t>
          </a:r>
          <a:r>
            <a:rPr lang="en-US" dirty="0" smtClean="0"/>
            <a:t>, Complete </a:t>
          </a:r>
          <a:r>
            <a:rPr lang="en-US" dirty="0" err="1" smtClean="0"/>
            <a:t>Klono</a:t>
          </a:r>
          <a:r>
            <a:rPr lang="en-US" dirty="0" smtClean="0"/>
            <a:t> APP including network configuration and file operation</a:t>
          </a:r>
          <a:endParaRPr lang="zh-TW" dirty="0"/>
        </a:p>
      </dgm:t>
    </dgm:pt>
    <dgm:pt modelId="{56C00D43-A019-4A5D-B4C2-BA717472C8CC}" type="parTrans" cxnId="{014F80E2-091B-4681-936E-88270E995224}">
      <dgm:prSet/>
      <dgm:spPr/>
      <dgm:t>
        <a:bodyPr/>
        <a:lstStyle/>
        <a:p>
          <a:endParaRPr lang="zh-TW" altLang="en-US"/>
        </a:p>
      </dgm:t>
    </dgm:pt>
    <dgm:pt modelId="{FB7FC2AC-3F30-4193-A657-8FD5A0EBCA55}" type="sibTrans" cxnId="{014F80E2-091B-4681-936E-88270E995224}">
      <dgm:prSet/>
      <dgm:spPr/>
      <dgm:t>
        <a:bodyPr/>
        <a:lstStyle/>
        <a:p>
          <a:endParaRPr lang="zh-TW" altLang="en-US"/>
        </a:p>
      </dgm:t>
    </dgm:pt>
    <dgm:pt modelId="{092408A5-969F-4CF8-94A8-555CF8DDC2F4}">
      <dgm:prSet custT="1"/>
      <dgm:spPr/>
      <dgm:t>
        <a:bodyPr/>
        <a:lstStyle/>
        <a:p>
          <a:pPr rtl="0"/>
          <a:r>
            <a:rPr lang="en-US" sz="4600" dirty="0" smtClean="0"/>
            <a:t>Phase II</a:t>
          </a:r>
          <a:endParaRPr lang="zh-TW" sz="4600" dirty="0"/>
        </a:p>
      </dgm:t>
    </dgm:pt>
    <dgm:pt modelId="{A20E7659-2D2A-4081-BEAA-3F0020F45544}" type="parTrans" cxnId="{CDCB27FD-C093-41A3-966E-25DC5F106742}">
      <dgm:prSet/>
      <dgm:spPr/>
      <dgm:t>
        <a:bodyPr/>
        <a:lstStyle/>
        <a:p>
          <a:endParaRPr lang="zh-TW" altLang="en-US"/>
        </a:p>
      </dgm:t>
    </dgm:pt>
    <dgm:pt modelId="{3EBCE93A-27C0-43F6-B6DB-43D6D1546F56}" type="sibTrans" cxnId="{CDCB27FD-C093-41A3-966E-25DC5F106742}">
      <dgm:prSet/>
      <dgm:spPr/>
      <dgm:t>
        <a:bodyPr/>
        <a:lstStyle/>
        <a:p>
          <a:endParaRPr lang="zh-TW" altLang="en-US"/>
        </a:p>
      </dgm:t>
    </dgm:pt>
    <dgm:pt modelId="{8A6FAA1B-597E-4F23-92FF-4427D0689448}">
      <dgm:prSet/>
      <dgm:spPr/>
      <dgm:t>
        <a:bodyPr/>
        <a:lstStyle/>
        <a:p>
          <a:pPr rtl="0"/>
          <a:r>
            <a:rPr lang="en-US" dirty="0" smtClean="0"/>
            <a:t>05/31/2016 – </a:t>
          </a:r>
          <a:r>
            <a:rPr lang="en-US" b="1" dirty="0" smtClean="0">
              <a:solidFill>
                <a:srgbClr val="FF0000"/>
              </a:solidFill>
            </a:rPr>
            <a:t>Server side</a:t>
          </a:r>
          <a:r>
            <a:rPr lang="en-US" dirty="0" smtClean="0"/>
            <a:t>, Complete P2P mode file transfer functions and user authentication Server side</a:t>
          </a:r>
          <a:endParaRPr lang="zh-TW" dirty="0"/>
        </a:p>
      </dgm:t>
    </dgm:pt>
    <dgm:pt modelId="{AA68FBB2-9296-404D-B0DF-B9A8316BD35F}" type="parTrans" cxnId="{174CBE35-43C1-4A58-A285-FC0F817437B3}">
      <dgm:prSet/>
      <dgm:spPr/>
      <dgm:t>
        <a:bodyPr/>
        <a:lstStyle/>
        <a:p>
          <a:endParaRPr lang="zh-TW" altLang="en-US"/>
        </a:p>
      </dgm:t>
    </dgm:pt>
    <dgm:pt modelId="{ED18EEFF-8394-40E6-81C8-E542BA05B151}" type="sibTrans" cxnId="{174CBE35-43C1-4A58-A285-FC0F817437B3}">
      <dgm:prSet/>
      <dgm:spPr/>
      <dgm:t>
        <a:bodyPr/>
        <a:lstStyle/>
        <a:p>
          <a:endParaRPr lang="zh-TW" altLang="en-US"/>
        </a:p>
      </dgm:t>
    </dgm:pt>
    <dgm:pt modelId="{743F4FE7-AC12-472C-B54B-78BAE28840BE}">
      <dgm:prSet/>
      <dgm:spPr/>
      <dgm:t>
        <a:bodyPr/>
        <a:lstStyle/>
        <a:p>
          <a:pPr rtl="0"/>
          <a:r>
            <a:rPr lang="en-US" dirty="0" smtClean="0"/>
            <a:t>05/31/2016 – </a:t>
          </a:r>
          <a:r>
            <a:rPr lang="en-US" b="1" dirty="0" smtClean="0">
              <a:solidFill>
                <a:srgbClr val="FF0000"/>
              </a:solidFill>
            </a:rPr>
            <a:t>Server side</a:t>
          </a:r>
          <a:r>
            <a:rPr lang="en-US" dirty="0" smtClean="0"/>
            <a:t>,- Add SHA2 encryption in communication and MQ functionality</a:t>
          </a:r>
          <a:endParaRPr lang="en-US" dirty="0"/>
        </a:p>
      </dgm:t>
    </dgm:pt>
    <dgm:pt modelId="{8C6F36D4-1876-4C10-86ED-3732B28E589B}" type="parTrans" cxnId="{2ACEDC82-F4DB-4C2C-A6B8-883825FBD2A5}">
      <dgm:prSet/>
      <dgm:spPr/>
      <dgm:t>
        <a:bodyPr/>
        <a:lstStyle/>
        <a:p>
          <a:endParaRPr lang="zh-TW" altLang="en-US"/>
        </a:p>
      </dgm:t>
    </dgm:pt>
    <dgm:pt modelId="{405B6D8D-863E-4D2E-95F0-15E194140C91}" type="sibTrans" cxnId="{2ACEDC82-F4DB-4C2C-A6B8-883825FBD2A5}">
      <dgm:prSet/>
      <dgm:spPr/>
      <dgm:t>
        <a:bodyPr/>
        <a:lstStyle/>
        <a:p>
          <a:endParaRPr lang="zh-TW" altLang="en-US"/>
        </a:p>
      </dgm:t>
    </dgm:pt>
    <dgm:pt modelId="{81E54F11-1A9C-4E27-B9BF-55872E58F1E7}">
      <dgm:prSet/>
      <dgm:spPr/>
      <dgm:t>
        <a:bodyPr/>
        <a:lstStyle/>
        <a:p>
          <a:pPr rtl="0"/>
          <a:r>
            <a:rPr lang="en-US" dirty="0" smtClean="0"/>
            <a:t>10/31/2016 </a:t>
          </a:r>
          <a:r>
            <a:rPr lang="en-US" dirty="0" smtClean="0"/>
            <a:t>– </a:t>
          </a:r>
          <a:r>
            <a:rPr lang="en-US" b="1" dirty="0" smtClean="0">
              <a:solidFill>
                <a:srgbClr val="FF0000"/>
              </a:solidFill>
            </a:rPr>
            <a:t>Client side, </a:t>
          </a:r>
          <a:r>
            <a:rPr lang="en-US" dirty="0" smtClean="0"/>
            <a:t>Complete </a:t>
          </a:r>
          <a:r>
            <a:rPr lang="en-US" dirty="0" err="1" smtClean="0"/>
            <a:t>Klono</a:t>
          </a:r>
          <a:r>
            <a:rPr lang="en-US" dirty="0" smtClean="0"/>
            <a:t> APP to fully use KA Cloud services, P2P and data encryption</a:t>
          </a:r>
          <a:endParaRPr lang="en-US" dirty="0"/>
        </a:p>
      </dgm:t>
    </dgm:pt>
    <dgm:pt modelId="{90808126-3CE2-49EE-8FDA-EAC195459732}" type="parTrans" cxnId="{765AAE70-8138-4F95-9E57-87FD15A608D2}">
      <dgm:prSet/>
      <dgm:spPr/>
      <dgm:t>
        <a:bodyPr/>
        <a:lstStyle/>
        <a:p>
          <a:endParaRPr lang="zh-TW" altLang="en-US"/>
        </a:p>
      </dgm:t>
    </dgm:pt>
    <dgm:pt modelId="{00D10A7D-4B92-4EEC-9ADA-F31433D5FC6D}" type="sibTrans" cxnId="{765AAE70-8138-4F95-9E57-87FD15A608D2}">
      <dgm:prSet/>
      <dgm:spPr/>
      <dgm:t>
        <a:bodyPr/>
        <a:lstStyle/>
        <a:p>
          <a:endParaRPr lang="zh-TW" altLang="en-US"/>
        </a:p>
      </dgm:t>
    </dgm:pt>
    <dgm:pt modelId="{DCBEE52E-FFB4-4704-AF8A-8F1632E17BCB}" type="pres">
      <dgm:prSet presAssocID="{582EB592-C09A-48E6-A674-DB9694B728C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D6C293BA-3EE7-4BEE-9069-278ACA7B5641}" type="pres">
      <dgm:prSet presAssocID="{9C07F42B-0647-43A7-8C7D-B6AA13D7865A}" presName="linNode" presStyleCnt="0"/>
      <dgm:spPr/>
    </dgm:pt>
    <dgm:pt modelId="{C09AA8DF-DC9F-4A44-8692-9914AA531D58}" type="pres">
      <dgm:prSet presAssocID="{9C07F42B-0647-43A7-8C7D-B6AA13D7865A}" presName="parentText" presStyleLbl="node1" presStyleIdx="0" presStyleCnt="2" custLinFactNeighborX="-1953" custLinFactNeighborY="-2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A5A5AB8-539B-4DED-90CA-B439B0A58690}" type="pres">
      <dgm:prSet presAssocID="{9C07F42B-0647-43A7-8C7D-B6AA13D7865A}" presName="descendantText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ECD7E44-9A3A-4A43-86E2-0A04B482E8AC}" type="pres">
      <dgm:prSet presAssocID="{B907C520-528E-4D07-8E33-20977EF3B7CF}" presName="sp" presStyleCnt="0"/>
      <dgm:spPr/>
    </dgm:pt>
    <dgm:pt modelId="{D1EB9CA7-EE39-45C3-BF0D-85FE548595F2}" type="pres">
      <dgm:prSet presAssocID="{092408A5-969F-4CF8-94A8-555CF8DDC2F4}" presName="linNode" presStyleCnt="0"/>
      <dgm:spPr/>
    </dgm:pt>
    <dgm:pt modelId="{5FFB7F91-31CB-43EE-AF0F-B5E08392BD59}" type="pres">
      <dgm:prSet presAssocID="{092408A5-969F-4CF8-94A8-555CF8DDC2F4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74BD09B-BABC-4E16-990B-1C75DA2A1C2F}" type="pres">
      <dgm:prSet presAssocID="{092408A5-969F-4CF8-94A8-555CF8DDC2F4}" presName="descendantText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DC7C3398-A415-4155-A3FD-8B3CA15D5EDC}" type="presOf" srcId="{9F65BA29-A1B4-4A8E-8E87-123B10278427}" destId="{4A5A5AB8-539B-4DED-90CA-B439B0A58690}" srcOrd="0" destOrd="0" presId="urn:microsoft.com/office/officeart/2005/8/layout/vList5"/>
    <dgm:cxn modelId="{11845760-CB1D-4DB4-819D-D718078C4EE5}" type="presOf" srcId="{8A6FAA1B-597E-4F23-92FF-4427D0689448}" destId="{B74BD09B-BABC-4E16-990B-1C75DA2A1C2F}" srcOrd="0" destOrd="0" presId="urn:microsoft.com/office/officeart/2005/8/layout/vList5"/>
    <dgm:cxn modelId="{CDCB27FD-C093-41A3-966E-25DC5F106742}" srcId="{582EB592-C09A-48E6-A674-DB9694B728CE}" destId="{092408A5-969F-4CF8-94A8-555CF8DDC2F4}" srcOrd="1" destOrd="0" parTransId="{A20E7659-2D2A-4081-BEAA-3F0020F45544}" sibTransId="{3EBCE93A-27C0-43F6-B6DB-43D6D1546F56}"/>
    <dgm:cxn modelId="{AF41A4E5-6313-43D5-B3E5-A2CA9E5FC502}" srcId="{9C07F42B-0647-43A7-8C7D-B6AA13D7865A}" destId="{9F65BA29-A1B4-4A8E-8E87-123B10278427}" srcOrd="0" destOrd="0" parTransId="{FD81AC16-F60D-4779-80B4-8BD87F42686A}" sibTransId="{1726BE5B-3697-4F59-9139-96AFE40D6980}"/>
    <dgm:cxn modelId="{2ACEDC82-F4DB-4C2C-A6B8-883825FBD2A5}" srcId="{092408A5-969F-4CF8-94A8-555CF8DDC2F4}" destId="{743F4FE7-AC12-472C-B54B-78BAE28840BE}" srcOrd="1" destOrd="0" parTransId="{8C6F36D4-1876-4C10-86ED-3732B28E589B}" sibTransId="{405B6D8D-863E-4D2E-95F0-15E194140C91}"/>
    <dgm:cxn modelId="{765AAE70-8138-4F95-9E57-87FD15A608D2}" srcId="{092408A5-969F-4CF8-94A8-555CF8DDC2F4}" destId="{81E54F11-1A9C-4E27-B9BF-55872E58F1E7}" srcOrd="2" destOrd="0" parTransId="{90808126-3CE2-49EE-8FDA-EAC195459732}" sibTransId="{00D10A7D-4B92-4EEC-9ADA-F31433D5FC6D}"/>
    <dgm:cxn modelId="{999498FC-EF7D-4525-BF7F-F140EDE8DF3F}" srcId="{9C07F42B-0647-43A7-8C7D-B6AA13D7865A}" destId="{6667D9A2-C6FA-41B7-B2A7-3B2C43382FA1}" srcOrd="1" destOrd="0" parTransId="{56A7A436-BBFE-4602-83A9-A9FFF38532BF}" sibTransId="{69FE5BFD-C66E-4C59-9C78-66D5B3864957}"/>
    <dgm:cxn modelId="{49F38FB6-6762-47F5-BEDD-DB7DB04504D9}" type="presOf" srcId="{9C07F42B-0647-43A7-8C7D-B6AA13D7865A}" destId="{C09AA8DF-DC9F-4A44-8692-9914AA531D58}" srcOrd="0" destOrd="0" presId="urn:microsoft.com/office/officeart/2005/8/layout/vList5"/>
    <dgm:cxn modelId="{4FF03CE5-9CC1-4325-9C4C-7C487F0BEB76}" type="presOf" srcId="{743F4FE7-AC12-472C-B54B-78BAE28840BE}" destId="{B74BD09B-BABC-4E16-990B-1C75DA2A1C2F}" srcOrd="0" destOrd="1" presId="urn:microsoft.com/office/officeart/2005/8/layout/vList5"/>
    <dgm:cxn modelId="{014F80E2-091B-4681-936E-88270E995224}" srcId="{9C07F42B-0647-43A7-8C7D-B6AA13D7865A}" destId="{4AD9AAD7-5D2C-4174-A41C-AEFD1EBA6F14}" srcOrd="2" destOrd="0" parTransId="{56C00D43-A019-4A5D-B4C2-BA717472C8CC}" sibTransId="{FB7FC2AC-3F30-4193-A657-8FD5A0EBCA55}"/>
    <dgm:cxn modelId="{CC689280-8ECF-4647-A003-7C808FCD9534}" type="presOf" srcId="{6667D9A2-C6FA-41B7-B2A7-3B2C43382FA1}" destId="{4A5A5AB8-539B-4DED-90CA-B439B0A58690}" srcOrd="0" destOrd="1" presId="urn:microsoft.com/office/officeart/2005/8/layout/vList5"/>
    <dgm:cxn modelId="{174CBE35-43C1-4A58-A285-FC0F817437B3}" srcId="{092408A5-969F-4CF8-94A8-555CF8DDC2F4}" destId="{8A6FAA1B-597E-4F23-92FF-4427D0689448}" srcOrd="0" destOrd="0" parTransId="{AA68FBB2-9296-404D-B0DF-B9A8316BD35F}" sibTransId="{ED18EEFF-8394-40E6-81C8-E542BA05B151}"/>
    <dgm:cxn modelId="{F167F737-6746-477A-A7A1-F2E31217BB0E}" srcId="{582EB592-C09A-48E6-A674-DB9694B728CE}" destId="{9C07F42B-0647-43A7-8C7D-B6AA13D7865A}" srcOrd="0" destOrd="0" parTransId="{612FC375-5687-41E9-80DA-5BD1F584242E}" sibTransId="{B907C520-528E-4D07-8E33-20977EF3B7CF}"/>
    <dgm:cxn modelId="{BEF8380B-7507-44D5-9525-543060D9C201}" type="presOf" srcId="{092408A5-969F-4CF8-94A8-555CF8DDC2F4}" destId="{5FFB7F91-31CB-43EE-AF0F-B5E08392BD59}" srcOrd="0" destOrd="0" presId="urn:microsoft.com/office/officeart/2005/8/layout/vList5"/>
    <dgm:cxn modelId="{7544A05F-E703-425B-B1D1-03BB474A43F7}" type="presOf" srcId="{582EB592-C09A-48E6-A674-DB9694B728CE}" destId="{DCBEE52E-FFB4-4704-AF8A-8F1632E17BCB}" srcOrd="0" destOrd="0" presId="urn:microsoft.com/office/officeart/2005/8/layout/vList5"/>
    <dgm:cxn modelId="{BB2B9EA1-B137-4A7C-A920-21F4BE6D4D8A}" type="presOf" srcId="{4AD9AAD7-5D2C-4174-A41C-AEFD1EBA6F14}" destId="{4A5A5AB8-539B-4DED-90CA-B439B0A58690}" srcOrd="0" destOrd="2" presId="urn:microsoft.com/office/officeart/2005/8/layout/vList5"/>
    <dgm:cxn modelId="{D6CDC302-759D-4AF1-A05B-04124F7BAC4D}" type="presOf" srcId="{81E54F11-1A9C-4E27-B9BF-55872E58F1E7}" destId="{B74BD09B-BABC-4E16-990B-1C75DA2A1C2F}" srcOrd="0" destOrd="2" presId="urn:microsoft.com/office/officeart/2005/8/layout/vList5"/>
    <dgm:cxn modelId="{A1C1F988-48D0-4DF7-9E4F-76D2F4ABAD68}" type="presParOf" srcId="{DCBEE52E-FFB4-4704-AF8A-8F1632E17BCB}" destId="{D6C293BA-3EE7-4BEE-9069-278ACA7B5641}" srcOrd="0" destOrd="0" presId="urn:microsoft.com/office/officeart/2005/8/layout/vList5"/>
    <dgm:cxn modelId="{AABB647A-B8E7-4494-8C54-68B875C59117}" type="presParOf" srcId="{D6C293BA-3EE7-4BEE-9069-278ACA7B5641}" destId="{C09AA8DF-DC9F-4A44-8692-9914AA531D58}" srcOrd="0" destOrd="0" presId="urn:microsoft.com/office/officeart/2005/8/layout/vList5"/>
    <dgm:cxn modelId="{45CE52C7-701C-4560-86AA-AB738690BB9B}" type="presParOf" srcId="{D6C293BA-3EE7-4BEE-9069-278ACA7B5641}" destId="{4A5A5AB8-539B-4DED-90CA-B439B0A58690}" srcOrd="1" destOrd="0" presId="urn:microsoft.com/office/officeart/2005/8/layout/vList5"/>
    <dgm:cxn modelId="{B7B10522-207D-46F3-9B04-6152F57DA16A}" type="presParOf" srcId="{DCBEE52E-FFB4-4704-AF8A-8F1632E17BCB}" destId="{9ECD7E44-9A3A-4A43-86E2-0A04B482E8AC}" srcOrd="1" destOrd="0" presId="urn:microsoft.com/office/officeart/2005/8/layout/vList5"/>
    <dgm:cxn modelId="{E2035109-2578-468B-941B-78035FEE6EB3}" type="presParOf" srcId="{DCBEE52E-FFB4-4704-AF8A-8F1632E17BCB}" destId="{D1EB9CA7-EE39-45C3-BF0D-85FE548595F2}" srcOrd="2" destOrd="0" presId="urn:microsoft.com/office/officeart/2005/8/layout/vList5"/>
    <dgm:cxn modelId="{72788006-A9E7-48A1-A225-C78E640C2D3C}" type="presParOf" srcId="{D1EB9CA7-EE39-45C3-BF0D-85FE548595F2}" destId="{5FFB7F91-31CB-43EE-AF0F-B5E08392BD59}" srcOrd="0" destOrd="0" presId="urn:microsoft.com/office/officeart/2005/8/layout/vList5"/>
    <dgm:cxn modelId="{DEA95103-AA81-45DB-877E-F655D592BECC}" type="presParOf" srcId="{D1EB9CA7-EE39-45C3-BF0D-85FE548595F2}" destId="{B74BD09B-BABC-4E16-990B-1C75DA2A1C2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A5A5AB8-539B-4DED-90CA-B439B0A58690}">
      <dsp:nvSpPr>
        <dsp:cNvPr id="0" name=""/>
        <dsp:cNvSpPr/>
      </dsp:nvSpPr>
      <dsp:spPr>
        <a:xfrm rot="5400000">
          <a:off x="3372147" y="-984256"/>
          <a:ext cx="1546264" cy="39014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10/31/2015 –</a:t>
          </a:r>
          <a:r>
            <a:rPr lang="en-US" sz="1300" b="1" kern="1200" dirty="0" smtClean="0">
              <a:solidFill>
                <a:srgbClr val="FF0000"/>
              </a:solidFill>
            </a:rPr>
            <a:t>Server side</a:t>
          </a:r>
          <a:r>
            <a:rPr lang="en-US" sz="1300" kern="1200" dirty="0" smtClean="0"/>
            <a:t>,  Complete Relay mode file transfer functions and UID key authentication </a:t>
          </a:r>
          <a:endParaRPr lang="zh-TW" sz="1300" kern="120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10/31/2015 – </a:t>
          </a:r>
          <a:r>
            <a:rPr lang="en-US" sz="1300" b="1" kern="1200" dirty="0" smtClean="0">
              <a:solidFill>
                <a:srgbClr val="FF0000"/>
              </a:solidFill>
            </a:rPr>
            <a:t>Client side</a:t>
          </a:r>
          <a:r>
            <a:rPr lang="en-US" sz="1300" kern="1200" dirty="0" smtClean="0"/>
            <a:t>, Complete API to use Relay mode file transfer functions</a:t>
          </a:r>
          <a:endParaRPr lang="en-US" sz="1300" kern="120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10/31/2015</a:t>
          </a:r>
          <a:r>
            <a:rPr lang="en-US" sz="1300" b="1" kern="1200" dirty="0" smtClean="0">
              <a:solidFill>
                <a:srgbClr val="FF0000"/>
              </a:solidFill>
            </a:rPr>
            <a:t>– Client side</a:t>
          </a:r>
          <a:r>
            <a:rPr lang="en-US" sz="1300" kern="1200" dirty="0" smtClean="0"/>
            <a:t>, Complete </a:t>
          </a:r>
          <a:r>
            <a:rPr lang="en-US" sz="1300" kern="1200" dirty="0" err="1" smtClean="0"/>
            <a:t>Klono</a:t>
          </a:r>
          <a:r>
            <a:rPr lang="en-US" sz="1300" kern="1200" dirty="0" smtClean="0"/>
            <a:t> APP including network configuration and file operation</a:t>
          </a:r>
          <a:endParaRPr lang="zh-TW" sz="1300" kern="1200" dirty="0"/>
        </a:p>
      </dsp:txBody>
      <dsp:txXfrm rot="5400000">
        <a:off x="3372147" y="-984256"/>
        <a:ext cx="1546264" cy="3901440"/>
      </dsp:txXfrm>
    </dsp:sp>
    <dsp:sp modelId="{C09AA8DF-DC9F-4A44-8692-9914AA531D58}">
      <dsp:nvSpPr>
        <dsp:cNvPr id="0" name=""/>
        <dsp:cNvSpPr/>
      </dsp:nvSpPr>
      <dsp:spPr>
        <a:xfrm>
          <a:off x="0" y="9"/>
          <a:ext cx="2194560" cy="19328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87630" rIns="175260" bIns="87630" numCol="1" spcCol="1270" anchor="ctr" anchorCtr="0">
          <a:noAutofit/>
        </a:bodyPr>
        <a:lstStyle/>
        <a:p>
          <a:pPr lvl="0" algn="ctr" defTabSz="2044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dirty="0" smtClean="0"/>
            <a:t>Phase I </a:t>
          </a:r>
          <a:endParaRPr lang="zh-TW" sz="4600" kern="1200" dirty="0"/>
        </a:p>
      </dsp:txBody>
      <dsp:txXfrm>
        <a:off x="0" y="9"/>
        <a:ext cx="2194560" cy="1932830"/>
      </dsp:txXfrm>
    </dsp:sp>
    <dsp:sp modelId="{B74BD09B-BABC-4E16-990B-1C75DA2A1C2F}">
      <dsp:nvSpPr>
        <dsp:cNvPr id="0" name=""/>
        <dsp:cNvSpPr/>
      </dsp:nvSpPr>
      <dsp:spPr>
        <a:xfrm rot="5400000">
          <a:off x="3372147" y="1045216"/>
          <a:ext cx="1546264" cy="39014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05/31/2016 – </a:t>
          </a:r>
          <a:r>
            <a:rPr lang="en-US" sz="1300" b="1" kern="1200" dirty="0" smtClean="0">
              <a:solidFill>
                <a:srgbClr val="FF0000"/>
              </a:solidFill>
            </a:rPr>
            <a:t>Server side</a:t>
          </a:r>
          <a:r>
            <a:rPr lang="en-US" sz="1300" kern="1200" dirty="0" smtClean="0"/>
            <a:t>, Complete P2P mode file transfer functions and user authentication Server side</a:t>
          </a:r>
          <a:endParaRPr lang="zh-TW" sz="1300" kern="120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05/31/2016 – </a:t>
          </a:r>
          <a:r>
            <a:rPr lang="en-US" sz="1300" b="1" kern="1200" dirty="0" smtClean="0">
              <a:solidFill>
                <a:srgbClr val="FF0000"/>
              </a:solidFill>
            </a:rPr>
            <a:t>Server side</a:t>
          </a:r>
          <a:r>
            <a:rPr lang="en-US" sz="1300" kern="1200" dirty="0" smtClean="0"/>
            <a:t>,- Add SHA2 encryption in communication and MQ functionality</a:t>
          </a:r>
          <a:endParaRPr lang="en-US" sz="1300" kern="120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10/31/2016 </a:t>
          </a:r>
          <a:r>
            <a:rPr lang="en-US" sz="1300" kern="1200" dirty="0" smtClean="0"/>
            <a:t>– </a:t>
          </a:r>
          <a:r>
            <a:rPr lang="en-US" sz="1300" b="1" kern="1200" dirty="0" smtClean="0">
              <a:solidFill>
                <a:srgbClr val="FF0000"/>
              </a:solidFill>
            </a:rPr>
            <a:t>Client side, </a:t>
          </a:r>
          <a:r>
            <a:rPr lang="en-US" sz="1300" kern="1200" dirty="0" smtClean="0"/>
            <a:t>Complete </a:t>
          </a:r>
          <a:r>
            <a:rPr lang="en-US" sz="1300" kern="1200" dirty="0" err="1" smtClean="0"/>
            <a:t>Klono</a:t>
          </a:r>
          <a:r>
            <a:rPr lang="en-US" sz="1300" kern="1200" dirty="0" smtClean="0"/>
            <a:t> APP to fully use KA Cloud services, P2P and data encryption</a:t>
          </a:r>
          <a:endParaRPr lang="en-US" sz="1300" kern="1200" dirty="0"/>
        </a:p>
      </dsp:txBody>
      <dsp:txXfrm rot="5400000">
        <a:off x="3372147" y="1045216"/>
        <a:ext cx="1546264" cy="3901440"/>
      </dsp:txXfrm>
    </dsp:sp>
    <dsp:sp modelId="{5FFB7F91-31CB-43EE-AF0F-B5E08392BD59}">
      <dsp:nvSpPr>
        <dsp:cNvPr id="0" name=""/>
        <dsp:cNvSpPr/>
      </dsp:nvSpPr>
      <dsp:spPr>
        <a:xfrm>
          <a:off x="0" y="2029520"/>
          <a:ext cx="2194560" cy="19328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87630" rIns="175260" bIns="87630" numCol="1" spcCol="1270" anchor="ctr" anchorCtr="0">
          <a:noAutofit/>
        </a:bodyPr>
        <a:lstStyle/>
        <a:p>
          <a:pPr lvl="0" algn="ctr" defTabSz="2044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dirty="0" smtClean="0"/>
            <a:t>Phase II</a:t>
          </a:r>
          <a:endParaRPr lang="zh-TW" sz="4600" kern="1200" dirty="0"/>
        </a:p>
      </dsp:txBody>
      <dsp:txXfrm>
        <a:off x="0" y="2029520"/>
        <a:ext cx="2194560" cy="19328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C9B745-EB4A-4939-AF45-0550E99E1FC9}" type="datetimeFigureOut">
              <a:rPr lang="zh-TW" altLang="en-US" smtClean="0"/>
              <a:pPr/>
              <a:t>2015/11/2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0DECD6-99E7-46C5-B499-C890A836447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DECD6-99E7-46C5-B499-C890A8364477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22E9C-C661-4A37-A422-CF708154A699}" type="datetime1">
              <a:rPr lang="zh-TW" altLang="en-US" smtClean="0"/>
              <a:pPr/>
              <a:t>2015/11/2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© 2015 KeyASIC, Inc.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F18A2-2E21-44DC-A40B-4653896153C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4832D-5240-44EB-8B88-7834F4BFAF80}" type="datetime1">
              <a:rPr lang="zh-TW" altLang="en-US" smtClean="0"/>
              <a:pPr/>
              <a:t>2015/11/2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© 2015 KeyASIC, Inc.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F18A2-2E21-44DC-A40B-4653896153C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6A9CC-CFB9-48D3-B134-5E19FA423D8D}" type="datetime1">
              <a:rPr lang="zh-TW" altLang="en-US" smtClean="0"/>
              <a:pPr/>
              <a:t>2015/11/2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© 2015 KeyASIC, Inc.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F18A2-2E21-44DC-A40B-4653896153C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F1D53-7A47-4CC2-ACDD-1DAFEFF96301}" type="datetime1">
              <a:rPr lang="zh-TW" altLang="en-US" smtClean="0"/>
              <a:pPr/>
              <a:t>2015/11/2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© 2015 KeyASIC, Inc.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F18A2-2E21-44DC-A40B-4653896153C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0B1FA-F9ED-4BE6-A104-CA09A0E80BEA}" type="datetime1">
              <a:rPr lang="zh-TW" altLang="en-US" smtClean="0"/>
              <a:pPr/>
              <a:t>2015/11/2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© 2015 KeyASIC, Inc.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F18A2-2E21-44DC-A40B-4653896153C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34A95-ED91-44C6-9CE6-204B40F22039}" type="datetime1">
              <a:rPr lang="zh-TW" altLang="en-US" smtClean="0"/>
              <a:pPr/>
              <a:t>2015/11/2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© 2015 KeyASIC, Inc.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F18A2-2E21-44DC-A40B-4653896153C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73D6-11B3-4E02-B4C3-EB28EE3D1300}" type="datetime1">
              <a:rPr lang="zh-TW" altLang="en-US" smtClean="0"/>
              <a:pPr/>
              <a:t>2015/11/2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© 2015 KeyASIC, Inc.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F18A2-2E21-44DC-A40B-4653896153C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744D9-B5C3-49D9-B4B2-CD036A615442}" type="datetime1">
              <a:rPr lang="zh-TW" altLang="en-US" smtClean="0"/>
              <a:pPr/>
              <a:t>2015/11/2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© 2015 KeyASIC, Inc.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F18A2-2E21-44DC-A40B-4653896153C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D8FD3-686B-4F42-833E-F6CEF8666AB7}" type="datetime1">
              <a:rPr lang="zh-TW" altLang="en-US" smtClean="0"/>
              <a:pPr/>
              <a:t>2015/11/2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© 2015 KeyASIC, Inc.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F18A2-2E21-44DC-A40B-4653896153C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1E08E-0C0E-4D44-98B3-38FBCA005FED}" type="datetime1">
              <a:rPr lang="zh-TW" altLang="en-US" smtClean="0"/>
              <a:pPr/>
              <a:t>2015/11/2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© 2015 KeyASIC, Inc.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F18A2-2E21-44DC-A40B-4653896153C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14BB0-FD1F-4D2B-897C-E589EBBF9E90}" type="datetime1">
              <a:rPr lang="zh-TW" altLang="en-US" smtClean="0"/>
              <a:pPr/>
              <a:t>2015/11/2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© 2015 KeyASIC, Inc.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F18A2-2E21-44DC-A40B-4653896153C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CD0C2-2372-49E1-BE21-554E4ECEF291}" type="datetime1">
              <a:rPr lang="zh-TW" altLang="en-US" smtClean="0"/>
              <a:pPr/>
              <a:t>2015/11/2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smtClean="0"/>
              <a:t>© 2015 KeyASIC, Inc.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5F18A2-2E21-44DC-A40B-4653896153C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Excel____1.xls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676400"/>
            <a:ext cx="7772400" cy="1219200"/>
          </a:xfrm>
        </p:spPr>
        <p:txBody>
          <a:bodyPr>
            <a:normAutofit/>
          </a:bodyPr>
          <a:lstStyle/>
          <a:p>
            <a:r>
              <a:rPr lang="en-US" altLang="zh-TW" b="1" dirty="0" smtClean="0"/>
              <a:t>KA IOT Cloud Platform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95400" y="3276600"/>
            <a:ext cx="6400800" cy="1447800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David Hsia</a:t>
            </a:r>
          </a:p>
          <a:p>
            <a:r>
              <a:rPr lang="zh-TW" altLang="en-US" dirty="0" smtClean="0"/>
              <a:t> </a:t>
            </a:r>
            <a:r>
              <a:rPr lang="en-US" altLang="zh-TW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</a:rPr>
              <a:t>© 2015 </a:t>
            </a:r>
            <a:r>
              <a:rPr lang="en-US" altLang="zh-TW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</a:rPr>
              <a:t>KeyASIC</a:t>
            </a:r>
            <a:r>
              <a:rPr lang="en-US" altLang="zh-TW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</a:rPr>
              <a:t>, Inc.</a:t>
            </a:r>
            <a:endParaRPr lang="en-US" altLang="zh-TW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zh-TW" altLang="en-US" dirty="0"/>
          </a:p>
        </p:txBody>
      </p:sp>
      <p:pic>
        <p:nvPicPr>
          <p:cNvPr id="4" name="圖片 3" descr="logo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2399" y="914400"/>
            <a:ext cx="2418479" cy="762000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F18A2-2E21-44DC-A40B-4653896153CE}" type="slidenum">
              <a:rPr lang="zh-TW" altLang="en-US" smtClean="0"/>
              <a:pPr/>
              <a:t>1</a:t>
            </a:fld>
            <a:endParaRPr lang="zh-TW" altLang="en-US"/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© 2015 KeyASIC, Inc.</a:t>
            </a: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066800"/>
            <a:ext cx="7772400" cy="841375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Software Components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209800"/>
            <a:ext cx="6324600" cy="381000"/>
          </a:xfrm>
        </p:spPr>
        <p:txBody>
          <a:bodyPr>
            <a:normAutofit fontScale="55000" lnSpcReduction="20000"/>
          </a:bodyPr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Device (</a:t>
            </a:r>
            <a:r>
              <a:rPr lang="en-US" altLang="zh-TW" dirty="0" err="1" smtClean="0">
                <a:solidFill>
                  <a:schemeClr val="tx1"/>
                </a:solidFill>
              </a:rPr>
              <a:t>KDrive</a:t>
            </a:r>
            <a:r>
              <a:rPr lang="en-US" altLang="zh-TW" dirty="0" smtClean="0">
                <a:solidFill>
                  <a:schemeClr val="tx1"/>
                </a:solidFill>
              </a:rPr>
              <a:t>/arm926 series) – HTTP CGI script and C socket API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© 2015 KeyASIC, Inc.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F18A2-2E21-44DC-A40B-4653896153CE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1752600" y="3006725"/>
            <a:ext cx="2365375" cy="276225"/>
          </a:xfrm>
          <a:prstGeom prst="rect">
            <a:avLst/>
          </a:prstGeom>
          <a:solidFill>
            <a:srgbClr val="CCC0D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新細明體" pitchFamily="18" charset="-120"/>
                <a:cs typeface="新細明體" pitchFamily="18" charset="-120"/>
              </a:rPr>
              <a:t>Busybox HTTP/CGI </a:t>
            </a: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1752600" y="3273425"/>
            <a:ext cx="2365375" cy="276225"/>
          </a:xfrm>
          <a:prstGeom prst="rect">
            <a:avLst/>
          </a:prstGeom>
          <a:solidFill>
            <a:srgbClr val="FBD4B4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新細明體" pitchFamily="18" charset="-120"/>
                <a:cs typeface="新細明體" pitchFamily="18" charset="-120"/>
              </a:rPr>
              <a:t>Socket/TLS</a:t>
            </a: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1752600" y="2743200"/>
            <a:ext cx="712788" cy="263525"/>
          </a:xfrm>
          <a:prstGeom prst="rect">
            <a:avLst/>
          </a:prstGeom>
          <a:solidFill>
            <a:srgbClr val="E5B8B7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新細明體" pitchFamily="18" charset="-120"/>
                <a:cs typeface="新細明體" pitchFamily="18" charset="-120"/>
              </a:rPr>
              <a:t>AAA</a:t>
            </a: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1752600" y="4953000"/>
            <a:ext cx="2390775" cy="276225"/>
          </a:xfrm>
          <a:prstGeom prst="rect">
            <a:avLst/>
          </a:prstGeom>
          <a:solidFill>
            <a:srgbClr val="B8CCE4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新細明體" pitchFamily="18" charset="-120"/>
                <a:cs typeface="新細明體" pitchFamily="18" charset="-120"/>
              </a:rPr>
              <a:t>Apache Commons Net™</a:t>
            </a: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32774" name="Text Box 6"/>
          <p:cNvSpPr txBox="1">
            <a:spLocks noChangeArrowheads="1"/>
          </p:cNvSpPr>
          <p:nvPr/>
        </p:nvSpPr>
        <p:spPr bwMode="auto">
          <a:xfrm>
            <a:off x="1757363" y="5224463"/>
            <a:ext cx="2386012" cy="276225"/>
          </a:xfrm>
          <a:prstGeom prst="rect">
            <a:avLst/>
          </a:prstGeom>
          <a:solidFill>
            <a:srgbClr val="FBD4B4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新細明體" pitchFamily="18" charset="-120"/>
                <a:cs typeface="新細明體" pitchFamily="18" charset="-120"/>
              </a:rPr>
              <a:t>Socket/TLS</a:t>
            </a: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32775" name="Text Box 7"/>
          <p:cNvSpPr txBox="1">
            <a:spLocks noChangeArrowheads="1"/>
          </p:cNvSpPr>
          <p:nvPr/>
        </p:nvSpPr>
        <p:spPr bwMode="auto">
          <a:xfrm>
            <a:off x="1752600" y="4405313"/>
            <a:ext cx="712788" cy="261937"/>
          </a:xfrm>
          <a:prstGeom prst="rect">
            <a:avLst/>
          </a:prstGeom>
          <a:solidFill>
            <a:srgbClr val="E5B8B7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新細明體" pitchFamily="18" charset="-120"/>
                <a:cs typeface="新細明體" pitchFamily="18" charset="-120"/>
              </a:rPr>
              <a:t>AAA</a:t>
            </a: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32776" name="Text Box 8"/>
          <p:cNvSpPr txBox="1">
            <a:spLocks noChangeArrowheads="1"/>
          </p:cNvSpPr>
          <p:nvPr/>
        </p:nvSpPr>
        <p:spPr bwMode="auto">
          <a:xfrm>
            <a:off x="2465388" y="4405313"/>
            <a:ext cx="1673225" cy="261937"/>
          </a:xfrm>
          <a:prstGeom prst="rect">
            <a:avLst/>
          </a:prstGeom>
          <a:solidFill>
            <a:srgbClr val="C2D69B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新細明體" pitchFamily="18" charset="-120"/>
                <a:cs typeface="新細明體" pitchFamily="18" charset="-120"/>
              </a:rPr>
              <a:t>UI &amp; I/O</a:t>
            </a: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32777" name="Text Box 9"/>
          <p:cNvSpPr txBox="1">
            <a:spLocks noChangeArrowheads="1"/>
          </p:cNvSpPr>
          <p:nvPr/>
        </p:nvSpPr>
        <p:spPr bwMode="auto">
          <a:xfrm>
            <a:off x="1752600" y="4662488"/>
            <a:ext cx="1235075" cy="285750"/>
          </a:xfrm>
          <a:prstGeom prst="rect">
            <a:avLst/>
          </a:prstGeom>
          <a:solidFill>
            <a:srgbClr val="C2D69B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新細明體" pitchFamily="18" charset="-120"/>
                <a:cs typeface="新細明體" pitchFamily="18" charset="-120"/>
              </a:rPr>
              <a:t>Response parser</a:t>
            </a: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32778" name="Text Box 10"/>
          <p:cNvSpPr txBox="1">
            <a:spLocks noChangeArrowheads="1"/>
          </p:cNvSpPr>
          <p:nvPr/>
        </p:nvSpPr>
        <p:spPr bwMode="auto">
          <a:xfrm>
            <a:off x="2987675" y="4668838"/>
            <a:ext cx="1155700" cy="285750"/>
          </a:xfrm>
          <a:prstGeom prst="rect">
            <a:avLst/>
          </a:prstGeom>
          <a:solidFill>
            <a:srgbClr val="B8CCE4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新細明體" pitchFamily="18" charset="-120"/>
                <a:cs typeface="新細明體" pitchFamily="18" charset="-120"/>
              </a:rPr>
              <a:t>3</a:t>
            </a:r>
            <a:r>
              <a:rPr kumimoji="1" lang="en-US" altLang="zh-TW" sz="1200" b="0" i="0" u="none" strike="noStrike" cap="none" normalizeH="0" baseline="3000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新細明體" pitchFamily="18" charset="-120"/>
                <a:cs typeface="新細明體" pitchFamily="18" charset="-120"/>
              </a:rPr>
              <a:t>rd</a:t>
            </a:r>
            <a:r>
              <a:rPr kumimoji="1" lang="en-US" altLang="zh-TW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新細明體" pitchFamily="18" charset="-120"/>
                <a:cs typeface="新細明體" pitchFamily="18" charset="-120"/>
              </a:rPr>
              <a:t> party SDK</a:t>
            </a: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15" name="副標題 2"/>
          <p:cNvSpPr txBox="1">
            <a:spLocks/>
          </p:cNvSpPr>
          <p:nvPr/>
        </p:nvSpPr>
        <p:spPr>
          <a:xfrm>
            <a:off x="1600200" y="3886200"/>
            <a:ext cx="5181600" cy="381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TW" dirty="0" smtClean="0"/>
              <a:t>App Client –  Android/IOS – Java and 3</a:t>
            </a:r>
            <a:r>
              <a:rPr lang="en-US" altLang="zh-TW" baseline="30000" dirty="0" smtClean="0"/>
              <a:t>rd</a:t>
            </a:r>
            <a:r>
              <a:rPr lang="en-US" altLang="zh-TW" dirty="0" smtClean="0"/>
              <a:t> part SDK</a:t>
            </a:r>
            <a:endParaRPr lang="zh-TW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19200" y="2667000"/>
            <a:ext cx="6400800" cy="1447800"/>
          </a:xfrm>
        </p:spPr>
        <p:txBody>
          <a:bodyPr>
            <a:normAutofit fontScale="32500" lnSpcReduction="20000"/>
          </a:bodyPr>
          <a:lstStyle/>
          <a:p>
            <a:pPr algn="l"/>
            <a:r>
              <a:rPr lang="en-US" altLang="zh-TW" sz="6800" dirty="0" err="1" smtClean="0">
                <a:solidFill>
                  <a:schemeClr val="tx1"/>
                </a:solidFill>
              </a:rPr>
              <a:t>KeyASIC</a:t>
            </a:r>
            <a:r>
              <a:rPr lang="en-US" altLang="zh-TW" sz="6800" dirty="0" smtClean="0">
                <a:solidFill>
                  <a:schemeClr val="tx1"/>
                </a:solidFill>
              </a:rPr>
              <a:t> Cloud Server </a:t>
            </a:r>
          </a:p>
          <a:p>
            <a:pPr lvl="1" algn="l">
              <a:buFont typeface="Wingdings" pitchFamily="2" charset="2"/>
              <a:buChar char="Ø"/>
            </a:pPr>
            <a:r>
              <a:rPr lang="en-US" altLang="zh-TW" sz="5100" dirty="0" smtClean="0">
                <a:solidFill>
                  <a:schemeClr val="tx1"/>
                </a:solidFill>
              </a:rPr>
              <a:t>Google  P2P </a:t>
            </a:r>
            <a:r>
              <a:rPr lang="en-US" altLang="zh-TW" sz="5100" dirty="0" err="1" smtClean="0">
                <a:solidFill>
                  <a:schemeClr val="tx1"/>
                </a:solidFill>
              </a:rPr>
              <a:t>Coturn</a:t>
            </a:r>
            <a:r>
              <a:rPr lang="en-US" altLang="zh-TW" sz="5100" dirty="0" smtClean="0">
                <a:solidFill>
                  <a:schemeClr val="tx1"/>
                </a:solidFill>
              </a:rPr>
              <a:t> 3.2.5.9 (STUN/TURN)</a:t>
            </a:r>
          </a:p>
          <a:p>
            <a:pPr lvl="1" algn="l">
              <a:buFont typeface="Wingdings" pitchFamily="2" charset="2"/>
              <a:buChar char="Ø"/>
            </a:pPr>
            <a:r>
              <a:rPr lang="en-US" altLang="zh-TW" sz="5100" dirty="0" smtClean="0">
                <a:solidFill>
                  <a:schemeClr val="tx1"/>
                </a:solidFill>
              </a:rPr>
              <a:t>Database - </a:t>
            </a:r>
            <a:r>
              <a:rPr lang="en-US" altLang="zh-TW" sz="5100" dirty="0" err="1" smtClean="0">
                <a:solidFill>
                  <a:schemeClr val="tx1"/>
                </a:solidFill>
              </a:rPr>
              <a:t>MySQL</a:t>
            </a:r>
            <a:endParaRPr lang="en-US" altLang="zh-TW" sz="5100" dirty="0" smtClean="0">
              <a:solidFill>
                <a:schemeClr val="tx1"/>
              </a:solidFill>
            </a:endParaRPr>
          </a:p>
          <a:p>
            <a:pPr lvl="1" algn="l">
              <a:buFont typeface="Wingdings" pitchFamily="2" charset="2"/>
              <a:buChar char="Ø"/>
            </a:pPr>
            <a:r>
              <a:rPr lang="en-US" altLang="zh-TW" sz="5100" dirty="0" smtClean="0">
                <a:solidFill>
                  <a:schemeClr val="tx1"/>
                </a:solidFill>
              </a:rPr>
              <a:t>Tomcat container server</a:t>
            </a:r>
          </a:p>
          <a:p>
            <a:pPr lvl="1" algn="l">
              <a:buFont typeface="Wingdings" pitchFamily="2" charset="2"/>
              <a:buChar char="Ø"/>
            </a:pPr>
            <a:r>
              <a:rPr lang="en-US" altLang="zh-TW" sz="5100" dirty="0" smtClean="0">
                <a:solidFill>
                  <a:schemeClr val="tx1"/>
                </a:solidFill>
              </a:rPr>
              <a:t>Message Queue and other 3</a:t>
            </a:r>
            <a:r>
              <a:rPr lang="en-US" altLang="zh-TW" sz="5100" baseline="30000" dirty="0" smtClean="0">
                <a:solidFill>
                  <a:schemeClr val="tx1"/>
                </a:solidFill>
              </a:rPr>
              <a:t>rd</a:t>
            </a:r>
            <a:r>
              <a:rPr lang="en-US" altLang="zh-TW" sz="5100" dirty="0" smtClean="0">
                <a:solidFill>
                  <a:schemeClr val="tx1"/>
                </a:solidFill>
              </a:rPr>
              <a:t> Party SDK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© 2015 KeyASIC, Inc.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F18A2-2E21-44DC-A40B-4653896153CE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6" name="標題 1"/>
          <p:cNvSpPr>
            <a:spLocks noGrp="1"/>
          </p:cNvSpPr>
          <p:nvPr>
            <p:ph type="ctrTitle"/>
          </p:nvPr>
        </p:nvSpPr>
        <p:spPr>
          <a:xfrm>
            <a:off x="838200" y="1371601"/>
            <a:ext cx="7772400" cy="114300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Software Components (cont.)</a:t>
            </a:r>
            <a:endParaRPr lang="zh-TW" altLang="en-US" dirty="0"/>
          </a:p>
        </p:txBody>
      </p:sp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2149475" y="5119687"/>
            <a:ext cx="2346325" cy="276225"/>
          </a:xfrm>
          <a:prstGeom prst="rect">
            <a:avLst/>
          </a:prstGeom>
          <a:solidFill>
            <a:srgbClr val="B8CCE4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新細明體" pitchFamily="18" charset="-120"/>
                <a:cs typeface="新細明體" pitchFamily="18" charset="-120"/>
              </a:rPr>
              <a:t>STUN/TURN server</a:t>
            </a: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2144713" y="5395912"/>
            <a:ext cx="2366962" cy="276225"/>
          </a:xfrm>
          <a:prstGeom prst="rect">
            <a:avLst/>
          </a:prstGeom>
          <a:solidFill>
            <a:srgbClr val="FBD4B4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新細明體" pitchFamily="18" charset="-120"/>
                <a:cs typeface="新細明體" pitchFamily="18" charset="-120"/>
              </a:rPr>
              <a:t>Socket/TLS</a:t>
            </a: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2133600" y="4572000"/>
            <a:ext cx="712788" cy="263525"/>
          </a:xfrm>
          <a:prstGeom prst="rect">
            <a:avLst/>
          </a:prstGeom>
          <a:solidFill>
            <a:srgbClr val="E5B8B7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新細明體" pitchFamily="18" charset="-120"/>
                <a:cs typeface="新細明體" pitchFamily="18" charset="-120"/>
              </a:rPr>
              <a:t>AAA</a:t>
            </a:r>
            <a:endParaRPr kumimoji="1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2847975" y="4572000"/>
            <a:ext cx="1665288" cy="263525"/>
          </a:xfrm>
          <a:prstGeom prst="rect">
            <a:avLst/>
          </a:prstGeom>
          <a:solidFill>
            <a:srgbClr val="C2D69B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新細明體" pitchFamily="18" charset="-120"/>
                <a:cs typeface="新細明體" pitchFamily="18" charset="-120"/>
              </a:rPr>
              <a:t>Tomcat container</a:t>
            </a: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33798" name="Text Box 6"/>
          <p:cNvSpPr txBox="1">
            <a:spLocks noChangeArrowheads="1"/>
          </p:cNvSpPr>
          <p:nvPr/>
        </p:nvSpPr>
        <p:spPr bwMode="auto">
          <a:xfrm>
            <a:off x="2133600" y="4829175"/>
            <a:ext cx="1235075" cy="285750"/>
          </a:xfrm>
          <a:prstGeom prst="rect">
            <a:avLst/>
          </a:prstGeom>
          <a:solidFill>
            <a:srgbClr val="C2D69B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新細明體" pitchFamily="18" charset="-120"/>
                <a:cs typeface="新細明體" pitchFamily="18" charset="-120"/>
              </a:rPr>
              <a:t>MySQL API</a:t>
            </a: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33799" name="Text Box 7"/>
          <p:cNvSpPr txBox="1">
            <a:spLocks noChangeArrowheads="1"/>
          </p:cNvSpPr>
          <p:nvPr/>
        </p:nvSpPr>
        <p:spPr bwMode="auto">
          <a:xfrm>
            <a:off x="3368675" y="4833937"/>
            <a:ext cx="1143000" cy="285750"/>
          </a:xfrm>
          <a:prstGeom prst="rect">
            <a:avLst/>
          </a:prstGeom>
          <a:solidFill>
            <a:srgbClr val="B8CCE4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新細明體" pitchFamily="18" charset="-120"/>
                <a:cs typeface="新細明體" pitchFamily="18" charset="-120"/>
              </a:rPr>
              <a:t>3</a:t>
            </a:r>
            <a:r>
              <a:rPr kumimoji="1" lang="en-US" altLang="zh-TW" sz="1200" b="0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新細明體" pitchFamily="18" charset="-120"/>
                <a:cs typeface="新細明體" pitchFamily="18" charset="-120"/>
              </a:rPr>
              <a:t>rd</a:t>
            </a:r>
            <a:r>
              <a:rPr kumimoji="1" lang="en-US" altLang="zh-TW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新細明體" pitchFamily="18" charset="-120"/>
                <a:cs typeface="新細明體" pitchFamily="18" charset="-120"/>
              </a:rPr>
              <a:t> party SDK</a:t>
            </a:r>
            <a:endParaRPr kumimoji="1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1524000"/>
            <a:ext cx="7772400" cy="993775"/>
          </a:xfrm>
        </p:spPr>
        <p:txBody>
          <a:bodyPr/>
          <a:lstStyle/>
          <a:p>
            <a:r>
              <a:rPr lang="en-US" altLang="zh-TW" dirty="0" smtClean="0"/>
              <a:t>Software Components (cont.)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© 2015 KeyASIC, Inc.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F18A2-2E21-44DC-A40B-4653896153CE}" type="slidenum">
              <a:rPr lang="zh-TW" altLang="en-US" smtClean="0"/>
              <a:pPr/>
              <a:t>12</a:t>
            </a:fld>
            <a:endParaRPr lang="zh-TW" altLang="en-US"/>
          </a:p>
        </p:txBody>
      </p:sp>
      <p:sp>
        <p:nvSpPr>
          <p:cNvPr id="6" name="副標題 2"/>
          <p:cNvSpPr txBox="1">
            <a:spLocks noGrp="1"/>
          </p:cNvSpPr>
          <p:nvPr>
            <p:ph type="subTitle" idx="1"/>
          </p:nvPr>
        </p:nvSpPr>
        <p:spPr>
          <a:xfrm>
            <a:off x="1143000" y="2667000"/>
            <a:ext cx="6629400" cy="2667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 algn="l">
              <a:buFont typeface="+mj-lt"/>
              <a:buAutoNum type="arabicPeriod"/>
            </a:pPr>
            <a:r>
              <a:rPr lang="en-US" altLang="zh-TW" sz="1800" dirty="0" smtClean="0">
                <a:solidFill>
                  <a:schemeClr val="tx1"/>
                </a:solidFill>
              </a:rPr>
              <a:t>P2P server is adapted from open source STUN/TURN server</a:t>
            </a:r>
            <a:endParaRPr lang="zh-TW" altLang="zh-TW" sz="1800" dirty="0" smtClean="0">
              <a:solidFill>
                <a:schemeClr val="tx1"/>
              </a:solidFill>
            </a:endParaRPr>
          </a:p>
          <a:p>
            <a:pPr marL="342900" lvl="0" indent="-342900" algn="l">
              <a:buFont typeface="+mj-lt"/>
              <a:buAutoNum type="arabicPeriod"/>
            </a:pPr>
            <a:r>
              <a:rPr lang="en-US" altLang="zh-TW" sz="1800" dirty="0" smtClean="0">
                <a:solidFill>
                  <a:schemeClr val="tx1"/>
                </a:solidFill>
              </a:rPr>
              <a:t>AAA – Accounting, Authentication, Authorization</a:t>
            </a:r>
          </a:p>
          <a:p>
            <a:pPr marL="342900" lvl="0" indent="-342900" algn="l"/>
            <a:r>
              <a:rPr lang="en-US" altLang="zh-TW" sz="1800" dirty="0" smtClean="0">
                <a:solidFill>
                  <a:schemeClr val="tx1"/>
                </a:solidFill>
              </a:rPr>
              <a:t>	*We use a dedicated Auth server with </a:t>
            </a:r>
            <a:r>
              <a:rPr lang="en-US" altLang="zh-TW" sz="1800" dirty="0" err="1" smtClean="0">
                <a:solidFill>
                  <a:schemeClr val="tx1"/>
                </a:solidFill>
              </a:rPr>
              <a:t>MySQL</a:t>
            </a:r>
            <a:r>
              <a:rPr lang="en-US" altLang="zh-TW" sz="1800" dirty="0" smtClean="0">
                <a:solidFill>
                  <a:schemeClr val="tx1"/>
                </a:solidFill>
              </a:rPr>
              <a:t> for AAA</a:t>
            </a:r>
            <a:endParaRPr lang="zh-TW" altLang="zh-TW" sz="1800" dirty="0" smtClean="0">
              <a:solidFill>
                <a:schemeClr val="tx1"/>
              </a:solidFill>
            </a:endParaRPr>
          </a:p>
          <a:p>
            <a:pPr marL="342900" lvl="0" indent="-342900" algn="l"/>
            <a:r>
              <a:rPr lang="en-US" altLang="zh-TW" sz="1800" dirty="0" smtClean="0">
                <a:solidFill>
                  <a:schemeClr val="tx1"/>
                </a:solidFill>
              </a:rPr>
              <a:t>3. 	</a:t>
            </a:r>
            <a:r>
              <a:rPr lang="en-US" altLang="zh-TW" sz="1800" dirty="0" err="1" smtClean="0">
                <a:solidFill>
                  <a:schemeClr val="tx1"/>
                </a:solidFill>
              </a:rPr>
              <a:t>MySQL</a:t>
            </a:r>
            <a:r>
              <a:rPr lang="en-US" altLang="zh-TW" sz="1800" dirty="0" smtClean="0">
                <a:solidFill>
                  <a:schemeClr val="tx1"/>
                </a:solidFill>
              </a:rPr>
              <a:t> – is used for persistence data and AAA service</a:t>
            </a:r>
            <a:endParaRPr lang="zh-TW" altLang="zh-TW" sz="1800" dirty="0" smtClean="0">
              <a:solidFill>
                <a:schemeClr val="tx1"/>
              </a:solidFill>
            </a:endParaRPr>
          </a:p>
          <a:p>
            <a:pPr marL="342900" lvl="0" indent="-342900" algn="l"/>
            <a:r>
              <a:rPr lang="en-US" altLang="zh-TW" sz="1800" dirty="0" smtClean="0">
                <a:solidFill>
                  <a:schemeClr val="tx1"/>
                </a:solidFill>
              </a:rPr>
              <a:t>4.	Tomcat server provides DAO service with </a:t>
            </a:r>
            <a:r>
              <a:rPr lang="en-US" altLang="zh-TW" sz="1800" dirty="0" err="1" smtClean="0">
                <a:solidFill>
                  <a:schemeClr val="tx1"/>
                </a:solidFill>
              </a:rPr>
              <a:t>RESTful</a:t>
            </a:r>
            <a:r>
              <a:rPr lang="en-US" altLang="zh-TW" sz="1800" dirty="0" smtClean="0">
                <a:solidFill>
                  <a:schemeClr val="tx1"/>
                </a:solidFill>
              </a:rPr>
              <a:t> API for APP</a:t>
            </a:r>
          </a:p>
          <a:p>
            <a:pPr marL="342900" lvl="0" indent="-342900" algn="l"/>
            <a:r>
              <a:rPr lang="en-US" altLang="zh-TW" sz="1800" dirty="0" smtClean="0">
                <a:solidFill>
                  <a:schemeClr val="tx1"/>
                </a:solidFill>
              </a:rPr>
              <a:t>5.	3</a:t>
            </a:r>
            <a:r>
              <a:rPr lang="en-US" altLang="zh-TW" sz="1800" baseline="30000" dirty="0" smtClean="0">
                <a:solidFill>
                  <a:schemeClr val="tx1"/>
                </a:solidFill>
              </a:rPr>
              <a:t>rd</a:t>
            </a:r>
            <a:r>
              <a:rPr lang="en-US" altLang="zh-TW" sz="1800" dirty="0" smtClean="0">
                <a:solidFill>
                  <a:schemeClr val="tx1"/>
                </a:solidFill>
              </a:rPr>
              <a:t> party SD to support MQTT, OPENSSL, Crypto…etc</a:t>
            </a:r>
            <a:endParaRPr lang="zh-TW" altLang="zh-TW" sz="1800" dirty="0" smtClean="0">
              <a:solidFill>
                <a:schemeClr val="tx1"/>
              </a:solidFill>
            </a:endParaRPr>
          </a:p>
          <a:p>
            <a:pPr marL="342900" lvl="0" indent="-342900" algn="l"/>
            <a:r>
              <a:rPr lang="en-US" altLang="zh-TW" sz="1800" dirty="0" smtClean="0">
                <a:solidFill>
                  <a:schemeClr val="tx1"/>
                </a:solidFill>
              </a:rPr>
              <a:t>6.	Socket with TLS protocol provides security and low level networking service</a:t>
            </a:r>
            <a:endParaRPr lang="zh-TW" altLang="zh-TW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971800" y="1066800"/>
            <a:ext cx="2743200" cy="917575"/>
          </a:xfrm>
        </p:spPr>
        <p:txBody>
          <a:bodyPr/>
          <a:lstStyle/>
          <a:p>
            <a:r>
              <a:rPr lang="en-US" altLang="zh-TW" dirty="0" smtClean="0"/>
              <a:t>Use Cases I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© 2015 KeyASIC, Inc.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F18A2-2E21-44DC-A40B-4653896153CE}" type="slidenum">
              <a:rPr lang="zh-TW" altLang="en-US" smtClean="0"/>
              <a:pPr/>
              <a:t>13</a:t>
            </a:fld>
            <a:endParaRPr lang="zh-TW" altLang="en-US"/>
          </a:p>
        </p:txBody>
      </p:sp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3189288" y="3295650"/>
            <a:ext cx="1341437" cy="2508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新細明體" pitchFamily="18" charset="-120"/>
                <a:cs typeface="新細明體" pitchFamily="18" charset="-120"/>
              </a:rPr>
              <a:t>Ping turnserver</a:t>
            </a: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2971800" y="3886200"/>
            <a:ext cx="2079626" cy="2667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新細明體" pitchFamily="18" charset="-120"/>
                <a:cs typeface="新細明體" pitchFamily="18" charset="-120"/>
              </a:rPr>
              <a:t>After </a:t>
            </a:r>
            <a:r>
              <a:rPr kumimoji="1" lang="en-US" altLang="zh-TW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新細明體" pitchFamily="18" charset="-120"/>
                <a:cs typeface="新細明體" pitchFamily="18" charset="-120"/>
              </a:rPr>
              <a:t>kdrive</a:t>
            </a:r>
            <a:r>
              <a:rPr kumimoji="1" lang="en-US" altLang="zh-TW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新細明體" pitchFamily="18" charset="-120"/>
                <a:cs typeface="新細明體" pitchFamily="18" charset="-120"/>
              </a:rPr>
              <a:t> connected to Internet</a:t>
            </a:r>
            <a:endParaRPr kumimoji="1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35847" name="Text Box 7"/>
          <p:cNvSpPr txBox="1">
            <a:spLocks noChangeArrowheads="1"/>
          </p:cNvSpPr>
          <p:nvPr/>
        </p:nvSpPr>
        <p:spPr bwMode="auto">
          <a:xfrm>
            <a:off x="4267200" y="2743200"/>
            <a:ext cx="914400" cy="330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新細明體" pitchFamily="18" charset="-120"/>
                <a:cs typeface="新細明體" pitchFamily="18" charset="-120"/>
              </a:rPr>
              <a:t>Auth Server</a:t>
            </a:r>
            <a:endParaRPr kumimoji="1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35848" name="Text Box 8"/>
          <p:cNvSpPr txBox="1">
            <a:spLocks noChangeArrowheads="1"/>
          </p:cNvSpPr>
          <p:nvPr/>
        </p:nvSpPr>
        <p:spPr bwMode="auto">
          <a:xfrm>
            <a:off x="2609850" y="2789238"/>
            <a:ext cx="839788" cy="2762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新細明體" pitchFamily="18" charset="-120"/>
                <a:cs typeface="新細明體" pitchFamily="18" charset="-120"/>
              </a:rPr>
              <a:t>Kdrive</a:t>
            </a: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35849" name="Text Box 9"/>
          <p:cNvSpPr txBox="1">
            <a:spLocks noChangeArrowheads="1"/>
          </p:cNvSpPr>
          <p:nvPr/>
        </p:nvSpPr>
        <p:spPr bwMode="auto">
          <a:xfrm>
            <a:off x="3276600" y="4114800"/>
            <a:ext cx="1263650" cy="22701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9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新細明體" pitchFamily="18" charset="-120"/>
                <a:cs typeface="新細明體" pitchFamily="18" charset="-120"/>
              </a:rPr>
              <a:t>Send UID to register</a:t>
            </a:r>
            <a:endParaRPr kumimoji="1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35850" name="Arc 10"/>
          <p:cNvSpPr>
            <a:spLocks/>
          </p:cNvSpPr>
          <p:nvPr/>
        </p:nvSpPr>
        <p:spPr bwMode="auto">
          <a:xfrm>
            <a:off x="4344988" y="3492500"/>
            <a:ext cx="92075" cy="2603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43177"/>
              <a:gd name="T2" fmla="*/ 988 w 21600"/>
              <a:gd name="T3" fmla="*/ 43177 h 43177"/>
              <a:gd name="T4" fmla="*/ 0 w 21600"/>
              <a:gd name="T5" fmla="*/ 21600 h 43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43177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145"/>
                  <a:pt x="12521" y="42649"/>
                  <a:pt x="988" y="43177"/>
                </a:cubicBezTo>
              </a:path>
              <a:path w="21600" h="43177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145"/>
                  <a:pt x="12521" y="42649"/>
                  <a:pt x="988" y="43177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35851" name="Arc 11"/>
          <p:cNvSpPr>
            <a:spLocks/>
          </p:cNvSpPr>
          <p:nvPr/>
        </p:nvSpPr>
        <p:spPr bwMode="auto">
          <a:xfrm flipH="1">
            <a:off x="3348038" y="3527425"/>
            <a:ext cx="103187" cy="225425"/>
          </a:xfrm>
          <a:custGeom>
            <a:avLst/>
            <a:gdLst>
              <a:gd name="G0" fmla="+- 0 0 0"/>
              <a:gd name="G1" fmla="+- 21307 0 0"/>
              <a:gd name="G2" fmla="+- 21600 0 0"/>
              <a:gd name="T0" fmla="*/ 3548 w 21600"/>
              <a:gd name="T1" fmla="*/ 0 h 42895"/>
              <a:gd name="T2" fmla="*/ 725 w 21600"/>
              <a:gd name="T3" fmla="*/ 42895 h 42895"/>
              <a:gd name="T4" fmla="*/ 0 w 21600"/>
              <a:gd name="T5" fmla="*/ 21307 h 428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42895" fill="none" extrusionOk="0">
                <a:moveTo>
                  <a:pt x="3547" y="0"/>
                </a:moveTo>
                <a:cubicBezTo>
                  <a:pt x="13964" y="1734"/>
                  <a:pt x="21600" y="10746"/>
                  <a:pt x="21600" y="21307"/>
                </a:cubicBezTo>
                <a:cubicBezTo>
                  <a:pt x="21600" y="32954"/>
                  <a:pt x="12365" y="42503"/>
                  <a:pt x="724" y="42894"/>
                </a:cubicBezTo>
              </a:path>
              <a:path w="21600" h="42895" stroke="0" extrusionOk="0">
                <a:moveTo>
                  <a:pt x="3547" y="0"/>
                </a:moveTo>
                <a:cubicBezTo>
                  <a:pt x="13964" y="1734"/>
                  <a:pt x="21600" y="10746"/>
                  <a:pt x="21600" y="21307"/>
                </a:cubicBezTo>
                <a:cubicBezTo>
                  <a:pt x="21600" y="32954"/>
                  <a:pt x="12365" y="42503"/>
                  <a:pt x="724" y="42894"/>
                </a:cubicBezTo>
                <a:lnTo>
                  <a:pt x="0" y="21307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 type="diamond" w="med" len="med"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35853" name="Text Box 13"/>
          <p:cNvSpPr txBox="1">
            <a:spLocks noChangeArrowheads="1"/>
          </p:cNvSpPr>
          <p:nvPr/>
        </p:nvSpPr>
        <p:spPr bwMode="auto">
          <a:xfrm>
            <a:off x="4953000" y="4038600"/>
            <a:ext cx="1524000" cy="2667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新細明體" pitchFamily="18" charset="-120"/>
                <a:cs typeface="新細明體" pitchFamily="18" charset="-120"/>
              </a:rPr>
              <a:t>Verify UID </a:t>
            </a:r>
            <a:r>
              <a:rPr kumimoji="1" lang="en-US" altLang="zh-TW" sz="1000" dirty="0" smtClean="0">
                <a:latin typeface="Calibri" pitchFamily="34" charset="0"/>
                <a:ea typeface="新細明體" pitchFamily="18" charset="-120"/>
                <a:cs typeface="新細明體" pitchFamily="18" charset="-120"/>
              </a:rPr>
              <a:t>using </a:t>
            </a:r>
            <a:r>
              <a:rPr kumimoji="1" lang="en-US" altLang="zh-TW" sz="1000" dirty="0" err="1" smtClean="0">
                <a:latin typeface="Calibri" pitchFamily="34" charset="0"/>
                <a:ea typeface="新細明體" pitchFamily="18" charset="-120"/>
                <a:cs typeface="新細明體" pitchFamily="18" charset="-120"/>
              </a:rPr>
              <a:t>MySQL</a:t>
            </a:r>
            <a:endParaRPr kumimoji="1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cxnSp>
        <p:nvCxnSpPr>
          <p:cNvPr id="18" name="AutoShape 4"/>
          <p:cNvCxnSpPr>
            <a:cxnSpLocks noChangeShapeType="1"/>
          </p:cNvCxnSpPr>
          <p:nvPr/>
        </p:nvCxnSpPr>
        <p:spPr bwMode="auto">
          <a:xfrm>
            <a:off x="3041650" y="3048000"/>
            <a:ext cx="6350" cy="13716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9" name="AutoShape 5"/>
          <p:cNvCxnSpPr>
            <a:cxnSpLocks noChangeShapeType="1"/>
          </p:cNvCxnSpPr>
          <p:nvPr/>
        </p:nvCxnSpPr>
        <p:spPr bwMode="auto">
          <a:xfrm>
            <a:off x="4876800" y="3124200"/>
            <a:ext cx="0" cy="14478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0" name="AutoShape 6"/>
          <p:cNvCxnSpPr>
            <a:cxnSpLocks noChangeShapeType="1"/>
          </p:cNvCxnSpPr>
          <p:nvPr/>
        </p:nvCxnSpPr>
        <p:spPr bwMode="auto">
          <a:xfrm flipV="1">
            <a:off x="3041650" y="3481387"/>
            <a:ext cx="1800225" cy="285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1" name="AutoShape 12"/>
          <p:cNvCxnSpPr>
            <a:cxnSpLocks noChangeShapeType="1"/>
            <a:stCxn id="35850" idx="1"/>
            <a:endCxn id="35851" idx="1"/>
          </p:cNvCxnSpPr>
          <p:nvPr/>
        </p:nvCxnSpPr>
        <p:spPr bwMode="auto">
          <a:xfrm flipH="1">
            <a:off x="3447762" y="3752850"/>
            <a:ext cx="901438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2" name="AutoShape 6"/>
          <p:cNvCxnSpPr>
            <a:cxnSpLocks noChangeShapeType="1"/>
          </p:cNvCxnSpPr>
          <p:nvPr/>
        </p:nvCxnSpPr>
        <p:spPr bwMode="auto">
          <a:xfrm flipV="1">
            <a:off x="3048000" y="4267200"/>
            <a:ext cx="1800225" cy="285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25" name="標題 1"/>
          <p:cNvSpPr txBox="1">
            <a:spLocks/>
          </p:cNvSpPr>
          <p:nvPr/>
        </p:nvSpPr>
        <p:spPr>
          <a:xfrm>
            <a:off x="1524000" y="1828800"/>
            <a:ext cx="5867400" cy="381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zh-TW" altLang="zh-TW" sz="2000" dirty="0" smtClean="0"/>
              <a:t> </a:t>
            </a:r>
            <a:r>
              <a:rPr lang="en-US" altLang="zh-TW" sz="2000" dirty="0" err="1" smtClean="0"/>
              <a:t>Kdrive</a:t>
            </a:r>
            <a:r>
              <a:rPr lang="en-US" altLang="zh-TW" sz="2000" dirty="0" smtClean="0"/>
              <a:t> device driver init connection to </a:t>
            </a:r>
            <a:r>
              <a:rPr lang="en-US" altLang="zh-TW" sz="2000" dirty="0" err="1" smtClean="0"/>
              <a:t>Kcloud</a:t>
            </a:r>
            <a:r>
              <a:rPr lang="en-US" altLang="zh-TW" sz="2000" dirty="0" smtClean="0"/>
              <a:t> service</a:t>
            </a:r>
            <a:endParaRPr kumimoji="0" lang="zh-TW" altLang="en-US" sz="20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7" name="Text Box 8"/>
          <p:cNvSpPr txBox="1">
            <a:spLocks noChangeArrowheads="1"/>
          </p:cNvSpPr>
          <p:nvPr/>
        </p:nvSpPr>
        <p:spPr bwMode="auto">
          <a:xfrm>
            <a:off x="838200" y="4724400"/>
            <a:ext cx="6934200" cy="914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dirty="0" smtClean="0"/>
              <a:t>UID created in manufacture and printed as QR code on shell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dirty="0" smtClean="0"/>
              <a:t>When user plug in </a:t>
            </a:r>
            <a:r>
              <a:rPr lang="en-US" altLang="zh-TW" dirty="0" err="1" smtClean="0"/>
              <a:t>Kdrive</a:t>
            </a:r>
            <a:r>
              <a:rPr lang="en-US" altLang="zh-TW" dirty="0" smtClean="0"/>
              <a:t>, client will send UID to server for verification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dirty="0" smtClean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743200" y="1219200"/>
            <a:ext cx="2895600" cy="917575"/>
          </a:xfrm>
        </p:spPr>
        <p:txBody>
          <a:bodyPr/>
          <a:lstStyle/>
          <a:p>
            <a:r>
              <a:rPr lang="en-US" altLang="zh-TW" dirty="0" smtClean="0"/>
              <a:t>Use Case II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3000" y="2209800"/>
            <a:ext cx="6553200" cy="457200"/>
          </a:xfrm>
        </p:spPr>
        <p:txBody>
          <a:bodyPr>
            <a:normAutofit fontScale="70000" lnSpcReduction="20000"/>
          </a:bodyPr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APP use UID to connect to </a:t>
            </a:r>
            <a:r>
              <a:rPr lang="en-US" altLang="zh-TW" dirty="0" err="1" smtClean="0">
                <a:solidFill>
                  <a:schemeClr val="tx1"/>
                </a:solidFill>
              </a:rPr>
              <a:t>Kdrive</a:t>
            </a:r>
            <a:r>
              <a:rPr lang="en-US" altLang="zh-TW" dirty="0" smtClean="0">
                <a:solidFill>
                  <a:schemeClr val="tx1"/>
                </a:solidFill>
              </a:rPr>
              <a:t> (after UID registered)</a:t>
            </a:r>
            <a:endParaRPr lang="zh-TW" altLang="zh-TW" dirty="0" smtClean="0">
              <a:solidFill>
                <a:schemeClr val="tx1"/>
              </a:solidFill>
            </a:endParaRPr>
          </a:p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© 2015 KeyASIC, Inc.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F18A2-2E21-44DC-A40B-4653896153CE}" type="slidenum">
              <a:rPr lang="zh-TW" altLang="en-US" smtClean="0"/>
              <a:pPr/>
              <a:t>14</a:t>
            </a:fld>
            <a:endParaRPr lang="zh-TW" altLang="en-US"/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3257550" y="3771900"/>
            <a:ext cx="819150" cy="23336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新細明體" pitchFamily="18" charset="-120"/>
                <a:cs typeface="新細明體" pitchFamily="18" charset="-120"/>
              </a:rPr>
              <a:t>Validate UID</a:t>
            </a: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2209800" y="4468813"/>
            <a:ext cx="1068388" cy="2254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新細明體" pitchFamily="18" charset="-120"/>
                <a:cs typeface="新細明體" pitchFamily="18" charset="-120"/>
              </a:rPr>
              <a:t>Return relay port</a:t>
            </a: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36871" name="Text Box 7"/>
          <p:cNvSpPr txBox="1">
            <a:spLocks noChangeArrowheads="1"/>
          </p:cNvSpPr>
          <p:nvPr/>
        </p:nvSpPr>
        <p:spPr bwMode="auto">
          <a:xfrm>
            <a:off x="2209800" y="4114800"/>
            <a:ext cx="1008062" cy="18891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新細明體" pitchFamily="18" charset="-120"/>
                <a:cs typeface="新細明體" pitchFamily="18" charset="-120"/>
              </a:rPr>
              <a:t>reject connection</a:t>
            </a:r>
            <a:endParaRPr kumimoji="1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cxnSp>
        <p:nvCxnSpPr>
          <p:cNvPr id="36873" name="AutoShape 9"/>
          <p:cNvCxnSpPr>
            <a:cxnSpLocks noChangeShapeType="1"/>
          </p:cNvCxnSpPr>
          <p:nvPr/>
        </p:nvCxnSpPr>
        <p:spPr bwMode="auto">
          <a:xfrm flipH="1">
            <a:off x="2209800" y="4267200"/>
            <a:ext cx="1036637" cy="15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36874" name="Text Box 10"/>
          <p:cNvSpPr txBox="1">
            <a:spLocks noChangeArrowheads="1"/>
          </p:cNvSpPr>
          <p:nvPr/>
        </p:nvSpPr>
        <p:spPr bwMode="auto">
          <a:xfrm>
            <a:off x="2513013" y="3771900"/>
            <a:ext cx="428625" cy="2143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新細明體" pitchFamily="18" charset="-120"/>
                <a:cs typeface="新細明體" pitchFamily="18" charset="-120"/>
              </a:rPr>
              <a:t>UID</a:t>
            </a: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36876" name="Text Box 12"/>
          <p:cNvSpPr txBox="1">
            <a:spLocks noChangeArrowheads="1"/>
          </p:cNvSpPr>
          <p:nvPr/>
        </p:nvSpPr>
        <p:spPr bwMode="auto">
          <a:xfrm>
            <a:off x="3278188" y="4006850"/>
            <a:ext cx="887412" cy="20796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新細明體" pitchFamily="18" charset="-120"/>
                <a:cs typeface="新細明體" pitchFamily="18" charset="-120"/>
              </a:rPr>
              <a:t>If bad UID</a:t>
            </a: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36879" name="Text Box 15"/>
          <p:cNvSpPr txBox="1">
            <a:spLocks noChangeArrowheads="1"/>
          </p:cNvSpPr>
          <p:nvPr/>
        </p:nvSpPr>
        <p:spPr bwMode="auto">
          <a:xfrm>
            <a:off x="4381500" y="4213225"/>
            <a:ext cx="885825" cy="2270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新細明體" pitchFamily="18" charset="-120"/>
                <a:cs typeface="新細明體" pitchFamily="18" charset="-120"/>
              </a:rPr>
              <a:t>Get relay port</a:t>
            </a: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36881" name="Text Box 17"/>
          <p:cNvSpPr txBox="1">
            <a:spLocks noChangeArrowheads="1"/>
          </p:cNvSpPr>
          <p:nvPr/>
        </p:nvSpPr>
        <p:spPr bwMode="auto">
          <a:xfrm>
            <a:off x="4225925" y="4489450"/>
            <a:ext cx="1041400" cy="2270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新細明體" pitchFamily="18" charset="-120"/>
                <a:cs typeface="新細明體" pitchFamily="18" charset="-120"/>
              </a:rPr>
              <a:t>Return relay port</a:t>
            </a: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36882" name="Text Box 18"/>
          <p:cNvSpPr txBox="1">
            <a:spLocks noChangeArrowheads="1"/>
          </p:cNvSpPr>
          <p:nvPr/>
        </p:nvSpPr>
        <p:spPr bwMode="auto">
          <a:xfrm>
            <a:off x="2890838" y="4864100"/>
            <a:ext cx="2062162" cy="2016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新細明體" pitchFamily="18" charset="-120"/>
                <a:cs typeface="新細明體" pitchFamily="18" charset="-120"/>
              </a:rPr>
              <a:t>Establish connection uses relay port</a:t>
            </a: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cxnSp>
        <p:nvCxnSpPr>
          <p:cNvPr id="36886" name="AutoShape 22"/>
          <p:cNvCxnSpPr>
            <a:cxnSpLocks noChangeShapeType="1"/>
          </p:cNvCxnSpPr>
          <p:nvPr/>
        </p:nvCxnSpPr>
        <p:spPr bwMode="auto">
          <a:xfrm>
            <a:off x="2133600" y="5105400"/>
            <a:ext cx="32766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36887" name="Text Box 23"/>
          <p:cNvSpPr txBox="1">
            <a:spLocks noChangeArrowheads="1"/>
          </p:cNvSpPr>
          <p:nvPr/>
        </p:nvSpPr>
        <p:spPr bwMode="auto">
          <a:xfrm>
            <a:off x="6397625" y="3279775"/>
            <a:ext cx="668338" cy="2492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新細明體" pitchFamily="18" charset="-120"/>
                <a:cs typeface="新細明體" pitchFamily="18" charset="-120"/>
              </a:rPr>
              <a:t>Kdrive</a:t>
            </a: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36888" name="Text Box 24"/>
          <p:cNvSpPr txBox="1">
            <a:spLocks noChangeArrowheads="1"/>
          </p:cNvSpPr>
          <p:nvPr/>
        </p:nvSpPr>
        <p:spPr bwMode="auto">
          <a:xfrm>
            <a:off x="1982788" y="3279775"/>
            <a:ext cx="523875" cy="2921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新細明體" pitchFamily="18" charset="-120"/>
                <a:cs typeface="新細明體" pitchFamily="18" charset="-120"/>
              </a:rPr>
              <a:t>APP </a:t>
            </a: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36889" name="Text Box 25"/>
          <p:cNvSpPr txBox="1">
            <a:spLocks noChangeArrowheads="1"/>
          </p:cNvSpPr>
          <p:nvPr/>
        </p:nvSpPr>
        <p:spPr bwMode="auto">
          <a:xfrm>
            <a:off x="4830763" y="3279775"/>
            <a:ext cx="1447800" cy="2492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新細明體" pitchFamily="18" charset="-120"/>
                <a:cs typeface="新細明體" pitchFamily="18" charset="-120"/>
              </a:rPr>
              <a:t>Keyasic Turnserver</a:t>
            </a: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36890" name="Text Box 26"/>
          <p:cNvSpPr txBox="1">
            <a:spLocks noChangeArrowheads="1"/>
          </p:cNvSpPr>
          <p:nvPr/>
        </p:nvSpPr>
        <p:spPr bwMode="auto">
          <a:xfrm>
            <a:off x="2601913" y="3279775"/>
            <a:ext cx="1149350" cy="2492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新細明體" pitchFamily="18" charset="-120"/>
                <a:cs typeface="新細明體" pitchFamily="18" charset="-120"/>
              </a:rPr>
              <a:t>FindPortServer</a:t>
            </a: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36891" name="Text Box 27"/>
          <p:cNvSpPr txBox="1">
            <a:spLocks noChangeArrowheads="1"/>
          </p:cNvSpPr>
          <p:nvPr/>
        </p:nvSpPr>
        <p:spPr bwMode="auto">
          <a:xfrm>
            <a:off x="3870325" y="3279775"/>
            <a:ext cx="915988" cy="2492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新細明體" pitchFamily="18" charset="-120"/>
                <a:cs typeface="新細明體" pitchFamily="18" charset="-120"/>
              </a:rPr>
              <a:t>Authserver</a:t>
            </a: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cxnSp>
        <p:nvCxnSpPr>
          <p:cNvPr id="32" name="AutoShape 2"/>
          <p:cNvCxnSpPr>
            <a:cxnSpLocks noChangeShapeType="1"/>
          </p:cNvCxnSpPr>
          <p:nvPr/>
        </p:nvCxnSpPr>
        <p:spPr bwMode="auto">
          <a:xfrm>
            <a:off x="2144713" y="3609975"/>
            <a:ext cx="0" cy="16414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33" name="AutoShape 4"/>
          <p:cNvCxnSpPr>
            <a:cxnSpLocks noChangeShapeType="1"/>
          </p:cNvCxnSpPr>
          <p:nvPr/>
        </p:nvCxnSpPr>
        <p:spPr bwMode="auto">
          <a:xfrm>
            <a:off x="3213100" y="4002088"/>
            <a:ext cx="1008063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34" name="AutoShape 6"/>
          <p:cNvCxnSpPr>
            <a:cxnSpLocks noChangeShapeType="1"/>
          </p:cNvCxnSpPr>
          <p:nvPr/>
        </p:nvCxnSpPr>
        <p:spPr bwMode="auto">
          <a:xfrm flipH="1">
            <a:off x="2144713" y="4687888"/>
            <a:ext cx="1068387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35" name="AutoShape 8"/>
          <p:cNvCxnSpPr>
            <a:cxnSpLocks noChangeShapeType="1"/>
          </p:cNvCxnSpPr>
          <p:nvPr/>
        </p:nvCxnSpPr>
        <p:spPr bwMode="auto">
          <a:xfrm flipH="1">
            <a:off x="3181350" y="3568700"/>
            <a:ext cx="3175" cy="130968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36" name="AutoShape 11"/>
          <p:cNvCxnSpPr>
            <a:cxnSpLocks noChangeShapeType="1"/>
          </p:cNvCxnSpPr>
          <p:nvPr/>
        </p:nvCxnSpPr>
        <p:spPr bwMode="auto">
          <a:xfrm>
            <a:off x="2144713" y="4002088"/>
            <a:ext cx="1039812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37" name="AutoShape 13"/>
          <p:cNvCxnSpPr>
            <a:cxnSpLocks noChangeShapeType="1"/>
          </p:cNvCxnSpPr>
          <p:nvPr/>
        </p:nvCxnSpPr>
        <p:spPr bwMode="auto">
          <a:xfrm>
            <a:off x="4221163" y="3570288"/>
            <a:ext cx="0" cy="8001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38" name="AutoShape 14"/>
          <p:cNvCxnSpPr>
            <a:cxnSpLocks noChangeShapeType="1"/>
          </p:cNvCxnSpPr>
          <p:nvPr/>
        </p:nvCxnSpPr>
        <p:spPr bwMode="auto">
          <a:xfrm flipH="1">
            <a:off x="3192463" y="4251325"/>
            <a:ext cx="1036637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39" name="AutoShape 16"/>
          <p:cNvCxnSpPr>
            <a:cxnSpLocks noChangeShapeType="1"/>
          </p:cNvCxnSpPr>
          <p:nvPr/>
        </p:nvCxnSpPr>
        <p:spPr bwMode="auto">
          <a:xfrm flipH="1">
            <a:off x="3192463" y="4689475"/>
            <a:ext cx="2217737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40" name="AutoShape 19"/>
          <p:cNvCxnSpPr>
            <a:cxnSpLocks noChangeShapeType="1"/>
          </p:cNvCxnSpPr>
          <p:nvPr/>
        </p:nvCxnSpPr>
        <p:spPr bwMode="auto">
          <a:xfrm flipH="1">
            <a:off x="3213100" y="4479925"/>
            <a:ext cx="2189163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arrow" w="med" len="med"/>
            <a:tailEnd/>
          </a:ln>
        </p:spPr>
      </p:cxnSp>
      <p:cxnSp>
        <p:nvCxnSpPr>
          <p:cNvPr id="41" name="AutoShape 20"/>
          <p:cNvCxnSpPr>
            <a:cxnSpLocks noChangeShapeType="1"/>
          </p:cNvCxnSpPr>
          <p:nvPr/>
        </p:nvCxnSpPr>
        <p:spPr bwMode="auto">
          <a:xfrm>
            <a:off x="6673850" y="3568700"/>
            <a:ext cx="0" cy="168433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42" name="AutoShape 21"/>
          <p:cNvCxnSpPr>
            <a:cxnSpLocks noChangeShapeType="1"/>
          </p:cNvCxnSpPr>
          <p:nvPr/>
        </p:nvCxnSpPr>
        <p:spPr bwMode="auto">
          <a:xfrm>
            <a:off x="5402263" y="3568700"/>
            <a:ext cx="0" cy="168433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43" name="AutoShape 22"/>
          <p:cNvCxnSpPr>
            <a:cxnSpLocks noChangeShapeType="1"/>
          </p:cNvCxnSpPr>
          <p:nvPr/>
        </p:nvCxnSpPr>
        <p:spPr bwMode="auto">
          <a:xfrm>
            <a:off x="5410200" y="5105400"/>
            <a:ext cx="126365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971800" y="1295400"/>
            <a:ext cx="3200400" cy="993775"/>
          </a:xfrm>
        </p:spPr>
        <p:txBody>
          <a:bodyPr/>
          <a:lstStyle/>
          <a:p>
            <a:r>
              <a:rPr lang="en-US" altLang="zh-TW" dirty="0" smtClean="0"/>
              <a:t>Use Case III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© 2015 KeyASIC, Inc.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F18A2-2E21-44DC-A40B-4653896153CE}" type="slidenum">
              <a:rPr lang="zh-TW" altLang="en-US" smtClean="0"/>
              <a:pPr/>
              <a:t>15</a:t>
            </a:fld>
            <a:endParaRPr lang="zh-TW" altLang="en-US"/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2362200" y="2209800"/>
            <a:ext cx="4572000" cy="381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zh-TW" altLang="zh-TW" sz="2000" dirty="0" smtClean="0"/>
              <a:t> </a:t>
            </a:r>
            <a:r>
              <a:rPr lang="en-US" altLang="zh-TW" sz="2000" dirty="0" smtClean="0"/>
              <a:t>APP sends list folder command</a:t>
            </a:r>
            <a:endParaRPr kumimoji="0" lang="zh-TW" altLang="en-US" sz="20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3087688" y="3741738"/>
            <a:ext cx="1174750" cy="24923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新細明體" pitchFamily="18" charset="-120"/>
                <a:cs typeface="新細明體" pitchFamily="18" charset="-120"/>
              </a:rPr>
              <a:t>Select  ‘ls folder”</a:t>
            </a: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37894" name="Text Box 6"/>
          <p:cNvSpPr txBox="1">
            <a:spLocks noChangeArrowheads="1"/>
          </p:cNvSpPr>
          <p:nvPr/>
        </p:nvSpPr>
        <p:spPr bwMode="auto">
          <a:xfrm>
            <a:off x="4678363" y="3790950"/>
            <a:ext cx="1706562" cy="2016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新細明體" pitchFamily="18" charset="-120"/>
                <a:cs typeface="新細明體" pitchFamily="18" charset="-120"/>
              </a:rPr>
              <a:t>Relay port to connect to Kdrive</a:t>
            </a: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37895" name="Text Box 7"/>
          <p:cNvSpPr txBox="1">
            <a:spLocks noChangeArrowheads="1"/>
          </p:cNvSpPr>
          <p:nvPr/>
        </p:nvSpPr>
        <p:spPr bwMode="auto">
          <a:xfrm>
            <a:off x="6240463" y="3402013"/>
            <a:ext cx="669925" cy="2762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新細明體" pitchFamily="18" charset="-120"/>
                <a:cs typeface="新細明體" pitchFamily="18" charset="-120"/>
              </a:rPr>
              <a:t>Kdrive</a:t>
            </a: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37896" name="Text Box 8"/>
          <p:cNvSpPr txBox="1">
            <a:spLocks noChangeArrowheads="1"/>
          </p:cNvSpPr>
          <p:nvPr/>
        </p:nvSpPr>
        <p:spPr bwMode="auto">
          <a:xfrm>
            <a:off x="3832225" y="3416300"/>
            <a:ext cx="1827213" cy="2794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新細明體" pitchFamily="18" charset="-120"/>
                <a:cs typeface="新細明體" pitchFamily="18" charset="-120"/>
              </a:rPr>
              <a:t>Keyasic Turnserver(relay)</a:t>
            </a: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37897" name="Text Box 9"/>
          <p:cNvSpPr txBox="1">
            <a:spLocks noChangeArrowheads="1"/>
          </p:cNvSpPr>
          <p:nvPr/>
        </p:nvSpPr>
        <p:spPr bwMode="auto">
          <a:xfrm>
            <a:off x="3205163" y="4092575"/>
            <a:ext cx="960437" cy="2127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新細明體" pitchFamily="18" charset="-120"/>
                <a:cs typeface="新細明體" pitchFamily="18" charset="-120"/>
              </a:rPr>
              <a:t>Return success </a:t>
            </a: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37899" name="Text Box 11"/>
          <p:cNvSpPr txBox="1">
            <a:spLocks noChangeArrowheads="1"/>
          </p:cNvSpPr>
          <p:nvPr/>
        </p:nvSpPr>
        <p:spPr bwMode="auto">
          <a:xfrm>
            <a:off x="2601913" y="3402013"/>
            <a:ext cx="492125" cy="2921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新細明體" pitchFamily="18" charset="-120"/>
                <a:cs typeface="新細明體" pitchFamily="18" charset="-120"/>
              </a:rPr>
              <a:t>APP</a:t>
            </a: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37900" name="Text Box 12"/>
          <p:cNvSpPr txBox="1">
            <a:spLocks noChangeArrowheads="1"/>
          </p:cNvSpPr>
          <p:nvPr/>
        </p:nvSpPr>
        <p:spPr bwMode="auto">
          <a:xfrm>
            <a:off x="4730750" y="4092575"/>
            <a:ext cx="1447800" cy="2127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新細明體" pitchFamily="18" charset="-120"/>
                <a:cs typeface="新細明體" pitchFamily="18" charset="-120"/>
              </a:rPr>
              <a:t>Return files list of folder </a:t>
            </a: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cxnSp>
        <p:nvCxnSpPr>
          <p:cNvPr id="37901" name="AutoShape 13"/>
          <p:cNvCxnSpPr>
            <a:cxnSpLocks noChangeShapeType="1"/>
          </p:cNvCxnSpPr>
          <p:nvPr/>
        </p:nvCxnSpPr>
        <p:spPr bwMode="auto">
          <a:xfrm>
            <a:off x="2895600" y="4038600"/>
            <a:ext cx="16764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0" name="AutoShape 3"/>
          <p:cNvCxnSpPr>
            <a:cxnSpLocks noChangeShapeType="1"/>
          </p:cNvCxnSpPr>
          <p:nvPr/>
        </p:nvCxnSpPr>
        <p:spPr bwMode="auto">
          <a:xfrm>
            <a:off x="6553200" y="3657600"/>
            <a:ext cx="0" cy="10255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1" name="AutoShape 4"/>
          <p:cNvCxnSpPr>
            <a:cxnSpLocks noChangeShapeType="1"/>
          </p:cNvCxnSpPr>
          <p:nvPr/>
        </p:nvCxnSpPr>
        <p:spPr bwMode="auto">
          <a:xfrm flipH="1">
            <a:off x="2898775" y="3673475"/>
            <a:ext cx="6350" cy="11493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2" name="AutoShape 5"/>
          <p:cNvCxnSpPr>
            <a:cxnSpLocks noChangeShapeType="1"/>
          </p:cNvCxnSpPr>
          <p:nvPr/>
        </p:nvCxnSpPr>
        <p:spPr bwMode="auto">
          <a:xfrm>
            <a:off x="4518025" y="3673475"/>
            <a:ext cx="0" cy="12049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23" name="AutoShape 10"/>
          <p:cNvCxnSpPr>
            <a:cxnSpLocks noChangeShapeType="1"/>
          </p:cNvCxnSpPr>
          <p:nvPr/>
        </p:nvCxnSpPr>
        <p:spPr bwMode="auto">
          <a:xfrm flipH="1">
            <a:off x="4518025" y="4306887"/>
            <a:ext cx="19685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4" name="AutoShape 13"/>
          <p:cNvCxnSpPr>
            <a:cxnSpLocks noChangeShapeType="1"/>
          </p:cNvCxnSpPr>
          <p:nvPr/>
        </p:nvCxnSpPr>
        <p:spPr bwMode="auto">
          <a:xfrm flipH="1">
            <a:off x="2905125" y="4306887"/>
            <a:ext cx="16129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27" name="AutoShape 13"/>
          <p:cNvCxnSpPr>
            <a:cxnSpLocks noChangeShapeType="1"/>
          </p:cNvCxnSpPr>
          <p:nvPr/>
        </p:nvCxnSpPr>
        <p:spPr bwMode="auto">
          <a:xfrm>
            <a:off x="4495800" y="4038600"/>
            <a:ext cx="20574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Rest Web Service on AWS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97249"/>
            <a:ext cx="8229600" cy="4331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F18A2-2E21-44DC-A40B-4653896153CE}" type="slidenum">
              <a:rPr lang="zh-TW" altLang="en-US" smtClean="0"/>
              <a:pPr/>
              <a:t>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© 2015 KeyASIC, Inc.</a:t>
            </a: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Eclipse IDE – my work ENV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600200"/>
            <a:ext cx="7772399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F18A2-2E21-44DC-A40B-4653896153CE}" type="slidenum">
              <a:rPr lang="zh-TW" altLang="en-US" smtClean="0"/>
              <a:pPr/>
              <a:t>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© 2015 KeyASIC, Inc.</a:t>
            </a: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Test on EVB: cross compile, Copy source code to build </a:t>
            </a:r>
            <a:r>
              <a:rPr lang="en-US" altLang="zh-TW" dirty="0" smtClean="0"/>
              <a:t>project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600200"/>
            <a:ext cx="7848599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F18A2-2E21-44DC-A40B-4653896153CE}" type="slidenum">
              <a:rPr lang="zh-TW" altLang="en-US" smtClean="0"/>
              <a:pPr/>
              <a:t>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© 2015 KeyASIC, Inc.</a:t>
            </a: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The Challenges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F18A2-2E21-44DC-A40B-4653896153CE}" type="slidenum">
              <a:rPr lang="zh-TW" altLang="en-US" smtClean="0"/>
              <a:pPr/>
              <a:t>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© 2015 KeyASIC, Inc.</a:t>
            </a:r>
            <a:endParaRPr lang="zh-TW" altLang="en-US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Understand STUN protocol to insert our requests</a:t>
            </a:r>
          </a:p>
          <a:p>
            <a:r>
              <a:rPr lang="en-US" altLang="zh-TW" dirty="0" smtClean="0"/>
              <a:t>Integrate </a:t>
            </a:r>
            <a:r>
              <a:rPr lang="en-US" altLang="zh-TW" dirty="0" err="1" smtClean="0"/>
              <a:t>Turnserver’s</a:t>
            </a:r>
            <a:r>
              <a:rPr lang="en-US" altLang="zh-TW" dirty="0" smtClean="0"/>
              <a:t> security with </a:t>
            </a:r>
            <a:r>
              <a:rPr lang="en-US" altLang="zh-TW" dirty="0" err="1" smtClean="0"/>
              <a:t>KeyASIC’s</a:t>
            </a:r>
            <a:r>
              <a:rPr lang="en-US" altLang="zh-TW" dirty="0" smtClean="0"/>
              <a:t> security system</a:t>
            </a:r>
          </a:p>
          <a:p>
            <a:r>
              <a:rPr lang="en-US" altLang="zh-TW" dirty="0" smtClean="0"/>
              <a:t>Data encryption library will need bigger space in </a:t>
            </a:r>
            <a:r>
              <a:rPr lang="en-US" altLang="zh-TW" dirty="0" err="1" smtClean="0"/>
              <a:t>Kdrive</a:t>
            </a:r>
            <a:endParaRPr lang="en-US" altLang="zh-TW" dirty="0" smtClean="0"/>
          </a:p>
          <a:p>
            <a:r>
              <a:rPr lang="en-US" altLang="zh-TW" dirty="0" smtClean="0"/>
              <a:t>KA Cloud deployment requires more AWS power and space for China solution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62000" y="1066801"/>
            <a:ext cx="7772400" cy="1219200"/>
          </a:xfrm>
        </p:spPr>
        <p:txBody>
          <a:bodyPr/>
          <a:lstStyle/>
          <a:p>
            <a:r>
              <a:rPr lang="en-US" altLang="zh-TW" b="1" dirty="0" smtClean="0"/>
              <a:t>Agenda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2209800"/>
            <a:ext cx="6324600" cy="3657600"/>
          </a:xfrm>
        </p:spPr>
        <p:txBody>
          <a:bodyPr>
            <a:noAutofit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en-US" altLang="zh-TW" sz="4000" dirty="0" smtClean="0">
                <a:solidFill>
                  <a:schemeClr val="tx1"/>
                </a:solidFill>
              </a:rPr>
              <a:t>Solutions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altLang="zh-TW" sz="4000" dirty="0" smtClean="0">
                <a:solidFill>
                  <a:schemeClr val="tx1"/>
                </a:solidFill>
              </a:rPr>
              <a:t>Deliveries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altLang="zh-TW" sz="4000" dirty="0" smtClean="0">
                <a:solidFill>
                  <a:schemeClr val="tx1"/>
                </a:solidFill>
              </a:rPr>
              <a:t>Schedule(s)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altLang="zh-TW" sz="4000" dirty="0" smtClean="0">
                <a:solidFill>
                  <a:schemeClr val="tx1"/>
                </a:solidFill>
              </a:rPr>
              <a:t>Technologies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altLang="zh-TW" sz="4000" dirty="0" smtClean="0">
                <a:solidFill>
                  <a:schemeClr val="tx1"/>
                </a:solidFill>
              </a:rPr>
              <a:t>To Do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F18A2-2E21-44DC-A40B-4653896153C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© 2015 KeyASIC, Inc.</a:t>
            </a: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© 2015 KeyASIC, Inc.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F18A2-2E21-44DC-A40B-4653896153CE}" type="slidenum">
              <a:rPr lang="zh-TW" altLang="en-US" smtClean="0"/>
              <a:pPr/>
              <a:t>20</a:t>
            </a:fld>
            <a:endParaRPr lang="zh-TW" altLang="en-US"/>
          </a:p>
        </p:txBody>
      </p:sp>
      <p:graphicFrame>
        <p:nvGraphicFramePr>
          <p:cNvPr id="10" name="物件 9"/>
          <p:cNvGraphicFramePr>
            <a:graphicFrameLocks noChangeAspect="1"/>
          </p:cNvGraphicFramePr>
          <p:nvPr/>
        </p:nvGraphicFramePr>
        <p:xfrm>
          <a:off x="1824038" y="700088"/>
          <a:ext cx="5495925" cy="5457825"/>
        </p:xfrm>
        <a:graphic>
          <a:graphicData uri="http://schemas.openxmlformats.org/presentationml/2006/ole">
            <p:oleObj spid="_x0000_s1029" name="工作表" r:id="rId3" imgW="5495996" imgH="5457787" progId="Excel.Sheet.1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914400"/>
            <a:ext cx="7772400" cy="1069975"/>
          </a:xfrm>
        </p:spPr>
        <p:txBody>
          <a:bodyPr/>
          <a:lstStyle/>
          <a:p>
            <a:r>
              <a:rPr lang="en-US" altLang="zh-TW" b="1" dirty="0" smtClean="0"/>
              <a:t>TO DO List (on progress)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1981200"/>
            <a:ext cx="6400800" cy="3733800"/>
          </a:xfrm>
          <a:ln>
            <a:solidFill>
              <a:schemeClr val="accent1"/>
            </a:solidFill>
          </a:ln>
        </p:spPr>
        <p:txBody>
          <a:bodyPr>
            <a:normAutofit fontScale="92500"/>
          </a:bodyPr>
          <a:lstStyle/>
          <a:p>
            <a:r>
              <a:rPr lang="en-US" altLang="zh-TW" dirty="0">
                <a:solidFill>
                  <a:schemeClr val="tx1"/>
                </a:solidFill>
              </a:rPr>
              <a:t> </a:t>
            </a:r>
            <a:endParaRPr lang="zh-TW" altLang="zh-TW" dirty="0">
              <a:solidFill>
                <a:schemeClr val="tx1"/>
              </a:solidFill>
            </a:endParaRPr>
          </a:p>
          <a:p>
            <a:pPr marL="514350" lvl="0" indent="-514350" algn="l">
              <a:buFont typeface="+mj-lt"/>
              <a:buAutoNum type="arabicPeriod"/>
            </a:pPr>
            <a:r>
              <a:rPr lang="en-US" altLang="zh-TW" dirty="0" smtClean="0">
                <a:solidFill>
                  <a:schemeClr val="tx1"/>
                </a:solidFill>
              </a:rPr>
              <a:t>Use Eclipse IDE to </a:t>
            </a:r>
            <a:r>
              <a:rPr lang="en-US" altLang="zh-TW" dirty="0">
                <a:solidFill>
                  <a:schemeClr val="tx1"/>
                </a:solidFill>
              </a:rPr>
              <a:t>trace </a:t>
            </a:r>
            <a:r>
              <a:rPr lang="en-US" altLang="zh-TW" dirty="0" smtClean="0">
                <a:solidFill>
                  <a:schemeClr val="tx1"/>
                </a:solidFill>
              </a:rPr>
              <a:t>codes</a:t>
            </a:r>
            <a:endParaRPr lang="zh-TW" altLang="zh-TW" dirty="0">
              <a:solidFill>
                <a:schemeClr val="tx1"/>
              </a:solidFill>
            </a:endParaRPr>
          </a:p>
          <a:p>
            <a:pPr marL="514350" lvl="0" indent="-514350" algn="l">
              <a:buFont typeface="+mj-lt"/>
              <a:buAutoNum type="arabicPeriod"/>
            </a:pPr>
            <a:r>
              <a:rPr lang="en-US" altLang="zh-TW" dirty="0" smtClean="0">
                <a:solidFill>
                  <a:schemeClr val="tx1"/>
                </a:solidFill>
              </a:rPr>
              <a:t>Removing dependency on </a:t>
            </a:r>
            <a:r>
              <a:rPr lang="en-US" altLang="zh-TW" dirty="0" err="1" smtClean="0">
                <a:solidFill>
                  <a:srgbClr val="00B0F0"/>
                </a:solidFill>
              </a:rPr>
              <a:t>libcryto.so</a:t>
            </a:r>
            <a:r>
              <a:rPr lang="en-US" altLang="zh-TW" dirty="0" smtClean="0">
                <a:solidFill>
                  <a:schemeClr val="tx1"/>
                </a:solidFill>
              </a:rPr>
              <a:t> </a:t>
            </a:r>
            <a:r>
              <a:rPr lang="en-US" altLang="zh-TW" dirty="0">
                <a:solidFill>
                  <a:schemeClr val="tx1"/>
                </a:solidFill>
              </a:rPr>
              <a:t>and </a:t>
            </a:r>
            <a:r>
              <a:rPr lang="en-US" altLang="zh-TW" dirty="0" err="1">
                <a:solidFill>
                  <a:srgbClr val="00B0F0"/>
                </a:solidFill>
              </a:rPr>
              <a:t>libstdc</a:t>
            </a:r>
            <a:r>
              <a:rPr lang="en-US" altLang="zh-TW" dirty="0">
                <a:solidFill>
                  <a:srgbClr val="00B0F0"/>
                </a:solidFill>
              </a:rPr>
              <a:t>++.</a:t>
            </a:r>
            <a:r>
              <a:rPr lang="en-US" altLang="zh-TW" dirty="0" smtClean="0">
                <a:solidFill>
                  <a:srgbClr val="00B0F0"/>
                </a:solidFill>
              </a:rPr>
              <a:t>so.6</a:t>
            </a:r>
            <a:endParaRPr lang="zh-TW" altLang="zh-TW" dirty="0">
              <a:solidFill>
                <a:schemeClr val="tx1"/>
              </a:solidFill>
            </a:endParaRPr>
          </a:p>
          <a:p>
            <a:pPr marL="514350" lvl="0" indent="-514350" algn="l">
              <a:buFont typeface="+mj-lt"/>
              <a:buAutoNum type="arabicPeriod"/>
            </a:pPr>
            <a:r>
              <a:rPr lang="en-US" altLang="zh-TW" dirty="0" smtClean="0">
                <a:solidFill>
                  <a:schemeClr val="tx1"/>
                </a:solidFill>
              </a:rPr>
              <a:t>Fully Test new code </a:t>
            </a:r>
            <a:r>
              <a:rPr lang="en-US" altLang="zh-TW" dirty="0">
                <a:solidFill>
                  <a:schemeClr val="tx1"/>
                </a:solidFill>
              </a:rPr>
              <a:t>on </a:t>
            </a:r>
            <a:r>
              <a:rPr lang="en-US" altLang="zh-TW" dirty="0" smtClean="0">
                <a:solidFill>
                  <a:schemeClr val="tx1"/>
                </a:solidFill>
              </a:rPr>
              <a:t>EVB to </a:t>
            </a:r>
            <a:r>
              <a:rPr lang="en-US" altLang="zh-TW" dirty="0" err="1" smtClean="0">
                <a:solidFill>
                  <a:schemeClr val="tx1"/>
                </a:solidFill>
              </a:rPr>
              <a:t>Knolo</a:t>
            </a:r>
            <a:endParaRPr lang="zh-TW" altLang="zh-TW" dirty="0">
              <a:solidFill>
                <a:schemeClr val="tx1"/>
              </a:solidFill>
            </a:endParaRPr>
          </a:p>
          <a:p>
            <a:pPr marL="514350" lvl="0" indent="-514350" algn="l">
              <a:buFont typeface="+mj-lt"/>
              <a:buAutoNum type="arabicPeriod"/>
            </a:pPr>
            <a:r>
              <a:rPr lang="en-US" altLang="zh-TW" dirty="0">
                <a:solidFill>
                  <a:schemeClr val="tx1"/>
                </a:solidFill>
              </a:rPr>
              <a:t>Compare </a:t>
            </a:r>
            <a:r>
              <a:rPr lang="en-US" altLang="zh-TW" dirty="0" smtClean="0">
                <a:solidFill>
                  <a:schemeClr val="tx1"/>
                </a:solidFill>
              </a:rPr>
              <a:t>to TUK library’s size and </a:t>
            </a:r>
            <a:r>
              <a:rPr lang="en-US" altLang="zh-TW" dirty="0" err="1" smtClean="0">
                <a:solidFill>
                  <a:schemeClr val="tx1"/>
                </a:solidFill>
              </a:rPr>
              <a:t>performace</a:t>
            </a:r>
            <a:endParaRPr lang="zh-TW" altLang="zh-TW" dirty="0">
              <a:solidFill>
                <a:schemeClr val="tx1"/>
              </a:solidFill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F18A2-2E21-44DC-A40B-4653896153CE}" type="slidenum">
              <a:rPr lang="zh-TW" altLang="en-US" smtClean="0"/>
              <a:pPr/>
              <a:t>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© 2015 KeyASIC, Inc.</a:t>
            </a: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Amazon’s AWS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600200"/>
            <a:ext cx="7772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橢圓 4"/>
          <p:cNvSpPr/>
          <p:nvPr/>
        </p:nvSpPr>
        <p:spPr>
          <a:xfrm>
            <a:off x="1219200" y="2590800"/>
            <a:ext cx="457200" cy="304800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1143000" y="3352800"/>
            <a:ext cx="457200" cy="304800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1219200" y="4648200"/>
            <a:ext cx="457200" cy="304800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1219200" y="4876800"/>
            <a:ext cx="762000" cy="304800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2971800" y="4038600"/>
            <a:ext cx="1066800" cy="304800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4648200" y="3505200"/>
            <a:ext cx="457200" cy="304800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投影片編號版面配置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F18A2-2E21-44DC-A40B-4653896153CE}" type="slidenum">
              <a:rPr lang="zh-TW" altLang="en-US" smtClean="0"/>
              <a:pPr/>
              <a:t>22</a:t>
            </a:fld>
            <a:endParaRPr lang="zh-TW" altLang="en-US"/>
          </a:p>
        </p:txBody>
      </p:sp>
      <p:sp>
        <p:nvSpPr>
          <p:cNvPr id="12" name="頁尾版面配置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© 2015 KeyASIC, Inc.</a:t>
            </a: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EC2 Tokyo region </a:t>
            </a:r>
            <a:br>
              <a:rPr lang="en-US" altLang="zh-TW" dirty="0" smtClean="0"/>
            </a:br>
            <a:r>
              <a:rPr lang="en-US" altLang="zh-TW" sz="3600" dirty="0" smtClean="0"/>
              <a:t>Tomcat7 &amp; </a:t>
            </a:r>
            <a:r>
              <a:rPr lang="en-US" altLang="zh-TW" sz="3600" dirty="0" err="1" smtClean="0"/>
              <a:t>MySQL</a:t>
            </a:r>
            <a:endParaRPr lang="zh-TW" altLang="en-US" sz="3600" dirty="0"/>
          </a:p>
        </p:txBody>
      </p:sp>
      <p:pic>
        <p:nvPicPr>
          <p:cNvPr id="4" name="內容版面配置區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99791" y="1600200"/>
            <a:ext cx="594441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F18A2-2E21-44DC-A40B-4653896153CE}" type="slidenum">
              <a:rPr lang="zh-TW" altLang="en-US" smtClean="0"/>
              <a:pPr/>
              <a:t>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© 2015 KeyASIC, Inc.</a:t>
            </a: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MySQL</a:t>
            </a:r>
            <a:r>
              <a:rPr lang="en-US" altLang="zh-TW" dirty="0" smtClean="0"/>
              <a:t> on AWS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56396" y="1600200"/>
            <a:ext cx="523120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F18A2-2E21-44DC-A40B-4653896153CE}" type="slidenum">
              <a:rPr lang="zh-TW" altLang="en-US" smtClean="0"/>
              <a:pPr/>
              <a:t>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© 2015 KeyASIC, Inc.</a:t>
            </a: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505200" y="2895600"/>
            <a:ext cx="2133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dirty="0" smtClean="0"/>
              <a:t>Thanks</a:t>
            </a:r>
          </a:p>
          <a:p>
            <a:r>
              <a:rPr lang="en-US" altLang="zh-TW" sz="4400" dirty="0" smtClean="0"/>
              <a:t>Q &amp; A</a:t>
            </a:r>
            <a:endParaRPr lang="zh-TW" altLang="en-US" sz="4400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F18A2-2E21-44DC-A40B-4653896153CE}" type="slidenum">
              <a:rPr lang="zh-TW" altLang="en-US" smtClean="0"/>
              <a:pPr/>
              <a:t>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© 2015 KeyASIC, Inc.</a:t>
            </a: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286000" y="1066800"/>
            <a:ext cx="4495800" cy="914400"/>
          </a:xfrm>
        </p:spPr>
        <p:txBody>
          <a:bodyPr>
            <a:noAutofit/>
          </a:bodyPr>
          <a:lstStyle/>
          <a:p>
            <a:r>
              <a:rPr lang="en-US" altLang="zh-TW" dirty="0" smtClean="0"/>
              <a:t>Deliveries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95400" y="2133600"/>
            <a:ext cx="6858000" cy="3733800"/>
          </a:xfrm>
        </p:spPr>
        <p:txBody>
          <a:bodyPr>
            <a:noAutofit/>
          </a:bodyPr>
          <a:lstStyle/>
          <a:p>
            <a:pPr marL="514350" indent="-514350" algn="l"/>
            <a:r>
              <a:rPr lang="en-US" altLang="zh-TW" dirty="0" smtClean="0">
                <a:solidFill>
                  <a:schemeClr val="tx1"/>
                </a:solidFill>
              </a:rPr>
              <a:t>KA Cloud Services:</a:t>
            </a:r>
          </a:p>
          <a:p>
            <a:pPr marL="971550" lvl="1" indent="-514350" algn="l"/>
            <a:r>
              <a:rPr lang="en-US" altLang="zh-TW" sz="2200" dirty="0" smtClean="0">
                <a:solidFill>
                  <a:schemeClr val="tx1"/>
                </a:solidFill>
              </a:rPr>
              <a:t>AAA, Mass Storage, </a:t>
            </a:r>
            <a:r>
              <a:rPr lang="en-US" altLang="zh-TW" sz="2200" dirty="0" err="1" smtClean="0">
                <a:solidFill>
                  <a:schemeClr val="tx1"/>
                </a:solidFill>
              </a:rPr>
              <a:t>Saas</a:t>
            </a:r>
            <a:r>
              <a:rPr lang="en-US" altLang="zh-TW" sz="2200" dirty="0" smtClean="0">
                <a:solidFill>
                  <a:schemeClr val="tx1"/>
                </a:solidFill>
              </a:rPr>
              <a:t> (file transfer, control </a:t>
            </a:r>
            <a:r>
              <a:rPr lang="en-US" altLang="zh-TW" sz="2200" dirty="0" err="1" smtClean="0">
                <a:solidFill>
                  <a:schemeClr val="tx1"/>
                </a:solidFill>
              </a:rPr>
              <a:t>msg</a:t>
            </a:r>
            <a:r>
              <a:rPr lang="en-US" altLang="zh-TW" sz="2200" dirty="0" smtClean="0">
                <a:solidFill>
                  <a:schemeClr val="tx1"/>
                </a:solidFill>
              </a:rPr>
              <a:t>)</a:t>
            </a:r>
          </a:p>
          <a:p>
            <a:pPr marL="514350" indent="-514350" algn="l"/>
            <a:endParaRPr lang="en-US" altLang="zh-TW" sz="2000" dirty="0" smtClean="0">
              <a:solidFill>
                <a:schemeClr val="tx1"/>
              </a:solidFill>
            </a:endParaRPr>
          </a:p>
          <a:p>
            <a:pPr marL="514350" indent="-514350" algn="l"/>
            <a:r>
              <a:rPr lang="en-US" altLang="zh-TW" dirty="0" smtClean="0">
                <a:solidFill>
                  <a:schemeClr val="tx1"/>
                </a:solidFill>
              </a:rPr>
              <a:t>KA Client Services:</a:t>
            </a:r>
          </a:p>
          <a:p>
            <a:pPr marL="971550" lvl="1" indent="-514350" algn="l"/>
            <a:r>
              <a:rPr lang="en-US" altLang="zh-TW" dirty="0" smtClean="0">
                <a:solidFill>
                  <a:schemeClr val="tx1"/>
                </a:solidFill>
              </a:rPr>
              <a:t>API </a:t>
            </a:r>
            <a:r>
              <a:rPr lang="en-US" altLang="zh-TW" sz="1800" dirty="0" smtClean="0">
                <a:solidFill>
                  <a:schemeClr val="tx1"/>
                </a:solidFill>
              </a:rPr>
              <a:t>– C library </a:t>
            </a:r>
            <a:r>
              <a:rPr lang="en-US" altLang="zh-TW" sz="1800" dirty="0" err="1" smtClean="0">
                <a:solidFill>
                  <a:schemeClr val="tx1"/>
                </a:solidFill>
              </a:rPr>
              <a:t>kaclient.a</a:t>
            </a:r>
            <a:r>
              <a:rPr lang="en-US" altLang="zh-TW" sz="1800" dirty="0" smtClean="0">
                <a:solidFill>
                  <a:schemeClr val="tx1"/>
                </a:solidFill>
              </a:rPr>
              <a:t>, JAVA kaclient.jar</a:t>
            </a:r>
          </a:p>
          <a:p>
            <a:pPr marL="971550" lvl="1" indent="-514350" algn="l"/>
            <a:r>
              <a:rPr lang="en-US" altLang="zh-TW" dirty="0" err="1" smtClean="0">
                <a:solidFill>
                  <a:schemeClr val="tx1"/>
                </a:solidFill>
              </a:rPr>
              <a:t>Klono</a:t>
            </a:r>
            <a:r>
              <a:rPr lang="en-US" altLang="zh-TW" dirty="0" smtClean="0">
                <a:solidFill>
                  <a:schemeClr val="tx1"/>
                </a:solidFill>
              </a:rPr>
              <a:t> APP </a:t>
            </a:r>
            <a:r>
              <a:rPr lang="en-US" altLang="zh-TW" sz="1800" dirty="0" smtClean="0">
                <a:solidFill>
                  <a:schemeClr val="tx1"/>
                </a:solidFill>
              </a:rPr>
              <a:t>– GUI for end user and operation</a:t>
            </a:r>
          </a:p>
          <a:p>
            <a:pPr marL="971550" lvl="1" indent="-514350" algn="l"/>
            <a:r>
              <a:rPr lang="en-US" altLang="zh-TW" dirty="0" err="1" smtClean="0">
                <a:solidFill>
                  <a:schemeClr val="tx1"/>
                </a:solidFill>
              </a:rPr>
              <a:t>Kdrive</a:t>
            </a:r>
            <a:r>
              <a:rPr lang="en-US" altLang="zh-TW" dirty="0" smtClean="0">
                <a:solidFill>
                  <a:schemeClr val="tx1"/>
                </a:solidFill>
              </a:rPr>
              <a:t> and </a:t>
            </a:r>
            <a:r>
              <a:rPr lang="en-US" altLang="zh-TW" dirty="0" err="1" smtClean="0">
                <a:solidFill>
                  <a:schemeClr val="tx1"/>
                </a:solidFill>
              </a:rPr>
              <a:t>Kcard</a:t>
            </a:r>
            <a:r>
              <a:rPr lang="en-US" altLang="zh-TW" dirty="0" smtClean="0">
                <a:solidFill>
                  <a:schemeClr val="tx1"/>
                </a:solidFill>
              </a:rPr>
              <a:t> </a:t>
            </a:r>
            <a:r>
              <a:rPr lang="en-US" altLang="zh-TW" sz="1800" dirty="0" smtClean="0">
                <a:solidFill>
                  <a:schemeClr val="tx1"/>
                </a:solidFill>
              </a:rPr>
              <a:t>– consumer devices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F18A2-2E21-44DC-A40B-4653896153CE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© 2015 KeyASIC, Inc.</a:t>
            </a:r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43000" y="1066800"/>
            <a:ext cx="6934200" cy="838200"/>
          </a:xfrm>
        </p:spPr>
        <p:txBody>
          <a:bodyPr/>
          <a:lstStyle/>
          <a:p>
            <a:r>
              <a:rPr lang="en-US" altLang="zh-TW" dirty="0" smtClean="0"/>
              <a:t>Schedule(s)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F18A2-2E21-44DC-A40B-4653896153C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dirty="0" smtClean="0"/>
              <a:t>© 2015 </a:t>
            </a:r>
            <a:r>
              <a:rPr lang="en-US" altLang="zh-TW" dirty="0" err="1" smtClean="0"/>
              <a:t>KeyASIC</a:t>
            </a:r>
            <a:r>
              <a:rPr lang="en-US" altLang="zh-TW" dirty="0" smtClean="0"/>
              <a:t>, Inc.</a:t>
            </a:r>
            <a:endParaRPr lang="zh-TW" altLang="en-US" dirty="0"/>
          </a:p>
        </p:txBody>
      </p:sp>
      <p:graphicFrame>
        <p:nvGraphicFramePr>
          <p:cNvPr id="8" name="內容版面配置區 7"/>
          <p:cNvGraphicFramePr>
            <a:graphicFrameLocks noGrp="1"/>
          </p:cNvGraphicFramePr>
          <p:nvPr>
            <p:ph idx="1"/>
          </p:nvPr>
        </p:nvGraphicFramePr>
        <p:xfrm>
          <a:off x="1752600" y="2209800"/>
          <a:ext cx="6096000" cy="3962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 13" descr="cloud+serv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86400" y="3124200"/>
            <a:ext cx="1981200" cy="1362075"/>
          </a:xfrm>
          <a:prstGeom prst="rect">
            <a:avLst/>
          </a:prstGeom>
        </p:spPr>
      </p:pic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© 2015 KeyASIC, Inc.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F18A2-2E21-44DC-A40B-4653896153C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8" name="內容版面配置區 7" descr="great_firewall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3733800" y="3276600"/>
            <a:ext cx="1295400" cy="1118755"/>
          </a:xfrm>
        </p:spPr>
      </p:pic>
      <p:pic>
        <p:nvPicPr>
          <p:cNvPr id="10" name="圖片 9" descr="P_20150202_185618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28800" y="3429000"/>
            <a:ext cx="1290918" cy="914400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3200400" y="3657600"/>
            <a:ext cx="461665" cy="609600"/>
          </a:xfrm>
          <a:prstGeom prst="rect">
            <a:avLst/>
          </a:prstGeom>
          <a:noFill/>
          <a:ln>
            <a:solidFill>
              <a:schemeClr val="accent1">
                <a:alpha val="99000"/>
              </a:schemeClr>
            </a:solidFill>
          </a:ln>
        </p:spPr>
        <p:txBody>
          <a:bodyPr vert="eaVert" wrap="square" rtlCol="0">
            <a:spAutoFit/>
          </a:bodyPr>
          <a:lstStyle/>
          <a:p>
            <a:r>
              <a:rPr lang="en-US" altLang="zh-TW" dirty="0" smtClean="0"/>
              <a:t>NAT</a:t>
            </a:r>
            <a:endParaRPr lang="zh-TW" altLang="en-US" dirty="0"/>
          </a:p>
        </p:txBody>
      </p:sp>
      <p:cxnSp>
        <p:nvCxnSpPr>
          <p:cNvPr id="16" name="直線單箭頭接點 15"/>
          <p:cNvCxnSpPr/>
          <p:nvPr/>
        </p:nvCxnSpPr>
        <p:spPr>
          <a:xfrm flipV="1">
            <a:off x="3048000" y="3657600"/>
            <a:ext cx="6858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 flipH="1">
            <a:off x="3124200" y="41148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 flipH="1">
            <a:off x="5029200" y="41148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>
            <a:off x="4800600" y="3657600"/>
            <a:ext cx="8382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6019800" y="373380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NATs</a:t>
            </a:r>
            <a:endParaRPr lang="zh-TW" altLang="en-US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3048000" y="2514600"/>
            <a:ext cx="2300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Firewall hole punching</a:t>
            </a:r>
            <a:endParaRPr lang="zh-TW" altLang="en-US" dirty="0"/>
          </a:p>
        </p:txBody>
      </p:sp>
      <p:sp>
        <p:nvSpPr>
          <p:cNvPr id="18" name="標題 1"/>
          <p:cNvSpPr>
            <a:spLocks noGrp="1"/>
          </p:cNvSpPr>
          <p:nvPr>
            <p:ph type="title"/>
          </p:nvPr>
        </p:nvSpPr>
        <p:spPr>
          <a:xfrm>
            <a:off x="2209800" y="838200"/>
            <a:ext cx="4343400" cy="1143000"/>
          </a:xfrm>
        </p:spPr>
        <p:txBody>
          <a:bodyPr/>
          <a:lstStyle/>
          <a:p>
            <a:pPr marL="514350" indent="-514350"/>
            <a:r>
              <a:rPr lang="en-US" altLang="zh-TW" dirty="0" smtClean="0"/>
              <a:t>Technologies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828800" y="1143000"/>
            <a:ext cx="5410200" cy="841375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What is STUN?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© 2015 KeyASIC, Inc.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F18A2-2E21-44DC-A40B-4653896153C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8" name="圖片 7" descr="turn-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3000" y="1981200"/>
            <a:ext cx="6858000" cy="4019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362200" y="990600"/>
            <a:ext cx="4572000" cy="762000"/>
          </a:xfrm>
        </p:spPr>
        <p:txBody>
          <a:bodyPr/>
          <a:lstStyle/>
          <a:p>
            <a:r>
              <a:rPr lang="en-US" altLang="zh-TW" dirty="0" smtClean="0"/>
              <a:t>What Issues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914400" y="4953000"/>
            <a:ext cx="7086600" cy="1295400"/>
          </a:xfrm>
        </p:spPr>
        <p:txBody>
          <a:bodyPr>
            <a:noAutofit/>
          </a:bodyPr>
          <a:lstStyle/>
          <a:p>
            <a:pPr algn="l"/>
            <a:r>
              <a:rPr lang="en-US" altLang="zh-TW" sz="2000" dirty="0" smtClean="0">
                <a:solidFill>
                  <a:schemeClr val="tx1"/>
                </a:solidFill>
              </a:rPr>
              <a:t>ICE (Interactive Connectivity Establishment ) RFC 5245, Apr 2010</a:t>
            </a:r>
          </a:p>
          <a:p>
            <a:pPr algn="l"/>
            <a:r>
              <a:rPr lang="en-US" altLang="zh-TW" sz="2000" dirty="0" smtClean="0">
                <a:solidFill>
                  <a:schemeClr val="tx1"/>
                </a:solidFill>
              </a:rPr>
              <a:t>STUN (Session Traversal Utilities for NAT) RFC 5389, Dec 2008</a:t>
            </a:r>
          </a:p>
          <a:p>
            <a:pPr algn="l"/>
            <a:r>
              <a:rPr lang="en-US" altLang="zh-TW" sz="2000" dirty="0" smtClean="0">
                <a:solidFill>
                  <a:schemeClr val="tx1"/>
                </a:solidFill>
              </a:rPr>
              <a:t>TURN (Traversal Using Relays around NAT) RFC 5766 , Apr 2010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© 2015 KeyASIC, Inc.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F18A2-2E21-44DC-A40B-4653896153CE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838200" y="1828800"/>
            <a:ext cx="6477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TW" sz="2400" dirty="0" smtClean="0"/>
          </a:p>
          <a:p>
            <a:endParaRPr lang="en-US" altLang="zh-TW" sz="2400" dirty="0" smtClean="0"/>
          </a:p>
          <a:p>
            <a:endParaRPr lang="en-US" altLang="zh-TW" sz="2400" dirty="0" smtClean="0"/>
          </a:p>
        </p:txBody>
      </p:sp>
      <p:sp>
        <p:nvSpPr>
          <p:cNvPr id="7" name="文字方塊 6"/>
          <p:cNvSpPr txBox="1"/>
          <p:nvPr/>
        </p:nvSpPr>
        <p:spPr>
          <a:xfrm>
            <a:off x="914400" y="4495800"/>
            <a:ext cx="137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/>
              <a:t>Solutions</a:t>
            </a:r>
            <a:endParaRPr lang="zh-TW" altLang="en-US" sz="2000" b="1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990600" y="1905000"/>
          <a:ext cx="6096000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/>
                <a:gridCol w="3657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Type of NAT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/>
                        <a:t>Full Cone NAT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/>
                        <a:t>Static NAT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/>
                        <a:t>Restricted Cone NAT (Dynamic NAT)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/>
                        <a:t>must first have sent packets to IP X before it can receive packages from X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/>
                        <a:t>Port Restricted Cone NAT (Dynamic NAT)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/>
                        <a:t>same as Restricted Cone NAT but applies restrictions to port also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>
                          <a:solidFill>
                            <a:srgbClr val="FF0000"/>
                          </a:solidFill>
                        </a:rPr>
                        <a:t>Symmetric NAT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/>
                        <a:t>Port change in each connection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752600" y="990601"/>
            <a:ext cx="5943600" cy="914399"/>
          </a:xfrm>
        </p:spPr>
        <p:txBody>
          <a:bodyPr/>
          <a:lstStyle/>
          <a:p>
            <a:pPr marL="514350" indent="-514350"/>
            <a:r>
              <a:rPr lang="en-US" altLang="zh-TW" dirty="0" smtClean="0"/>
              <a:t>KA IOT Cloud Solutions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1981200"/>
            <a:ext cx="2057400" cy="533400"/>
          </a:xfrm>
        </p:spPr>
        <p:txBody>
          <a:bodyPr>
            <a:normAutofit/>
          </a:bodyPr>
          <a:lstStyle/>
          <a:p>
            <a:pPr lvl="0" algn="l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800" dirty="0" smtClean="0">
                <a:solidFill>
                  <a:schemeClr val="tx1"/>
                </a:solidFill>
                <a:ea typeface="新細明體" pitchFamily="18" charset="-120"/>
                <a:cs typeface="新細明體" pitchFamily="18" charset="-120"/>
              </a:rPr>
              <a:t>Relay mode</a:t>
            </a:r>
            <a:endParaRPr kumimoji="1" lang="zh-TW" altLang="zh-TW" sz="2800" dirty="0" smtClean="0">
              <a:solidFill>
                <a:schemeClr val="tx1"/>
              </a:solidFill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F18A2-2E21-44DC-A40B-4653896153CE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© 2015 KeyASIC, Inc.</a:t>
            </a:r>
            <a:endParaRPr lang="zh-TW" altLang="en-US"/>
          </a:p>
        </p:txBody>
      </p:sp>
      <p:sp>
        <p:nvSpPr>
          <p:cNvPr id="15382" name="Text Box 22"/>
          <p:cNvSpPr txBox="1">
            <a:spLocks noChangeArrowheads="1"/>
          </p:cNvSpPr>
          <p:nvPr/>
        </p:nvSpPr>
        <p:spPr bwMode="auto">
          <a:xfrm>
            <a:off x="5867400" y="3352800"/>
            <a:ext cx="622300" cy="555625"/>
          </a:xfrm>
          <a:prstGeom prst="rect">
            <a:avLst/>
          </a:prstGeom>
          <a:solidFill>
            <a:srgbClr val="CCC0D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rPr>
              <a:t>Kdrive</a:t>
            </a:r>
            <a:endParaRPr kumimoji="1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15383" name="AutoShape 23"/>
          <p:cNvSpPr>
            <a:spLocks noChangeArrowheads="1"/>
          </p:cNvSpPr>
          <p:nvPr/>
        </p:nvSpPr>
        <p:spPr bwMode="auto">
          <a:xfrm>
            <a:off x="5829300" y="2514600"/>
            <a:ext cx="592137" cy="333375"/>
          </a:xfrm>
          <a:prstGeom prst="can">
            <a:avLst>
              <a:gd name="adj" fmla="val 25000"/>
            </a:avLst>
          </a:prstGeom>
          <a:solidFill>
            <a:srgbClr val="F2DBDB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rPr>
              <a:t>MySql</a:t>
            </a: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15387" name="Text Box 27"/>
          <p:cNvSpPr txBox="1">
            <a:spLocks noChangeArrowheads="1"/>
          </p:cNvSpPr>
          <p:nvPr/>
        </p:nvSpPr>
        <p:spPr bwMode="auto">
          <a:xfrm>
            <a:off x="2895600" y="2819400"/>
            <a:ext cx="663575" cy="588962"/>
          </a:xfrm>
          <a:prstGeom prst="rect">
            <a:avLst/>
          </a:prstGeom>
          <a:solidFill>
            <a:srgbClr val="E5DFE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rPr>
              <a:t>Mobile Device APP</a:t>
            </a:r>
            <a:endParaRPr kumimoji="1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15389" name="Text Box 29"/>
          <p:cNvSpPr txBox="1">
            <a:spLocks noChangeArrowheads="1"/>
          </p:cNvSpPr>
          <p:nvPr/>
        </p:nvSpPr>
        <p:spPr bwMode="auto">
          <a:xfrm>
            <a:off x="3983037" y="2719388"/>
            <a:ext cx="254000" cy="768350"/>
          </a:xfrm>
          <a:prstGeom prst="rect">
            <a:avLst/>
          </a:prstGeom>
          <a:solidFill>
            <a:srgbClr val="FFFFFF">
              <a:alpha val="0"/>
            </a:srgbClr>
          </a:solidFill>
          <a:ln w="3175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新細明體" pitchFamily="18" charset="-120"/>
                <a:cs typeface="新細明體" pitchFamily="18" charset="-120"/>
              </a:rPr>
              <a:t>NAT</a:t>
            </a: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cxnSp>
        <p:nvCxnSpPr>
          <p:cNvPr id="15391" name="AutoShape 31"/>
          <p:cNvCxnSpPr>
            <a:cxnSpLocks noChangeShapeType="1"/>
            <a:endCxn id="15382" idx="1"/>
          </p:cNvCxnSpPr>
          <p:nvPr/>
        </p:nvCxnSpPr>
        <p:spPr bwMode="auto">
          <a:xfrm>
            <a:off x="5410200" y="3200400"/>
            <a:ext cx="457200" cy="4302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15392" name="AutoShape 32"/>
          <p:cNvCxnSpPr>
            <a:cxnSpLocks noChangeShapeType="1"/>
          </p:cNvCxnSpPr>
          <p:nvPr/>
        </p:nvCxnSpPr>
        <p:spPr bwMode="auto">
          <a:xfrm flipH="1">
            <a:off x="3563937" y="2794000"/>
            <a:ext cx="892175" cy="4778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15384" name="Text Box 24"/>
          <p:cNvSpPr txBox="1">
            <a:spLocks noChangeArrowheads="1"/>
          </p:cNvSpPr>
          <p:nvPr/>
        </p:nvSpPr>
        <p:spPr bwMode="auto">
          <a:xfrm>
            <a:off x="4495800" y="2438400"/>
            <a:ext cx="1096963" cy="563561"/>
          </a:xfrm>
          <a:prstGeom prst="rect">
            <a:avLst/>
          </a:prstGeom>
          <a:solidFill>
            <a:srgbClr val="EAF1DD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rPr>
              <a:t>Cloud Service</a:t>
            </a: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15385" name="Text Box 25"/>
          <p:cNvSpPr txBox="1">
            <a:spLocks noChangeArrowheads="1"/>
          </p:cNvSpPr>
          <p:nvPr/>
        </p:nvSpPr>
        <p:spPr bwMode="auto">
          <a:xfrm>
            <a:off x="4648200" y="2743200"/>
            <a:ext cx="587375" cy="265113"/>
          </a:xfrm>
          <a:prstGeom prst="rect">
            <a:avLst/>
          </a:prstGeom>
          <a:solidFill>
            <a:srgbClr val="D6E3B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rPr>
              <a:t>TURN</a:t>
            </a:r>
            <a:endParaRPr kumimoji="1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15394" name="Text Box 34"/>
          <p:cNvSpPr txBox="1">
            <a:spLocks noChangeArrowheads="1"/>
          </p:cNvSpPr>
          <p:nvPr/>
        </p:nvSpPr>
        <p:spPr bwMode="auto">
          <a:xfrm>
            <a:off x="2819400" y="5029200"/>
            <a:ext cx="665162" cy="608013"/>
          </a:xfrm>
          <a:prstGeom prst="rect">
            <a:avLst/>
          </a:prstGeom>
          <a:solidFill>
            <a:srgbClr val="E5DFE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rPr>
              <a:t>Mobile Device APP</a:t>
            </a:r>
            <a:endParaRPr kumimoji="1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cxnSp>
        <p:nvCxnSpPr>
          <p:cNvPr id="15395" name="AutoShape 35"/>
          <p:cNvCxnSpPr>
            <a:cxnSpLocks noChangeShapeType="1"/>
            <a:stCxn id="15400" idx="2"/>
          </p:cNvCxnSpPr>
          <p:nvPr/>
        </p:nvCxnSpPr>
        <p:spPr bwMode="auto">
          <a:xfrm>
            <a:off x="4990306" y="5149850"/>
            <a:ext cx="1029494" cy="2603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15396" name="AutoShape 36"/>
          <p:cNvSpPr>
            <a:spLocks noChangeArrowheads="1"/>
          </p:cNvSpPr>
          <p:nvPr/>
        </p:nvSpPr>
        <p:spPr bwMode="auto">
          <a:xfrm>
            <a:off x="5867400" y="4495800"/>
            <a:ext cx="639763" cy="381000"/>
          </a:xfrm>
          <a:prstGeom prst="can">
            <a:avLst>
              <a:gd name="adj" fmla="val 25000"/>
            </a:avLst>
          </a:prstGeom>
          <a:solidFill>
            <a:srgbClr val="F2DBDB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rPr>
              <a:t>MySql</a:t>
            </a:r>
            <a:endParaRPr kumimoji="1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15397" name="Text Box 37"/>
          <p:cNvSpPr txBox="1">
            <a:spLocks noChangeArrowheads="1"/>
          </p:cNvSpPr>
          <p:nvPr/>
        </p:nvSpPr>
        <p:spPr bwMode="auto">
          <a:xfrm>
            <a:off x="6019800" y="5257800"/>
            <a:ext cx="674687" cy="533400"/>
          </a:xfrm>
          <a:prstGeom prst="rect">
            <a:avLst/>
          </a:prstGeom>
          <a:solidFill>
            <a:srgbClr val="CCC0D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rPr>
              <a:t>Kdrive</a:t>
            </a: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cxnSp>
        <p:nvCxnSpPr>
          <p:cNvPr id="15398" name="AutoShape 38"/>
          <p:cNvCxnSpPr>
            <a:cxnSpLocks noChangeShapeType="1"/>
          </p:cNvCxnSpPr>
          <p:nvPr/>
        </p:nvCxnSpPr>
        <p:spPr bwMode="auto">
          <a:xfrm flipH="1">
            <a:off x="3505200" y="5486400"/>
            <a:ext cx="25146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lgDash"/>
            <a:round/>
            <a:headEnd type="triangle" w="med" len="med"/>
            <a:tailEnd type="triangle" w="med" len="med"/>
          </a:ln>
        </p:spPr>
      </p:cxnSp>
      <p:sp>
        <p:nvSpPr>
          <p:cNvPr id="15399" name="Text Box 39"/>
          <p:cNvSpPr txBox="1">
            <a:spLocks noChangeArrowheads="1"/>
          </p:cNvSpPr>
          <p:nvPr/>
        </p:nvSpPr>
        <p:spPr bwMode="auto">
          <a:xfrm>
            <a:off x="4419600" y="4572000"/>
            <a:ext cx="1096962" cy="577850"/>
          </a:xfrm>
          <a:prstGeom prst="rect">
            <a:avLst/>
          </a:prstGeom>
          <a:solidFill>
            <a:srgbClr val="EAF1DD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rPr>
              <a:t>Cloud Service</a:t>
            </a: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15400" name="Text Box 40"/>
          <p:cNvSpPr txBox="1">
            <a:spLocks noChangeArrowheads="1"/>
          </p:cNvSpPr>
          <p:nvPr/>
        </p:nvSpPr>
        <p:spPr bwMode="auto">
          <a:xfrm>
            <a:off x="4741862" y="4899025"/>
            <a:ext cx="496888" cy="250825"/>
          </a:xfrm>
          <a:prstGeom prst="rect">
            <a:avLst/>
          </a:prstGeom>
          <a:solidFill>
            <a:srgbClr val="D6E3B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新細明體" pitchFamily="18" charset="-120"/>
                <a:cs typeface="新細明體" pitchFamily="18" charset="-120"/>
              </a:rPr>
              <a:t>STUN</a:t>
            </a: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cxnSp>
        <p:nvCxnSpPr>
          <p:cNvPr id="15401" name="AutoShape 41"/>
          <p:cNvCxnSpPr>
            <a:cxnSpLocks noChangeShapeType="1"/>
            <a:stCxn id="15399" idx="1"/>
          </p:cNvCxnSpPr>
          <p:nvPr/>
        </p:nvCxnSpPr>
        <p:spPr bwMode="auto">
          <a:xfrm flipH="1">
            <a:off x="3429000" y="4860925"/>
            <a:ext cx="990600" cy="3683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15402" name="AutoShape 42"/>
          <p:cNvCxnSpPr>
            <a:cxnSpLocks noChangeShapeType="1"/>
            <a:endCxn id="15396" idx="2"/>
          </p:cNvCxnSpPr>
          <p:nvPr/>
        </p:nvCxnSpPr>
        <p:spPr bwMode="auto">
          <a:xfrm flipV="1">
            <a:off x="5486400" y="4686300"/>
            <a:ext cx="381000" cy="1905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15403" name="Text Box 43"/>
          <p:cNvSpPr txBox="1">
            <a:spLocks noChangeArrowheads="1"/>
          </p:cNvSpPr>
          <p:nvPr/>
        </p:nvSpPr>
        <p:spPr bwMode="auto">
          <a:xfrm>
            <a:off x="3810000" y="4648200"/>
            <a:ext cx="254000" cy="1066800"/>
          </a:xfrm>
          <a:prstGeom prst="rect">
            <a:avLst/>
          </a:prstGeom>
          <a:solidFill>
            <a:srgbClr val="FFFFFF">
              <a:alpha val="0"/>
            </a:srgbClr>
          </a:solidFill>
          <a:ln w="3175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新細明體" pitchFamily="18" charset="-120"/>
                <a:cs typeface="新細明體" pitchFamily="18" charset="-120"/>
              </a:rPr>
              <a:t>NAT</a:t>
            </a:r>
            <a:endParaRPr kumimoji="1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15404" name="Text Box 44"/>
          <p:cNvSpPr txBox="1">
            <a:spLocks noChangeArrowheads="1"/>
          </p:cNvSpPr>
          <p:nvPr/>
        </p:nvSpPr>
        <p:spPr bwMode="auto">
          <a:xfrm>
            <a:off x="5562600" y="5105400"/>
            <a:ext cx="273050" cy="608012"/>
          </a:xfrm>
          <a:prstGeom prst="rect">
            <a:avLst/>
          </a:prstGeom>
          <a:solidFill>
            <a:srgbClr val="FFFFFF">
              <a:alpha val="0"/>
            </a:srgbClr>
          </a:solidFill>
          <a:ln w="3175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新細明體" pitchFamily="18" charset="-120"/>
                <a:cs typeface="新細明體" pitchFamily="18" charset="-120"/>
              </a:rPr>
              <a:t>NAT</a:t>
            </a:r>
            <a:endParaRPr kumimoji="1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50" name="副標題 2"/>
          <p:cNvSpPr txBox="1">
            <a:spLocks/>
          </p:cNvSpPr>
          <p:nvPr/>
        </p:nvSpPr>
        <p:spPr>
          <a:xfrm>
            <a:off x="1828800" y="4038600"/>
            <a:ext cx="1828800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en-US" altLang="zh-TW" sz="2800" dirty="0" smtClean="0">
                <a:ea typeface="新細明體" pitchFamily="18" charset="-120"/>
                <a:cs typeface="新細明體" pitchFamily="18" charset="-120"/>
              </a:rPr>
              <a:t>P2P</a:t>
            </a:r>
            <a:r>
              <a:rPr kumimoji="1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新細明體" pitchFamily="18" charset="-120"/>
                <a:cs typeface="新細明體" pitchFamily="18" charset="-120"/>
              </a:rPr>
              <a:t> mode</a:t>
            </a:r>
            <a:endParaRPr kumimoji="1" lang="zh-TW" altLang="zh-TW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15386" name="Freeform 26"/>
          <p:cNvSpPr>
            <a:spLocks/>
          </p:cNvSpPr>
          <p:nvPr/>
        </p:nvSpPr>
        <p:spPr bwMode="auto">
          <a:xfrm>
            <a:off x="3581400" y="2895600"/>
            <a:ext cx="1828800" cy="457200"/>
          </a:xfrm>
          <a:custGeom>
            <a:avLst/>
            <a:gdLst/>
            <a:ahLst/>
            <a:cxnLst>
              <a:cxn ang="0">
                <a:pos x="4582" y="690"/>
              </a:cxn>
              <a:cxn ang="0">
                <a:pos x="3737" y="30"/>
              </a:cxn>
              <a:cxn ang="0">
                <a:pos x="1346" y="869"/>
              </a:cxn>
              <a:cxn ang="0">
                <a:pos x="0" y="928"/>
              </a:cxn>
            </a:cxnLst>
            <a:rect l="0" t="0" r="r" b="b"/>
            <a:pathLst>
              <a:path w="4582" h="1019">
                <a:moveTo>
                  <a:pt x="4582" y="690"/>
                </a:moveTo>
                <a:cubicBezTo>
                  <a:pt x="4429" y="345"/>
                  <a:pt x="4276" y="0"/>
                  <a:pt x="3737" y="30"/>
                </a:cubicBezTo>
                <a:cubicBezTo>
                  <a:pt x="3198" y="60"/>
                  <a:pt x="1969" y="719"/>
                  <a:pt x="1346" y="869"/>
                </a:cubicBezTo>
                <a:cubicBezTo>
                  <a:pt x="723" y="1019"/>
                  <a:pt x="224" y="918"/>
                  <a:pt x="0" y="928"/>
                </a:cubicBezTo>
              </a:path>
            </a:pathLst>
          </a:custGeom>
          <a:noFill/>
          <a:ln w="9525" cap="flat">
            <a:solidFill>
              <a:srgbClr val="000000"/>
            </a:solidFill>
            <a:prstDash val="lgDash"/>
            <a:round/>
            <a:headEnd type="triangle" w="med" len="med"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58" name="Text Box 44"/>
          <p:cNvSpPr txBox="1">
            <a:spLocks noChangeArrowheads="1"/>
          </p:cNvSpPr>
          <p:nvPr/>
        </p:nvSpPr>
        <p:spPr bwMode="auto">
          <a:xfrm flipH="1">
            <a:off x="5410200" y="3200400"/>
            <a:ext cx="260350" cy="533400"/>
          </a:xfrm>
          <a:prstGeom prst="rect">
            <a:avLst/>
          </a:prstGeom>
          <a:solidFill>
            <a:srgbClr val="FFFFFF">
              <a:alpha val="0"/>
            </a:srgbClr>
          </a:solidFill>
          <a:ln w="3175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新細明體" pitchFamily="18" charset="-120"/>
                <a:cs typeface="新細明體" pitchFamily="18" charset="-120"/>
              </a:rPr>
              <a:t>NAT</a:t>
            </a:r>
            <a:endParaRPr kumimoji="1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cxnSp>
        <p:nvCxnSpPr>
          <p:cNvPr id="15381" name="AutoShape 21"/>
          <p:cNvCxnSpPr>
            <a:cxnSpLocks noChangeShapeType="1"/>
          </p:cNvCxnSpPr>
          <p:nvPr/>
        </p:nvCxnSpPr>
        <p:spPr bwMode="auto">
          <a:xfrm flipV="1">
            <a:off x="5545137" y="2717800"/>
            <a:ext cx="293688" cy="603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655638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Server/Client Diagram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4724400"/>
            <a:ext cx="8229600" cy="1524000"/>
          </a:xfrm>
        </p:spPr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US" altLang="zh-TW" dirty="0" smtClean="0"/>
              <a:t>For flow mark number: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 smtClean="0"/>
              <a:t>Kdrive</a:t>
            </a:r>
            <a:r>
              <a:rPr lang="en-US" altLang="zh-TW" dirty="0" smtClean="0"/>
              <a:t> init connection to </a:t>
            </a:r>
            <a:r>
              <a:rPr lang="en-US" altLang="zh-TW" dirty="0" err="1" smtClean="0"/>
              <a:t>Turnserver</a:t>
            </a:r>
            <a:r>
              <a:rPr lang="en-US" altLang="zh-TW" dirty="0" smtClean="0"/>
              <a:t> with UID. It could be rejected if it is disabled.(?)</a:t>
            </a:r>
            <a:endParaRPr lang="zh-TW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APP sends UID to </a:t>
            </a:r>
            <a:r>
              <a:rPr lang="en-US" altLang="zh-TW" dirty="0" err="1" smtClean="0"/>
              <a:t>FindPortServer</a:t>
            </a:r>
            <a:r>
              <a:rPr lang="en-US" altLang="zh-TW" dirty="0" smtClean="0"/>
              <a:t> to locate </a:t>
            </a:r>
            <a:r>
              <a:rPr lang="en-US" altLang="zh-TW" dirty="0" err="1" smtClean="0"/>
              <a:t>Kdrive</a:t>
            </a:r>
            <a:r>
              <a:rPr lang="en-US" altLang="zh-TW" dirty="0" smtClean="0"/>
              <a:t> relay port via UID. Also could be rejected</a:t>
            </a:r>
          </a:p>
          <a:p>
            <a:pPr marL="514350" indent="-514350">
              <a:buNone/>
            </a:pPr>
            <a:r>
              <a:rPr lang="en-US" altLang="zh-TW" dirty="0" smtClean="0"/>
              <a:t>	*APP also can use REST interface to authenticate id/password directly again </a:t>
            </a:r>
            <a:r>
              <a:rPr lang="en-US" altLang="zh-TW" dirty="0" err="1" smtClean="0"/>
              <a:t>MySQL</a:t>
            </a:r>
            <a:endParaRPr lang="zh-TW" altLang="zh-TW" dirty="0" smtClean="0"/>
          </a:p>
          <a:p>
            <a:pPr marL="514350" indent="-514350">
              <a:buNone/>
            </a:pPr>
            <a:r>
              <a:rPr lang="en-US" altLang="zh-TW" dirty="0" smtClean="0"/>
              <a:t>3.	</a:t>
            </a:r>
            <a:r>
              <a:rPr lang="en-US" altLang="zh-TW" dirty="0" err="1" smtClean="0"/>
              <a:t>Turnsever</a:t>
            </a:r>
            <a:r>
              <a:rPr lang="en-US" altLang="zh-TW" dirty="0" smtClean="0"/>
              <a:t> provides CLI port 5766 to return the mapped port for </a:t>
            </a:r>
            <a:r>
              <a:rPr lang="en-US" altLang="zh-TW" dirty="0" err="1" smtClean="0"/>
              <a:t>findportserver</a:t>
            </a:r>
            <a:endParaRPr lang="zh-TW" altLang="zh-TW" dirty="0" smtClean="0"/>
          </a:p>
          <a:p>
            <a:pPr marL="514350" indent="-514350">
              <a:buAutoNum type="arabicPeriod" startAt="4"/>
            </a:pPr>
            <a:r>
              <a:rPr lang="en-US" altLang="zh-TW" dirty="0" smtClean="0"/>
              <a:t>After APP gets mapped address, it can connect to </a:t>
            </a:r>
            <a:r>
              <a:rPr lang="en-US" altLang="zh-TW" dirty="0" err="1" smtClean="0"/>
              <a:t>Kdrive</a:t>
            </a:r>
            <a:r>
              <a:rPr lang="en-US" altLang="zh-TW" dirty="0" smtClean="0"/>
              <a:t> and starts to do file transfer</a:t>
            </a:r>
          </a:p>
          <a:p>
            <a:pPr marL="514350" indent="-514350">
              <a:buAutoNum type="arabicPeriod" startAt="4"/>
            </a:pPr>
            <a:r>
              <a:rPr lang="en-US" altLang="zh-TW" dirty="0" smtClean="0"/>
              <a:t>App also can use REST to send other command to directly check user </a:t>
            </a:r>
            <a:r>
              <a:rPr lang="en-US" altLang="zh-TW" dirty="0" err="1" smtClean="0"/>
              <a:t>credentical</a:t>
            </a:r>
            <a:r>
              <a:rPr lang="en-US" altLang="zh-TW" dirty="0" smtClean="0"/>
              <a:t> data from </a:t>
            </a:r>
            <a:r>
              <a:rPr lang="en-US" altLang="zh-TW" dirty="0" err="1" smtClean="0"/>
              <a:t>MySQL</a:t>
            </a:r>
            <a:endParaRPr lang="zh-TW" altLang="zh-TW" dirty="0" smtClean="0"/>
          </a:p>
          <a:p>
            <a:pPr>
              <a:buNone/>
            </a:pP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© 2015 KeyASIC, Inc.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F18A2-2E21-44DC-A40B-4653896153CE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2825750" y="1524001"/>
            <a:ext cx="3097213" cy="3048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新細明體" pitchFamily="18" charset="-120"/>
                <a:cs typeface="新細明體" pitchFamily="18" charset="-120"/>
              </a:rPr>
              <a:t>KeyAsic Cloud Service</a:t>
            </a: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3962400" y="1981200"/>
            <a:ext cx="762000" cy="635000"/>
          </a:xfrm>
          <a:prstGeom prst="rect">
            <a:avLst/>
          </a:prstGeom>
          <a:solidFill>
            <a:srgbClr val="FBD4B4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新細明體" pitchFamily="18" charset="-120"/>
                <a:cs typeface="新細明體" pitchFamily="18" charset="-120"/>
              </a:rPr>
              <a:t>Auth Server (6000)*</a:t>
            </a:r>
            <a:endParaRPr kumimoji="1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1760538" y="3765550"/>
            <a:ext cx="665162" cy="608013"/>
          </a:xfrm>
          <a:prstGeom prst="rect">
            <a:avLst/>
          </a:prstGeom>
          <a:solidFill>
            <a:srgbClr val="E5DFE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rPr>
              <a:t>Mobile APP</a:t>
            </a: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6423025" y="3679825"/>
            <a:ext cx="663575" cy="608013"/>
          </a:xfrm>
          <a:prstGeom prst="rect">
            <a:avLst/>
          </a:prstGeom>
          <a:solidFill>
            <a:srgbClr val="E5DFE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  <a:cs typeface="新細明體" pitchFamily="18" charset="-120"/>
              </a:rPr>
              <a:t>KDrive</a:t>
            </a: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cxnSp>
        <p:nvCxnSpPr>
          <p:cNvPr id="34822" name="AutoShape 6"/>
          <p:cNvCxnSpPr>
            <a:cxnSpLocks noChangeShapeType="1"/>
          </p:cNvCxnSpPr>
          <p:nvPr/>
        </p:nvCxnSpPr>
        <p:spPr bwMode="auto">
          <a:xfrm flipH="1" flipV="1">
            <a:off x="5105400" y="3810000"/>
            <a:ext cx="1295401" cy="3048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34823" name="AutoShape 7"/>
          <p:cNvSpPr>
            <a:spLocks noChangeArrowheads="1"/>
          </p:cNvSpPr>
          <p:nvPr/>
        </p:nvSpPr>
        <p:spPr bwMode="auto">
          <a:xfrm>
            <a:off x="5029200" y="1981200"/>
            <a:ext cx="611188" cy="641350"/>
          </a:xfrm>
          <a:prstGeom prst="can">
            <a:avLst>
              <a:gd name="adj" fmla="val 26234"/>
            </a:avLst>
          </a:prstGeom>
          <a:solidFill>
            <a:srgbClr val="FDE9D9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新細明體" pitchFamily="18" charset="-120"/>
                <a:cs typeface="新細明體" pitchFamily="18" charset="-120"/>
              </a:rPr>
              <a:t>MySql</a:t>
            </a:r>
            <a:r>
              <a:rPr kumimoji="1" lang="en-US" altLang="zh-TW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新細明體" pitchFamily="18" charset="-120"/>
                <a:cs typeface="新細明體" pitchFamily="18" charset="-120"/>
              </a:rPr>
              <a:t> (3306)</a:t>
            </a:r>
            <a:endParaRPr kumimoji="1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34824" name="Text Box 8"/>
          <p:cNvSpPr txBox="1">
            <a:spLocks noChangeArrowheads="1"/>
          </p:cNvSpPr>
          <p:nvPr/>
        </p:nvSpPr>
        <p:spPr bwMode="auto">
          <a:xfrm>
            <a:off x="5664200" y="3048001"/>
            <a:ext cx="258763" cy="1219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新細明體" pitchFamily="18" charset="-120"/>
                <a:cs typeface="新細明體" pitchFamily="18" charset="-120"/>
              </a:rPr>
              <a:t>NAT</a:t>
            </a:r>
            <a:endParaRPr kumimoji="1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cxnSp>
        <p:nvCxnSpPr>
          <p:cNvPr id="34825" name="AutoShape 9"/>
          <p:cNvCxnSpPr>
            <a:cxnSpLocks noChangeShapeType="1"/>
            <a:stCxn id="34823" idx="2"/>
            <a:endCxn id="34819" idx="3"/>
          </p:cNvCxnSpPr>
          <p:nvPr/>
        </p:nvCxnSpPr>
        <p:spPr bwMode="auto">
          <a:xfrm flipH="1" flipV="1">
            <a:off x="4724400" y="2298700"/>
            <a:ext cx="304800" cy="31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34827" name="Text Box 11"/>
          <p:cNvSpPr txBox="1">
            <a:spLocks noChangeArrowheads="1"/>
          </p:cNvSpPr>
          <p:nvPr/>
        </p:nvSpPr>
        <p:spPr bwMode="auto">
          <a:xfrm>
            <a:off x="3048000" y="1981200"/>
            <a:ext cx="769937" cy="635000"/>
          </a:xfrm>
          <a:prstGeom prst="rect">
            <a:avLst/>
          </a:prstGeom>
          <a:solidFill>
            <a:srgbClr val="FBD4B4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新細明體" pitchFamily="18" charset="-120"/>
                <a:cs typeface="新細明體" pitchFamily="18" charset="-120"/>
              </a:rPr>
              <a:t>FindPort</a:t>
            </a:r>
            <a:r>
              <a:rPr kumimoji="1" lang="en-US" altLang="zh-TW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新細明體" pitchFamily="18" charset="-120"/>
                <a:cs typeface="新細明體" pitchFamily="18" charset="-120"/>
              </a:rPr>
              <a:t> Server (5000)*</a:t>
            </a:r>
            <a:endParaRPr kumimoji="1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34828" name="Text Box 12"/>
          <p:cNvSpPr txBox="1">
            <a:spLocks noChangeArrowheads="1"/>
          </p:cNvSpPr>
          <p:nvPr/>
        </p:nvSpPr>
        <p:spPr bwMode="auto">
          <a:xfrm>
            <a:off x="3352800" y="3048000"/>
            <a:ext cx="2209800" cy="731838"/>
          </a:xfrm>
          <a:prstGeom prst="rect">
            <a:avLst/>
          </a:prstGeom>
          <a:solidFill>
            <a:srgbClr val="FBD4B4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新細明體" pitchFamily="18" charset="-120"/>
              <a:cs typeface="新細明體" pitchFamily="18" charset="-12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新細明體" pitchFamily="18" charset="-120"/>
                <a:cs typeface="新細明體" pitchFamily="18" charset="-120"/>
              </a:rPr>
              <a:t>STUN/TURN server (3478)</a:t>
            </a:r>
            <a:endParaRPr kumimoji="1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cxnSp>
        <p:nvCxnSpPr>
          <p:cNvPr id="34829" name="AutoShape 13"/>
          <p:cNvCxnSpPr>
            <a:cxnSpLocks noChangeShapeType="1"/>
            <a:stCxn id="34820" idx="3"/>
            <a:endCxn id="34832" idx="1"/>
          </p:cNvCxnSpPr>
          <p:nvPr/>
        </p:nvCxnSpPr>
        <p:spPr bwMode="auto">
          <a:xfrm flipV="1">
            <a:off x="2425700" y="3642519"/>
            <a:ext cx="1384300" cy="427038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dash"/>
            <a:round/>
            <a:headEnd type="triangle" w="med" len="med"/>
            <a:tailEnd type="triangle" w="med" len="med"/>
          </a:ln>
        </p:spPr>
      </p:cxnSp>
      <p:cxnSp>
        <p:nvCxnSpPr>
          <p:cNvPr id="34830" name="AutoShape 14"/>
          <p:cNvCxnSpPr>
            <a:cxnSpLocks noChangeShapeType="1"/>
            <a:stCxn id="34827" idx="2"/>
            <a:endCxn id="34820" idx="3"/>
          </p:cNvCxnSpPr>
          <p:nvPr/>
        </p:nvCxnSpPr>
        <p:spPr bwMode="auto">
          <a:xfrm flipH="1">
            <a:off x="2425700" y="2616200"/>
            <a:ext cx="1007269" cy="145335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</p:spPr>
      </p:cxnSp>
      <p:sp>
        <p:nvSpPr>
          <p:cNvPr id="34832" name="Text Box 16"/>
          <p:cNvSpPr txBox="1">
            <a:spLocks noChangeArrowheads="1"/>
          </p:cNvSpPr>
          <p:nvPr/>
        </p:nvSpPr>
        <p:spPr bwMode="auto">
          <a:xfrm>
            <a:off x="3810000" y="3505200"/>
            <a:ext cx="1293812" cy="2746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新細明體" pitchFamily="18" charset="-120"/>
                <a:cs typeface="新細明體" pitchFamily="18" charset="-120"/>
              </a:rPr>
              <a:t>Relay(</a:t>
            </a:r>
            <a:r>
              <a:rPr kumimoji="1" lang="en-US" altLang="zh-TW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新細明體" pitchFamily="18" charset="-120"/>
                <a:cs typeface="新細明體" pitchFamily="18" charset="-120"/>
              </a:rPr>
              <a:t>32355-65535)</a:t>
            </a:r>
            <a:endParaRPr kumimoji="1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34834" name="Text Box 18"/>
          <p:cNvSpPr txBox="1">
            <a:spLocks noChangeArrowheads="1"/>
          </p:cNvSpPr>
          <p:nvPr/>
        </p:nvSpPr>
        <p:spPr bwMode="auto">
          <a:xfrm>
            <a:off x="2825750" y="2971801"/>
            <a:ext cx="258763" cy="114299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新細明體" pitchFamily="18" charset="-120"/>
                <a:cs typeface="新細明體" pitchFamily="18" charset="-120"/>
              </a:rPr>
              <a:t>NAT</a:t>
            </a:r>
            <a:endParaRPr kumimoji="1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34835" name="Text Box 19"/>
          <p:cNvSpPr txBox="1">
            <a:spLocks noChangeArrowheads="1"/>
          </p:cNvSpPr>
          <p:nvPr/>
        </p:nvSpPr>
        <p:spPr bwMode="auto">
          <a:xfrm>
            <a:off x="3429000" y="2743200"/>
            <a:ext cx="254000" cy="223837"/>
          </a:xfrm>
          <a:prstGeom prst="rect">
            <a:avLst/>
          </a:prstGeom>
          <a:solidFill>
            <a:srgbClr val="FFFFFF">
              <a:alpha val="0"/>
            </a:srgb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1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新細明體" pitchFamily="18" charset="-120"/>
                <a:cs typeface="新細明體" pitchFamily="18" charset="-120"/>
              </a:rPr>
              <a:t>3</a:t>
            </a:r>
            <a:endParaRPr kumimoji="1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34836" name="Text Box 20"/>
          <p:cNvSpPr txBox="1">
            <a:spLocks noChangeArrowheads="1"/>
          </p:cNvSpPr>
          <p:nvPr/>
        </p:nvSpPr>
        <p:spPr bwMode="auto">
          <a:xfrm>
            <a:off x="2438400" y="3657600"/>
            <a:ext cx="487362" cy="252413"/>
          </a:xfrm>
          <a:prstGeom prst="rect">
            <a:avLst/>
          </a:prstGeom>
          <a:solidFill>
            <a:srgbClr val="FFFFFF">
              <a:alpha val="0"/>
            </a:srgb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新細明體" pitchFamily="18" charset="-120"/>
                <a:cs typeface="新細明體" pitchFamily="18" charset="-120"/>
              </a:rPr>
              <a:t>UID</a:t>
            </a:r>
            <a:endParaRPr kumimoji="1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34837" name="Text Box 21"/>
          <p:cNvSpPr txBox="1">
            <a:spLocks noChangeArrowheads="1"/>
          </p:cNvSpPr>
          <p:nvPr/>
        </p:nvSpPr>
        <p:spPr bwMode="auto">
          <a:xfrm>
            <a:off x="2514600" y="3429000"/>
            <a:ext cx="252413" cy="223838"/>
          </a:xfrm>
          <a:prstGeom prst="rect">
            <a:avLst/>
          </a:prstGeom>
          <a:solidFill>
            <a:srgbClr val="FFFFFF">
              <a:alpha val="0"/>
            </a:srgb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1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新細明體" pitchFamily="18" charset="-120"/>
                <a:cs typeface="新細明體" pitchFamily="18" charset="-120"/>
              </a:rPr>
              <a:t>2</a:t>
            </a:r>
            <a:endParaRPr kumimoji="1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34838" name="Text Box 22"/>
          <p:cNvSpPr txBox="1">
            <a:spLocks noChangeArrowheads="1"/>
          </p:cNvSpPr>
          <p:nvPr/>
        </p:nvSpPr>
        <p:spPr bwMode="auto">
          <a:xfrm>
            <a:off x="3352800" y="3048000"/>
            <a:ext cx="749300" cy="2095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新細明體" pitchFamily="18" charset="-120"/>
                <a:cs typeface="新細明體" pitchFamily="18" charset="-120"/>
              </a:rPr>
              <a:t>CLI (5766)</a:t>
            </a:r>
            <a:endParaRPr kumimoji="1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cxnSp>
        <p:nvCxnSpPr>
          <p:cNvPr id="34831" name="AutoShape 15"/>
          <p:cNvCxnSpPr>
            <a:cxnSpLocks noChangeShapeType="1"/>
            <a:stCxn id="34838" idx="0"/>
            <a:endCxn id="34827" idx="2"/>
          </p:cNvCxnSpPr>
          <p:nvPr/>
        </p:nvCxnSpPr>
        <p:spPr bwMode="auto">
          <a:xfrm flipH="1" flipV="1">
            <a:off x="3432969" y="2616200"/>
            <a:ext cx="294481" cy="4318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</p:spPr>
      </p:cxnSp>
      <p:sp>
        <p:nvSpPr>
          <p:cNvPr id="34" name="Text Box 21"/>
          <p:cNvSpPr txBox="1">
            <a:spLocks noChangeArrowheads="1"/>
          </p:cNvSpPr>
          <p:nvPr/>
        </p:nvSpPr>
        <p:spPr bwMode="auto">
          <a:xfrm>
            <a:off x="5943600" y="3733800"/>
            <a:ext cx="252413" cy="223838"/>
          </a:xfrm>
          <a:prstGeom prst="rect">
            <a:avLst/>
          </a:prstGeom>
          <a:solidFill>
            <a:srgbClr val="FFFFFF">
              <a:alpha val="0"/>
            </a:srgb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1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新細明體" pitchFamily="18" charset="-120"/>
                <a:cs typeface="新細明體" pitchFamily="18" charset="-120"/>
              </a:rPr>
              <a:t>1</a:t>
            </a:r>
            <a:endParaRPr kumimoji="1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sp>
        <p:nvSpPr>
          <p:cNvPr id="35" name="Text Box 21"/>
          <p:cNvSpPr txBox="1">
            <a:spLocks noChangeArrowheads="1"/>
          </p:cNvSpPr>
          <p:nvPr/>
        </p:nvSpPr>
        <p:spPr bwMode="auto">
          <a:xfrm>
            <a:off x="3200400" y="3733800"/>
            <a:ext cx="252413" cy="223838"/>
          </a:xfrm>
          <a:prstGeom prst="rect">
            <a:avLst/>
          </a:prstGeom>
          <a:solidFill>
            <a:srgbClr val="FFFFFF">
              <a:alpha val="0"/>
            </a:srgb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100" b="1" dirty="0" smtClean="0">
                <a:solidFill>
                  <a:srgbClr val="FF0000"/>
                </a:solidFill>
                <a:latin typeface="Calibri" pitchFamily="34" charset="0"/>
                <a:ea typeface="新細明體" pitchFamily="18" charset="-120"/>
                <a:cs typeface="新細明體" pitchFamily="18" charset="-120"/>
              </a:rPr>
              <a:t>4</a:t>
            </a:r>
            <a:endParaRPr kumimoji="1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cxnSp>
        <p:nvCxnSpPr>
          <p:cNvPr id="40" name="AutoShape 9"/>
          <p:cNvCxnSpPr>
            <a:cxnSpLocks noChangeShapeType="1"/>
            <a:stCxn id="34819" idx="1"/>
            <a:endCxn id="34827" idx="3"/>
          </p:cNvCxnSpPr>
          <p:nvPr/>
        </p:nvCxnSpPr>
        <p:spPr bwMode="auto">
          <a:xfrm flipH="1">
            <a:off x="3817937" y="2298700"/>
            <a:ext cx="144463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49" name="Text Box 20"/>
          <p:cNvSpPr txBox="1">
            <a:spLocks noChangeArrowheads="1"/>
          </p:cNvSpPr>
          <p:nvPr/>
        </p:nvSpPr>
        <p:spPr bwMode="auto">
          <a:xfrm>
            <a:off x="6096000" y="3733800"/>
            <a:ext cx="487362" cy="252413"/>
          </a:xfrm>
          <a:prstGeom prst="rect">
            <a:avLst/>
          </a:prstGeom>
          <a:solidFill>
            <a:srgbClr val="FFFFFF">
              <a:alpha val="0"/>
            </a:srgb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新細明體" pitchFamily="18" charset="-120"/>
                <a:cs typeface="新細明體" pitchFamily="18" charset="-120"/>
              </a:rPr>
              <a:t>UID</a:t>
            </a:r>
            <a:endParaRPr kumimoji="1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cxnSp>
        <p:nvCxnSpPr>
          <p:cNvPr id="34826" name="AutoShape 10"/>
          <p:cNvCxnSpPr>
            <a:cxnSpLocks noChangeShapeType="1"/>
            <a:stCxn id="34832" idx="3"/>
            <a:endCxn id="34821" idx="1"/>
          </p:cNvCxnSpPr>
          <p:nvPr/>
        </p:nvCxnSpPr>
        <p:spPr bwMode="auto">
          <a:xfrm>
            <a:off x="5103812" y="3642519"/>
            <a:ext cx="1319213" cy="341313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dash"/>
            <a:round/>
            <a:headEnd type="triangle" w="med" len="med"/>
            <a:tailEnd type="triangle" w="med" len="med"/>
          </a:ln>
        </p:spPr>
      </p:cxnSp>
      <p:cxnSp>
        <p:nvCxnSpPr>
          <p:cNvPr id="53" name="AutoShape 9"/>
          <p:cNvCxnSpPr>
            <a:cxnSpLocks noChangeShapeType="1"/>
            <a:stCxn id="34823" idx="3"/>
          </p:cNvCxnSpPr>
          <p:nvPr/>
        </p:nvCxnSpPr>
        <p:spPr bwMode="auto">
          <a:xfrm flipH="1">
            <a:off x="4495800" y="2622550"/>
            <a:ext cx="838994" cy="4254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67" name="Text Box 22"/>
          <p:cNvSpPr txBox="1">
            <a:spLocks noChangeArrowheads="1"/>
          </p:cNvSpPr>
          <p:nvPr/>
        </p:nvSpPr>
        <p:spPr bwMode="auto">
          <a:xfrm>
            <a:off x="3886200" y="4038600"/>
            <a:ext cx="1143000" cy="5334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新細明體" pitchFamily="18" charset="-120"/>
                <a:cs typeface="新細明體" pitchFamily="18" charset="-120"/>
              </a:rPr>
              <a:t>Tomcat</a:t>
            </a:r>
            <a:r>
              <a:rPr kumimoji="1" lang="en-US" altLang="zh-TW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新細明體" pitchFamily="18" charset="-120"/>
                <a:cs typeface="新細明體" pitchFamily="18" charset="-120"/>
              </a:rPr>
              <a:t> (8080</a:t>
            </a:r>
            <a:r>
              <a:rPr kumimoji="1" lang="en-US" altLang="zh-TW" sz="9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新細明體" pitchFamily="18" charset="-120"/>
                <a:cs typeface="新細明體" pitchFamily="18" charset="-120"/>
              </a:rPr>
              <a:t>)</a:t>
            </a:r>
            <a:endParaRPr kumimoji="1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cxnSp>
        <p:nvCxnSpPr>
          <p:cNvPr id="68" name="AutoShape 13"/>
          <p:cNvCxnSpPr>
            <a:cxnSpLocks noChangeShapeType="1"/>
            <a:stCxn id="34820" idx="3"/>
            <a:endCxn id="67" idx="1"/>
          </p:cNvCxnSpPr>
          <p:nvPr/>
        </p:nvCxnSpPr>
        <p:spPr bwMode="auto">
          <a:xfrm>
            <a:off x="2425700" y="4069557"/>
            <a:ext cx="1460500" cy="235743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dash"/>
            <a:round/>
            <a:headEnd type="triangle" w="med" len="med"/>
            <a:tailEnd type="triangle" w="med" len="med"/>
          </a:ln>
        </p:spPr>
      </p:cxnSp>
      <p:sp>
        <p:nvSpPr>
          <p:cNvPr id="76" name="Text Box 21"/>
          <p:cNvSpPr txBox="1">
            <a:spLocks noChangeArrowheads="1"/>
          </p:cNvSpPr>
          <p:nvPr/>
        </p:nvSpPr>
        <p:spPr bwMode="auto">
          <a:xfrm>
            <a:off x="3352800" y="4267200"/>
            <a:ext cx="252413" cy="223838"/>
          </a:xfrm>
          <a:prstGeom prst="rect">
            <a:avLst/>
          </a:prstGeom>
          <a:solidFill>
            <a:srgbClr val="FFFFFF">
              <a:alpha val="0"/>
            </a:srgb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100" b="1" dirty="0" smtClean="0">
                <a:solidFill>
                  <a:srgbClr val="FF0000"/>
                </a:solidFill>
                <a:latin typeface="Calibri" pitchFamily="34" charset="0"/>
                <a:ea typeface="新細明體" pitchFamily="18" charset="-120"/>
                <a:cs typeface="新細明體" pitchFamily="18" charset="-120"/>
              </a:rPr>
              <a:t>5</a:t>
            </a:r>
            <a:endParaRPr kumimoji="1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  <a:cs typeface="新細明體" pitchFamily="18" charset="-120"/>
            </a:endParaRPr>
          </a:p>
        </p:txBody>
      </p:sp>
      <p:cxnSp>
        <p:nvCxnSpPr>
          <p:cNvPr id="77" name="AutoShape 13"/>
          <p:cNvCxnSpPr>
            <a:cxnSpLocks noChangeShapeType="1"/>
            <a:stCxn id="67" idx="0"/>
          </p:cNvCxnSpPr>
          <p:nvPr/>
        </p:nvCxnSpPr>
        <p:spPr bwMode="auto">
          <a:xfrm flipV="1">
            <a:off x="4457700" y="2667000"/>
            <a:ext cx="876300" cy="137160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dash"/>
            <a:round/>
            <a:headEnd type="triangl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2066</TotalTime>
  <Words>864</Words>
  <Application>Microsoft Office PowerPoint</Application>
  <PresentationFormat>如螢幕大小 (4:3)</PresentationFormat>
  <Paragraphs>238</Paragraphs>
  <Slides>25</Slides>
  <Notes>1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27" baseType="lpstr">
      <vt:lpstr>Office 佈景主題</vt:lpstr>
      <vt:lpstr>工作表</vt:lpstr>
      <vt:lpstr>KA IOT Cloud Platform</vt:lpstr>
      <vt:lpstr>Agenda</vt:lpstr>
      <vt:lpstr>Deliveries</vt:lpstr>
      <vt:lpstr>Schedule(s)</vt:lpstr>
      <vt:lpstr>Technologies </vt:lpstr>
      <vt:lpstr>What is STUN?</vt:lpstr>
      <vt:lpstr>What Issues</vt:lpstr>
      <vt:lpstr>KA IOT Cloud Solutions</vt:lpstr>
      <vt:lpstr>Server/Client Diagram</vt:lpstr>
      <vt:lpstr>Software Components</vt:lpstr>
      <vt:lpstr>Software Components (cont.)</vt:lpstr>
      <vt:lpstr>Software Components (cont.)</vt:lpstr>
      <vt:lpstr>Use Cases I</vt:lpstr>
      <vt:lpstr>Use Case II</vt:lpstr>
      <vt:lpstr>Use Case III</vt:lpstr>
      <vt:lpstr>Rest Web Service on AWS</vt:lpstr>
      <vt:lpstr>Eclipse IDE – my work ENV</vt:lpstr>
      <vt:lpstr>Test on EVB: cross compile, Copy source code to build project</vt:lpstr>
      <vt:lpstr>The Challenges</vt:lpstr>
      <vt:lpstr>投影片 20</vt:lpstr>
      <vt:lpstr>TO DO List (on progress)</vt:lpstr>
      <vt:lpstr>Amazon’s AWS</vt:lpstr>
      <vt:lpstr>EC2 Tokyo region  Tomcat7 &amp; MySQL</vt:lpstr>
      <vt:lpstr>MySQL on AWS</vt:lpstr>
      <vt:lpstr>投影片 25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Working Note</dc:title>
  <dc:creator>davidhsia</dc:creator>
  <cp:lastModifiedBy>davidhsia</cp:lastModifiedBy>
  <cp:revision>142</cp:revision>
  <dcterms:created xsi:type="dcterms:W3CDTF">2015-07-08T02:50:58Z</dcterms:created>
  <dcterms:modified xsi:type="dcterms:W3CDTF">2015-11-02T01:39:59Z</dcterms:modified>
</cp:coreProperties>
</file>