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3" r:id="rId4"/>
    <p:sldId id="262" r:id="rId5"/>
    <p:sldId id="265" r:id="rId6"/>
    <p:sldId id="280" r:id="rId7"/>
    <p:sldId id="281" r:id="rId8"/>
    <p:sldId id="282" r:id="rId9"/>
    <p:sldId id="283" r:id="rId10"/>
    <p:sldId id="28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  <p:sldId id="267" r:id="rId2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6" autoAdjust="0"/>
  </p:normalViewPr>
  <p:slideViewPr>
    <p:cSldViewPr snapToGrid="0">
      <p:cViewPr varScale="1">
        <p:scale>
          <a:sx n="41" d="100"/>
          <a:sy n="41" d="100"/>
        </p:scale>
        <p:origin x="17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E210A-AF78-4FC9-820B-626AA2FBE889}" type="datetimeFigureOut">
              <a:rPr lang="de-AT" smtClean="0"/>
              <a:t>02.04.2015</a:t>
            </a:fld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4DCEF-F8AE-486B-B1DF-6FA2E85E6328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07994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96543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65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3140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58299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503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9351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223263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31560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303647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1914828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678079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94652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68870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0501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6519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90788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96400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87418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845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519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934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32066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247855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212170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08568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V</a:t>
            </a:r>
            <a:r>
              <a:rPr lang="de-AT" sz="8000" dirty="0" err="1" smtClean="0"/>
              <a:t>olkswagen</a:t>
            </a:r>
            <a:r>
              <a:rPr lang="de-AT" sz="8000" dirty="0" smtClean="0"/>
              <a:t> AG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de-AT" dirty="0" smtClean="0"/>
              <a:t>ERP Evaluierung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Volkswagen </a:t>
            </a:r>
            <a:r>
              <a:rPr lang="de-AT" sz="6000" dirty="0" err="1"/>
              <a:t>Logistics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AT" dirty="0"/>
              <a:t>130 Märkte</a:t>
            </a:r>
          </a:p>
          <a:p>
            <a:pPr>
              <a:spcBef>
                <a:spcPts val="1800"/>
              </a:spcBef>
            </a:pPr>
            <a:r>
              <a:rPr lang="de-AT" dirty="0"/>
              <a:t>600 Mitarbeiter</a:t>
            </a:r>
          </a:p>
          <a:p>
            <a:pPr>
              <a:spcBef>
                <a:spcPts val="1800"/>
              </a:spcBef>
            </a:pPr>
            <a:r>
              <a:rPr lang="de-AT" dirty="0"/>
              <a:t>43 Milliarden Teile werden jährlich transportiert</a:t>
            </a:r>
          </a:p>
          <a:p>
            <a:pPr>
              <a:spcBef>
                <a:spcPts val="1800"/>
              </a:spcBef>
            </a:pPr>
            <a:endParaRPr lang="de-AT" dirty="0"/>
          </a:p>
          <a:p>
            <a:pPr>
              <a:spcBef>
                <a:spcPts val="1800"/>
              </a:spcBef>
            </a:pPr>
            <a:r>
              <a:rPr lang="de-AT" dirty="0"/>
              <a:t>Innovation und modernste Technologien</a:t>
            </a:r>
          </a:p>
          <a:p>
            <a:pPr lvl="1">
              <a:spcBef>
                <a:spcPts val="1800"/>
              </a:spcBef>
            </a:pPr>
            <a:r>
              <a:rPr lang="de-AT" dirty="0"/>
              <a:t>Z.B.: Lasergesteuerte, fahrerlose Transportsysteme</a:t>
            </a:r>
          </a:p>
          <a:p>
            <a:pPr marL="0" indent="0">
              <a:spcBef>
                <a:spcPts val="1800"/>
              </a:spcBef>
              <a:buNone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678149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Finanzen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Umsatzerlös:  65.587 Millionen Euro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Rückgang von 226 Millionen </a:t>
            </a:r>
          </a:p>
          <a:p>
            <a:pPr lvl="0">
              <a:defRPr sz="1800"/>
            </a:pPr>
            <a:r>
              <a:rPr lang="de-AT" sz="3200" dirty="0"/>
              <a:t>Gewinnrückgang von 3 Milliarden Euro</a:t>
            </a:r>
          </a:p>
        </p:txBody>
      </p:sp>
    </p:spTree>
    <p:extLst>
      <p:ext uri="{BB962C8B-B14F-4D97-AF65-F5344CB8AC3E}">
        <p14:creationId xmlns:p14="http://schemas.microsoft.com/office/powerpoint/2010/main" val="535220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Stamm und Vorzugsaktien</a:t>
            </a:r>
          </a:p>
          <a:p>
            <a:pPr lvl="0">
              <a:defRPr sz="1800"/>
            </a:pPr>
            <a:r>
              <a:rPr lang="de-AT" sz="3200" dirty="0"/>
              <a:t>totale Marktkapital: bei 114,71 </a:t>
            </a:r>
            <a:r>
              <a:rPr lang="de-AT" sz="3200" dirty="0" smtClean="0"/>
              <a:t>Mrd. Euro</a:t>
            </a:r>
          </a:p>
          <a:p>
            <a:pPr lvl="0">
              <a:defRPr sz="1800"/>
            </a:pPr>
            <a:r>
              <a:rPr lang="de-AT" sz="3200" dirty="0" smtClean="0"/>
              <a:t>Stand der Aktie: 250 Euro </a:t>
            </a: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95" y="1979768"/>
            <a:ext cx="6753332" cy="23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Aktionärsstruktur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373" y="2822230"/>
            <a:ext cx="8999258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50,73% </a:t>
            </a:r>
            <a:r>
              <a:rPr lang="de-DE" altLang="de-DE" sz="3200" dirty="0"/>
              <a:t>Porsche Automobil Holding SE, </a:t>
            </a:r>
            <a:r>
              <a:rPr lang="de-DE" altLang="de-DE" sz="3200" dirty="0" smtClean="0"/>
              <a:t>Stuttgart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20,00% </a:t>
            </a:r>
            <a:r>
              <a:rPr lang="de-DE" altLang="de-DE" sz="3200" dirty="0"/>
              <a:t>Land Niedersachsen, </a:t>
            </a:r>
            <a:r>
              <a:rPr lang="de-DE" altLang="de-DE" sz="3200" dirty="0" smtClean="0"/>
              <a:t>Hannover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17,00% </a:t>
            </a:r>
            <a:r>
              <a:rPr lang="de-DE" altLang="de-DE" sz="3200" dirty="0" err="1"/>
              <a:t>Qatar</a:t>
            </a:r>
            <a:r>
              <a:rPr lang="de-DE" altLang="de-DE" sz="3200" dirty="0"/>
              <a:t> Holding </a:t>
            </a:r>
            <a:r>
              <a:rPr lang="de-DE" altLang="de-DE" sz="3200" dirty="0" smtClean="0"/>
              <a:t>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12,30% </a:t>
            </a:r>
            <a:r>
              <a:rPr lang="de-DE" altLang="de-DE" sz="3200" dirty="0"/>
              <a:t>Weitere</a:t>
            </a:r>
          </a:p>
        </p:txBody>
      </p:sp>
    </p:spTree>
    <p:extLst>
      <p:ext uri="{BB962C8B-B14F-4D97-AF65-F5344CB8AC3E}">
        <p14:creationId xmlns:p14="http://schemas.microsoft.com/office/powerpoint/2010/main" val="539779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95" y="2186132"/>
            <a:ext cx="6353260" cy="71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2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79" y="2310245"/>
            <a:ext cx="7035109" cy="68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96" y="2131579"/>
            <a:ext cx="5480208" cy="72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65" y="2168683"/>
            <a:ext cx="6064519" cy="71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5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Ziele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/>
              <a:t>Steigerung der Kundenzufriedenheit und Qualität </a:t>
            </a:r>
          </a:p>
          <a:p>
            <a:pPr lvl="0">
              <a:defRPr sz="1800"/>
            </a:pPr>
            <a:r>
              <a:rPr lang="de-AT" sz="3200" dirty="0"/>
              <a:t>Absatz  auf 10 Mio. Fahrzeuge steigern</a:t>
            </a:r>
          </a:p>
          <a:p>
            <a:pPr lvl="0">
              <a:defRPr sz="1800"/>
            </a:pPr>
            <a:r>
              <a:rPr lang="de-AT" sz="3200" dirty="0"/>
              <a:t>Steigerung der Umsatzrendite </a:t>
            </a:r>
          </a:p>
          <a:p>
            <a:pPr lvl="0">
              <a:defRPr sz="1800"/>
            </a:pPr>
            <a:r>
              <a:rPr lang="de-AT" sz="3200" dirty="0"/>
              <a:t>Als Arbeitgeber besser profilieren </a:t>
            </a:r>
          </a:p>
          <a:p>
            <a:pPr lvl="0">
              <a:defRPr sz="1800"/>
            </a:pPr>
            <a:r>
              <a:rPr lang="de-AT" sz="3200" dirty="0"/>
              <a:t>Neue Märkte: Asien und Amerika</a:t>
            </a:r>
          </a:p>
          <a:p>
            <a:pPr lvl="0">
              <a:defRPr sz="1800"/>
            </a:pPr>
            <a:r>
              <a:rPr lang="de-AT" sz="3200" dirty="0"/>
              <a:t>Elektro und Hybrid Fahrzeuge</a:t>
            </a:r>
          </a:p>
          <a:p>
            <a:pPr lvl="0">
              <a:defRPr sz="1800"/>
            </a:pPr>
            <a:r>
              <a:rPr lang="de-AT" sz="3200" dirty="0"/>
              <a:t>Nachhaltigkeit</a:t>
            </a:r>
          </a:p>
        </p:txBody>
      </p:sp>
    </p:spTree>
    <p:extLst>
      <p:ext uri="{BB962C8B-B14F-4D97-AF65-F5344CB8AC3E}">
        <p14:creationId xmlns:p14="http://schemas.microsoft.com/office/powerpoint/2010/main" val="371736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</a:t>
            </a:r>
            <a:r>
              <a:rPr lang="de-AT" sz="6000" dirty="0" err="1" smtClean="0"/>
              <a:t>Auswahlskriterien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 smtClean="0"/>
              <a:t>Komplexität des Unternehmens</a:t>
            </a:r>
          </a:p>
          <a:p>
            <a:pPr lvl="0">
              <a:defRPr sz="1800"/>
            </a:pPr>
            <a:r>
              <a:rPr lang="de-AT" sz="3200" dirty="0" smtClean="0"/>
              <a:t>Internationale Orientierung</a:t>
            </a:r>
          </a:p>
          <a:p>
            <a:pPr lvl="0">
              <a:defRPr sz="1800"/>
            </a:pPr>
            <a:r>
              <a:rPr lang="de-AT" sz="3200" dirty="0" smtClean="0"/>
              <a:t>Kosten zweitrangig</a:t>
            </a:r>
          </a:p>
          <a:p>
            <a:pPr lvl="0">
              <a:defRPr sz="1800"/>
            </a:pPr>
            <a:r>
              <a:rPr lang="de-AT" sz="3200" dirty="0" smtClean="0"/>
              <a:t>Unterstützung von Planung bis zu Ausführung</a:t>
            </a:r>
          </a:p>
          <a:p>
            <a:pPr lvl="0">
              <a:defRPr sz="1800"/>
            </a:pPr>
            <a:r>
              <a:rPr lang="de-AT" sz="3200" dirty="0" smtClean="0"/>
              <a:t>Wenig Augenmerk auf Vertrieb, CRM und Wartung</a:t>
            </a:r>
          </a:p>
          <a:p>
            <a:pPr lvl="0">
              <a:defRPr sz="1800"/>
            </a:pPr>
            <a:endParaRPr lang="de-AT" sz="3200" dirty="0" smtClean="0"/>
          </a:p>
          <a:p>
            <a:pPr lvl="0"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30797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Entstehung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erste Erwähnung eines "Volkswagen" 1904</a:t>
            </a:r>
          </a:p>
          <a:p>
            <a:pPr lvl="0">
              <a:defRPr sz="1800"/>
            </a:pPr>
            <a:r>
              <a:rPr lang="de-AT" sz="3200" dirty="0"/>
              <a:t>1937 Gesellschaft zur Vorbereitung des Deutschen Volkswagen mbH</a:t>
            </a:r>
          </a:p>
          <a:p>
            <a:pPr lvl="0">
              <a:defRPr sz="1800"/>
            </a:pPr>
            <a:r>
              <a:rPr lang="de-AT" sz="3200" dirty="0"/>
              <a:t>1938 Umbenennung </a:t>
            </a:r>
          </a:p>
          <a:p>
            <a:pPr lvl="0">
              <a:defRPr sz="1800"/>
            </a:pPr>
            <a:r>
              <a:rPr lang="de-AT" sz="3200" dirty="0" err="1"/>
              <a:t>KdF</a:t>
            </a:r>
            <a:r>
              <a:rPr lang="de-AT" sz="3200" dirty="0"/>
              <a:t>-Wagen</a:t>
            </a:r>
          </a:p>
        </p:txBody>
      </p:sp>
    </p:spTree>
    <p:extLst>
      <p:ext uri="{BB962C8B-B14F-4D97-AF65-F5344CB8AC3E}">
        <p14:creationId xmlns:p14="http://schemas.microsoft.com/office/powerpoint/2010/main" val="3161039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47" y="2603500"/>
            <a:ext cx="787410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67" y="2603500"/>
            <a:ext cx="778126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1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2" y="2603500"/>
            <a:ext cx="779397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3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Produktspektrum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 sz="1800"/>
            </a:pPr>
            <a:r>
              <a:rPr lang="de-AT" sz="3200" dirty="0" smtClean="0"/>
              <a:t>Automobil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Pkw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Gütertransporter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Personentransporter</a:t>
            </a:r>
          </a:p>
          <a:p>
            <a:pPr>
              <a:spcBef>
                <a:spcPts val="1800"/>
              </a:spcBef>
              <a:defRPr sz="1800"/>
            </a:pPr>
            <a:r>
              <a:rPr lang="de-AT" sz="3200" dirty="0" smtClean="0"/>
              <a:t>Finanzdienstleistung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Finanzierung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Liesing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Versicherung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735596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Tochtergesellschaften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 sz="1800"/>
            </a:pP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4" y="2603500"/>
            <a:ext cx="9362332" cy="62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14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2. Weltkrieg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Stopp der Autoproduktion</a:t>
            </a:r>
          </a:p>
          <a:p>
            <a:pPr lvl="0">
              <a:defRPr sz="1800"/>
            </a:pPr>
            <a:r>
              <a:rPr lang="de-AT" sz="3200" dirty="0"/>
              <a:t>Rüstungsgüter</a:t>
            </a:r>
          </a:p>
          <a:p>
            <a:pPr lvl="0">
              <a:defRPr sz="1800"/>
            </a:pPr>
            <a:r>
              <a:rPr lang="de-AT" sz="3200" dirty="0"/>
              <a:t>KZ Arbeitsdorf</a:t>
            </a:r>
          </a:p>
          <a:p>
            <a:pPr lvl="0">
              <a:defRPr sz="1800"/>
            </a:pPr>
            <a:r>
              <a:rPr lang="de-AT" sz="3200" dirty="0"/>
              <a:t>Ende des Krieges</a:t>
            </a:r>
          </a:p>
        </p:txBody>
      </p:sp>
    </p:spTree>
    <p:extLst>
      <p:ext uri="{BB962C8B-B14F-4D97-AF65-F5344CB8AC3E}">
        <p14:creationId xmlns:p14="http://schemas.microsoft.com/office/powerpoint/2010/main" val="299986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Wirtschaftsaufschwung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1955 ein-millionster Käfer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1960 </a:t>
            </a:r>
            <a:r>
              <a:rPr lang="de-AT" sz="3200" dirty="0" err="1"/>
              <a:t>Aktiongesellschaft</a:t>
            </a:r>
            <a:endParaRPr lang="de-AT" sz="3200" dirty="0"/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1969 Audi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1973 Passat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1974 Golf</a:t>
            </a:r>
          </a:p>
        </p:txBody>
      </p:sp>
    </p:spTree>
    <p:extLst>
      <p:ext uri="{BB962C8B-B14F-4D97-AF65-F5344CB8AC3E}">
        <p14:creationId xmlns:p14="http://schemas.microsoft.com/office/powerpoint/2010/main" val="145736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Gegenwart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2003: 50% Gewinneinbruch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2005: Korruptionsskandal, Streiks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2014: 10,14 Mio. verkaufte Fahrzeuge</a:t>
            </a:r>
          </a:p>
        </p:txBody>
      </p:sp>
    </p:spTree>
    <p:extLst>
      <p:ext uri="{BB962C8B-B14F-4D97-AF65-F5344CB8AC3E}">
        <p14:creationId xmlns:p14="http://schemas.microsoft.com/office/powerpoint/2010/main" val="150949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Unternehmensstruktur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e-AT" sz="3000" dirty="0"/>
              <a:t>Volkswagen AG – Muttergesellschaft des Volkswagen </a:t>
            </a:r>
            <a:r>
              <a:rPr lang="de-AT" sz="3000" dirty="0" smtClean="0"/>
              <a:t>Konzerns</a:t>
            </a:r>
          </a:p>
          <a:p>
            <a:pPr>
              <a:spcBef>
                <a:spcPts val="600"/>
              </a:spcBef>
            </a:pPr>
            <a:endParaRPr lang="de-AT" sz="3000" dirty="0"/>
          </a:p>
          <a:p>
            <a:pPr>
              <a:spcBef>
                <a:spcPts val="600"/>
              </a:spcBef>
            </a:pPr>
            <a:r>
              <a:rPr lang="de-AT" sz="3000" dirty="0"/>
              <a:t>Konzernleitung: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Besteht aus Mitgliedern des Vorstands und Top-Managern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Sorgt dafür das Konzerninteressen bei Entscheidungen beachtet werden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e-AT" sz="3000" dirty="0"/>
          </a:p>
          <a:p>
            <a:pPr>
              <a:spcBef>
                <a:spcPts val="600"/>
              </a:spcBef>
            </a:pPr>
            <a:r>
              <a:rPr lang="de-AT" sz="3000" dirty="0"/>
              <a:t>Marken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Agieren nahezu unabhängig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Interessen des Konzerns werden beachtet</a:t>
            </a:r>
          </a:p>
          <a:p>
            <a:pPr lvl="0">
              <a:lnSpc>
                <a:spcPct val="250000"/>
              </a:lnSpc>
              <a:spcBef>
                <a:spcPts val="1200"/>
              </a:spcBef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223607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Vorstand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AT" sz="3200" dirty="0"/>
              <a:t>Besteht aus 9 Vorstands-Mitgliedern</a:t>
            </a:r>
          </a:p>
          <a:p>
            <a:r>
              <a:rPr lang="de-AT" sz="3200" dirty="0"/>
              <a:t>Vorsitzender des Vorstands: Prof. Dr. Dr. h. c. </a:t>
            </a:r>
            <a:r>
              <a:rPr lang="de-AT" sz="3200" dirty="0" err="1"/>
              <a:t>mult</a:t>
            </a:r>
            <a:r>
              <a:rPr lang="de-AT" sz="3200" dirty="0"/>
              <a:t>. Martin Winterkorn</a:t>
            </a:r>
          </a:p>
          <a:p>
            <a:r>
              <a:rPr lang="de-AT" sz="3200" dirty="0"/>
              <a:t>Konzernweite Entscheidungen</a:t>
            </a:r>
          </a:p>
          <a:p>
            <a:r>
              <a:rPr lang="de-AT" sz="3200" dirty="0"/>
              <a:t>Zuteilung nach </a:t>
            </a:r>
            <a:r>
              <a:rPr lang="de-AT" sz="3200" dirty="0" err="1" smtClean="0"/>
              <a:t>Geschäftbereich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9479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Marken und Hierarchie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200" dirty="0" smtClean="0"/>
              <a:t>Tabelle…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43233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Logistik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AT" sz="3200" dirty="0"/>
              <a:t>Sitz in Wolfsburg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Nicht nur integrierte Logistik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Auch externe Aufträge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Betreut gesamte Supply-Chain</a:t>
            </a:r>
          </a:p>
          <a:p>
            <a:pPr>
              <a:spcBef>
                <a:spcPts val="1800"/>
              </a:spcBef>
            </a:pPr>
            <a:endParaRPr lang="de-AT" sz="3200" dirty="0"/>
          </a:p>
          <a:p>
            <a:pPr>
              <a:spcBef>
                <a:spcPts val="1800"/>
              </a:spcBef>
            </a:pPr>
            <a:r>
              <a:rPr lang="de-AT" sz="3200" dirty="0"/>
              <a:t>Zusätzlich auch: Lagerung, Transport, Verpackung und Entsorgung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024887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Custom</PresentationFormat>
  <Paragraphs>139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Helvetica Light</vt:lpstr>
      <vt:lpstr>Helvetica Neue</vt:lpstr>
      <vt:lpstr>White</vt:lpstr>
      <vt:lpstr>Volkswagen AG</vt:lpstr>
      <vt:lpstr>Entstehung</vt:lpstr>
      <vt:lpstr>2. Weltkrieg</vt:lpstr>
      <vt:lpstr>Wirtschaftsaufschwung</vt:lpstr>
      <vt:lpstr>Gegenwart</vt:lpstr>
      <vt:lpstr>Unternehmensstruktur</vt:lpstr>
      <vt:lpstr>Vorstand</vt:lpstr>
      <vt:lpstr>Marken und Hierarchie</vt:lpstr>
      <vt:lpstr>Logistik</vt:lpstr>
      <vt:lpstr>Volkswagen Logistics</vt:lpstr>
      <vt:lpstr>Finanzen</vt:lpstr>
      <vt:lpstr>Aktien</vt:lpstr>
      <vt:lpstr>Aktionärsstruktur</vt:lpstr>
      <vt:lpstr>Markt</vt:lpstr>
      <vt:lpstr>Markt</vt:lpstr>
      <vt:lpstr>Markt</vt:lpstr>
      <vt:lpstr>Markt</vt:lpstr>
      <vt:lpstr>Ziele</vt:lpstr>
      <vt:lpstr>ERP Auswahlskriterien</vt:lpstr>
      <vt:lpstr>ERP Auswahl</vt:lpstr>
      <vt:lpstr>ERP Auswahl</vt:lpstr>
      <vt:lpstr>ERP Auswahl</vt:lpstr>
      <vt:lpstr>Produktspektrum</vt:lpstr>
      <vt:lpstr>Tochtergesellschaften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AG</dc:title>
  <dc:creator>mhaidn</dc:creator>
  <cp:lastModifiedBy>mhaidn@outlook.com</cp:lastModifiedBy>
  <cp:revision>12</cp:revision>
  <dcterms:modified xsi:type="dcterms:W3CDTF">2015-04-02T21:22:58Z</dcterms:modified>
</cp:coreProperties>
</file>