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2"/>
  </p:notesMasterIdLst>
  <p:sldIdLst>
    <p:sldId id="256" r:id="rId2"/>
    <p:sldId id="264" r:id="rId3"/>
    <p:sldId id="305" r:id="rId4"/>
    <p:sldId id="257" r:id="rId5"/>
    <p:sldId id="265" r:id="rId6"/>
    <p:sldId id="268" r:id="rId7"/>
    <p:sldId id="266" r:id="rId8"/>
    <p:sldId id="306" r:id="rId9"/>
    <p:sldId id="307" r:id="rId10"/>
    <p:sldId id="270" r:id="rId11"/>
    <p:sldId id="275" r:id="rId12"/>
    <p:sldId id="276" r:id="rId13"/>
    <p:sldId id="309" r:id="rId14"/>
    <p:sldId id="269" r:id="rId15"/>
    <p:sldId id="308" r:id="rId16"/>
    <p:sldId id="273" r:id="rId17"/>
    <p:sldId id="289" r:id="rId18"/>
    <p:sldId id="290" r:id="rId19"/>
    <p:sldId id="291" r:id="rId20"/>
    <p:sldId id="293" r:id="rId21"/>
    <p:sldId id="292" r:id="rId22"/>
    <p:sldId id="294" r:id="rId23"/>
    <p:sldId id="295" r:id="rId24"/>
    <p:sldId id="296" r:id="rId25"/>
    <p:sldId id="284" r:id="rId26"/>
    <p:sldId id="281" r:id="rId27"/>
    <p:sldId id="282" r:id="rId28"/>
    <p:sldId id="283" r:id="rId29"/>
    <p:sldId id="285" r:id="rId30"/>
    <p:sldId id="286" r:id="rId31"/>
    <p:sldId id="303" r:id="rId32"/>
    <p:sldId id="287" r:id="rId33"/>
    <p:sldId id="302" r:id="rId34"/>
    <p:sldId id="297" r:id="rId35"/>
    <p:sldId id="278" r:id="rId36"/>
    <p:sldId id="310" r:id="rId37"/>
    <p:sldId id="279" r:id="rId38"/>
    <p:sldId id="301" r:id="rId39"/>
    <p:sldId id="299" r:id="rId40"/>
    <p:sldId id="300" r:id="rId4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0842A-35B2-46F4-97AF-1545211F2CAC}" type="datetimeFigureOut">
              <a:rPr lang="de-AT" smtClean="0"/>
              <a:t>20.03.2015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D4214-1CB4-4B06-8ECB-CDCB06B574B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6582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193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379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2057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3143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32150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4469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31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9203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32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771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06D42EB5-09BE-484E-A776-76EBF8E2BCAC}" type="datetime1">
              <a:rPr lang="de-DE" smtClean="0"/>
              <a:pPr/>
              <a:t>20.03.2015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de-AT" dirty="0" smtClean="0"/>
              <a:t>SOA, REST &amp; JSON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0582A2BA-FDDD-4C1C-9C58-E41C263E2DD2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2706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34B1-60A9-433D-BB70-09A40E51C5C9}" type="datetime1">
              <a:rPr lang="de-DE" smtClean="0"/>
              <a:t>20.03.2015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0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2E29-D4A0-43FE-BF49-52CAF65E0454}" type="datetime1">
              <a:rPr lang="de-DE" smtClean="0"/>
              <a:t>20.03.2015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520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F3A-562F-4D80-ACC9-BDB7E33CAF81}" type="datetime1">
              <a:rPr lang="de-DE" smtClean="0"/>
              <a:t>20.03.2015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SOA, REST &amp; JSON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0037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0A05-E766-4C80-A15B-932788F1D9B3}" type="datetime1">
              <a:rPr lang="de-DE" smtClean="0"/>
              <a:t>20.03.2015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977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498E-A4A8-4CD2-9436-663F3D86814E}" type="datetime1">
              <a:rPr lang="de-DE" smtClean="0"/>
              <a:t>20.03.2015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715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3238-053C-44F3-87CA-C34E185F6E2F}" type="datetime1">
              <a:rPr lang="de-DE" smtClean="0"/>
              <a:t>20.03.2015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506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CF8-AEDE-49AD-AEDF-254E53D8EFBF}" type="datetime1">
              <a:rPr lang="de-DE" smtClean="0"/>
              <a:t>20.03.2015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50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80728-1FA9-4CEC-A034-F65135B8348C}" type="datetime1">
              <a:rPr lang="de-DE" smtClean="0"/>
              <a:t>20.03.2015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243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F3A6-C7DA-4802-AF25-55BB9269F9CF}" type="datetime1">
              <a:rPr lang="de-DE" smtClean="0"/>
              <a:t>20.03.2015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937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9027-B240-4C22-95F8-C692D9D07967}" type="datetime1">
              <a:rPr lang="de-DE" smtClean="0"/>
              <a:t>20.03.2015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137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0BA9223-3B89-4DF6-B490-582198680A33}" type="datetime1">
              <a:rPr lang="de-DE" smtClean="0"/>
              <a:pPr/>
              <a:t>20.03.2015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de-AT" dirty="0" smtClean="0"/>
              <a:t>SOA, REST &amp; JSON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0582A2BA-FDDD-4C1C-9C58-E41C263E2DD2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5921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prideparrot.com/blog/archive/2012/3/creating_a_rest_service_using_asp_net_web_api" TargetMode="External"/><Relationship Id="rId2" Type="http://schemas.openxmlformats.org/officeDocument/2006/relationships/hyperlink" Target="http://documentation.progress.com/infocenter/sonic/8.5/index.j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ring.io/guides/gs/rest-service/" TargetMode="External"/><Relationship Id="rId4" Type="http://schemas.openxmlformats.org/officeDocument/2006/relationships/hyperlink" Target="http://flylib.com/books/en/2.439.1.22/1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2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sz="8800" dirty="0" smtClean="0"/>
              <a:t>SOA, REST &amp; JSON</a:t>
            </a:r>
            <a:endParaRPr lang="de-AT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388" y="3602038"/>
            <a:ext cx="10668000" cy="2619468"/>
          </a:xfrm>
        </p:spPr>
        <p:txBody>
          <a:bodyPr>
            <a:normAutofit/>
          </a:bodyPr>
          <a:lstStyle/>
          <a:p>
            <a:r>
              <a:rPr lang="de-AT" sz="3200" dirty="0" smtClean="0"/>
              <a:t>Hannah Siegel &amp; Andreas Vogt</a:t>
            </a:r>
          </a:p>
          <a:p>
            <a:r>
              <a:rPr lang="de-AT" sz="3200" dirty="0" smtClean="0"/>
              <a:t>2015-03-20</a:t>
            </a:r>
            <a:endParaRPr lang="de-AT" sz="32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SOA, REST &amp; JSON</a:t>
            </a:r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ACA6-C849-4C95-B40D-70414C5BE5AD}" type="datetime1">
              <a:rPr lang="de-DE" smtClean="0"/>
              <a:t>20.03.2015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94346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698" y="-375305"/>
            <a:ext cx="6795501" cy="70967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10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C46A-D96D-4AA7-A968-2692E4D18BA4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5237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Orchestration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BPEL</a:t>
            </a:r>
          </a:p>
          <a:p>
            <a:endParaRPr lang="de-AT" sz="800" dirty="0"/>
          </a:p>
          <a:p>
            <a:r>
              <a:rPr lang="de-AT" dirty="0" smtClean="0"/>
              <a:t>Graphically composing services from a very business process view</a:t>
            </a:r>
          </a:p>
          <a:p>
            <a:endParaRPr lang="de-AT" sz="800" dirty="0"/>
          </a:p>
          <a:p>
            <a:r>
              <a:rPr lang="de-AT" dirty="0" smtClean="0"/>
              <a:t>Generating new processes without coding</a:t>
            </a:r>
          </a:p>
          <a:p>
            <a:endParaRPr lang="de-AT" sz="800" dirty="0"/>
          </a:p>
          <a:p>
            <a:r>
              <a:rPr lang="de-AT" dirty="0" smtClean="0"/>
              <a:t>Generating compositions</a:t>
            </a:r>
          </a:p>
          <a:p>
            <a:endParaRPr lang="de-AT" sz="800" dirty="0" smtClean="0"/>
          </a:p>
          <a:p>
            <a:r>
              <a:rPr lang="de-AT" dirty="0" smtClean="0"/>
              <a:t>Power of SOA</a:t>
            </a:r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11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3C10-9CB0-42E5-9600-9C9AFEA5AAC2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0822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" r="12947" b="1784"/>
          <a:stretch/>
        </p:blipFill>
        <p:spPr>
          <a:xfrm>
            <a:off x="5191259" y="0"/>
            <a:ext cx="5924282" cy="6735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BPEL</a:t>
            </a:r>
            <a:endParaRPr lang="de-AT" dirty="0"/>
          </a:p>
        </p:txBody>
      </p:sp>
      <p:sp>
        <p:nvSpPr>
          <p:cNvPr id="3" name="TextBox 2"/>
          <p:cNvSpPr txBox="1"/>
          <p:nvPr/>
        </p:nvSpPr>
        <p:spPr>
          <a:xfrm>
            <a:off x="9659156" y="548640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[3]</a:t>
            </a:r>
            <a:endParaRPr lang="de-AT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12</a:t>
            </a:fld>
            <a:endParaRPr lang="de-AT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71DF-33A8-4FD1-A9E6-B33ADC64C72E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321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Normal Lifcycle + Service Lifecycle</a:t>
            </a:r>
          </a:p>
          <a:p>
            <a:endParaRPr lang="de-AT" sz="800" dirty="0" smtClean="0"/>
          </a:p>
          <a:p>
            <a:r>
              <a:rPr lang="de-AT" dirty="0" smtClean="0"/>
              <a:t>Differences from normal software development:</a:t>
            </a:r>
          </a:p>
          <a:p>
            <a:pPr lvl="1"/>
            <a:r>
              <a:rPr lang="de-AT" dirty="0" smtClean="0"/>
              <a:t>Identifying the Business Process</a:t>
            </a:r>
          </a:p>
          <a:p>
            <a:pPr lvl="1"/>
            <a:r>
              <a:rPr lang="de-AT" dirty="0" smtClean="0"/>
              <a:t>Build and compose </a:t>
            </a:r>
          </a:p>
          <a:p>
            <a:pPr lvl="1"/>
            <a:r>
              <a:rPr lang="de-AT" dirty="0" smtClean="0"/>
              <a:t>Change</a:t>
            </a:r>
          </a:p>
          <a:p>
            <a:pPr lvl="1"/>
            <a:r>
              <a:rPr lang="de-AT" dirty="0" smtClean="0"/>
              <a:t>Retirement</a:t>
            </a:r>
            <a:endParaRPr lang="de-AT" dirty="0"/>
          </a:p>
          <a:p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Lifecycle</a:t>
            </a:r>
            <a:endParaRPr lang="de-AT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13</a:t>
            </a:fld>
            <a:endParaRPr lang="de-AT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8C9C-9278-496A-8E05-0ADABC1B0715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48001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Normal Lifcycle + Service Lifecycle</a:t>
            </a:r>
          </a:p>
          <a:p>
            <a:endParaRPr lang="de-AT" sz="800" dirty="0" smtClean="0"/>
          </a:p>
          <a:p>
            <a:r>
              <a:rPr lang="de-AT" dirty="0" smtClean="0"/>
              <a:t>Differences from normal software development:</a:t>
            </a:r>
          </a:p>
          <a:p>
            <a:pPr lvl="1"/>
            <a:r>
              <a:rPr lang="de-AT" dirty="0" smtClean="0"/>
              <a:t>Identifying the Business Process</a:t>
            </a:r>
          </a:p>
          <a:p>
            <a:pPr lvl="1"/>
            <a:r>
              <a:rPr lang="de-AT" dirty="0" smtClean="0"/>
              <a:t>Build and compose </a:t>
            </a:r>
          </a:p>
          <a:p>
            <a:pPr lvl="1"/>
            <a:r>
              <a:rPr lang="de-AT" dirty="0" smtClean="0"/>
              <a:t>Change</a:t>
            </a:r>
          </a:p>
          <a:p>
            <a:pPr lvl="1"/>
            <a:r>
              <a:rPr lang="de-AT" dirty="0" smtClean="0"/>
              <a:t>Retirement</a:t>
            </a:r>
            <a:endParaRPr lang="de-AT" dirty="0"/>
          </a:p>
          <a:p>
            <a:endParaRPr lang="de-AT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85"/>
          <a:stretch/>
        </p:blipFill>
        <p:spPr>
          <a:xfrm>
            <a:off x="227347" y="1162654"/>
            <a:ext cx="9110909" cy="51843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Lifecycle</a:t>
            </a:r>
            <a:endParaRPr lang="de-AT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14</a:t>
            </a:fld>
            <a:endParaRPr lang="de-AT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8C9C-9278-496A-8E05-0ADABC1B0715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6427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Normal Lifcycle + Service Lifecycle</a:t>
            </a:r>
          </a:p>
          <a:p>
            <a:endParaRPr lang="de-AT" sz="800" dirty="0" smtClean="0"/>
          </a:p>
          <a:p>
            <a:r>
              <a:rPr lang="de-AT" dirty="0" smtClean="0"/>
              <a:t>Differences from normal software development:</a:t>
            </a:r>
          </a:p>
          <a:p>
            <a:pPr lvl="1"/>
            <a:r>
              <a:rPr lang="de-AT" dirty="0" smtClean="0"/>
              <a:t>Identifying the Business Process</a:t>
            </a:r>
          </a:p>
          <a:p>
            <a:pPr lvl="1"/>
            <a:r>
              <a:rPr lang="de-AT" dirty="0" smtClean="0"/>
              <a:t>Build and compose </a:t>
            </a:r>
          </a:p>
          <a:p>
            <a:pPr lvl="1"/>
            <a:r>
              <a:rPr lang="de-AT" dirty="0" smtClean="0"/>
              <a:t>Change</a:t>
            </a:r>
          </a:p>
          <a:p>
            <a:pPr lvl="1"/>
            <a:r>
              <a:rPr lang="de-AT" dirty="0" smtClean="0"/>
              <a:t>Retirement</a:t>
            </a:r>
            <a:endParaRPr lang="de-AT" dirty="0"/>
          </a:p>
          <a:p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Lifecycle</a:t>
            </a:r>
            <a:endParaRPr lang="de-A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6702"/>
            <a:ext cx="5582429" cy="5048955"/>
          </a:xfrm>
          <a:prstGeom prst="rect">
            <a:avLst/>
          </a:prstGeom>
        </p:spPr>
      </p:pic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15</a:t>
            </a:fld>
            <a:endParaRPr lang="de-AT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8C9C-9278-496A-8E05-0ADABC1B0715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1159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64180"/>
            <a:ext cx="10337410" cy="57801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 Triangle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A66C5-E80B-42E8-84E3-874A6734B58F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7027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SOAP is an XML based protocol for accessing Web Services</a:t>
            </a:r>
          </a:p>
          <a:p>
            <a:endParaRPr lang="en-US" dirty="0"/>
          </a:p>
          <a:p>
            <a:r>
              <a:rPr lang="en-US" dirty="0" smtClean="0"/>
              <a:t>Originally shortcut for "Simple Object Access Protocol“</a:t>
            </a:r>
          </a:p>
          <a:p>
            <a:endParaRPr lang="en-US" dirty="0"/>
          </a:p>
          <a:p>
            <a:r>
              <a:rPr lang="en-US" dirty="0" smtClean="0"/>
              <a:t>Stand for itself now</a:t>
            </a:r>
          </a:p>
          <a:p>
            <a:endParaRPr lang="en-US" dirty="0"/>
          </a:p>
          <a:p>
            <a:r>
              <a:rPr lang="en-US" dirty="0" smtClean="0"/>
              <a:t>Ordinary XML document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3675-C9A5-4897-B2FB-033D76263C2E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677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SOAP Message Information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Envelope element that identifies the XML document as a SOAP message</a:t>
            </a:r>
          </a:p>
          <a:p>
            <a:endParaRPr lang="en-US" dirty="0" smtClean="0"/>
          </a:p>
          <a:p>
            <a:r>
              <a:rPr lang="en-US" dirty="0" smtClean="0"/>
              <a:t>A Header element that contains header information</a:t>
            </a:r>
          </a:p>
          <a:p>
            <a:endParaRPr lang="en-US" dirty="0" smtClean="0"/>
          </a:p>
          <a:p>
            <a:r>
              <a:rPr lang="en-US" dirty="0" smtClean="0"/>
              <a:t>A Body element that contains call and response information</a:t>
            </a:r>
          </a:p>
          <a:p>
            <a:endParaRPr lang="en-US" dirty="0" smtClean="0"/>
          </a:p>
          <a:p>
            <a:r>
              <a:rPr lang="en-US" dirty="0" smtClean="0"/>
              <a:t> A Fault element containing errors and status information"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3B6B-D159-4283-BF61-3780B2F03993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00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575" y="-124837"/>
            <a:ext cx="6834025" cy="6261537"/>
          </a:xfrm>
        </p:spPr>
      </p:pic>
      <p:sp>
        <p:nvSpPr>
          <p:cNvPr id="5" name="Textfeld 4"/>
          <p:cNvSpPr txBox="1"/>
          <p:nvPr/>
        </p:nvSpPr>
        <p:spPr>
          <a:xfrm>
            <a:off x="4464011" y="6246524"/>
            <a:ext cx="954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dirty="0" smtClean="0"/>
              <a:t>[5]</a:t>
            </a:r>
            <a:endParaRPr lang="de-AT" sz="320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19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SOA, REST &amp; JSON</a:t>
            </a:r>
            <a:endParaRPr lang="de-AT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5007-6832-4587-A9C4-E4862A387D60}" type="datetime1">
              <a:rPr lang="de-DE" smtClean="0"/>
              <a:t>20.03.2015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2536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Service Oriented Architecture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Service – Orientation</a:t>
            </a:r>
          </a:p>
          <a:p>
            <a:endParaRPr lang="de-AT" sz="900" dirty="0" smtClean="0"/>
          </a:p>
          <a:p>
            <a:r>
              <a:rPr lang="de-AT" dirty="0" smtClean="0"/>
              <a:t>Service Oriented Computing</a:t>
            </a:r>
          </a:p>
          <a:p>
            <a:endParaRPr lang="de-AT" sz="900" dirty="0" smtClean="0"/>
          </a:p>
          <a:p>
            <a:r>
              <a:rPr lang="de-AT" dirty="0" smtClean="0"/>
              <a:t>Actors</a:t>
            </a:r>
          </a:p>
          <a:p>
            <a:endParaRPr lang="de-AT" sz="900" dirty="0" smtClean="0"/>
          </a:p>
          <a:p>
            <a:r>
              <a:rPr lang="de-AT" dirty="0" smtClean="0"/>
              <a:t>Platforms</a:t>
            </a:r>
          </a:p>
          <a:p>
            <a:endParaRPr lang="de-AT" sz="900" dirty="0" smtClean="0"/>
          </a:p>
          <a:p>
            <a:r>
              <a:rPr lang="de-AT" dirty="0" smtClean="0"/>
              <a:t>Success Formula</a:t>
            </a:r>
          </a:p>
          <a:p>
            <a:endParaRPr lang="de-AT" sz="800" dirty="0" smtClean="0"/>
          </a:p>
          <a:p>
            <a:r>
              <a:rPr lang="de-AT" dirty="0" smtClean="0"/>
              <a:t>Contributors</a:t>
            </a:r>
            <a:endParaRPr lang="de-AT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</a:t>
            </a:fld>
            <a:endParaRPr lang="de-AT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SOA, REST &amp; JSON</a:t>
            </a:r>
            <a:endParaRPr lang="de-AT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8857-E257-4BAE-8ABE-20BB9FF6348A}" type="datetime1">
              <a:rPr lang="de-DE" smtClean="0"/>
              <a:t>20.03.2015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0288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Request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419100" y="1348800"/>
            <a:ext cx="11353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2800" dirty="0"/>
              <a:t>&lt;</a:t>
            </a:r>
            <a:r>
              <a:rPr lang="de-AT" sz="2800" dirty="0" err="1"/>
              <a:t>soap:Envelopexmlns:soap</a:t>
            </a:r>
            <a:r>
              <a:rPr lang="de-AT" sz="2800" dirty="0"/>
              <a:t>="http://www.w3.org/2001/12/soap-envelope"soap:encodingStyle="http://www.w3.org/2001/12/soap-encoding</a:t>
            </a:r>
            <a:r>
              <a:rPr lang="de-AT" sz="2800" dirty="0" smtClean="0"/>
              <a:t>"&gt;</a:t>
            </a:r>
          </a:p>
          <a:p>
            <a:endParaRPr lang="de-AT" sz="2800" dirty="0" smtClean="0"/>
          </a:p>
          <a:p>
            <a:r>
              <a:rPr lang="de-AT" sz="2800" dirty="0" smtClean="0"/>
              <a:t>&lt;</a:t>
            </a:r>
            <a:r>
              <a:rPr lang="de-AT" sz="2800" dirty="0"/>
              <a:t>soap:Body </a:t>
            </a:r>
            <a:r>
              <a:rPr lang="de-AT" sz="2800" dirty="0" err="1"/>
              <a:t>xmlns:m</a:t>
            </a:r>
            <a:r>
              <a:rPr lang="de-AT" sz="2800" dirty="0"/>
              <a:t>="http://www.example.org/stock"&gt; </a:t>
            </a:r>
            <a:endParaRPr lang="de-AT" sz="2800" dirty="0" smtClean="0"/>
          </a:p>
          <a:p>
            <a:r>
              <a:rPr lang="de-AT" sz="2800" dirty="0" smtClean="0"/>
              <a:t> </a:t>
            </a:r>
            <a:r>
              <a:rPr lang="de-AT" sz="2800" dirty="0"/>
              <a:t>&lt;</a:t>
            </a:r>
            <a:r>
              <a:rPr lang="de-AT" sz="2800" dirty="0" err="1"/>
              <a:t>m:GetStockPrice</a:t>
            </a:r>
            <a:r>
              <a:rPr lang="de-AT" sz="2800" dirty="0"/>
              <a:t>&gt;  </a:t>
            </a:r>
            <a:endParaRPr lang="de-AT" sz="2800" dirty="0" smtClean="0"/>
          </a:p>
          <a:p>
            <a:r>
              <a:rPr lang="de-AT" sz="2800" dirty="0" smtClean="0"/>
              <a:t>  </a:t>
            </a:r>
            <a:r>
              <a:rPr lang="de-AT" sz="2800" dirty="0"/>
              <a:t>&lt;</a:t>
            </a:r>
            <a:r>
              <a:rPr lang="de-AT" sz="2800" dirty="0" err="1"/>
              <a:t>m:StockName</a:t>
            </a:r>
            <a:r>
              <a:rPr lang="de-AT" sz="2800" dirty="0"/>
              <a:t>&gt;IBM&lt;/</a:t>
            </a:r>
            <a:r>
              <a:rPr lang="de-AT" sz="2800" dirty="0" err="1"/>
              <a:t>m:StockName</a:t>
            </a:r>
            <a:r>
              <a:rPr lang="de-AT" sz="2800" dirty="0" smtClean="0"/>
              <a:t>&gt;</a:t>
            </a:r>
          </a:p>
          <a:p>
            <a:r>
              <a:rPr lang="de-AT" sz="2800" dirty="0" smtClean="0"/>
              <a:t>  </a:t>
            </a:r>
            <a:r>
              <a:rPr lang="de-AT" sz="2800" dirty="0"/>
              <a:t>&lt;/</a:t>
            </a:r>
            <a:r>
              <a:rPr lang="de-AT" sz="2800" dirty="0" err="1"/>
              <a:t>m:GetStockPrice</a:t>
            </a:r>
            <a:r>
              <a:rPr lang="de-AT" sz="2800" dirty="0" smtClean="0"/>
              <a:t>&gt;</a:t>
            </a:r>
          </a:p>
          <a:p>
            <a:r>
              <a:rPr lang="de-AT" sz="2800" dirty="0" smtClean="0"/>
              <a:t>&lt;/</a:t>
            </a:r>
            <a:r>
              <a:rPr lang="de-AT" sz="2800" dirty="0" err="1" smtClean="0"/>
              <a:t>soap:Body</a:t>
            </a:r>
            <a:r>
              <a:rPr lang="de-AT" sz="2800" dirty="0" smtClean="0"/>
              <a:t>&gt;</a:t>
            </a:r>
          </a:p>
          <a:p>
            <a:endParaRPr lang="de-AT" sz="2800" dirty="0"/>
          </a:p>
          <a:p>
            <a:r>
              <a:rPr lang="de-AT" sz="2800" dirty="0" smtClean="0"/>
              <a:t>&lt;/</a:t>
            </a:r>
            <a:r>
              <a:rPr lang="de-AT" sz="2800" dirty="0" err="1"/>
              <a:t>soap:Envelope</a:t>
            </a:r>
            <a:r>
              <a:rPr lang="de-AT" sz="2800" dirty="0"/>
              <a:t>&gt;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71B9-9827-44CF-A2CB-DBB425EE9243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38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Response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462013" y="1365836"/>
            <a:ext cx="110032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2800" dirty="0"/>
              <a:t>&lt;</a:t>
            </a:r>
            <a:r>
              <a:rPr lang="de-AT" sz="2800" dirty="0" err="1"/>
              <a:t>soap:Envelopexmlns:soap</a:t>
            </a:r>
            <a:r>
              <a:rPr lang="de-AT" sz="2800" dirty="0"/>
              <a:t>="http://www.w3.org/2001/12/soap-envelope"soap:encodingStyle="http://www.w3.org/2001/12/soap-encoding</a:t>
            </a:r>
            <a:r>
              <a:rPr lang="de-AT" sz="2800" dirty="0" smtClean="0"/>
              <a:t>"&gt;</a:t>
            </a:r>
          </a:p>
          <a:p>
            <a:endParaRPr lang="de-AT" sz="2800" dirty="0" smtClean="0"/>
          </a:p>
          <a:p>
            <a:r>
              <a:rPr lang="de-AT" sz="2800" dirty="0" smtClean="0"/>
              <a:t>&lt;</a:t>
            </a:r>
            <a:r>
              <a:rPr lang="de-AT" sz="2800" dirty="0"/>
              <a:t>soap:Body </a:t>
            </a:r>
            <a:r>
              <a:rPr lang="de-AT" sz="2800" dirty="0" err="1"/>
              <a:t>xmlns:m</a:t>
            </a:r>
            <a:r>
              <a:rPr lang="de-AT" sz="2800" dirty="0"/>
              <a:t>="http://www.example.org/stock"&gt;  &lt;</a:t>
            </a:r>
            <a:r>
              <a:rPr lang="de-AT" sz="2800" dirty="0" err="1"/>
              <a:t>m:GetStockPriceResponse</a:t>
            </a:r>
            <a:r>
              <a:rPr lang="de-AT" sz="2800" dirty="0"/>
              <a:t>&gt; </a:t>
            </a:r>
            <a:endParaRPr lang="de-AT" sz="2800" dirty="0" smtClean="0"/>
          </a:p>
          <a:p>
            <a:r>
              <a:rPr lang="de-AT" sz="2800" dirty="0" smtClean="0"/>
              <a:t>   </a:t>
            </a:r>
            <a:r>
              <a:rPr lang="de-AT" sz="2800" dirty="0"/>
              <a:t>&lt;</a:t>
            </a:r>
            <a:r>
              <a:rPr lang="de-AT" sz="2800" dirty="0" err="1"/>
              <a:t>m:Price</a:t>
            </a:r>
            <a:r>
              <a:rPr lang="de-AT" sz="2800" dirty="0"/>
              <a:t>&gt;34.5&lt;/</a:t>
            </a:r>
            <a:r>
              <a:rPr lang="de-AT" sz="2800" dirty="0" err="1"/>
              <a:t>m:Price</a:t>
            </a:r>
            <a:r>
              <a:rPr lang="de-AT" sz="2800" dirty="0"/>
              <a:t>&gt;  </a:t>
            </a:r>
            <a:endParaRPr lang="de-AT" sz="2800" dirty="0" smtClean="0"/>
          </a:p>
          <a:p>
            <a:r>
              <a:rPr lang="de-AT" sz="2800" dirty="0" smtClean="0"/>
              <a:t>&lt;/</a:t>
            </a:r>
            <a:r>
              <a:rPr lang="de-AT" sz="2800" dirty="0" err="1"/>
              <a:t>m:GetStockPriceResponse</a:t>
            </a:r>
            <a:r>
              <a:rPr lang="de-AT" sz="2800" dirty="0" smtClean="0"/>
              <a:t>&gt;</a:t>
            </a:r>
          </a:p>
          <a:p>
            <a:r>
              <a:rPr lang="de-AT" sz="2800" dirty="0" smtClean="0"/>
              <a:t>&lt;/</a:t>
            </a:r>
            <a:r>
              <a:rPr lang="de-AT" sz="2800" dirty="0" err="1"/>
              <a:t>soap:Body</a:t>
            </a:r>
            <a:r>
              <a:rPr lang="de-AT" sz="2800" dirty="0" smtClean="0"/>
              <a:t>&gt;</a:t>
            </a:r>
          </a:p>
          <a:p>
            <a:endParaRPr lang="de-AT" sz="2800" dirty="0" smtClean="0"/>
          </a:p>
          <a:p>
            <a:r>
              <a:rPr lang="de-AT" sz="2800" dirty="0" smtClean="0"/>
              <a:t>&lt;/</a:t>
            </a:r>
            <a:r>
              <a:rPr lang="de-AT" sz="2800" dirty="0" err="1"/>
              <a:t>soap:Envelope</a:t>
            </a:r>
            <a:r>
              <a:rPr lang="de-AT" sz="2800" dirty="0"/>
              <a:t>&gt;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9454-A7AF-46C9-AA41-E391B5E40289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14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WSDL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Web Service Description Language</a:t>
            </a:r>
          </a:p>
          <a:p>
            <a:endParaRPr lang="de-AT" dirty="0" smtClean="0"/>
          </a:p>
          <a:p>
            <a:r>
              <a:rPr lang="de-AT" dirty="0" smtClean="0"/>
              <a:t>XML </a:t>
            </a:r>
            <a:r>
              <a:rPr lang="de-AT" dirty="0" err="1" smtClean="0"/>
              <a:t>based</a:t>
            </a:r>
            <a:r>
              <a:rPr lang="de-AT" dirty="0" smtClean="0"/>
              <a:t> Interface </a:t>
            </a:r>
            <a:r>
              <a:rPr lang="de-AT" dirty="0" err="1" smtClean="0"/>
              <a:t>description</a:t>
            </a:r>
            <a:r>
              <a:rPr lang="de-AT" dirty="0" smtClean="0"/>
              <a:t> </a:t>
            </a:r>
            <a:r>
              <a:rPr lang="de-AT" dirty="0" err="1" smtClean="0"/>
              <a:t>language</a:t>
            </a:r>
            <a:endParaRPr lang="de-AT" dirty="0" smtClean="0"/>
          </a:p>
          <a:p>
            <a:endParaRPr lang="de-AT" dirty="0" smtClean="0"/>
          </a:p>
          <a:p>
            <a:r>
              <a:rPr lang="en-US" dirty="0" smtClean="0"/>
              <a:t>Used to describe web services which are called by SOAP-Messages</a:t>
            </a:r>
          </a:p>
          <a:p>
            <a:endParaRPr lang="en-US" dirty="0" smtClean="0"/>
          </a:p>
          <a:p>
            <a:r>
              <a:rPr lang="en-US" dirty="0" smtClean="0"/>
              <a:t>Specifies location and operations the service exposes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1985-1281-45AF-963F-05EC6D2EE6D6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956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WSDL File Contents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Definition : </a:t>
            </a:r>
            <a:r>
              <a:rPr lang="en-US" dirty="0" smtClean="0"/>
              <a:t>Defines </a:t>
            </a:r>
            <a:r>
              <a:rPr lang="en-US" dirty="0"/>
              <a:t>w</a:t>
            </a:r>
            <a:r>
              <a:rPr lang="en-US" dirty="0" smtClean="0"/>
              <a:t>eb-service name</a:t>
            </a:r>
            <a:endParaRPr lang="en-US" b="1" dirty="0" smtClean="0"/>
          </a:p>
          <a:p>
            <a:r>
              <a:rPr lang="en-US" b="1" dirty="0" smtClean="0"/>
              <a:t>Message</a:t>
            </a:r>
            <a:r>
              <a:rPr lang="en-US" dirty="0" smtClean="0"/>
              <a:t> : Describes data being exchanges (in-</a:t>
            </a:r>
            <a:r>
              <a:rPr lang="en-US" dirty="0" err="1" smtClean="0"/>
              <a:t>ouput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Type</a:t>
            </a:r>
            <a:r>
              <a:rPr lang="en-US" dirty="0" smtClean="0"/>
              <a:t> : Define data types </a:t>
            </a:r>
          </a:p>
          <a:p>
            <a:r>
              <a:rPr lang="en-US" b="1" dirty="0" smtClean="0"/>
              <a:t>Port </a:t>
            </a:r>
            <a:r>
              <a:rPr lang="en-US" b="1" dirty="0"/>
              <a:t>Type</a:t>
            </a:r>
            <a:r>
              <a:rPr lang="en-US" dirty="0"/>
              <a:t> </a:t>
            </a:r>
            <a:r>
              <a:rPr lang="en-US" dirty="0" smtClean="0"/>
              <a:t>: Combines message elements to one </a:t>
            </a:r>
            <a:r>
              <a:rPr lang="en-US" dirty="0"/>
              <a:t>o</a:t>
            </a:r>
            <a:r>
              <a:rPr lang="en-US" dirty="0" smtClean="0"/>
              <a:t>peration</a:t>
            </a:r>
          </a:p>
          <a:p>
            <a:r>
              <a:rPr lang="en-US" b="1" dirty="0" smtClean="0"/>
              <a:t>Binding</a:t>
            </a:r>
            <a:r>
              <a:rPr lang="en-US" dirty="0"/>
              <a:t> : </a:t>
            </a:r>
            <a:r>
              <a:rPr lang="en-US" dirty="0" smtClean="0"/>
              <a:t>How Port Type will be transmitted </a:t>
            </a:r>
            <a:endParaRPr lang="en-US" dirty="0"/>
          </a:p>
          <a:p>
            <a:r>
              <a:rPr lang="en-US" b="1" dirty="0"/>
              <a:t>Port</a:t>
            </a:r>
            <a:r>
              <a:rPr lang="en-US" dirty="0"/>
              <a:t> : </a:t>
            </a:r>
            <a:r>
              <a:rPr lang="en-US" dirty="0" smtClean="0"/>
              <a:t>Where the service can be accessed </a:t>
            </a:r>
          </a:p>
          <a:p>
            <a:r>
              <a:rPr lang="en-US" b="1" dirty="0" smtClean="0"/>
              <a:t>Service: </a:t>
            </a:r>
            <a:r>
              <a:rPr lang="en-US" dirty="0" smtClean="0"/>
              <a:t>What Ports support the web service</a:t>
            </a:r>
            <a:endParaRPr lang="en-US" b="1" dirty="0"/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2D84-B6F1-4810-9B7F-8063C42E076D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08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UDDI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Universal Description, Discovery and Integration</a:t>
            </a:r>
          </a:p>
          <a:p>
            <a:endParaRPr lang="en-US" dirty="0"/>
          </a:p>
          <a:p>
            <a:r>
              <a:rPr lang="en-US" dirty="0" smtClean="0"/>
              <a:t>Businesses can register and search for Web services</a:t>
            </a:r>
          </a:p>
          <a:p>
            <a:endParaRPr lang="en-US" dirty="0"/>
          </a:p>
          <a:p>
            <a:r>
              <a:rPr lang="de-AT" dirty="0" err="1" smtClean="0"/>
              <a:t>Communicates</a:t>
            </a:r>
            <a:r>
              <a:rPr lang="de-AT" dirty="0" smtClean="0"/>
              <a:t> via SOAP</a:t>
            </a:r>
          </a:p>
          <a:p>
            <a:endParaRPr lang="de-AT" dirty="0"/>
          </a:p>
          <a:p>
            <a:r>
              <a:rPr lang="en-US" dirty="0" smtClean="0"/>
              <a:t>Uses WSDL to describe interfaces to web services</a:t>
            </a:r>
          </a:p>
          <a:p>
            <a:endParaRPr lang="en-US" dirty="0"/>
          </a:p>
          <a:p>
            <a:r>
              <a:rPr lang="en-US" dirty="0" smtClean="0"/>
              <a:t>Tools : </a:t>
            </a:r>
            <a:r>
              <a:rPr lang="de-AT" dirty="0"/>
              <a:t>Apache: </a:t>
            </a:r>
            <a:r>
              <a:rPr lang="de-AT" dirty="0" err="1" smtClean="0"/>
              <a:t>jUDDI</a:t>
            </a:r>
            <a:r>
              <a:rPr lang="de-AT" dirty="0" smtClean="0"/>
              <a:t>, </a:t>
            </a:r>
            <a:r>
              <a:rPr lang="de-AT" dirty="0"/>
              <a:t>INFRAVIO X-Registry </a:t>
            </a:r>
            <a:r>
              <a:rPr lang="de-AT" dirty="0" err="1" smtClean="0"/>
              <a:t>Platform</a:t>
            </a:r>
            <a:endParaRPr lang="de-AT" dirty="0"/>
          </a:p>
          <a:p>
            <a:endParaRPr lang="de-AT" b="1" dirty="0"/>
          </a:p>
          <a:p>
            <a:endParaRPr lang="en-US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B310-DEC1-4619-804A-73C44F354A87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475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Migration </a:t>
            </a:r>
            <a:r>
              <a:rPr lang="de-AT" dirty="0" err="1" smtClean="0"/>
              <a:t>of</a:t>
            </a:r>
            <a:r>
              <a:rPr lang="de-AT" dirty="0" smtClean="0"/>
              <a:t> Legacy Systems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50% applications designed </a:t>
            </a:r>
            <a:r>
              <a:rPr lang="en-US" dirty="0" smtClean="0"/>
              <a:t>SOA</a:t>
            </a:r>
          </a:p>
          <a:p>
            <a:endParaRPr lang="en-US" dirty="0" smtClean="0"/>
          </a:p>
          <a:p>
            <a:r>
              <a:rPr lang="en-US" dirty="0" smtClean="0"/>
              <a:t>Rarely </a:t>
            </a:r>
            <a:r>
              <a:rPr lang="en-US" dirty="0"/>
              <a:t>start from </a:t>
            </a:r>
            <a:r>
              <a:rPr lang="en-US" dirty="0" smtClean="0"/>
              <a:t>scratch</a:t>
            </a:r>
          </a:p>
          <a:p>
            <a:endParaRPr lang="en-US" dirty="0" smtClean="0"/>
          </a:p>
          <a:p>
            <a:r>
              <a:rPr lang="en-US" dirty="0" smtClean="0"/>
              <a:t>Existing </a:t>
            </a:r>
            <a:r>
              <a:rPr lang="en-US" dirty="0"/>
              <a:t>legacy systems -&gt; </a:t>
            </a:r>
            <a:r>
              <a:rPr lang="en-US" dirty="0" smtClean="0"/>
              <a:t>Services</a:t>
            </a:r>
          </a:p>
          <a:p>
            <a:endParaRPr lang="en-US" dirty="0" smtClean="0"/>
          </a:p>
          <a:p>
            <a:r>
              <a:rPr lang="en-US" dirty="0" smtClean="0"/>
              <a:t>Already </a:t>
            </a:r>
            <a:r>
              <a:rPr lang="en-US" dirty="0"/>
              <a:t>achieved different domains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EFA62-FFCA-464E-80D3-F0662AB43B3B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54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REST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REpresentational</a:t>
            </a:r>
            <a:r>
              <a:rPr lang="de-AT" dirty="0"/>
              <a:t> State Transfer</a:t>
            </a:r>
          </a:p>
          <a:p>
            <a:endParaRPr lang="de-AT" dirty="0" smtClean="0"/>
          </a:p>
          <a:p>
            <a:r>
              <a:rPr lang="de-AT" dirty="0" smtClean="0"/>
              <a:t>Guidelines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best</a:t>
            </a:r>
            <a:r>
              <a:rPr lang="de-AT" dirty="0" smtClean="0"/>
              <a:t> </a:t>
            </a:r>
            <a:r>
              <a:rPr lang="de-AT" dirty="0" err="1" smtClean="0"/>
              <a:t>practices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Creating</a:t>
            </a:r>
            <a:r>
              <a:rPr lang="de-AT" dirty="0" smtClean="0"/>
              <a:t> Web-Services</a:t>
            </a:r>
          </a:p>
          <a:p>
            <a:endParaRPr lang="de-AT" dirty="0"/>
          </a:p>
          <a:p>
            <a:r>
              <a:rPr lang="de-AT" dirty="0" smtClean="0"/>
              <a:t>Work </a:t>
            </a:r>
            <a:r>
              <a:rPr lang="de-AT" dirty="0" err="1" smtClean="0"/>
              <a:t>with</a:t>
            </a:r>
            <a:r>
              <a:rPr lang="de-AT" dirty="0" smtClean="0"/>
              <a:t> HTTP-Protocol</a:t>
            </a:r>
          </a:p>
          <a:p>
            <a:endParaRPr lang="de-AT" dirty="0"/>
          </a:p>
          <a:p>
            <a:r>
              <a:rPr lang="en-US" dirty="0" smtClean="0"/>
              <a:t> Rest is basically using HTTP Requests 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8C42-8A7A-40AE-A096-7A3BA152C118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854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HTTP </a:t>
            </a:r>
            <a:r>
              <a:rPr lang="de-AT" dirty="0" err="1" smtClean="0"/>
              <a:t>Requests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: </a:t>
            </a:r>
            <a:r>
              <a:rPr lang="en-US" dirty="0"/>
              <a:t>used </a:t>
            </a:r>
            <a:r>
              <a:rPr lang="en-US" dirty="0" smtClean="0"/>
              <a:t>to get </a:t>
            </a:r>
            <a:r>
              <a:rPr lang="en-US" dirty="0"/>
              <a:t>a representation of a resource (READ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PUT : is </a:t>
            </a:r>
            <a:r>
              <a:rPr lang="en-US" dirty="0"/>
              <a:t>most-often utilized for update </a:t>
            </a:r>
            <a:r>
              <a:rPr lang="en-US" dirty="0" smtClean="0"/>
              <a:t>capabilities(UPDATE)</a:t>
            </a:r>
          </a:p>
          <a:p>
            <a:endParaRPr lang="en-US" dirty="0"/>
          </a:p>
          <a:p>
            <a:r>
              <a:rPr lang="en-US" dirty="0" smtClean="0"/>
              <a:t>POST :most-often </a:t>
            </a:r>
            <a:r>
              <a:rPr lang="en-US" dirty="0"/>
              <a:t>utilized for creation of new </a:t>
            </a:r>
            <a:r>
              <a:rPr lang="en-US" dirty="0" smtClean="0"/>
              <a:t>resources(CREATE)</a:t>
            </a:r>
          </a:p>
          <a:p>
            <a:endParaRPr lang="en-US" dirty="0"/>
          </a:p>
          <a:p>
            <a:r>
              <a:rPr lang="en-US" smtClean="0"/>
              <a:t>DELETE </a:t>
            </a:r>
            <a:r>
              <a:rPr lang="en-US" dirty="0" smtClean="0"/>
              <a:t>: It </a:t>
            </a:r>
            <a:r>
              <a:rPr lang="en-US" dirty="0"/>
              <a:t>is used to delete a resource identified by a </a:t>
            </a:r>
            <a:r>
              <a:rPr lang="en-US" dirty="0" smtClean="0"/>
              <a:t>URI(DELETE)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6F56-A2C7-4B90-BF4F-539739D37D3F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680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RESTful</a:t>
            </a:r>
            <a:r>
              <a:rPr lang="de-AT" dirty="0" smtClean="0"/>
              <a:t> Web-Services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Restful</a:t>
            </a:r>
            <a:r>
              <a:rPr lang="de-AT" dirty="0" smtClean="0"/>
              <a:t> </a:t>
            </a:r>
            <a:r>
              <a:rPr lang="de-AT" dirty="0" err="1" smtClean="0"/>
              <a:t>applications</a:t>
            </a:r>
            <a:r>
              <a:rPr lang="de-AT" dirty="0" smtClean="0"/>
              <a:t> </a:t>
            </a:r>
            <a:r>
              <a:rPr lang="de-AT" dirty="0" err="1" smtClean="0"/>
              <a:t>use</a:t>
            </a:r>
            <a:r>
              <a:rPr lang="de-AT" dirty="0" smtClean="0"/>
              <a:t> HTTP </a:t>
            </a:r>
            <a:r>
              <a:rPr lang="de-AT" dirty="0" err="1" smtClean="0"/>
              <a:t>requests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HTTP </a:t>
            </a:r>
            <a:r>
              <a:rPr lang="de-AT" dirty="0" err="1" smtClean="0"/>
              <a:t>Requests</a:t>
            </a:r>
            <a:r>
              <a:rPr lang="de-AT" dirty="0" smtClean="0"/>
              <a:t> GET,PUT,POST,DELETE</a:t>
            </a:r>
          </a:p>
          <a:p>
            <a:endParaRPr lang="de-AT" dirty="0"/>
          </a:p>
          <a:p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Recoures</a:t>
            </a:r>
            <a:r>
              <a:rPr lang="de-AT" dirty="0" smtClean="0"/>
              <a:t> </a:t>
            </a:r>
            <a:r>
              <a:rPr lang="de-AT" dirty="0" err="1" smtClean="0"/>
              <a:t>use</a:t>
            </a:r>
            <a:r>
              <a:rPr lang="de-AT" dirty="0" smtClean="0"/>
              <a:t> URI</a:t>
            </a:r>
          </a:p>
          <a:p>
            <a:pPr marL="0" indent="0">
              <a:buNone/>
            </a:pPr>
            <a:r>
              <a:rPr lang="de-AT" dirty="0"/>
              <a:t>(Uniform 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Identifiers</a:t>
            </a:r>
            <a:r>
              <a:rPr lang="de-AT" dirty="0"/>
              <a:t>)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Exchange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en-US" dirty="0" smtClean="0"/>
              <a:t>representations of resources</a:t>
            </a:r>
            <a:endParaRPr lang="de-AT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86FC-D38B-4409-B200-A9DFC91C1D37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456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rideparrot.com/Source-Codes/Images/R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27" y="-1"/>
            <a:ext cx="10839204" cy="567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545B-CD37-44F3-AA7B-DA6D202C67EC}" type="datetime1">
              <a:rPr lang="de-DE" smtClean="0"/>
              <a:t>20.03.2015</a:t>
            </a:fld>
            <a:endParaRPr lang="de-AT"/>
          </a:p>
        </p:txBody>
      </p:sp>
      <p:sp>
        <p:nvSpPr>
          <p:cNvPr id="6" name="Textfeld 5"/>
          <p:cNvSpPr txBox="1"/>
          <p:nvPr/>
        </p:nvSpPr>
        <p:spPr>
          <a:xfrm>
            <a:off x="10217238" y="4555333"/>
            <a:ext cx="618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smtClean="0"/>
              <a:t>[4]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238217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Service Oriented Architecture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Service – Orientation</a:t>
            </a:r>
          </a:p>
          <a:p>
            <a:endParaRPr lang="de-AT" sz="900" dirty="0" smtClean="0"/>
          </a:p>
          <a:p>
            <a:r>
              <a:rPr lang="de-AT" dirty="0" smtClean="0"/>
              <a:t>Service Oriented Computing</a:t>
            </a:r>
          </a:p>
          <a:p>
            <a:endParaRPr lang="de-AT" sz="900" dirty="0" smtClean="0"/>
          </a:p>
          <a:p>
            <a:r>
              <a:rPr lang="de-AT" dirty="0" smtClean="0"/>
              <a:t>Actors</a:t>
            </a:r>
          </a:p>
          <a:p>
            <a:endParaRPr lang="de-AT" sz="900" dirty="0" smtClean="0"/>
          </a:p>
          <a:p>
            <a:r>
              <a:rPr lang="de-AT" dirty="0" smtClean="0"/>
              <a:t>Platforms</a:t>
            </a:r>
          </a:p>
          <a:p>
            <a:endParaRPr lang="de-AT" sz="900" dirty="0" smtClean="0"/>
          </a:p>
          <a:p>
            <a:r>
              <a:rPr lang="de-AT" dirty="0" smtClean="0"/>
              <a:t>Success Formula</a:t>
            </a:r>
          </a:p>
          <a:p>
            <a:endParaRPr lang="de-AT" sz="800" dirty="0" smtClean="0"/>
          </a:p>
          <a:p>
            <a:r>
              <a:rPr lang="de-AT" dirty="0" smtClean="0"/>
              <a:t>Contributors</a:t>
            </a:r>
            <a:endParaRPr lang="de-AT" dirty="0"/>
          </a:p>
        </p:txBody>
      </p:sp>
      <p:pic>
        <p:nvPicPr>
          <p:cNvPr id="4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967" y="1646238"/>
            <a:ext cx="12355933" cy="4461520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</a:t>
            </a:fld>
            <a:endParaRPr lang="de-AT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SOA, REST &amp; JSON</a:t>
            </a:r>
            <a:endParaRPr lang="de-AT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8857-E257-4BAE-8ABE-20BB9FF6348A}" type="datetime1">
              <a:rPr lang="de-DE" smtClean="0"/>
              <a:t>20.03.2015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93776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XML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EXtensible</a:t>
            </a:r>
            <a:r>
              <a:rPr lang="de-AT" dirty="0" smtClean="0"/>
              <a:t> Markup Language</a:t>
            </a:r>
          </a:p>
          <a:p>
            <a:endParaRPr lang="de-AT" dirty="0"/>
          </a:p>
          <a:p>
            <a:r>
              <a:rPr lang="de-AT" dirty="0" err="1" smtClean="0"/>
              <a:t>Designed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describe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de-AT" dirty="0" smtClean="0"/>
          </a:p>
          <a:p>
            <a:endParaRPr lang="de-AT" dirty="0"/>
          </a:p>
          <a:p>
            <a:r>
              <a:rPr lang="en-US" dirty="0"/>
              <a:t>S</a:t>
            </a:r>
            <a:r>
              <a:rPr lang="en-US" dirty="0" smtClean="0"/>
              <a:t>oftware- and hardware-independent tool for carrying information</a:t>
            </a:r>
          </a:p>
          <a:p>
            <a:endParaRPr lang="en-US" dirty="0"/>
          </a:p>
          <a:p>
            <a:r>
              <a:rPr lang="en-US" dirty="0" smtClean="0"/>
              <a:t>Nearly all other standards originate from XML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B41C-F984-450A-BD8B-3D36328E90A0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3725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XML </a:t>
            </a:r>
            <a:r>
              <a:rPr lang="de-AT" dirty="0" err="1" smtClean="0"/>
              <a:t>Example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895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dirty="0"/>
              <a:t>&lt;</a:t>
            </a:r>
            <a:r>
              <a:rPr lang="de-AT" dirty="0" err="1"/>
              <a:t>employees</a:t>
            </a:r>
            <a:r>
              <a:rPr lang="de-AT" dirty="0" smtClean="0"/>
              <a:t>&gt;								&lt;</a:t>
            </a:r>
            <a:r>
              <a:rPr lang="de-AT" dirty="0" err="1"/>
              <a:t>employee</a:t>
            </a:r>
            <a:r>
              <a:rPr lang="de-AT" dirty="0"/>
              <a:t>&gt;        </a:t>
            </a:r>
            <a:r>
              <a:rPr lang="de-AT" dirty="0" smtClean="0"/>
              <a:t>										&lt;</a:t>
            </a:r>
            <a:r>
              <a:rPr lang="de-AT" dirty="0" err="1"/>
              <a:t>firstName</a:t>
            </a:r>
            <a:r>
              <a:rPr lang="de-AT" dirty="0"/>
              <a:t>&gt;</a:t>
            </a:r>
            <a:r>
              <a:rPr lang="de-AT" b="1" dirty="0"/>
              <a:t>John</a:t>
            </a:r>
            <a:r>
              <a:rPr lang="de-AT" dirty="0"/>
              <a:t>&lt;/</a:t>
            </a:r>
            <a:r>
              <a:rPr lang="de-AT" dirty="0" err="1"/>
              <a:t>firstName</a:t>
            </a:r>
            <a:r>
              <a:rPr lang="de-AT" dirty="0"/>
              <a:t>&gt;   </a:t>
            </a:r>
            <a:r>
              <a:rPr lang="de-AT" dirty="0" smtClean="0"/>
              <a:t> 						&lt;</a:t>
            </a:r>
            <a:r>
              <a:rPr lang="de-AT" dirty="0" err="1"/>
              <a:t>lastName</a:t>
            </a:r>
            <a:r>
              <a:rPr lang="de-AT" dirty="0"/>
              <a:t>&gt;</a:t>
            </a:r>
            <a:r>
              <a:rPr lang="de-AT" b="1" dirty="0" err="1"/>
              <a:t>Doe</a:t>
            </a:r>
            <a:r>
              <a:rPr lang="de-AT" dirty="0"/>
              <a:t>&lt;/</a:t>
            </a:r>
            <a:r>
              <a:rPr lang="de-AT" dirty="0" err="1"/>
              <a:t>lastName</a:t>
            </a:r>
            <a:r>
              <a:rPr lang="de-AT" dirty="0"/>
              <a:t>&gt;    </a:t>
            </a:r>
            <a:r>
              <a:rPr lang="de-AT" dirty="0" smtClean="0"/>
              <a:t>					&lt;/</a:t>
            </a:r>
            <a:r>
              <a:rPr lang="de-AT" dirty="0" err="1"/>
              <a:t>employee</a:t>
            </a:r>
            <a:r>
              <a:rPr lang="de-AT" dirty="0"/>
              <a:t>&gt;    </a:t>
            </a:r>
            <a:r>
              <a:rPr lang="de-AT" dirty="0" smtClean="0"/>
              <a:t>							&lt;</a:t>
            </a:r>
            <a:r>
              <a:rPr lang="de-AT" dirty="0" err="1" smtClean="0"/>
              <a:t>employee</a:t>
            </a:r>
            <a:r>
              <a:rPr lang="de-AT" dirty="0"/>
              <a:t>&gt;  </a:t>
            </a:r>
            <a:r>
              <a:rPr lang="de-AT" dirty="0" smtClean="0"/>
              <a:t>										&lt;</a:t>
            </a:r>
            <a:r>
              <a:rPr lang="de-AT" dirty="0" err="1"/>
              <a:t>firstName</a:t>
            </a:r>
            <a:r>
              <a:rPr lang="de-AT" dirty="0"/>
              <a:t>&gt;</a:t>
            </a:r>
            <a:r>
              <a:rPr lang="de-AT" b="1" dirty="0"/>
              <a:t>Anna</a:t>
            </a:r>
            <a:r>
              <a:rPr lang="de-AT" dirty="0"/>
              <a:t>&lt;/</a:t>
            </a:r>
            <a:r>
              <a:rPr lang="de-AT" dirty="0" err="1"/>
              <a:t>firstName</a:t>
            </a:r>
            <a:r>
              <a:rPr lang="de-AT" dirty="0"/>
              <a:t>&gt;  </a:t>
            </a:r>
            <a:r>
              <a:rPr lang="de-AT" dirty="0" smtClean="0"/>
              <a:t>	 					&lt;</a:t>
            </a:r>
            <a:r>
              <a:rPr lang="de-AT" dirty="0" err="1"/>
              <a:t>lastName</a:t>
            </a:r>
            <a:r>
              <a:rPr lang="de-AT" dirty="0"/>
              <a:t>&gt;</a:t>
            </a:r>
            <a:r>
              <a:rPr lang="de-AT" b="1" dirty="0"/>
              <a:t>Smith</a:t>
            </a:r>
            <a:r>
              <a:rPr lang="de-AT" dirty="0"/>
              <a:t>&lt;/</a:t>
            </a:r>
            <a:r>
              <a:rPr lang="de-AT" dirty="0" err="1"/>
              <a:t>lastName</a:t>
            </a:r>
            <a:r>
              <a:rPr lang="de-AT" dirty="0"/>
              <a:t>&gt;          </a:t>
            </a:r>
            <a:r>
              <a:rPr lang="de-AT" dirty="0" smtClean="0"/>
              <a:t>					&lt;/</a:t>
            </a:r>
            <a:r>
              <a:rPr lang="de-AT" dirty="0" err="1"/>
              <a:t>employee</a:t>
            </a:r>
            <a:r>
              <a:rPr lang="de-AT" dirty="0"/>
              <a:t>&gt;    </a:t>
            </a:r>
            <a:r>
              <a:rPr lang="de-AT" dirty="0" smtClean="0"/>
              <a:t>								&lt;</a:t>
            </a:r>
            <a:r>
              <a:rPr lang="de-AT" dirty="0" err="1"/>
              <a:t>employee</a:t>
            </a:r>
            <a:r>
              <a:rPr lang="de-AT" dirty="0"/>
              <a:t>&gt;        </a:t>
            </a:r>
            <a:r>
              <a:rPr lang="de-AT" dirty="0" smtClean="0"/>
              <a:t>										&lt;</a:t>
            </a:r>
            <a:r>
              <a:rPr lang="de-AT" dirty="0" err="1" smtClean="0"/>
              <a:t>firstName</a:t>
            </a:r>
            <a:r>
              <a:rPr lang="de-AT" dirty="0" smtClean="0"/>
              <a:t>&gt;</a:t>
            </a:r>
            <a:r>
              <a:rPr lang="de-AT" b="1" dirty="0" smtClean="0"/>
              <a:t>Peter</a:t>
            </a:r>
            <a:r>
              <a:rPr lang="de-AT" dirty="0" smtClean="0"/>
              <a:t>&lt;/</a:t>
            </a:r>
            <a:r>
              <a:rPr lang="de-AT" dirty="0" err="1"/>
              <a:t>firstName</a:t>
            </a:r>
            <a:r>
              <a:rPr lang="de-AT" dirty="0"/>
              <a:t>&gt;    </a:t>
            </a:r>
            <a:r>
              <a:rPr lang="de-AT" dirty="0" smtClean="0"/>
              <a:t>						&lt;</a:t>
            </a:r>
            <a:r>
              <a:rPr lang="de-AT" dirty="0" err="1" smtClean="0"/>
              <a:t>lastName</a:t>
            </a:r>
            <a:r>
              <a:rPr lang="de-AT" dirty="0" smtClean="0"/>
              <a:t>&gt;</a:t>
            </a:r>
            <a:r>
              <a:rPr lang="de-AT" b="1" dirty="0" smtClean="0"/>
              <a:t>Jones</a:t>
            </a:r>
            <a:r>
              <a:rPr lang="de-AT" dirty="0"/>
              <a:t>&lt;/</a:t>
            </a:r>
            <a:r>
              <a:rPr lang="de-AT" dirty="0" err="1"/>
              <a:t>lastName</a:t>
            </a:r>
            <a:r>
              <a:rPr lang="de-AT" dirty="0"/>
              <a:t>&gt;    </a:t>
            </a:r>
            <a:r>
              <a:rPr lang="de-AT" dirty="0" smtClean="0"/>
              <a:t>					&lt;/</a:t>
            </a:r>
            <a:r>
              <a:rPr lang="de-AT" dirty="0" err="1"/>
              <a:t>employee</a:t>
            </a:r>
            <a:r>
              <a:rPr lang="de-AT" dirty="0" smtClean="0"/>
              <a:t>&gt;						</a:t>
            </a:r>
            <a:r>
              <a:rPr lang="de-AT" dirty="0"/>
              <a:t> </a:t>
            </a:r>
            <a:r>
              <a:rPr lang="de-AT" dirty="0" smtClean="0"/>
              <a:t>&lt;/</a:t>
            </a:r>
            <a:r>
              <a:rPr lang="de-AT" dirty="0" err="1"/>
              <a:t>employees</a:t>
            </a:r>
            <a:r>
              <a:rPr lang="de-AT" dirty="0"/>
              <a:t>&gt;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ED8B-63D2-4EA8-B960-FAAA9092969D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863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JSON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JavaScript </a:t>
            </a:r>
            <a:r>
              <a:rPr lang="de-AT" dirty="0" err="1" smtClean="0"/>
              <a:t>Object</a:t>
            </a:r>
            <a:r>
              <a:rPr lang="de-AT" dirty="0" smtClean="0"/>
              <a:t> Notation</a:t>
            </a:r>
          </a:p>
          <a:p>
            <a:endParaRPr lang="de-AT" dirty="0"/>
          </a:p>
          <a:p>
            <a:r>
              <a:rPr lang="de-AT" dirty="0" smtClean="0"/>
              <a:t>Lightweight </a:t>
            </a:r>
            <a:r>
              <a:rPr lang="de-AT" dirty="0" err="1" smtClean="0"/>
              <a:t>data-interchange</a:t>
            </a:r>
            <a:r>
              <a:rPr lang="de-AT" dirty="0" smtClean="0"/>
              <a:t> </a:t>
            </a:r>
            <a:r>
              <a:rPr lang="de-AT" dirty="0" err="1" smtClean="0"/>
              <a:t>format</a:t>
            </a:r>
            <a:endParaRPr lang="de-AT" dirty="0" smtClean="0"/>
          </a:p>
          <a:p>
            <a:endParaRPr lang="de-AT" dirty="0" smtClean="0"/>
          </a:p>
          <a:p>
            <a:r>
              <a:rPr lang="en-US" dirty="0"/>
              <a:t>does not support name spaces and schemed based </a:t>
            </a:r>
            <a:r>
              <a:rPr lang="en-US" dirty="0" smtClean="0"/>
              <a:t>validation</a:t>
            </a:r>
          </a:p>
          <a:p>
            <a:endParaRPr lang="de-AT" dirty="0" smtClean="0"/>
          </a:p>
          <a:p>
            <a:r>
              <a:rPr lang="en-US" dirty="0"/>
              <a:t>Easier to understand than XML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1C9D-E670-411C-85BF-B87B25B0B305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97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JSON </a:t>
            </a:r>
            <a:r>
              <a:rPr lang="de-AT" dirty="0" err="1" smtClean="0"/>
              <a:t>Example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sz="4000" dirty="0"/>
              <a:t>{{"</a:t>
            </a:r>
            <a:r>
              <a:rPr lang="de-AT" sz="4000" dirty="0" err="1" smtClean="0"/>
              <a:t>employees</a:t>
            </a:r>
            <a:r>
              <a:rPr lang="de-AT" sz="4000" dirty="0" smtClean="0"/>
              <a:t>:[ 						 {"</a:t>
            </a:r>
            <a:r>
              <a:rPr lang="de-AT" sz="4000" dirty="0" err="1"/>
              <a:t>firstName</a:t>
            </a:r>
            <a:r>
              <a:rPr lang="de-AT" sz="4000" dirty="0"/>
              <a:t>":"John", "</a:t>
            </a:r>
            <a:r>
              <a:rPr lang="de-AT" sz="4000" dirty="0" err="1"/>
              <a:t>lastName</a:t>
            </a:r>
            <a:r>
              <a:rPr lang="de-AT" sz="4000" dirty="0"/>
              <a:t>":"</a:t>
            </a:r>
            <a:r>
              <a:rPr lang="de-AT" sz="4000" dirty="0" err="1"/>
              <a:t>Doe</a:t>
            </a:r>
            <a:r>
              <a:rPr lang="de-AT" sz="4000" dirty="0"/>
              <a:t>"}, 	</a:t>
            </a:r>
            <a:r>
              <a:rPr lang="de-AT" sz="4000" dirty="0" smtClean="0"/>
              <a:t>	    </a:t>
            </a:r>
            <a:r>
              <a:rPr lang="de-AT" sz="4000" dirty="0"/>
              <a:t>{"</a:t>
            </a:r>
            <a:r>
              <a:rPr lang="de-AT" sz="4000" dirty="0" err="1"/>
              <a:t>firstName</a:t>
            </a:r>
            <a:r>
              <a:rPr lang="de-AT" sz="4000" dirty="0"/>
              <a:t>":"Anna", "</a:t>
            </a:r>
            <a:r>
              <a:rPr lang="de-AT" sz="4000" dirty="0" err="1"/>
              <a:t>lastName</a:t>
            </a:r>
            <a:r>
              <a:rPr lang="de-AT" sz="4000" dirty="0"/>
              <a:t>":"Smith"}, </a:t>
            </a:r>
            <a:r>
              <a:rPr lang="de-AT" sz="4000" dirty="0" smtClean="0"/>
              <a:t>		   </a:t>
            </a:r>
            <a:r>
              <a:rPr lang="de-AT" sz="4000" dirty="0"/>
              <a:t>{"</a:t>
            </a:r>
            <a:r>
              <a:rPr lang="de-AT" sz="4000" dirty="0" err="1"/>
              <a:t>firstName</a:t>
            </a:r>
            <a:r>
              <a:rPr lang="de-AT" sz="4000" dirty="0"/>
              <a:t>":"Peter", "</a:t>
            </a:r>
            <a:r>
              <a:rPr lang="de-AT" sz="4000" dirty="0" err="1"/>
              <a:t>lastName</a:t>
            </a:r>
            <a:r>
              <a:rPr lang="de-AT" sz="4000" dirty="0"/>
              <a:t>":"Jones"}]}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08BA-6136-4133-9C1A-59FBA1CF2189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742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REST EXAMPLE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</p:txBody>
      </p:sp>
      <p:pic>
        <p:nvPicPr>
          <p:cNvPr id="1026" name="Picture 2" descr="http://www.worldling.de/wp-content/uploads/2012/06/Logo_Spring_258x1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237" y="1300672"/>
            <a:ext cx="7673340" cy="449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7CA3-CE95-4D4E-A863-84E9CCB2FEB9}" type="datetime1">
              <a:rPr lang="de-DE" smtClean="0"/>
              <a:t>20.03.2015</a:t>
            </a:fld>
            <a:endParaRPr lang="de-AT"/>
          </a:p>
        </p:txBody>
      </p:sp>
      <p:sp>
        <p:nvSpPr>
          <p:cNvPr id="9" name="Textfeld 8"/>
          <p:cNvSpPr txBox="1"/>
          <p:nvPr/>
        </p:nvSpPr>
        <p:spPr>
          <a:xfrm>
            <a:off x="5786907" y="5971045"/>
            <a:ext cx="618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smtClean="0"/>
              <a:t>[6]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3742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Enterprise Service Bus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Distribute information</a:t>
            </a:r>
          </a:p>
          <a:p>
            <a:endParaRPr lang="de-AT" sz="800" dirty="0" smtClean="0"/>
          </a:p>
          <a:p>
            <a:r>
              <a:rPr lang="de-AT" dirty="0" smtClean="0"/>
              <a:t>Routing</a:t>
            </a:r>
          </a:p>
          <a:p>
            <a:endParaRPr lang="de-AT" sz="800" dirty="0" smtClean="0"/>
          </a:p>
          <a:p>
            <a:r>
              <a:rPr lang="de-AT" dirty="0" smtClean="0"/>
              <a:t>Mask differences among underlying platforms</a:t>
            </a:r>
          </a:p>
          <a:p>
            <a:endParaRPr lang="de-AT" sz="800" dirty="0" smtClean="0"/>
          </a:p>
          <a:p>
            <a:r>
              <a:rPr lang="de-AT" dirty="0" smtClean="0"/>
              <a:t>Ensure information delivery</a:t>
            </a:r>
          </a:p>
          <a:p>
            <a:endParaRPr lang="de-AT" sz="800" dirty="0" smtClean="0"/>
          </a:p>
          <a:p>
            <a:r>
              <a:rPr lang="de-AT" dirty="0" smtClean="0"/>
              <a:t>Re-route, log, and enrich information </a:t>
            </a:r>
            <a:endParaRPr lang="de-A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741" y="271389"/>
            <a:ext cx="4622522" cy="28781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049" y="271389"/>
            <a:ext cx="4505214" cy="28051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004" y="46593"/>
            <a:ext cx="5107303" cy="31992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471108" y="278023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[2]</a:t>
            </a:r>
            <a:endParaRPr lang="de-AT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35</a:t>
            </a:fld>
            <a:endParaRPr lang="de-AT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D53E-D256-44B5-A6A4-0B6792B90209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033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41" y="1027906"/>
            <a:ext cx="10339720" cy="53284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Enterprise Service Bus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36</a:t>
            </a:fld>
            <a:endParaRPr lang="de-AT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1E98-2116-4E50-BA66-70CA41D54814}" type="datetime1">
              <a:rPr lang="de-DE" smtClean="0"/>
              <a:t>20.03.2015</a:t>
            </a:fld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4026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41" y="1027906"/>
            <a:ext cx="10339720" cy="5328444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69" y="1027906"/>
            <a:ext cx="10441022" cy="532844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Enterprise Service Bus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37</a:t>
            </a:fld>
            <a:endParaRPr lang="de-AT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1E98-2116-4E50-BA66-70CA41D54814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038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675731"/>
            <a:ext cx="10515600" cy="1325563"/>
          </a:xfrm>
        </p:spPr>
        <p:txBody>
          <a:bodyPr/>
          <a:lstStyle/>
          <a:p>
            <a:r>
              <a:rPr lang="de-AT" dirty="0" smtClean="0"/>
              <a:t>Summary &amp; </a:t>
            </a:r>
            <a:r>
              <a:rPr lang="de-AT" dirty="0" err="1" smtClean="0"/>
              <a:t>Conclusion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38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BC8D-5C6D-4DF4-8F7B-C274E51B76EB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482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7108"/>
            <a:ext cx="10515600" cy="1325563"/>
          </a:xfrm>
        </p:spPr>
        <p:txBody>
          <a:bodyPr/>
          <a:lstStyle/>
          <a:p>
            <a:pPr algn="ctr"/>
            <a:r>
              <a:rPr lang="de-AT" dirty="0" smtClean="0"/>
              <a:t>Thank you for your attention!</a:t>
            </a:r>
            <a:br>
              <a:rPr lang="de-AT" dirty="0" smtClean="0"/>
            </a:br>
            <a:r>
              <a:rPr lang="de-AT" dirty="0" err="1" smtClean="0"/>
              <a:t>Any</a:t>
            </a:r>
            <a:r>
              <a:rPr lang="de-AT" dirty="0" smtClean="0"/>
              <a:t> </a:t>
            </a:r>
            <a:r>
              <a:rPr lang="de-AT" dirty="0" err="1" smtClean="0"/>
              <a:t>Questions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39</a:t>
            </a:fld>
            <a:endParaRPr lang="de-AT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5518-3447-4709-BC1A-8F72796883D9}" type="datetime1">
              <a:rPr lang="de-DE" smtClean="0"/>
              <a:t>20.03.2015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587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159" y="-1"/>
            <a:ext cx="6010641" cy="436593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Service</a:t>
            </a:r>
            <a:endParaRPr lang="de-AT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Unit of logic</a:t>
            </a:r>
          </a:p>
          <a:p>
            <a:endParaRPr lang="de-AT" dirty="0"/>
          </a:p>
          <a:p>
            <a:r>
              <a:rPr lang="de-AT" dirty="0" smtClean="0"/>
              <a:t>SOA Design Principles Applied</a:t>
            </a:r>
          </a:p>
          <a:p>
            <a:endParaRPr lang="de-AT" dirty="0"/>
          </a:p>
          <a:p>
            <a:r>
              <a:rPr lang="de-AT" dirty="0" smtClean="0"/>
              <a:t>Clearly defined function</a:t>
            </a:r>
          </a:p>
          <a:p>
            <a:endParaRPr lang="de-AT" dirty="0"/>
          </a:p>
          <a:p>
            <a:r>
              <a:rPr lang="de-AT" dirty="0" smtClean="0"/>
              <a:t>Description of the functionality</a:t>
            </a:r>
            <a:endParaRPr lang="de-AT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D8B0-B5F4-4B71-8301-3D703AF265B3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191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Sources</a:t>
            </a:r>
            <a:endParaRPr lang="de-AT" dirty="0"/>
          </a:p>
        </p:txBody>
      </p:sp>
      <p:sp>
        <p:nvSpPr>
          <p:cNvPr id="3" name="TextBox 2"/>
          <p:cNvSpPr txBox="1"/>
          <p:nvPr/>
        </p:nvSpPr>
        <p:spPr>
          <a:xfrm>
            <a:off x="908497" y="1429553"/>
            <a:ext cx="103750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[1] </a:t>
            </a:r>
            <a:r>
              <a:rPr lang="en-US" dirty="0"/>
              <a:t>SOA Principles of Service Design, (c) Prentice </a:t>
            </a:r>
            <a:r>
              <a:rPr lang="en-US" dirty="0" smtClean="0"/>
              <a:t>Hall/</a:t>
            </a:r>
            <a:r>
              <a:rPr lang="en-US" dirty="0" err="1" smtClean="0"/>
              <a:t>PearsonPTR</a:t>
            </a:r>
            <a:r>
              <a:rPr lang="en-US" dirty="0" smtClean="0"/>
              <a:t> - </a:t>
            </a:r>
            <a:r>
              <a:rPr lang="de-AT" dirty="0"/>
              <a:t>http://serviceorientation.com</a:t>
            </a:r>
            <a:endParaRPr lang="en-US" dirty="0" smtClean="0"/>
          </a:p>
          <a:p>
            <a:endParaRPr lang="de-AT" dirty="0" smtClean="0"/>
          </a:p>
          <a:p>
            <a:r>
              <a:rPr lang="de-AT" dirty="0" smtClean="0"/>
              <a:t>[2] EAI </a:t>
            </a:r>
            <a:r>
              <a:rPr lang="de-AT" dirty="0"/>
              <a:t>Enterprise Application Integration,Thorsten Horn</a:t>
            </a:r>
          </a:p>
          <a:p>
            <a:r>
              <a:rPr lang="de-AT" dirty="0"/>
              <a:t>http://www.torsten-horn.de/techdocs/eai.htm</a:t>
            </a:r>
          </a:p>
          <a:p>
            <a:r>
              <a:rPr lang="de-AT" dirty="0"/>
              <a:t>last used : 28.02.2014, </a:t>
            </a:r>
            <a:r>
              <a:rPr lang="de-AT" dirty="0" smtClean="0"/>
              <a:t>20:25</a:t>
            </a:r>
          </a:p>
          <a:p>
            <a:endParaRPr lang="de-AT" dirty="0"/>
          </a:p>
          <a:p>
            <a:r>
              <a:rPr lang="de-AT" dirty="0" smtClean="0"/>
              <a:t>[3] </a:t>
            </a:r>
            <a:r>
              <a:rPr lang="de-AT" dirty="0">
                <a:hlinkClick r:id="rId2"/>
              </a:rPr>
              <a:t>http://</a:t>
            </a:r>
            <a:r>
              <a:rPr lang="de-AT" dirty="0" smtClean="0">
                <a:hlinkClick r:id="rId2"/>
              </a:rPr>
              <a:t>documentation.progress.com/infocenter/sonic/8.5/index.jsp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[4] </a:t>
            </a:r>
            <a:r>
              <a:rPr lang="de-AT" dirty="0" smtClean="0">
                <a:hlinkClick r:id="rId3"/>
              </a:rPr>
              <a:t>http</a:t>
            </a:r>
            <a:r>
              <a:rPr lang="de-AT" dirty="0">
                <a:hlinkClick r:id="rId3"/>
              </a:rPr>
              <a:t>://</a:t>
            </a:r>
            <a:r>
              <a:rPr lang="de-AT" dirty="0" smtClean="0">
                <a:hlinkClick r:id="rId3"/>
              </a:rPr>
              <a:t>prideparrot.com/blog/archive/2012/3/creating_a_rest_service_using_asp_net_web_api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[5] </a:t>
            </a:r>
            <a:r>
              <a:rPr lang="de-AT" dirty="0">
                <a:hlinkClick r:id="rId4"/>
              </a:rPr>
              <a:t>http://flylib.com/books/en/2.439.1.22/1</a:t>
            </a:r>
            <a:r>
              <a:rPr lang="de-AT" dirty="0" smtClean="0">
                <a:hlinkClick r:id="rId4"/>
              </a:rPr>
              <a:t>/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[6] </a:t>
            </a:r>
            <a:r>
              <a:rPr lang="de-AT" dirty="0">
                <a:hlinkClick r:id="rId5"/>
              </a:rPr>
              <a:t>https://spring.io/guides/gs/rest-service</a:t>
            </a:r>
            <a:r>
              <a:rPr lang="de-AT" dirty="0" smtClean="0">
                <a:hlinkClick r:id="rId5"/>
              </a:rPr>
              <a:t>/</a:t>
            </a:r>
            <a:endParaRPr lang="de-AT" dirty="0" smtClean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40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99B2-DDFA-4EF1-ADC9-ADE774320246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739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Problems?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Resistant to change</a:t>
            </a:r>
          </a:p>
          <a:p>
            <a:endParaRPr lang="de-AT" sz="800" dirty="0" smtClean="0"/>
          </a:p>
          <a:p>
            <a:r>
              <a:rPr lang="de-AT" dirty="0" smtClean="0"/>
              <a:t>Communication and data transmission</a:t>
            </a:r>
          </a:p>
          <a:p>
            <a:endParaRPr lang="de-AT" sz="800" dirty="0" smtClean="0"/>
          </a:p>
          <a:p>
            <a:r>
              <a:rPr lang="de-AT" dirty="0" smtClean="0"/>
              <a:t>Vendor dependency</a:t>
            </a:r>
          </a:p>
          <a:p>
            <a:endParaRPr lang="de-AT" sz="800" dirty="0" smtClean="0"/>
          </a:p>
          <a:p>
            <a:r>
              <a:rPr lang="de-AT" dirty="0" smtClean="0"/>
              <a:t>Not enough support to BPM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45B4-6776-496C-9E84-296BE9506C6E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8781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 Manifesto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value over technical strategy</a:t>
            </a:r>
          </a:p>
          <a:p>
            <a:endParaRPr lang="en-US" sz="800" dirty="0" smtClean="0"/>
          </a:p>
          <a:p>
            <a:r>
              <a:rPr lang="en-US" dirty="0" smtClean="0"/>
              <a:t>Strategic goals over project-specific benefits</a:t>
            </a:r>
          </a:p>
          <a:p>
            <a:endParaRPr lang="en-US" sz="800" dirty="0" smtClean="0"/>
          </a:p>
          <a:p>
            <a:r>
              <a:rPr lang="en-US" dirty="0" smtClean="0"/>
              <a:t>Intrinsic interoperability over custom integration</a:t>
            </a:r>
          </a:p>
          <a:p>
            <a:endParaRPr lang="en-US" sz="800" dirty="0" smtClean="0"/>
          </a:p>
          <a:p>
            <a:r>
              <a:rPr lang="en-US" dirty="0" smtClean="0"/>
              <a:t>Shared services over specific-purpose implementations</a:t>
            </a:r>
          </a:p>
          <a:p>
            <a:endParaRPr lang="en-US" sz="900" dirty="0" smtClean="0"/>
          </a:p>
          <a:p>
            <a:r>
              <a:rPr lang="en-US" dirty="0" smtClean="0"/>
              <a:t>Flexibility over optimization</a:t>
            </a:r>
          </a:p>
          <a:p>
            <a:endParaRPr lang="en-US" sz="800" dirty="0" smtClean="0"/>
          </a:p>
          <a:p>
            <a:r>
              <a:rPr lang="en-US" dirty="0" smtClean="0"/>
              <a:t>Evolutionary refinement over pursuit of initial perfection</a:t>
            </a:r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A663-69C5-4578-AAD9-EFD821ABF3ED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8491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637521"/>
            <a:ext cx="10736247" cy="59678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5" y="785611"/>
            <a:ext cx="11050073" cy="5924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5" y="785611"/>
            <a:ext cx="10766739" cy="5924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7" y="953037"/>
            <a:ext cx="10851523" cy="574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953037"/>
            <a:ext cx="11050073" cy="5800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9" y="785611"/>
            <a:ext cx="10947041" cy="5967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9" y="637520"/>
            <a:ext cx="10759225" cy="622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1195754"/>
            <a:ext cx="10643949" cy="55141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Design Principles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45FB-B6E9-464A-A70C-671DD6CD222B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7431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637521"/>
            <a:ext cx="10736247" cy="59678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5" y="785611"/>
            <a:ext cx="11050073" cy="5924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5" y="785611"/>
            <a:ext cx="10766739" cy="5924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7" y="953037"/>
            <a:ext cx="10851523" cy="574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953037"/>
            <a:ext cx="11050073" cy="5800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9" y="785611"/>
            <a:ext cx="10947041" cy="5967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9" y="637520"/>
            <a:ext cx="10759225" cy="622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1195754"/>
            <a:ext cx="10643949" cy="55141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Design Principles</a:t>
            </a:r>
            <a:endParaRPr lang="de-AT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2310"/>
            <a:ext cx="9104463" cy="4678293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45FB-B6E9-464A-A70C-671DD6CD222B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1967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637521"/>
            <a:ext cx="10736247" cy="59678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5" y="785611"/>
            <a:ext cx="11050073" cy="5924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5" y="785611"/>
            <a:ext cx="10766739" cy="5924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7" y="953037"/>
            <a:ext cx="10851523" cy="574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953037"/>
            <a:ext cx="11050073" cy="5800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9" y="785611"/>
            <a:ext cx="10947041" cy="5967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9" y="637520"/>
            <a:ext cx="10759225" cy="622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1195754"/>
            <a:ext cx="10643949" cy="55141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Design Principles</a:t>
            </a:r>
            <a:endParaRPr lang="de-AT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9" y="465572"/>
            <a:ext cx="8078712" cy="6139822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45FB-B6E9-464A-A70C-671DD6CD222B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2111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984</Words>
  <Application>Microsoft Office PowerPoint</Application>
  <PresentationFormat>Widescreen</PresentationFormat>
  <Paragraphs>373</Paragraphs>
  <Slides>40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SOA, REST &amp; JSON</vt:lpstr>
      <vt:lpstr>Service Oriented Architecture</vt:lpstr>
      <vt:lpstr>Service Oriented Architecture</vt:lpstr>
      <vt:lpstr>Service</vt:lpstr>
      <vt:lpstr>Problems?</vt:lpstr>
      <vt:lpstr>SOA Manifesto</vt:lpstr>
      <vt:lpstr>Design Principles</vt:lpstr>
      <vt:lpstr>Design Principles</vt:lpstr>
      <vt:lpstr>Design Principles</vt:lpstr>
      <vt:lpstr>PowerPoint Presentation</vt:lpstr>
      <vt:lpstr>Orchestration</vt:lpstr>
      <vt:lpstr>BPEL</vt:lpstr>
      <vt:lpstr>Lifecycle</vt:lpstr>
      <vt:lpstr>Lifecycle</vt:lpstr>
      <vt:lpstr>Lifecycle</vt:lpstr>
      <vt:lpstr>SOA Triangle</vt:lpstr>
      <vt:lpstr>SOAP</vt:lpstr>
      <vt:lpstr>SOAP Message Information</vt:lpstr>
      <vt:lpstr>PowerPoint Presentation</vt:lpstr>
      <vt:lpstr>Request</vt:lpstr>
      <vt:lpstr>Response</vt:lpstr>
      <vt:lpstr>WSDL</vt:lpstr>
      <vt:lpstr>WSDL File Contents</vt:lpstr>
      <vt:lpstr>UDDI</vt:lpstr>
      <vt:lpstr>Migration of Legacy Systems</vt:lpstr>
      <vt:lpstr>REST</vt:lpstr>
      <vt:lpstr>HTTP Requests</vt:lpstr>
      <vt:lpstr>RESTful Web-Services</vt:lpstr>
      <vt:lpstr>PowerPoint Presentation</vt:lpstr>
      <vt:lpstr>XML</vt:lpstr>
      <vt:lpstr>XML Example</vt:lpstr>
      <vt:lpstr>JSON</vt:lpstr>
      <vt:lpstr>JSON Example</vt:lpstr>
      <vt:lpstr>REST EXAMPLE</vt:lpstr>
      <vt:lpstr>Enterprise Service Bus</vt:lpstr>
      <vt:lpstr>Enterprise Service Bus</vt:lpstr>
      <vt:lpstr>Enterprise Service Bus</vt:lpstr>
      <vt:lpstr>Summary &amp; Conclusion</vt:lpstr>
      <vt:lpstr>Thank you for your attention! Any Questions?</vt:lpstr>
      <vt:lpstr>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SOA, REST &amp; JSON</dc:title>
  <dc:creator>Hannah Siegel</dc:creator>
  <cp:lastModifiedBy>Hannah Siegel</cp:lastModifiedBy>
  <cp:revision>31</cp:revision>
  <dcterms:created xsi:type="dcterms:W3CDTF">2015-03-19T15:01:03Z</dcterms:created>
  <dcterms:modified xsi:type="dcterms:W3CDTF">2015-03-20T11:07:35Z</dcterms:modified>
</cp:coreProperties>
</file>