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2"/>
  </p:notesMasterIdLst>
  <p:sldIdLst>
    <p:sldId id="256" r:id="rId2"/>
    <p:sldId id="258" r:id="rId3"/>
    <p:sldId id="264" r:id="rId4"/>
    <p:sldId id="265" r:id="rId5"/>
    <p:sldId id="280" r:id="rId6"/>
    <p:sldId id="268" r:id="rId7"/>
    <p:sldId id="269" r:id="rId8"/>
    <p:sldId id="259" r:id="rId9"/>
    <p:sldId id="257" r:id="rId10"/>
    <p:sldId id="260" r:id="rId11"/>
    <p:sldId id="266" r:id="rId12"/>
    <p:sldId id="261" r:id="rId13"/>
    <p:sldId id="270" r:id="rId14"/>
    <p:sldId id="275" r:id="rId15"/>
    <p:sldId id="276" r:id="rId16"/>
    <p:sldId id="273" r:id="rId17"/>
    <p:sldId id="262" r:id="rId18"/>
    <p:sldId id="263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78" r:id="rId37"/>
    <p:sldId id="279" r:id="rId38"/>
    <p:sldId id="301" r:id="rId39"/>
    <p:sldId id="299" r:id="rId40"/>
    <p:sldId id="300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0842A-35B2-46F4-97AF-1545211F2CAC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4214-1CB4-4B06-8ECB-CDCB06B574B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658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93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314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215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06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52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03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97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1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506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5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43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37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13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A2BA-FDDD-4C1C-9C58-E41C263E2DD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92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documentation.progress.com/infocenter/sonic/8.5/index.j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8800" dirty="0" smtClean="0"/>
              <a:t>SOA, REST &amp; JSON</a:t>
            </a:r>
            <a:endParaRPr lang="de-AT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3602038"/>
            <a:ext cx="10668000" cy="2619468"/>
          </a:xfrm>
        </p:spPr>
        <p:txBody>
          <a:bodyPr>
            <a:normAutofit/>
          </a:bodyPr>
          <a:lstStyle/>
          <a:p>
            <a:r>
              <a:rPr lang="de-AT" sz="3200" dirty="0" smtClean="0"/>
              <a:t>Hannah Siegel &amp; Andreas Vogt</a:t>
            </a:r>
          </a:p>
          <a:p>
            <a:r>
              <a:rPr lang="de-AT" sz="3200" dirty="0" smtClean="0"/>
              <a:t>2015-03-20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694346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02" r="35384" b="35255"/>
          <a:stretch/>
        </p:blipFill>
        <p:spPr>
          <a:xfrm>
            <a:off x="579549" y="-228600"/>
            <a:ext cx="7418231" cy="473620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3474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637521"/>
            <a:ext cx="10736247" cy="5967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1050073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0766739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953037"/>
            <a:ext cx="10851523" cy="57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953037"/>
            <a:ext cx="11050073" cy="580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785611"/>
            <a:ext cx="10947041" cy="596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637520"/>
            <a:ext cx="10759225" cy="62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1195754"/>
            <a:ext cx="10643949" cy="55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Principles</a:t>
            </a:r>
            <a:endParaRPr lang="de-AT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3994158" y="6482986"/>
            <a:ext cx="4114800" cy="365125"/>
          </a:xfrm>
        </p:spPr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fld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582933"/>
            <a:ext cx="7454265" cy="56652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489413"/>
            <a:ext cx="9497909" cy="4880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59084" y="41341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[1]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67431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72" t="-1760" r="10836" b="8010"/>
          <a:stretch/>
        </p:blipFill>
        <p:spPr>
          <a:xfrm>
            <a:off x="1127974" y="0"/>
            <a:ext cx="10225826" cy="6858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1394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8" y="-375305"/>
            <a:ext cx="6795501" cy="70967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523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Orchestration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BPEL</a:t>
            </a:r>
          </a:p>
          <a:p>
            <a:endParaRPr lang="de-AT" sz="800" dirty="0"/>
          </a:p>
          <a:p>
            <a:r>
              <a:rPr lang="de-AT" dirty="0" smtClean="0"/>
              <a:t>Graphically composing services from a very business process view</a:t>
            </a:r>
          </a:p>
          <a:p>
            <a:endParaRPr lang="de-AT" sz="800" dirty="0"/>
          </a:p>
          <a:p>
            <a:r>
              <a:rPr lang="de-AT" dirty="0" smtClean="0"/>
              <a:t>Generating new processes without coding</a:t>
            </a:r>
          </a:p>
          <a:p>
            <a:endParaRPr lang="de-AT" sz="800" dirty="0"/>
          </a:p>
          <a:p>
            <a:r>
              <a:rPr lang="de-AT" dirty="0" smtClean="0"/>
              <a:t>Generating compositions</a:t>
            </a:r>
          </a:p>
          <a:p>
            <a:endParaRPr lang="de-AT" sz="800" dirty="0" smtClean="0"/>
          </a:p>
          <a:p>
            <a:r>
              <a:rPr lang="de-AT" dirty="0" smtClean="0"/>
              <a:t>Power of SOA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0822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r="12947" b="1784"/>
          <a:stretch/>
        </p:blipFill>
        <p:spPr>
          <a:xfrm>
            <a:off x="5191259" y="0"/>
            <a:ext cx="5924282" cy="6735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BPEL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59156" y="54864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[3]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321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8319"/>
            <a:ext cx="10337410" cy="6011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Triangle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702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90" t="1893" r="10241" b="6734"/>
          <a:stretch/>
        </p:blipFill>
        <p:spPr>
          <a:xfrm>
            <a:off x="649689" y="528826"/>
            <a:ext cx="10534919" cy="668413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805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70" t="1541" r="9747" b="6734"/>
          <a:stretch/>
        </p:blipFill>
        <p:spPr>
          <a:xfrm>
            <a:off x="0" y="285896"/>
            <a:ext cx="9295327" cy="602346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2940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REpresentational</a:t>
            </a:r>
            <a:r>
              <a:rPr lang="de-AT" dirty="0"/>
              <a:t> State Transfer</a:t>
            </a:r>
          </a:p>
          <a:p>
            <a:endParaRPr lang="de-AT" dirty="0" smtClean="0"/>
          </a:p>
          <a:p>
            <a:r>
              <a:rPr lang="de-AT" dirty="0" smtClean="0"/>
              <a:t>Guidelines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practices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Creating</a:t>
            </a:r>
            <a:r>
              <a:rPr lang="de-AT" dirty="0" smtClean="0"/>
              <a:t> Web-Services</a:t>
            </a:r>
          </a:p>
          <a:p>
            <a:endParaRPr lang="de-AT" dirty="0"/>
          </a:p>
          <a:p>
            <a:r>
              <a:rPr lang="de-AT" dirty="0" smtClean="0"/>
              <a:t>Work </a:t>
            </a:r>
            <a:r>
              <a:rPr lang="de-AT" dirty="0" err="1" smtClean="0"/>
              <a:t>with</a:t>
            </a:r>
            <a:r>
              <a:rPr lang="de-AT" dirty="0" smtClean="0"/>
              <a:t> HTTP-Protocol</a:t>
            </a:r>
          </a:p>
          <a:p>
            <a:endParaRPr lang="de-AT" dirty="0"/>
          </a:p>
          <a:p>
            <a:r>
              <a:rPr lang="en-US" dirty="0" smtClean="0"/>
              <a:t> Rest is </a:t>
            </a:r>
            <a:r>
              <a:rPr lang="en-US" dirty="0" err="1" smtClean="0"/>
              <a:t>basicly</a:t>
            </a:r>
            <a:r>
              <a:rPr lang="en-US" dirty="0" smtClean="0"/>
              <a:t> using HTTP Requests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854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355" t="-1408" r="30830" b="67649"/>
          <a:stretch/>
        </p:blipFill>
        <p:spPr>
          <a:xfrm>
            <a:off x="4816699" y="100262"/>
            <a:ext cx="3618962" cy="246952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078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HTTP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: </a:t>
            </a:r>
            <a:r>
              <a:rPr lang="en-US" dirty="0"/>
              <a:t>used to a representation of a resource (READ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PUT : is </a:t>
            </a:r>
            <a:r>
              <a:rPr lang="en-US" dirty="0"/>
              <a:t>most-often utilized for update </a:t>
            </a:r>
            <a:r>
              <a:rPr lang="en-US" dirty="0" smtClean="0"/>
              <a:t>capabilities(UPDATE)</a:t>
            </a:r>
          </a:p>
          <a:p>
            <a:endParaRPr lang="en-US" dirty="0"/>
          </a:p>
          <a:p>
            <a:r>
              <a:rPr lang="en-US" dirty="0" smtClean="0"/>
              <a:t>POST :most-often </a:t>
            </a:r>
            <a:r>
              <a:rPr lang="en-US" dirty="0"/>
              <a:t>utilized for creation of new </a:t>
            </a:r>
            <a:r>
              <a:rPr lang="en-US" dirty="0" smtClean="0"/>
              <a:t>resources(CREATE)</a:t>
            </a:r>
          </a:p>
          <a:p>
            <a:endParaRPr lang="en-US" dirty="0"/>
          </a:p>
          <a:p>
            <a:r>
              <a:rPr lang="en-US" dirty="0" smtClean="0"/>
              <a:t>DELTE : It </a:t>
            </a:r>
            <a:r>
              <a:rPr lang="en-US" dirty="0"/>
              <a:t>is used to delete a resource identified by a </a:t>
            </a:r>
            <a:r>
              <a:rPr lang="en-US" dirty="0" smtClean="0"/>
              <a:t>URI(DELETE)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6808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RESTful</a:t>
            </a:r>
            <a:r>
              <a:rPr lang="de-AT" dirty="0" smtClean="0"/>
              <a:t> Web-Services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Restful</a:t>
            </a:r>
            <a:r>
              <a:rPr lang="de-AT" dirty="0" smtClean="0"/>
              <a:t> </a:t>
            </a:r>
            <a:r>
              <a:rPr lang="de-AT" dirty="0" err="1" smtClean="0"/>
              <a:t>applications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HTTP </a:t>
            </a:r>
            <a:r>
              <a:rPr lang="de-AT" dirty="0" err="1" smtClean="0"/>
              <a:t>requests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r>
              <a:rPr lang="de-AT" dirty="0" smtClean="0"/>
              <a:t> GET,PUT,POST,DELETE</a:t>
            </a:r>
          </a:p>
          <a:p>
            <a:endParaRPr lang="de-AT" dirty="0"/>
          </a:p>
          <a:p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Recoures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URI</a:t>
            </a:r>
          </a:p>
          <a:p>
            <a:pPr marL="0" indent="0">
              <a:buNone/>
            </a:pPr>
            <a:r>
              <a:rPr lang="de-AT" dirty="0"/>
              <a:t>(Uniform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Identifiers</a:t>
            </a:r>
            <a:r>
              <a:rPr lang="de-AT" dirty="0"/>
              <a:t>)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Exchange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en-US" dirty="0" smtClean="0"/>
              <a:t>representations of resources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744568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Migration </a:t>
            </a:r>
            <a:r>
              <a:rPr lang="de-AT" b="1" dirty="0" err="1" smtClean="0"/>
              <a:t>of</a:t>
            </a:r>
            <a:r>
              <a:rPr lang="de-AT" b="1" dirty="0" smtClean="0"/>
              <a:t> Legacy Systems</a:t>
            </a:r>
            <a:endParaRPr lang="de-AT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50% applications designed </a:t>
            </a:r>
            <a:r>
              <a:rPr lang="en-US" dirty="0" smtClean="0"/>
              <a:t>SOA</a:t>
            </a:r>
          </a:p>
          <a:p>
            <a:endParaRPr lang="en-US" dirty="0" smtClean="0"/>
          </a:p>
          <a:p>
            <a:r>
              <a:rPr lang="en-US" dirty="0" smtClean="0"/>
              <a:t>Rarely </a:t>
            </a:r>
            <a:r>
              <a:rPr lang="en-US" dirty="0"/>
              <a:t>start from </a:t>
            </a:r>
            <a:r>
              <a:rPr lang="en-US" dirty="0" smtClean="0"/>
              <a:t>scratch</a:t>
            </a:r>
          </a:p>
          <a:p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/>
              <a:t>legacy systems -&gt; </a:t>
            </a:r>
            <a:r>
              <a:rPr lang="en-US" dirty="0" smtClean="0"/>
              <a:t>Services</a:t>
            </a:r>
          </a:p>
          <a:p>
            <a:endParaRPr lang="en-US" dirty="0" smtClean="0"/>
          </a:p>
          <a:p>
            <a:r>
              <a:rPr lang="en-US" dirty="0" smtClean="0"/>
              <a:t>Already </a:t>
            </a:r>
            <a:r>
              <a:rPr lang="en-US" dirty="0"/>
              <a:t>achieved different domains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5485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ideparrot.com/Source-Codes/Images/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27" y="1126648"/>
            <a:ext cx="8800269" cy="46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175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EXtensible</a:t>
            </a:r>
            <a:r>
              <a:rPr lang="de-AT" dirty="0" smtClean="0"/>
              <a:t> Markup Language</a:t>
            </a:r>
          </a:p>
          <a:p>
            <a:endParaRPr lang="de-AT" dirty="0"/>
          </a:p>
          <a:p>
            <a:r>
              <a:rPr lang="de-AT" dirty="0" err="1" smtClean="0"/>
              <a:t>Designed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describe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endParaRPr lang="de-AT" dirty="0"/>
          </a:p>
          <a:p>
            <a:r>
              <a:rPr lang="en-US" dirty="0"/>
              <a:t>S</a:t>
            </a:r>
            <a:r>
              <a:rPr lang="en-US" dirty="0" smtClean="0"/>
              <a:t>oftware- and hardware-independent tool for carrying information</a:t>
            </a:r>
          </a:p>
          <a:p>
            <a:endParaRPr lang="en-US" dirty="0"/>
          </a:p>
          <a:p>
            <a:r>
              <a:rPr lang="en-US" dirty="0" smtClean="0"/>
              <a:t>Nearly all other standards originate from XML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7258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JavaScript </a:t>
            </a:r>
            <a:r>
              <a:rPr lang="de-AT" dirty="0" err="1" smtClean="0"/>
              <a:t>Object</a:t>
            </a:r>
            <a:r>
              <a:rPr lang="de-AT" dirty="0" smtClean="0"/>
              <a:t> Notation</a:t>
            </a:r>
          </a:p>
          <a:p>
            <a:endParaRPr lang="de-AT" dirty="0"/>
          </a:p>
          <a:p>
            <a:r>
              <a:rPr lang="de-AT" dirty="0" smtClean="0"/>
              <a:t>Lightweight </a:t>
            </a:r>
            <a:r>
              <a:rPr lang="de-AT" dirty="0" err="1" smtClean="0"/>
              <a:t>data-interchange</a:t>
            </a:r>
            <a:r>
              <a:rPr lang="de-AT" dirty="0" smtClean="0"/>
              <a:t> </a:t>
            </a:r>
            <a:r>
              <a:rPr lang="de-AT" dirty="0" err="1" smtClean="0"/>
              <a:t>format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Easier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understand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XML</a:t>
            </a:r>
          </a:p>
          <a:p>
            <a:endParaRPr lang="de-AT" dirty="0"/>
          </a:p>
          <a:p>
            <a:r>
              <a:rPr lang="en-US" dirty="0" smtClean="0"/>
              <a:t>text format that is completely language independent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9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SOA-</a:t>
            </a:r>
            <a:r>
              <a:rPr lang="de-AT" dirty="0" err="1" smtClean="0"/>
              <a:t>Triangle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Würde gerne nach-</a:t>
            </a:r>
          </a:p>
          <a:p>
            <a:pPr marL="0" indent="0">
              <a:buNone/>
            </a:pPr>
            <a:r>
              <a:rPr lang="de-AT" dirty="0" smtClean="0"/>
              <a:t>dem du das erklärt</a:t>
            </a:r>
          </a:p>
          <a:p>
            <a:pPr marL="0" indent="0">
              <a:buNone/>
            </a:pPr>
            <a:r>
              <a:rPr lang="de-AT" dirty="0" smtClean="0"/>
              <a:t>Hast SOAP WSDL und</a:t>
            </a:r>
          </a:p>
          <a:p>
            <a:pPr marL="0" indent="0">
              <a:buNone/>
            </a:pPr>
            <a:r>
              <a:rPr lang="de-AT" dirty="0" smtClean="0"/>
              <a:t>UDDI machen falls du</a:t>
            </a:r>
          </a:p>
          <a:p>
            <a:pPr marL="0" indent="0">
              <a:buNone/>
            </a:pPr>
            <a:r>
              <a:rPr lang="de-AT" dirty="0" smtClean="0"/>
              <a:t>Das Dreieck am </a:t>
            </a:r>
            <a:r>
              <a:rPr lang="de-AT" dirty="0" err="1" smtClean="0"/>
              <a:t>schluss</a:t>
            </a:r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Erklären willst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99" y="1690688"/>
            <a:ext cx="7638656" cy="483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is an XML based protocol for accessing Web Services</a:t>
            </a:r>
          </a:p>
          <a:p>
            <a:endParaRPr lang="en-US" dirty="0"/>
          </a:p>
          <a:p>
            <a:r>
              <a:rPr lang="en-US" dirty="0" smtClean="0"/>
              <a:t>Originally shortcut for "Simple Object Access Protocol“</a:t>
            </a:r>
          </a:p>
          <a:p>
            <a:endParaRPr lang="en-US" dirty="0"/>
          </a:p>
          <a:p>
            <a:r>
              <a:rPr lang="en-US" dirty="0" smtClean="0"/>
              <a:t>Stand for itself now</a:t>
            </a:r>
          </a:p>
          <a:p>
            <a:endParaRPr lang="en-US" dirty="0"/>
          </a:p>
          <a:p>
            <a:r>
              <a:rPr lang="en-US" dirty="0" smtClean="0"/>
              <a:t>Ordinary XML document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67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 Message Information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Envelope element that identifies the XML document as a SOAP message</a:t>
            </a:r>
          </a:p>
          <a:p>
            <a:endParaRPr lang="en-US" dirty="0" smtClean="0"/>
          </a:p>
          <a:p>
            <a:r>
              <a:rPr lang="en-US" dirty="0" smtClean="0"/>
              <a:t>A Header element that contains header information</a:t>
            </a:r>
          </a:p>
          <a:p>
            <a:endParaRPr lang="en-US" dirty="0" smtClean="0"/>
          </a:p>
          <a:p>
            <a:r>
              <a:rPr lang="en-US" dirty="0" smtClean="0"/>
              <a:t>A Body element that contains call and response information</a:t>
            </a:r>
          </a:p>
          <a:p>
            <a:endParaRPr lang="en-US" dirty="0" smtClean="0"/>
          </a:p>
          <a:p>
            <a:r>
              <a:rPr lang="en-US" dirty="0" smtClean="0"/>
              <a:t> A Fault element containing errors and status information"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70067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0"/>
            <a:ext cx="7482840" cy="6856001"/>
          </a:xfrm>
        </p:spPr>
      </p:pic>
    </p:spTree>
    <p:extLst>
      <p:ext uri="{BB962C8B-B14F-4D97-AF65-F5344CB8AC3E}">
        <p14:creationId xmlns:p14="http://schemas.microsoft.com/office/powerpoint/2010/main" val="42253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Oriented Architecture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Service – Orientation</a:t>
            </a:r>
          </a:p>
          <a:p>
            <a:endParaRPr lang="de-AT" sz="900" dirty="0" smtClean="0"/>
          </a:p>
          <a:p>
            <a:r>
              <a:rPr lang="de-AT" dirty="0" smtClean="0"/>
              <a:t>Service Oriented Computing</a:t>
            </a:r>
          </a:p>
          <a:p>
            <a:endParaRPr lang="de-AT" sz="900" dirty="0" smtClean="0"/>
          </a:p>
          <a:p>
            <a:r>
              <a:rPr lang="de-AT" dirty="0" smtClean="0"/>
              <a:t>Actors</a:t>
            </a:r>
          </a:p>
          <a:p>
            <a:endParaRPr lang="de-AT" sz="900" dirty="0" smtClean="0"/>
          </a:p>
          <a:p>
            <a:r>
              <a:rPr lang="de-AT" dirty="0" smtClean="0"/>
              <a:t>Platforms</a:t>
            </a:r>
          </a:p>
          <a:p>
            <a:endParaRPr lang="de-AT" sz="900" dirty="0" smtClean="0"/>
          </a:p>
          <a:p>
            <a:r>
              <a:rPr lang="de-AT" dirty="0" smtClean="0"/>
              <a:t>Success Formula</a:t>
            </a:r>
          </a:p>
          <a:p>
            <a:endParaRPr lang="de-AT" sz="800" dirty="0" smtClean="0"/>
          </a:p>
          <a:p>
            <a:r>
              <a:rPr lang="de-AT" dirty="0" smtClean="0"/>
              <a:t>Contributors</a:t>
            </a:r>
            <a:endParaRPr lang="de-AT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67" y="1690688"/>
            <a:ext cx="12355933" cy="446152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28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Response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594360" y="1690688"/>
            <a:ext cx="110032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 &lt;</a:t>
            </a:r>
            <a:r>
              <a:rPr lang="de-AT" sz="2800" dirty="0" err="1"/>
              <a:t>m:GetStockPriceResponse</a:t>
            </a:r>
            <a:r>
              <a:rPr lang="de-AT" sz="2800" dirty="0"/>
              <a:t>&gt; </a:t>
            </a:r>
            <a:endParaRPr lang="de-AT" sz="2800" dirty="0" smtClean="0"/>
          </a:p>
          <a:p>
            <a:r>
              <a:rPr lang="de-AT" sz="2800" dirty="0" smtClean="0"/>
              <a:t>   </a:t>
            </a:r>
            <a:r>
              <a:rPr lang="de-AT" sz="2800" dirty="0"/>
              <a:t>&lt;</a:t>
            </a:r>
            <a:r>
              <a:rPr lang="de-AT" sz="2800" dirty="0" err="1"/>
              <a:t>m:Price</a:t>
            </a:r>
            <a:r>
              <a:rPr lang="de-AT" sz="2800" dirty="0"/>
              <a:t>&gt;34.5&lt;/</a:t>
            </a:r>
            <a:r>
              <a:rPr lang="de-AT" sz="2800" dirty="0" err="1"/>
              <a:t>m:Price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m:GetStockPriceResponse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14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19100" y="1348800"/>
            <a:ext cx="11353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</a:t>
            </a:r>
            <a:endParaRPr lang="de-AT" sz="2800" dirty="0" smtClean="0"/>
          </a:p>
          <a:p>
            <a:r>
              <a:rPr lang="de-AT" sz="2800" dirty="0" smtClean="0"/>
              <a:t> </a:t>
            </a:r>
            <a:r>
              <a:rPr lang="de-AT" sz="2800" dirty="0"/>
              <a:t>&lt;</a:t>
            </a:r>
            <a:r>
              <a:rPr lang="de-AT" sz="2800" dirty="0" err="1"/>
              <a:t>m:GetStockPrice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  </a:t>
            </a:r>
            <a:r>
              <a:rPr lang="de-AT" sz="2800" dirty="0"/>
              <a:t>&lt;</a:t>
            </a:r>
            <a:r>
              <a:rPr lang="de-AT" sz="2800" dirty="0" err="1"/>
              <a:t>m:StockName</a:t>
            </a:r>
            <a:r>
              <a:rPr lang="de-AT" sz="2800" dirty="0"/>
              <a:t>&gt;IBM&lt;/</a:t>
            </a:r>
            <a:r>
              <a:rPr lang="de-AT" sz="2800" dirty="0" err="1"/>
              <a:t>m:StockName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  </a:t>
            </a:r>
            <a:r>
              <a:rPr lang="de-AT" sz="2800" dirty="0"/>
              <a:t>&lt;/</a:t>
            </a:r>
            <a:r>
              <a:rPr lang="de-AT" sz="2800" dirty="0" err="1"/>
              <a:t>m:GetStockPrice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 smtClean="0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538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Web Service Description Language</a:t>
            </a:r>
          </a:p>
          <a:p>
            <a:endParaRPr lang="de-AT" dirty="0" smtClean="0"/>
          </a:p>
          <a:p>
            <a:r>
              <a:rPr lang="de-AT" dirty="0" smtClean="0"/>
              <a:t>XML </a:t>
            </a:r>
            <a:r>
              <a:rPr lang="de-AT" dirty="0" err="1" smtClean="0"/>
              <a:t>based</a:t>
            </a:r>
            <a:r>
              <a:rPr lang="de-AT" dirty="0" smtClean="0"/>
              <a:t> Interface </a:t>
            </a:r>
            <a:r>
              <a:rPr lang="de-AT" dirty="0" err="1" smtClean="0"/>
              <a:t>communicationinterface</a:t>
            </a:r>
            <a:r>
              <a:rPr lang="de-AT" dirty="0" smtClean="0"/>
              <a:t> </a:t>
            </a:r>
            <a:r>
              <a:rPr lang="de-AT" dirty="0" err="1" smtClean="0"/>
              <a:t>description</a:t>
            </a:r>
            <a:r>
              <a:rPr lang="de-AT" dirty="0" smtClean="0"/>
              <a:t> </a:t>
            </a:r>
            <a:r>
              <a:rPr lang="de-AT" dirty="0" err="1" smtClean="0"/>
              <a:t>language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Used to describe web services which are called by SOAP-Messages</a:t>
            </a:r>
          </a:p>
          <a:p>
            <a:endParaRPr lang="en-US" dirty="0" smtClean="0"/>
          </a:p>
          <a:p>
            <a:r>
              <a:rPr lang="en-US" dirty="0" smtClean="0"/>
              <a:t>Specifies location and operations the service exposes</a:t>
            </a:r>
          </a:p>
        </p:txBody>
      </p:sp>
    </p:spTree>
    <p:extLst>
      <p:ext uri="{BB962C8B-B14F-4D97-AF65-F5344CB8AC3E}">
        <p14:creationId xmlns:p14="http://schemas.microsoft.com/office/powerpoint/2010/main" val="2589566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 File Contents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 : </a:t>
            </a:r>
            <a:r>
              <a:rPr lang="en-US" dirty="0" smtClean="0"/>
              <a:t>Defines </a:t>
            </a:r>
            <a:r>
              <a:rPr lang="en-US" dirty="0" err="1"/>
              <a:t>s</a:t>
            </a:r>
            <a:r>
              <a:rPr lang="en-US" dirty="0" err="1" smtClean="0"/>
              <a:t>ervicename</a:t>
            </a:r>
            <a:endParaRPr lang="en-US" b="1" dirty="0" smtClean="0"/>
          </a:p>
          <a:p>
            <a:r>
              <a:rPr lang="en-US" b="1" dirty="0" smtClean="0"/>
              <a:t>Message</a:t>
            </a:r>
            <a:r>
              <a:rPr lang="en-US" dirty="0" smtClean="0"/>
              <a:t> : Describes data being exchanges (in-</a:t>
            </a:r>
            <a:r>
              <a:rPr lang="en-US" dirty="0" err="1" smtClean="0"/>
              <a:t>ouput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Type</a:t>
            </a:r>
            <a:r>
              <a:rPr lang="en-US" dirty="0" smtClean="0"/>
              <a:t> : Define data types </a:t>
            </a:r>
          </a:p>
          <a:p>
            <a:r>
              <a:rPr lang="en-US" b="1" dirty="0" smtClean="0"/>
              <a:t>Port </a:t>
            </a:r>
            <a:r>
              <a:rPr lang="en-US" b="1" dirty="0"/>
              <a:t>Type</a:t>
            </a:r>
            <a:r>
              <a:rPr lang="en-US" dirty="0"/>
              <a:t> </a:t>
            </a:r>
            <a:r>
              <a:rPr lang="en-US" dirty="0" smtClean="0"/>
              <a:t>: Combines message elements to one </a:t>
            </a:r>
            <a:r>
              <a:rPr lang="en-US" dirty="0"/>
              <a:t>o</a:t>
            </a:r>
            <a:r>
              <a:rPr lang="en-US" dirty="0" smtClean="0"/>
              <a:t>peration</a:t>
            </a:r>
          </a:p>
          <a:p>
            <a:r>
              <a:rPr lang="en-US" b="1" dirty="0" smtClean="0"/>
              <a:t>Binding</a:t>
            </a:r>
            <a:r>
              <a:rPr lang="en-US" dirty="0"/>
              <a:t> : </a:t>
            </a:r>
            <a:r>
              <a:rPr lang="en-US" dirty="0" smtClean="0"/>
              <a:t>How Port Type will be transmitted </a:t>
            </a:r>
            <a:endParaRPr lang="en-US" dirty="0"/>
          </a:p>
          <a:p>
            <a:r>
              <a:rPr lang="en-US" b="1" dirty="0"/>
              <a:t>Port</a:t>
            </a:r>
            <a:r>
              <a:rPr lang="en-US" dirty="0"/>
              <a:t> : </a:t>
            </a:r>
            <a:r>
              <a:rPr lang="en-US" dirty="0" smtClean="0"/>
              <a:t>Where the service can be accessed </a:t>
            </a:r>
          </a:p>
          <a:p>
            <a:r>
              <a:rPr lang="en-US" b="1" dirty="0" smtClean="0"/>
              <a:t>Service: </a:t>
            </a:r>
            <a:r>
              <a:rPr lang="en-US" dirty="0" smtClean="0"/>
              <a:t>What Ports support the web service</a:t>
            </a:r>
            <a:endParaRPr lang="en-US" b="1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0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UDDI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Universal Description, Discovery and Integration</a:t>
            </a:r>
          </a:p>
          <a:p>
            <a:endParaRPr lang="en-US" dirty="0"/>
          </a:p>
          <a:p>
            <a:r>
              <a:rPr lang="en-US" dirty="0" smtClean="0"/>
              <a:t>Businesses can register and search for Web services</a:t>
            </a:r>
          </a:p>
          <a:p>
            <a:endParaRPr lang="en-US" dirty="0"/>
          </a:p>
          <a:p>
            <a:r>
              <a:rPr lang="de-AT" dirty="0" err="1" smtClean="0"/>
              <a:t>Communicates</a:t>
            </a:r>
            <a:r>
              <a:rPr lang="de-AT" dirty="0" smtClean="0"/>
              <a:t> via SOAP</a:t>
            </a:r>
          </a:p>
          <a:p>
            <a:endParaRPr lang="de-AT" dirty="0"/>
          </a:p>
          <a:p>
            <a:r>
              <a:rPr lang="en-US" dirty="0" smtClean="0"/>
              <a:t>Uses WSDL to describe interfaces to web services</a:t>
            </a:r>
          </a:p>
          <a:p>
            <a:endParaRPr lang="en-US" dirty="0"/>
          </a:p>
          <a:p>
            <a:r>
              <a:rPr lang="en-US" dirty="0" smtClean="0"/>
              <a:t>Tools : </a:t>
            </a:r>
            <a:r>
              <a:rPr lang="de-AT" dirty="0"/>
              <a:t>Apache: </a:t>
            </a:r>
            <a:r>
              <a:rPr lang="de-AT" dirty="0" err="1" smtClean="0"/>
              <a:t>jUDDI</a:t>
            </a:r>
            <a:r>
              <a:rPr lang="de-AT" dirty="0" smtClean="0"/>
              <a:t>, </a:t>
            </a:r>
            <a:r>
              <a:rPr lang="de-AT" dirty="0"/>
              <a:t>INFRAVIO X-Registry </a:t>
            </a:r>
            <a:r>
              <a:rPr lang="de-AT" dirty="0" err="1" smtClean="0"/>
              <a:t>Platform</a:t>
            </a:r>
            <a:endParaRPr lang="de-AT" dirty="0"/>
          </a:p>
          <a:p>
            <a:endParaRPr lang="de-AT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7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026" name="Picture 2" descr="http://www.worldling.de/wp-content/uploads/2012/06/Logo_Spring_258x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85977"/>
            <a:ext cx="7673340" cy="449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26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Distribute information</a:t>
            </a:r>
          </a:p>
          <a:p>
            <a:endParaRPr lang="de-AT" sz="800" dirty="0" smtClean="0"/>
          </a:p>
          <a:p>
            <a:r>
              <a:rPr lang="de-AT" dirty="0" smtClean="0"/>
              <a:t>Routing</a:t>
            </a:r>
          </a:p>
          <a:p>
            <a:endParaRPr lang="de-AT" sz="800" dirty="0" smtClean="0"/>
          </a:p>
          <a:p>
            <a:r>
              <a:rPr lang="de-AT" dirty="0" smtClean="0"/>
              <a:t>Mask differences among underlying platforms</a:t>
            </a:r>
          </a:p>
          <a:p>
            <a:endParaRPr lang="de-AT" sz="800" dirty="0" smtClean="0"/>
          </a:p>
          <a:p>
            <a:r>
              <a:rPr lang="de-AT" dirty="0" smtClean="0"/>
              <a:t>Ensure information delivery</a:t>
            </a:r>
          </a:p>
          <a:p>
            <a:endParaRPr lang="de-AT" sz="800" dirty="0" smtClean="0"/>
          </a:p>
          <a:p>
            <a:r>
              <a:rPr lang="de-AT" dirty="0" smtClean="0"/>
              <a:t>Re-route, log, and enrich information 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41" y="271389"/>
            <a:ext cx="4622522" cy="2878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49" y="271389"/>
            <a:ext cx="4505214" cy="2805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04" y="46593"/>
            <a:ext cx="5107303" cy="31992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71108" y="278023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[2]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703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1" y="1027906"/>
            <a:ext cx="10339720" cy="532844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9" y="1027906"/>
            <a:ext cx="10441022" cy="532844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37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03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Powerful</a:t>
            </a:r>
          </a:p>
          <a:p>
            <a:endParaRPr lang="de-AT" sz="800" dirty="0" smtClean="0"/>
          </a:p>
          <a:p>
            <a:r>
              <a:rPr lang="de-AT" dirty="0" smtClean="0"/>
              <a:t>Return of Investment</a:t>
            </a:r>
          </a:p>
          <a:p>
            <a:endParaRPr lang="de-AT" sz="800" dirty="0" smtClean="0"/>
          </a:p>
          <a:p>
            <a:r>
              <a:rPr lang="de-AT" dirty="0" smtClean="0"/>
              <a:t>System might be hard to debug / manage 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8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7108"/>
            <a:ext cx="10515600" cy="1325563"/>
          </a:xfrm>
        </p:spPr>
        <p:txBody>
          <a:bodyPr/>
          <a:lstStyle/>
          <a:p>
            <a:pPr algn="ctr"/>
            <a:r>
              <a:rPr lang="de-AT" dirty="0" smtClean="0"/>
              <a:t>Thank you for your attention!</a:t>
            </a:r>
            <a:br>
              <a:rPr lang="de-AT" dirty="0" smtClean="0"/>
            </a:br>
            <a:r>
              <a:rPr lang="de-AT" dirty="0" smtClean="0"/>
              <a:t>Questions?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39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Resistant to change</a:t>
            </a:r>
          </a:p>
          <a:p>
            <a:endParaRPr lang="de-AT" sz="800" dirty="0" smtClean="0"/>
          </a:p>
          <a:p>
            <a:r>
              <a:rPr lang="de-AT" dirty="0" smtClean="0"/>
              <a:t>Communication and data transmission</a:t>
            </a:r>
          </a:p>
          <a:p>
            <a:endParaRPr lang="de-AT" sz="800" dirty="0" smtClean="0"/>
          </a:p>
          <a:p>
            <a:r>
              <a:rPr lang="de-AT" dirty="0" smtClean="0"/>
              <a:t>Vendor dependency</a:t>
            </a:r>
          </a:p>
          <a:p>
            <a:endParaRPr lang="de-AT" sz="800" dirty="0" smtClean="0"/>
          </a:p>
          <a:p>
            <a:r>
              <a:rPr lang="de-AT" dirty="0" smtClean="0"/>
              <a:t>Not enough support to BPM</a:t>
            </a:r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78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Sources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8497" y="1429553"/>
            <a:ext cx="103750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[1] </a:t>
            </a:r>
            <a:r>
              <a:rPr lang="en-US" dirty="0"/>
              <a:t>SOA Principles of Service Design, (c) Prentice </a:t>
            </a:r>
            <a:r>
              <a:rPr lang="en-US" dirty="0" smtClean="0"/>
              <a:t>Hall/</a:t>
            </a:r>
            <a:r>
              <a:rPr lang="en-US" dirty="0" err="1" smtClean="0"/>
              <a:t>PearsonPTR</a:t>
            </a:r>
            <a:r>
              <a:rPr lang="en-US" dirty="0" smtClean="0"/>
              <a:t> - </a:t>
            </a:r>
            <a:r>
              <a:rPr lang="de-AT" dirty="0"/>
              <a:t>http://serviceorientation.com</a:t>
            </a:r>
            <a:endParaRPr lang="en-US" dirty="0" smtClean="0"/>
          </a:p>
          <a:p>
            <a:endParaRPr lang="de-AT" dirty="0" smtClean="0"/>
          </a:p>
          <a:p>
            <a:r>
              <a:rPr lang="de-AT" dirty="0" smtClean="0"/>
              <a:t>[2] EAI </a:t>
            </a:r>
            <a:r>
              <a:rPr lang="de-AT" dirty="0"/>
              <a:t>Enterprise Application Integration,Thorsten Horn</a:t>
            </a:r>
          </a:p>
          <a:p>
            <a:r>
              <a:rPr lang="de-AT" dirty="0"/>
              <a:t>http://www.torsten-horn.de/techdocs/eai.htm</a:t>
            </a:r>
          </a:p>
          <a:p>
            <a:r>
              <a:rPr lang="de-AT" dirty="0"/>
              <a:t>last used : 28.02.2014, </a:t>
            </a:r>
            <a:r>
              <a:rPr lang="de-AT" dirty="0" smtClean="0"/>
              <a:t>20:25</a:t>
            </a:r>
          </a:p>
          <a:p>
            <a:endParaRPr lang="de-AT" dirty="0"/>
          </a:p>
          <a:p>
            <a:r>
              <a:rPr lang="de-AT" dirty="0" smtClean="0"/>
              <a:t>[3] </a:t>
            </a:r>
            <a:r>
              <a:rPr lang="de-AT" dirty="0">
                <a:hlinkClick r:id="rId2"/>
              </a:rPr>
              <a:t>http://</a:t>
            </a:r>
            <a:r>
              <a:rPr lang="de-AT" dirty="0" smtClean="0">
                <a:hlinkClick r:id="rId2"/>
              </a:rPr>
              <a:t>documentation.progress.com/infocenter/sonic/8.5/index.jsp</a:t>
            </a:r>
            <a:endParaRPr lang="de-AT" dirty="0" smtClean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573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Solution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65" y="1311242"/>
            <a:ext cx="12564246" cy="444871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5698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Manifesto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value over technical strategy</a:t>
            </a:r>
          </a:p>
          <a:p>
            <a:endParaRPr lang="en-US" sz="800" dirty="0" smtClean="0"/>
          </a:p>
          <a:p>
            <a:r>
              <a:rPr lang="en-US" dirty="0" smtClean="0"/>
              <a:t>Strategic goals over project-specific benefits</a:t>
            </a:r>
          </a:p>
          <a:p>
            <a:endParaRPr lang="en-US" sz="800" dirty="0" smtClean="0"/>
          </a:p>
          <a:p>
            <a:r>
              <a:rPr lang="en-US" dirty="0" smtClean="0"/>
              <a:t>Intrinsic interoperability over custom integration</a:t>
            </a:r>
          </a:p>
          <a:p>
            <a:endParaRPr lang="en-US" sz="800" dirty="0" smtClean="0"/>
          </a:p>
          <a:p>
            <a:r>
              <a:rPr lang="en-US" dirty="0" smtClean="0"/>
              <a:t>Shared services over specific-purpose implementations</a:t>
            </a:r>
          </a:p>
          <a:p>
            <a:endParaRPr lang="en-US" sz="900" dirty="0" smtClean="0"/>
          </a:p>
          <a:p>
            <a:r>
              <a:rPr lang="en-US" dirty="0" smtClean="0"/>
              <a:t>Flexibility over optimization</a:t>
            </a:r>
          </a:p>
          <a:p>
            <a:endParaRPr lang="en-US" sz="800" dirty="0" smtClean="0"/>
          </a:p>
          <a:p>
            <a:r>
              <a:rPr lang="en-US" dirty="0" smtClean="0"/>
              <a:t>Evolutionary refinement over pursuit of initial perfection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4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Normal Lifcycle + Service Lifecycle</a:t>
            </a:r>
          </a:p>
          <a:p>
            <a:endParaRPr lang="de-AT" sz="800" dirty="0" smtClean="0"/>
          </a:p>
          <a:p>
            <a:r>
              <a:rPr lang="de-AT" dirty="0" smtClean="0"/>
              <a:t>Differences from normal software development:</a:t>
            </a:r>
          </a:p>
          <a:p>
            <a:pPr lvl="1"/>
            <a:r>
              <a:rPr lang="de-AT" dirty="0" smtClean="0"/>
              <a:t>Identifying the Business Process</a:t>
            </a:r>
          </a:p>
          <a:p>
            <a:pPr lvl="1"/>
            <a:r>
              <a:rPr lang="de-AT" dirty="0" smtClean="0"/>
              <a:t>Build and compose </a:t>
            </a:r>
          </a:p>
          <a:p>
            <a:pPr lvl="1"/>
            <a:r>
              <a:rPr lang="de-AT" dirty="0" smtClean="0"/>
              <a:t>Change</a:t>
            </a:r>
          </a:p>
          <a:p>
            <a:pPr lvl="1"/>
            <a:r>
              <a:rPr lang="de-AT" dirty="0" smtClean="0"/>
              <a:t>Retirement</a:t>
            </a:r>
            <a:endParaRPr lang="de-AT" dirty="0"/>
          </a:p>
          <a:p>
            <a:endParaRPr lang="de-A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85"/>
          <a:stretch/>
        </p:blipFill>
        <p:spPr>
          <a:xfrm>
            <a:off x="227347" y="1162654"/>
            <a:ext cx="9110909" cy="5184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Lifecycle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15" y="628370"/>
            <a:ext cx="5582429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7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17" r="35879" b="36136"/>
          <a:stretch/>
        </p:blipFill>
        <p:spPr>
          <a:xfrm>
            <a:off x="515155" y="170645"/>
            <a:ext cx="7547020" cy="467181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0943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59" y="-1"/>
            <a:ext cx="6010641" cy="436593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Unit of logic</a:t>
            </a:r>
          </a:p>
          <a:p>
            <a:endParaRPr lang="de-AT" dirty="0"/>
          </a:p>
          <a:p>
            <a:r>
              <a:rPr lang="de-AT" dirty="0" smtClean="0"/>
              <a:t>SOA Design Principles Applied</a:t>
            </a:r>
          </a:p>
          <a:p>
            <a:endParaRPr lang="de-AT" dirty="0"/>
          </a:p>
          <a:p>
            <a:r>
              <a:rPr lang="de-AT" dirty="0" smtClean="0"/>
              <a:t>Clearly defined function</a:t>
            </a:r>
          </a:p>
          <a:p>
            <a:endParaRPr lang="de-AT" dirty="0"/>
          </a:p>
          <a:p>
            <a:r>
              <a:rPr lang="de-AT" dirty="0" smtClean="0"/>
              <a:t>Description of the functionality</a:t>
            </a:r>
            <a:endParaRPr lang="de-AT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20.03.2015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SOA, REST &amp; JSON</a:t>
            </a:r>
            <a:endParaRPr lang="de-AT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fld>
            <a:endParaRPr lang="de-AT"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19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785</Words>
  <Application>Microsoft Office PowerPoint</Application>
  <PresentationFormat>Widescreen</PresentationFormat>
  <Paragraphs>284</Paragraphs>
  <Slides>40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SOA, REST &amp; JSON</vt:lpstr>
      <vt:lpstr>PowerPoint Presentation</vt:lpstr>
      <vt:lpstr>Service Oriented Architecture</vt:lpstr>
      <vt:lpstr>Problems?</vt:lpstr>
      <vt:lpstr>Solution</vt:lpstr>
      <vt:lpstr>SOA Manifesto</vt:lpstr>
      <vt:lpstr>SOA Lifecycle</vt:lpstr>
      <vt:lpstr>PowerPoint Presentation</vt:lpstr>
      <vt:lpstr>Service</vt:lpstr>
      <vt:lpstr>PowerPoint Presentation</vt:lpstr>
      <vt:lpstr>Design Principles</vt:lpstr>
      <vt:lpstr>PowerPoint Presentation</vt:lpstr>
      <vt:lpstr>PowerPoint Presentation</vt:lpstr>
      <vt:lpstr>Orchestration</vt:lpstr>
      <vt:lpstr>BPEL</vt:lpstr>
      <vt:lpstr>SOA Triangle</vt:lpstr>
      <vt:lpstr>PowerPoint Presentation</vt:lpstr>
      <vt:lpstr>PowerPoint Presentation</vt:lpstr>
      <vt:lpstr>REST</vt:lpstr>
      <vt:lpstr>HTTP Methods</vt:lpstr>
      <vt:lpstr>RESTful Web-Services</vt:lpstr>
      <vt:lpstr>Migration of Legacy Systems</vt:lpstr>
      <vt:lpstr>PowerPoint Presentation</vt:lpstr>
      <vt:lpstr>XML</vt:lpstr>
      <vt:lpstr>JSON</vt:lpstr>
      <vt:lpstr>SOA-Triangle</vt:lpstr>
      <vt:lpstr>SOAP</vt:lpstr>
      <vt:lpstr>SOAP Message Information</vt:lpstr>
      <vt:lpstr>PowerPoint Presentation</vt:lpstr>
      <vt:lpstr>Response</vt:lpstr>
      <vt:lpstr>Request</vt:lpstr>
      <vt:lpstr>WSDL</vt:lpstr>
      <vt:lpstr>WSDL File Contents</vt:lpstr>
      <vt:lpstr>UDDI</vt:lpstr>
      <vt:lpstr>REST EXAMPLE</vt:lpstr>
      <vt:lpstr>Enterprise Service Bus</vt:lpstr>
      <vt:lpstr>Enterprise Service Bus</vt:lpstr>
      <vt:lpstr>Conclusion</vt:lpstr>
      <vt:lpstr>Thank you for your attention! Questions?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SOA, REST &amp; JSON</dc:title>
  <dc:creator>Hannah Siegel</dc:creator>
  <cp:lastModifiedBy>Hannah Siegel</cp:lastModifiedBy>
  <cp:revision>19</cp:revision>
  <dcterms:created xsi:type="dcterms:W3CDTF">2015-03-19T15:01:03Z</dcterms:created>
  <dcterms:modified xsi:type="dcterms:W3CDTF">2015-03-19T20:57:08Z</dcterms:modified>
</cp:coreProperties>
</file>