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2"/>
  </p:notesMasterIdLst>
  <p:sldIdLst>
    <p:sldId id="256" r:id="rId2"/>
    <p:sldId id="258" r:id="rId3"/>
    <p:sldId id="264" r:id="rId4"/>
    <p:sldId id="265" r:id="rId5"/>
    <p:sldId id="280" r:id="rId6"/>
    <p:sldId id="268" r:id="rId7"/>
    <p:sldId id="269" r:id="rId8"/>
    <p:sldId id="259" r:id="rId9"/>
    <p:sldId id="257" r:id="rId10"/>
    <p:sldId id="260" r:id="rId11"/>
    <p:sldId id="266" r:id="rId12"/>
    <p:sldId id="261" r:id="rId13"/>
    <p:sldId id="270" r:id="rId14"/>
    <p:sldId id="275" r:id="rId15"/>
    <p:sldId id="276" r:id="rId16"/>
    <p:sldId id="273" r:id="rId17"/>
    <p:sldId id="289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302" r:id="rId26"/>
    <p:sldId id="262" r:id="rId27"/>
    <p:sldId id="263" r:id="rId28"/>
    <p:sldId id="284" r:id="rId29"/>
    <p:sldId id="281" r:id="rId30"/>
    <p:sldId id="282" r:id="rId31"/>
    <p:sldId id="283" r:id="rId32"/>
    <p:sldId id="285" r:id="rId33"/>
    <p:sldId id="286" r:id="rId34"/>
    <p:sldId id="287" r:id="rId35"/>
    <p:sldId id="297" r:id="rId36"/>
    <p:sldId id="278" r:id="rId37"/>
    <p:sldId id="279" r:id="rId38"/>
    <p:sldId id="301" r:id="rId39"/>
    <p:sldId id="299" r:id="rId40"/>
    <p:sldId id="300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842A-35B2-46F4-97AF-1545211F2CAC}" type="datetimeFigureOut">
              <a:rPr lang="de-AT" smtClean="0"/>
              <a:t>20.03.2015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4214-1CB4-4B06-8ECB-CDCB06B574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5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9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425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15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608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344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24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011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94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6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 smtClean="0"/>
              <a:t>SOA, REST &amp; JSON</a:t>
            </a:r>
            <a:endParaRPr lang="de-A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602038"/>
            <a:ext cx="10668000" cy="2619468"/>
          </a:xfrm>
        </p:spPr>
        <p:txBody>
          <a:bodyPr>
            <a:normAutofit/>
          </a:bodyPr>
          <a:lstStyle/>
          <a:p>
            <a:r>
              <a:rPr lang="de-AT" sz="3200" dirty="0" smtClean="0"/>
              <a:t>Hannah Siegel &amp; Andreas Vogt</a:t>
            </a:r>
          </a:p>
          <a:p>
            <a:r>
              <a:rPr lang="de-AT" sz="3200" dirty="0" smtClean="0"/>
              <a:t>2015-03-20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02" r="35384" b="35255"/>
          <a:stretch/>
        </p:blipFill>
        <p:spPr>
          <a:xfrm>
            <a:off x="579549" y="-228600"/>
            <a:ext cx="7418231" cy="4736206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4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82933"/>
            <a:ext cx="7454267" cy="56652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489413"/>
            <a:ext cx="9497909" cy="488046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-1760" r="10836" b="8010"/>
          <a:stretch/>
        </p:blipFill>
        <p:spPr>
          <a:xfrm>
            <a:off x="1127974" y="0"/>
            <a:ext cx="10225826" cy="685800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139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8" y="-375305"/>
            <a:ext cx="6795502" cy="7096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BPEL</a:t>
            </a:r>
          </a:p>
          <a:p>
            <a:endParaRPr lang="de-AT" sz="800" dirty="0"/>
          </a:p>
          <a:p>
            <a:r>
              <a:rPr lang="de-AT" dirty="0" smtClean="0"/>
              <a:t>Graphically composing services from a very business process view</a:t>
            </a:r>
          </a:p>
          <a:p>
            <a:endParaRPr lang="de-AT" sz="800" dirty="0"/>
          </a:p>
          <a:p>
            <a:r>
              <a:rPr lang="de-AT" dirty="0" smtClean="0"/>
              <a:t>Generating new processes without coding</a:t>
            </a:r>
          </a:p>
          <a:p>
            <a:endParaRPr lang="de-AT" sz="800" dirty="0"/>
          </a:p>
          <a:p>
            <a:r>
              <a:rPr lang="de-AT" dirty="0" smtClean="0"/>
              <a:t>Generating compositions</a:t>
            </a:r>
          </a:p>
          <a:p>
            <a:endParaRPr lang="de-AT" sz="800" dirty="0" smtClean="0"/>
          </a:p>
          <a:p>
            <a:r>
              <a:rPr lang="de-AT" dirty="0" smtClean="0"/>
              <a:t>Power of SOA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82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947" b="1784"/>
          <a:stretch/>
        </p:blipFill>
        <p:spPr>
          <a:xfrm>
            <a:off x="5191259" y="0"/>
            <a:ext cx="5924282" cy="6735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32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is an XML based protocol for accessing Web Services</a:t>
            </a:r>
          </a:p>
          <a:p>
            <a:endParaRPr lang="en-US" dirty="0"/>
          </a:p>
          <a:p>
            <a:r>
              <a:rPr lang="en-US" dirty="0" smtClean="0"/>
              <a:t>Originally shortcut for "Simple Object Access Protocol“</a:t>
            </a:r>
          </a:p>
          <a:p>
            <a:endParaRPr lang="en-US" dirty="0"/>
          </a:p>
          <a:p>
            <a:r>
              <a:rPr lang="en-US" dirty="0" smtClean="0"/>
              <a:t>Stand for itself now</a:t>
            </a:r>
          </a:p>
          <a:p>
            <a:endParaRPr lang="en-US" dirty="0"/>
          </a:p>
          <a:p>
            <a:r>
              <a:rPr lang="en-US" dirty="0" smtClean="0"/>
              <a:t>Ordinary XML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Message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Envelope element that identifies the XML document as a SOAP message</a:t>
            </a:r>
          </a:p>
          <a:p>
            <a:endParaRPr lang="en-US" dirty="0" smtClean="0"/>
          </a:p>
          <a:p>
            <a:r>
              <a:rPr lang="en-US" dirty="0" smtClean="0"/>
              <a:t>A Header element that contains additional information.</a:t>
            </a:r>
          </a:p>
          <a:p>
            <a:endParaRPr lang="en-US" dirty="0" smtClean="0"/>
          </a:p>
          <a:p>
            <a:r>
              <a:rPr lang="en-US" dirty="0" smtClean="0"/>
              <a:t>A Body element that contains call and response information</a:t>
            </a:r>
          </a:p>
          <a:p>
            <a:endParaRPr lang="en-US" dirty="0" smtClean="0"/>
          </a:p>
          <a:p>
            <a:r>
              <a:rPr lang="en-US" dirty="0" smtClean="0"/>
              <a:t> A Fault element containing errors and status information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06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70" y="2000"/>
            <a:ext cx="7109964" cy="6194264"/>
          </a:xfrm>
        </p:spPr>
      </p:pic>
      <p:sp>
        <p:nvSpPr>
          <p:cNvPr id="6" name="Rechteck 5"/>
          <p:cNvSpPr/>
          <p:nvPr/>
        </p:nvSpPr>
        <p:spPr>
          <a:xfrm>
            <a:off x="1740970" y="6356350"/>
            <a:ext cx="4082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http://flylib.com/books/en/2.439.1.22/1/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53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355" t="-1408" r="30830" b="67649"/>
          <a:stretch/>
        </p:blipFill>
        <p:spPr>
          <a:xfrm>
            <a:off x="4816699" y="100262"/>
            <a:ext cx="3618962" cy="246952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7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19100" y="13488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</a:t>
            </a:r>
            <a:endParaRPr lang="de-AT" sz="2800" dirty="0" smtClean="0"/>
          </a:p>
          <a:p>
            <a:r>
              <a:rPr lang="de-AT" sz="2800" dirty="0" smtClean="0"/>
              <a:t> </a:t>
            </a:r>
            <a:r>
              <a:rPr lang="de-AT" sz="2800" dirty="0"/>
              <a:t>&lt;</a:t>
            </a:r>
            <a:r>
              <a:rPr lang="de-AT" sz="2800" dirty="0" err="1"/>
              <a:t>m:GetStockPrice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  </a:t>
            </a:r>
            <a:r>
              <a:rPr lang="de-AT" sz="2800" dirty="0"/>
              <a:t>&lt;</a:t>
            </a:r>
            <a:r>
              <a:rPr lang="de-AT" sz="2800" dirty="0" err="1"/>
              <a:t>m:StockName</a:t>
            </a:r>
            <a:r>
              <a:rPr lang="de-AT" sz="2800" dirty="0"/>
              <a:t>&gt;IBM&lt;/</a:t>
            </a:r>
            <a:r>
              <a:rPr lang="de-AT" sz="2800" dirty="0" err="1"/>
              <a:t>m:StockName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  </a:t>
            </a:r>
            <a:r>
              <a:rPr lang="de-AT" sz="2800" dirty="0"/>
              <a:t>&lt;/</a:t>
            </a:r>
            <a:r>
              <a:rPr lang="de-AT" sz="2800" dirty="0" err="1"/>
              <a:t>m:GetStockPrice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 smtClean="0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8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Response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37948" y="1353803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 &lt;</a:t>
            </a:r>
            <a:r>
              <a:rPr lang="de-AT" sz="2800" dirty="0" err="1"/>
              <a:t>m:GetStockPriceResponse</a:t>
            </a:r>
            <a:r>
              <a:rPr lang="de-AT" sz="2800" dirty="0"/>
              <a:t>&gt; </a:t>
            </a:r>
            <a:endParaRPr lang="de-AT" sz="2800" dirty="0" smtClean="0"/>
          </a:p>
          <a:p>
            <a:r>
              <a:rPr lang="de-AT" sz="2800" dirty="0" smtClean="0"/>
              <a:t>   </a:t>
            </a:r>
            <a:r>
              <a:rPr lang="de-AT" sz="2800" dirty="0"/>
              <a:t>&lt;</a:t>
            </a:r>
            <a:r>
              <a:rPr lang="de-AT" sz="2800" dirty="0" err="1"/>
              <a:t>m:Price</a:t>
            </a:r>
            <a:r>
              <a:rPr lang="de-AT" sz="2800" dirty="0"/>
              <a:t>&gt;34.5&lt;/</a:t>
            </a:r>
            <a:r>
              <a:rPr lang="de-AT" sz="2800" dirty="0" err="1"/>
              <a:t>m:Price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m:GetStockPriceResponse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1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 Service Description Language</a:t>
            </a:r>
          </a:p>
          <a:p>
            <a:endParaRPr lang="de-AT" dirty="0" smtClean="0"/>
          </a:p>
          <a:p>
            <a:r>
              <a:rPr lang="de-AT" dirty="0" smtClean="0"/>
              <a:t>XML </a:t>
            </a:r>
            <a:r>
              <a:rPr lang="de-AT" dirty="0" err="1" smtClean="0"/>
              <a:t>based</a:t>
            </a:r>
            <a:r>
              <a:rPr lang="de-AT" dirty="0" smtClean="0"/>
              <a:t> Interface </a:t>
            </a:r>
            <a:r>
              <a:rPr lang="de-AT" dirty="0" err="1" smtClean="0"/>
              <a:t>description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Used to describe web services which are called by SOAP-Messages</a:t>
            </a:r>
          </a:p>
          <a:p>
            <a:endParaRPr lang="en-US" dirty="0" smtClean="0"/>
          </a:p>
          <a:p>
            <a:r>
              <a:rPr lang="en-US" dirty="0" smtClean="0"/>
              <a:t>Specifies location and operations the service exposes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956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 File Contents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: </a:t>
            </a:r>
            <a:r>
              <a:rPr lang="en-US" dirty="0" smtClean="0"/>
              <a:t>Defines service name</a:t>
            </a:r>
            <a:endParaRPr lang="en-US" b="1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 : Describes data being exchanges (in-</a:t>
            </a:r>
            <a:r>
              <a:rPr lang="en-US" dirty="0" err="1" smtClean="0"/>
              <a:t>ouput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 : Define data types </a:t>
            </a:r>
          </a:p>
          <a:p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dirty="0"/>
              <a:t> </a:t>
            </a:r>
            <a:r>
              <a:rPr lang="en-US" dirty="0" smtClean="0"/>
              <a:t>: Combines message elements to one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b="1" dirty="0" smtClean="0"/>
              <a:t>Binding</a:t>
            </a:r>
            <a:r>
              <a:rPr lang="en-US" dirty="0"/>
              <a:t> : </a:t>
            </a:r>
            <a:r>
              <a:rPr lang="en-US" dirty="0" smtClean="0"/>
              <a:t>How Port Type will be transmitted </a:t>
            </a:r>
            <a:endParaRPr lang="en-US" dirty="0"/>
          </a:p>
          <a:p>
            <a:r>
              <a:rPr lang="en-US" b="1" dirty="0"/>
              <a:t>Port</a:t>
            </a:r>
            <a:r>
              <a:rPr lang="en-US" dirty="0"/>
              <a:t> : </a:t>
            </a:r>
            <a:r>
              <a:rPr lang="en-US" dirty="0" smtClean="0"/>
              <a:t>Where the service can be accessed </a:t>
            </a:r>
          </a:p>
          <a:p>
            <a:r>
              <a:rPr lang="en-US" b="1" dirty="0" smtClean="0"/>
              <a:t>Service: </a:t>
            </a:r>
            <a:r>
              <a:rPr lang="en-US" dirty="0" smtClean="0"/>
              <a:t>What Ports support the web service</a:t>
            </a:r>
            <a:endParaRPr lang="en-US" b="1" dirty="0"/>
          </a:p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UDDI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Description, Discovery and Integration</a:t>
            </a:r>
          </a:p>
          <a:p>
            <a:endParaRPr lang="en-US" dirty="0"/>
          </a:p>
          <a:p>
            <a:r>
              <a:rPr lang="en-US" dirty="0" smtClean="0"/>
              <a:t>Businesses can register and search for Web services</a:t>
            </a:r>
          </a:p>
          <a:p>
            <a:endParaRPr lang="en-US" dirty="0"/>
          </a:p>
          <a:p>
            <a:r>
              <a:rPr lang="de-AT" dirty="0" err="1" smtClean="0"/>
              <a:t>Communicates</a:t>
            </a:r>
            <a:r>
              <a:rPr lang="de-AT" dirty="0" smtClean="0"/>
              <a:t> via SOAP</a:t>
            </a:r>
          </a:p>
          <a:p>
            <a:endParaRPr lang="de-AT" dirty="0"/>
          </a:p>
          <a:p>
            <a:r>
              <a:rPr lang="en-US" dirty="0" smtClean="0"/>
              <a:t>Uses WSDL to describe web services</a:t>
            </a:r>
          </a:p>
          <a:p>
            <a:endParaRPr lang="en-US" dirty="0"/>
          </a:p>
          <a:p>
            <a:r>
              <a:rPr lang="en-US" dirty="0" smtClean="0"/>
              <a:t>Tools : </a:t>
            </a:r>
            <a:r>
              <a:rPr lang="de-AT" dirty="0"/>
              <a:t>Apache: </a:t>
            </a:r>
            <a:r>
              <a:rPr lang="de-AT" dirty="0" err="1" smtClean="0"/>
              <a:t>jUDDI</a:t>
            </a:r>
            <a:r>
              <a:rPr lang="de-AT" dirty="0" smtClean="0"/>
              <a:t>, </a:t>
            </a:r>
            <a:r>
              <a:rPr lang="de-AT" dirty="0"/>
              <a:t>INFRAVIO X-Registry </a:t>
            </a:r>
            <a:r>
              <a:rPr lang="de-AT" dirty="0" err="1" smtClean="0"/>
              <a:t>Platform</a:t>
            </a:r>
            <a:endParaRPr lang="de-AT" dirty="0"/>
          </a:p>
          <a:p>
            <a:endParaRPr lang="de-AT" b="1" dirty="0"/>
          </a:p>
          <a:p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7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90" y="365125"/>
            <a:ext cx="10337410" cy="6011917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866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790" t="1893" r="10241" b="6734"/>
          <a:stretch/>
        </p:blipFill>
        <p:spPr>
          <a:xfrm>
            <a:off x="649689" y="528826"/>
            <a:ext cx="10534919" cy="6684135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0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0" t="1541" r="9747" b="6734"/>
          <a:stretch/>
        </p:blipFill>
        <p:spPr>
          <a:xfrm>
            <a:off x="0" y="285896"/>
            <a:ext cx="9295327" cy="602346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294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Migration </a:t>
            </a:r>
            <a:r>
              <a:rPr lang="de-AT" b="1" dirty="0" err="1" smtClean="0"/>
              <a:t>of</a:t>
            </a:r>
            <a:r>
              <a:rPr lang="de-AT" b="1" dirty="0" smtClean="0"/>
              <a:t> Legacy Systems</a:t>
            </a:r>
            <a:endParaRPr lang="de-AT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applications designed </a:t>
            </a:r>
            <a:r>
              <a:rPr lang="en-US" dirty="0" smtClean="0"/>
              <a:t>SOA</a:t>
            </a:r>
          </a:p>
          <a:p>
            <a:endParaRPr lang="en-US" dirty="0" smtClean="0"/>
          </a:p>
          <a:p>
            <a:r>
              <a:rPr lang="en-US" dirty="0" smtClean="0"/>
              <a:t>Rarely </a:t>
            </a:r>
            <a:r>
              <a:rPr lang="en-US" dirty="0"/>
              <a:t>start from </a:t>
            </a:r>
            <a:r>
              <a:rPr lang="en-US" dirty="0" smtClean="0"/>
              <a:t>scratch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/>
              <a:t>legacy systems -&gt;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Already </a:t>
            </a:r>
            <a:r>
              <a:rPr lang="en-US" dirty="0"/>
              <a:t>achieved different domains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5485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REpresentational</a:t>
            </a:r>
            <a:r>
              <a:rPr lang="de-AT" dirty="0"/>
              <a:t> State Transfer</a:t>
            </a:r>
          </a:p>
          <a:p>
            <a:endParaRPr lang="de-AT" dirty="0" smtClean="0"/>
          </a:p>
          <a:p>
            <a:r>
              <a:rPr lang="de-AT" dirty="0" smtClean="0"/>
              <a:t>Guidelines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</a:t>
            </a:r>
            <a:r>
              <a:rPr lang="de-AT" dirty="0" err="1"/>
              <a:t>f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/>
              <a:t>c</a:t>
            </a:r>
            <a:r>
              <a:rPr lang="de-AT" dirty="0" err="1" smtClean="0"/>
              <a:t>reating</a:t>
            </a:r>
            <a:r>
              <a:rPr lang="de-AT" dirty="0" smtClean="0"/>
              <a:t> Web-Services</a:t>
            </a:r>
          </a:p>
          <a:p>
            <a:endParaRPr lang="de-AT" dirty="0"/>
          </a:p>
          <a:p>
            <a:r>
              <a:rPr lang="de-AT" dirty="0" smtClean="0"/>
              <a:t>Work </a:t>
            </a:r>
            <a:r>
              <a:rPr lang="de-AT" dirty="0" err="1" smtClean="0"/>
              <a:t>with</a:t>
            </a:r>
            <a:r>
              <a:rPr lang="de-AT" dirty="0" smtClean="0"/>
              <a:t> HTTP-Protocol</a:t>
            </a:r>
          </a:p>
          <a:p>
            <a:endParaRPr lang="de-AT" dirty="0"/>
          </a:p>
          <a:p>
            <a:r>
              <a:rPr lang="en-US" dirty="0" smtClean="0"/>
              <a:t> Rest is basically using HTTP Requests 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54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90688"/>
            <a:ext cx="12355933" cy="446152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</a:t>
            </a:r>
            <a:r>
              <a:rPr lang="en-US" dirty="0"/>
              <a:t>used to a representation of a resource (READ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PUT : is </a:t>
            </a:r>
            <a:r>
              <a:rPr lang="en-US" dirty="0"/>
              <a:t>most-often utilized for update </a:t>
            </a:r>
            <a:r>
              <a:rPr lang="en-US" dirty="0" smtClean="0"/>
              <a:t>capabilities(UPDATE)</a:t>
            </a:r>
          </a:p>
          <a:p>
            <a:endParaRPr lang="en-US" dirty="0"/>
          </a:p>
          <a:p>
            <a:r>
              <a:rPr lang="en-US" dirty="0" smtClean="0"/>
              <a:t>POST :most-often </a:t>
            </a:r>
            <a:r>
              <a:rPr lang="en-US" dirty="0"/>
              <a:t>utilized for creation of new </a:t>
            </a:r>
            <a:r>
              <a:rPr lang="en-US" dirty="0" smtClean="0"/>
              <a:t>resources(CREATE)</a:t>
            </a:r>
          </a:p>
          <a:p>
            <a:endParaRPr lang="en-US" dirty="0"/>
          </a:p>
          <a:p>
            <a:r>
              <a:rPr lang="en-US" dirty="0" smtClean="0"/>
              <a:t>DELTE : It </a:t>
            </a:r>
            <a:r>
              <a:rPr lang="en-US" dirty="0"/>
              <a:t>is used to delete a resource identified by a </a:t>
            </a:r>
            <a:r>
              <a:rPr lang="en-US" dirty="0" smtClean="0"/>
              <a:t>URI(DELETE)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80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RESTful</a:t>
            </a:r>
            <a:r>
              <a:rPr lang="de-AT" dirty="0" smtClean="0"/>
              <a:t> Web-Services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r>
              <a:rPr lang="de-AT" dirty="0" smtClean="0"/>
              <a:t> GET,PUT,POST,DELETE</a:t>
            </a:r>
          </a:p>
          <a:p>
            <a:endParaRPr lang="de-AT" dirty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Recoures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URI</a:t>
            </a:r>
          </a:p>
          <a:p>
            <a:pPr marL="0" indent="0">
              <a:buNone/>
            </a:pPr>
            <a:r>
              <a:rPr lang="de-AT" dirty="0"/>
              <a:t>(Uniform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)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Exchange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en-US" dirty="0" smtClean="0"/>
              <a:t>representations of resources</a:t>
            </a:r>
            <a:endParaRPr lang="de-AT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56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deparrot.com/Source-Codes/Images/R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" y="468131"/>
            <a:ext cx="10057017" cy="52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82210" y="5553194"/>
            <a:ext cx="909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http://prideparrot.com/blog/archive/2012/3/creating_a_rest_service_using_asp_net_web_api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2175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EXtensible</a:t>
            </a:r>
            <a:r>
              <a:rPr lang="de-AT" dirty="0" smtClean="0"/>
              <a:t> Markup Language</a:t>
            </a:r>
          </a:p>
          <a:p>
            <a:endParaRPr lang="de-AT" dirty="0"/>
          </a:p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endParaRPr lang="de-AT" dirty="0"/>
          </a:p>
          <a:p>
            <a:r>
              <a:rPr lang="en-US" dirty="0"/>
              <a:t>S</a:t>
            </a:r>
            <a:r>
              <a:rPr lang="en-US" dirty="0" smtClean="0"/>
              <a:t>oftware- and hardware-independent tool for carrying information</a:t>
            </a:r>
          </a:p>
          <a:p>
            <a:endParaRPr lang="en-US" dirty="0"/>
          </a:p>
          <a:p>
            <a:r>
              <a:rPr lang="en-US" dirty="0" smtClean="0"/>
              <a:t>Nearly all other standards originate from XML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7258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endParaRPr lang="de-AT" dirty="0"/>
          </a:p>
          <a:p>
            <a:r>
              <a:rPr lang="de-AT" dirty="0" smtClean="0"/>
              <a:t>Lightweight </a:t>
            </a:r>
            <a:r>
              <a:rPr lang="de-AT" dirty="0" err="1" smtClean="0"/>
              <a:t>data-interchange</a:t>
            </a:r>
            <a:r>
              <a:rPr lang="de-AT" dirty="0" smtClean="0"/>
              <a:t> </a:t>
            </a:r>
            <a:r>
              <a:rPr lang="de-AT" dirty="0" err="1" smtClean="0"/>
              <a:t>format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Easier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understand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XML</a:t>
            </a:r>
          </a:p>
          <a:p>
            <a:endParaRPr lang="de-AT" dirty="0"/>
          </a:p>
          <a:p>
            <a:r>
              <a:rPr lang="en-US" dirty="0" smtClean="0"/>
              <a:t>text format that is completely language independent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9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6" name="Picture 2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5188"/>
            <a:ext cx="7673340" cy="4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2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Distribute information</a:t>
            </a:r>
          </a:p>
          <a:p>
            <a:endParaRPr lang="de-AT" sz="800" dirty="0" smtClean="0"/>
          </a:p>
          <a:p>
            <a:r>
              <a:rPr lang="de-AT" dirty="0" smtClean="0"/>
              <a:t>Routing</a:t>
            </a:r>
          </a:p>
          <a:p>
            <a:endParaRPr lang="de-AT" sz="800" dirty="0" smtClean="0"/>
          </a:p>
          <a:p>
            <a:r>
              <a:rPr lang="de-AT" dirty="0" smtClean="0"/>
              <a:t>Mask differences among underlying platforms</a:t>
            </a:r>
          </a:p>
          <a:p>
            <a:endParaRPr lang="de-AT" sz="800" dirty="0" smtClean="0"/>
          </a:p>
          <a:p>
            <a:r>
              <a:rPr lang="de-AT" dirty="0" smtClean="0"/>
              <a:t>Ensure information delivery</a:t>
            </a:r>
          </a:p>
          <a:p>
            <a:endParaRPr lang="de-AT" sz="800" dirty="0" smtClean="0"/>
          </a:p>
          <a:p>
            <a:r>
              <a:rPr lang="de-AT" dirty="0" smtClean="0"/>
              <a:t>Re-route, log, and enrich information 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41" y="271389"/>
            <a:ext cx="4622522" cy="2878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9" y="271389"/>
            <a:ext cx="4505214" cy="2805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4" y="46593"/>
            <a:ext cx="5107303" cy="3199290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3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9" y="1027906"/>
            <a:ext cx="10441022" cy="53284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03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Powerful</a:t>
            </a:r>
          </a:p>
          <a:p>
            <a:endParaRPr lang="de-AT" sz="800" dirty="0" smtClean="0"/>
          </a:p>
          <a:p>
            <a:r>
              <a:rPr lang="de-AT" dirty="0" smtClean="0"/>
              <a:t>Return of Investment</a:t>
            </a:r>
          </a:p>
          <a:p>
            <a:endParaRPr lang="de-AT" sz="800" dirty="0" smtClean="0"/>
          </a:p>
          <a:p>
            <a:r>
              <a:rPr lang="de-AT" dirty="0" smtClean="0"/>
              <a:t>System might be hard to debug / manage 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48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de-AT" dirty="0" smtClean="0"/>
              <a:t>Thank you for your attention!</a:t>
            </a:r>
            <a:br>
              <a:rPr lang="de-AT" dirty="0" smtClean="0"/>
            </a:br>
            <a:r>
              <a:rPr lang="de-AT" dirty="0" smtClean="0"/>
              <a:t>Questions?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Sources</a:t>
            </a:r>
            <a:endParaRPr lang="de-AT" dirty="0"/>
          </a:p>
        </p:txBody>
      </p:sp>
      <p:sp>
        <p:nvSpPr>
          <p:cNvPr id="3" name="Rechteck 2"/>
          <p:cNvSpPr/>
          <p:nvPr/>
        </p:nvSpPr>
        <p:spPr>
          <a:xfrm>
            <a:off x="838200" y="2261392"/>
            <a:ext cx="415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[http</a:t>
            </a:r>
            <a:r>
              <a:rPr lang="de-AT" dirty="0"/>
              <a:t>://flylib.com/books/en/2.439.1.22/1/</a:t>
            </a:r>
          </a:p>
        </p:txBody>
      </p:sp>
      <p:sp>
        <p:nvSpPr>
          <p:cNvPr id="7" name="Rechteck 6"/>
          <p:cNvSpPr/>
          <p:nvPr/>
        </p:nvSpPr>
        <p:spPr>
          <a:xfrm>
            <a:off x="838200" y="2630724"/>
            <a:ext cx="395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https://spring.io/guides/gs/rest-service/</a:t>
            </a:r>
          </a:p>
        </p:txBody>
      </p:sp>
      <p:sp>
        <p:nvSpPr>
          <p:cNvPr id="8" name="Rechteck 7"/>
          <p:cNvSpPr/>
          <p:nvPr/>
        </p:nvSpPr>
        <p:spPr>
          <a:xfrm>
            <a:off x="838200" y="1615061"/>
            <a:ext cx="932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/>
              <a:t>http://prideparrot.com/blog/archive/2012/3/creating_a_rest_service_using_asp_net_web_api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1800" smtClean="0">
                <a:solidFill>
                  <a:schemeClr val="tx1"/>
                </a:solidFill>
              </a:rPr>
              <a:t>40</a:t>
            </a:fld>
            <a:endParaRPr lang="de-A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3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Solution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65" y="1311242"/>
            <a:ext cx="12564246" cy="444871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569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Normal Lifcycle + Service Lifecycle</a:t>
            </a:r>
          </a:p>
          <a:p>
            <a:endParaRPr lang="de-AT" sz="800" dirty="0" smtClean="0"/>
          </a:p>
          <a:p>
            <a:r>
              <a:rPr lang="de-AT" dirty="0" smtClean="0"/>
              <a:t>Differences from normal software development:</a:t>
            </a:r>
          </a:p>
          <a:p>
            <a:pPr lvl="1"/>
            <a:r>
              <a:rPr lang="de-AT" dirty="0" smtClean="0"/>
              <a:t>Identifying the Business Process</a:t>
            </a:r>
          </a:p>
          <a:p>
            <a:pPr lvl="1"/>
            <a:r>
              <a:rPr lang="de-AT" dirty="0" smtClean="0"/>
              <a:t>Build and compose </a:t>
            </a:r>
          </a:p>
          <a:p>
            <a:pPr lvl="1"/>
            <a:r>
              <a:rPr lang="de-AT" dirty="0" smtClean="0"/>
              <a:t>Change</a:t>
            </a:r>
          </a:p>
          <a:p>
            <a:pPr lvl="1"/>
            <a:r>
              <a:rPr lang="de-AT" dirty="0" smtClean="0"/>
              <a:t>Retirement</a:t>
            </a:r>
            <a:endParaRPr lang="de-AT" dirty="0"/>
          </a:p>
          <a:p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85"/>
          <a:stretch/>
        </p:blipFill>
        <p:spPr>
          <a:xfrm>
            <a:off x="227347" y="1162654"/>
            <a:ext cx="9110909" cy="518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Lifecycle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15" y="628370"/>
            <a:ext cx="5582429" cy="5048955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35879" b="36136"/>
          <a:stretch/>
        </p:blipFill>
        <p:spPr>
          <a:xfrm>
            <a:off x="515155" y="170645"/>
            <a:ext cx="7547020" cy="467181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94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621</Words>
  <Application>Microsoft Office PowerPoint</Application>
  <PresentationFormat>Breitbild</PresentationFormat>
  <Paragraphs>249</Paragraphs>
  <Slides>40</Slides>
  <Notes>9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SOA, REST &amp; JSON</vt:lpstr>
      <vt:lpstr>PowerPoint-Präsentation</vt:lpstr>
      <vt:lpstr>Service Oriented Architecture</vt:lpstr>
      <vt:lpstr>Problems?</vt:lpstr>
      <vt:lpstr>Solution</vt:lpstr>
      <vt:lpstr>SOA Manifesto</vt:lpstr>
      <vt:lpstr>SOA Lifecycle</vt:lpstr>
      <vt:lpstr>PowerPoint-Präsentation</vt:lpstr>
      <vt:lpstr>Service</vt:lpstr>
      <vt:lpstr>PowerPoint-Präsentation</vt:lpstr>
      <vt:lpstr>Design Principles</vt:lpstr>
      <vt:lpstr>PowerPoint-Präsentation</vt:lpstr>
      <vt:lpstr>PowerPoint-Präsentation</vt:lpstr>
      <vt:lpstr>Orchestration</vt:lpstr>
      <vt:lpstr>BPEL</vt:lpstr>
      <vt:lpstr>SOA Triangle</vt:lpstr>
      <vt:lpstr>SOAP</vt:lpstr>
      <vt:lpstr>SOAP Message Information</vt:lpstr>
      <vt:lpstr>PowerPoint-Präsentation</vt:lpstr>
      <vt:lpstr>Request</vt:lpstr>
      <vt:lpstr>Response</vt:lpstr>
      <vt:lpstr>WSDL</vt:lpstr>
      <vt:lpstr>WSDL File Contents</vt:lpstr>
      <vt:lpstr>UDDI</vt:lpstr>
      <vt:lpstr>PowerPoint-Präsentation</vt:lpstr>
      <vt:lpstr>PowerPoint-Präsentation</vt:lpstr>
      <vt:lpstr>PowerPoint-Präsentation</vt:lpstr>
      <vt:lpstr>Migration of Legacy Systems</vt:lpstr>
      <vt:lpstr>REST</vt:lpstr>
      <vt:lpstr>HTTP Requests</vt:lpstr>
      <vt:lpstr>RESTful Web-Services</vt:lpstr>
      <vt:lpstr>PowerPoint-Präsentation</vt:lpstr>
      <vt:lpstr>XML</vt:lpstr>
      <vt:lpstr>JSON</vt:lpstr>
      <vt:lpstr>REST EXAMPLE</vt:lpstr>
      <vt:lpstr>Enterprise Service Bus</vt:lpstr>
      <vt:lpstr>Enterprise Service Bus</vt:lpstr>
      <vt:lpstr>Conclusion</vt:lpstr>
      <vt:lpstr>Thank you for your attention! Questions?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Andreas Vogt</cp:lastModifiedBy>
  <cp:revision>28</cp:revision>
  <dcterms:created xsi:type="dcterms:W3CDTF">2015-03-19T15:01:03Z</dcterms:created>
  <dcterms:modified xsi:type="dcterms:W3CDTF">2015-03-20T01:04:48Z</dcterms:modified>
</cp:coreProperties>
</file>