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71" r:id="rId14"/>
    <p:sldId id="272" r:id="rId15"/>
    <p:sldId id="258" r:id="rId16"/>
    <p:sldId id="273" r:id="rId17"/>
    <p:sldId id="259" r:id="rId18"/>
    <p:sldId id="274" r:id="rId19"/>
    <p:sldId id="276" r:id="rId20"/>
    <p:sldId id="277" r:id="rId21"/>
    <p:sldId id="278" r:id="rId22"/>
    <p:sldId id="270" r:id="rId23"/>
    <p:sldId id="275" r:id="rId24"/>
    <p:sldId id="279" r:id="rId25"/>
    <p:sldId id="281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88595" autoAdjust="0"/>
  </p:normalViewPr>
  <p:slideViewPr>
    <p:cSldViewPr snapToGrid="0">
      <p:cViewPr varScale="1">
        <p:scale>
          <a:sx n="76" d="100"/>
          <a:sy n="76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EDF1-3B08-4419-B114-2DA755FC454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5743-9885-4500-A3DD-50A3361E7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r>
              <a:rPr lang="en-US" baseline="0" dirty="0" smtClean="0"/>
              <a:t> not normalized prior to extraction. </a:t>
            </a:r>
          </a:p>
          <a:p>
            <a:r>
              <a:rPr lang="en-US" baseline="0" dirty="0" smtClean="0"/>
              <a:t>Parameters: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{'distances': [1],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additionalInfo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True,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enableCExtensions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True, 'force2D': False, 'interpolator':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sitkBSpline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resampledPixelSpacing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None, 'label': 1,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normalizeScale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1, 'normalize': False, 'force2Ddimension': 0,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removeOutliers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None,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minimumROISize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None,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minimumROIDimensions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1,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resegmentRange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None, '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padDistance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5}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65EF-AA19-49D5-896C-7ADC46954B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9 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43-9885-4500-A3DD-50A3361E71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9 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43-9885-4500-A3DD-50A3361E71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9 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43-9885-4500-A3DD-50A3361E71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9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9 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43-9885-4500-A3DD-50A3361E71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C366-FB37-4924-9A49-BE1575D3BF2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C366-FB37-4924-9A49-BE1575D3BF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1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C366-FB37-4924-9A49-BE1575D3BF2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9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C366-FB37-4924-9A49-BE1575D3BF2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C366-FB37-4924-9A49-BE1575D3BF2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8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C366-FB37-4924-9A49-BE1575D3BF2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6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Dice: </a:t>
            </a:r>
          </a:p>
          <a:p>
            <a:r>
              <a:rPr lang="en-US" dirty="0" smtClean="0"/>
              <a:t>9 T1 0.720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43-9885-4500-A3DD-50A3361E71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4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9 T1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43-9885-4500-A3DD-50A3361E71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</p:spPr>
        <p:txBody>
          <a:bodyPr/>
          <a:lstStyle/>
          <a:p>
            <a:fld id="{471D8302-3D04-4DFD-81AC-94B0BEE8D5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41247"/>
            <a:ext cx="9347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cap="none" spc="0" dirty="0">
                <a:solidFill>
                  <a:srgbClr val="000000"/>
                </a:solidFill>
              </a:rPr>
              <a:t>8th International Breast Density and Cancer Risk Assessment Workshop			June 8th, 2017</a:t>
            </a:r>
            <a:endParaRPr lang="en-US" cap="none" spc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4781-7E98-4C2C-BAB3-A6B4A92A622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02CA-038B-4813-8F99-33C68889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radiomics.readthedocs.io/en/latest/featur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ctDNA</a:t>
            </a:r>
            <a:r>
              <a:rPr lang="en-US" dirty="0" smtClean="0"/>
              <a:t> </a:t>
            </a:r>
            <a:r>
              <a:rPr lang="en-US" dirty="0" err="1" smtClean="0"/>
              <a:t>Radiogenomics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956441" y="457200"/>
            <a:ext cx="10281813" cy="914400"/>
          </a:xfrm>
        </p:spPr>
        <p:txBody>
          <a:bodyPr>
            <a:normAutofit/>
          </a:bodyPr>
          <a:lstStyle/>
          <a:p>
            <a:r>
              <a:rPr lang="en-US" dirty="0"/>
              <a:t>Gray Level </a:t>
            </a:r>
            <a:r>
              <a:rPr lang="en-US" dirty="0" smtClean="0"/>
              <a:t>Dependence Matrix </a:t>
            </a:r>
            <a:r>
              <a:rPr lang="en-US" dirty="0"/>
              <a:t>Features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1623971"/>
            <a:ext cx="97142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en-US" sz="2000" b="1" dirty="0"/>
              <a:t>quantifies gray level dependencies in an image. A gray level dependency is defined as a the number of connected voxels within distance δ that are dependent on the center voxel. A </a:t>
            </a:r>
            <a:r>
              <a:rPr lang="en-US" sz="2000" b="1" dirty="0" smtClean="0"/>
              <a:t>neighboring </a:t>
            </a:r>
            <a:r>
              <a:rPr lang="en-US" sz="2000" b="1" dirty="0"/>
              <a:t>voxel with gray level j is considered dependent on center voxel with gray level i if |i−j|≤α. In a gray level dependence matrix P(</a:t>
            </a:r>
            <a:r>
              <a:rPr lang="en-US" sz="2000" b="1" dirty="0" err="1"/>
              <a:t>i,j</a:t>
            </a:r>
            <a:r>
              <a:rPr lang="en-US" sz="2000" b="1" dirty="0"/>
              <a:t>) the (</a:t>
            </a:r>
            <a:r>
              <a:rPr lang="en-US" sz="2000" b="1" dirty="0" err="1"/>
              <a:t>i,j</a:t>
            </a:r>
            <a:r>
              <a:rPr lang="en-US" sz="2000" b="1" dirty="0"/>
              <a:t>)</a:t>
            </a:r>
            <a:r>
              <a:rPr lang="en-US" sz="2000" b="1" dirty="0" err="1"/>
              <a:t>th</a:t>
            </a:r>
            <a:r>
              <a:rPr lang="en-US" sz="2000" b="1" dirty="0"/>
              <a:t> element describes the number of times a voxel with gray level i with j dependent voxels in its </a:t>
            </a:r>
            <a:r>
              <a:rPr lang="en-US" sz="2000" b="1" dirty="0" smtClean="0"/>
              <a:t>neighborhood </a:t>
            </a:r>
            <a:r>
              <a:rPr lang="en-US" sz="2000" b="1" dirty="0"/>
              <a:t>appears in image.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38097" y="6334617"/>
            <a:ext cx="942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404040"/>
                </a:solidFill>
                <a:latin typeface="Lato"/>
              </a:rPr>
              <a:t>Amadasun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M, King R; Textural features corresponding to textural properties; Systems, Man and Cybernetics, IEEE Transactions </a:t>
            </a:r>
            <a:r>
              <a:rPr lang="en-US" sz="1200" dirty="0" smtClean="0">
                <a:solidFill>
                  <a:srgbClr val="404040"/>
                </a:solidFill>
                <a:latin typeface="Lato"/>
              </a:rPr>
              <a:t>1989.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 flipV="1">
            <a:off x="3857625" y="4955397"/>
            <a:ext cx="1442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21960"/>
            <a:ext cx="233362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68" y="4036234"/>
            <a:ext cx="2266950" cy="1838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00151" y="4955396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200" dirty="0" smtClean="0"/>
              <a:t>α</a:t>
            </a:r>
            <a:r>
              <a:rPr lang="en-US" sz="1200" dirty="0" smtClean="0"/>
              <a:t> = 0 and δ = 1 </a:t>
            </a:r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28294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4" y="191363"/>
            <a:ext cx="9144000" cy="65623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5" y="807250"/>
            <a:ext cx="2156210" cy="370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Case 9:</a:t>
            </a:r>
          </a:p>
          <a:p>
            <a:pPr marL="0" indent="0">
              <a:buNone/>
            </a:pPr>
            <a:r>
              <a:rPr lang="en-US" sz="2400" dirty="0" smtClean="0"/>
              <a:t>First follow-up (t2)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RECIST:</a:t>
            </a:r>
          </a:p>
          <a:p>
            <a:pPr marL="0" indent="0">
              <a:buNone/>
            </a:pPr>
            <a:r>
              <a:rPr lang="en-US" sz="2400" dirty="0" smtClean="0"/>
              <a:t>Responder</a:t>
            </a:r>
          </a:p>
          <a:p>
            <a:pPr marL="0" indent="0">
              <a:buNone/>
            </a:pPr>
            <a:r>
              <a:rPr lang="en-US" sz="2400" dirty="0" smtClean="0"/>
              <a:t>(Partial)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92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risk factors included: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metastatic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% T790M AF (allelic fraction)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principle component for each </a:t>
            </a:r>
            <a:r>
              <a:rPr lang="en-US" dirty="0" err="1" smtClean="0"/>
              <a:t>radiomic</a:t>
            </a:r>
            <a:r>
              <a:rPr lang="en-US" dirty="0" smtClean="0"/>
              <a:t> feature family</a:t>
            </a:r>
          </a:p>
          <a:p>
            <a:pPr lvl="1"/>
            <a:r>
              <a:rPr lang="en-US" dirty="0" smtClean="0"/>
              <a:t>7 PC features total</a:t>
            </a:r>
          </a:p>
          <a:p>
            <a:r>
              <a:rPr lang="en-US" dirty="0" smtClean="0"/>
              <a:t>Using the first </a:t>
            </a:r>
            <a:r>
              <a:rPr lang="en-US" dirty="0" err="1" smtClean="0"/>
              <a:t>timepoint</a:t>
            </a:r>
            <a:r>
              <a:rPr lang="en-US" dirty="0" smtClean="0"/>
              <a:t> t1 data</a:t>
            </a:r>
          </a:p>
          <a:p>
            <a:r>
              <a:rPr lang="en-US" dirty="0" smtClean="0"/>
              <a:t>Cox’s Proportional Hazard model</a:t>
            </a:r>
          </a:p>
          <a:p>
            <a:pPr lvl="1"/>
            <a:r>
              <a:rPr lang="en-US" dirty="0" smtClean="0"/>
              <a:t>With L2 penalty of 0.1 (</a:t>
            </a:r>
            <a:r>
              <a:rPr lang="en-US" dirty="0" err="1" smtClean="0"/>
              <a:t>emperical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3" y="4576763"/>
            <a:ext cx="3543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52" y="1763780"/>
            <a:ext cx="5486400" cy="4067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2" y="1763780"/>
            <a:ext cx="5486400" cy="406725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52" y="1763780"/>
            <a:ext cx="5486400" cy="4067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2" y="1763780"/>
            <a:ext cx="5486400" cy="406725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1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22199"/>
            <a:ext cx="9622675" cy="254876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176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Just the risk factors:</a:t>
            </a:r>
          </a:p>
          <a:p>
            <a:pPr lvl="1"/>
            <a:r>
              <a:rPr lang="en-US" dirty="0" smtClean="0"/>
              <a:t>Age, Number of metastatic sites, % T790M AF (allelic fraction)</a:t>
            </a:r>
          </a:p>
          <a:p>
            <a:r>
              <a:rPr lang="en-US" dirty="0" smtClean="0"/>
              <a:t>Modeling Progression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612193"/>
            <a:ext cx="9622675" cy="261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8032"/>
            <a:ext cx="9692640" cy="250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176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Just the risk factors:</a:t>
            </a:r>
          </a:p>
          <a:p>
            <a:pPr lvl="1"/>
            <a:r>
              <a:rPr lang="en-US" dirty="0" smtClean="0"/>
              <a:t>Age, Number of metastatic sites, % T790M AF (allelic fraction)</a:t>
            </a:r>
          </a:p>
          <a:p>
            <a:r>
              <a:rPr lang="en-US" dirty="0" smtClean="0"/>
              <a:t>Modeling Death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612193"/>
            <a:ext cx="9622675" cy="261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+ </a:t>
            </a:r>
            <a:r>
              <a:rPr lang="en-US" dirty="0" err="1" smtClean="0"/>
              <a:t>radiomic</a:t>
            </a:r>
            <a:r>
              <a:rPr lang="en-US" dirty="0" smtClean="0"/>
              <a:t> features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2569196"/>
            <a:ext cx="9619488" cy="4044796"/>
            <a:chOff x="838200" y="1825625"/>
            <a:chExt cx="9619488" cy="40447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5625"/>
              <a:ext cx="9619488" cy="4044796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838200" y="4230356"/>
              <a:ext cx="96194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8200" y="3817879"/>
              <a:ext cx="96194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38200" y="3355654"/>
              <a:ext cx="96194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825625"/>
            <a:ext cx="10515600" cy="176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Modeling Progression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4" y="23199"/>
            <a:ext cx="3942303" cy="29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+ </a:t>
            </a:r>
            <a:r>
              <a:rPr lang="en-US" dirty="0" err="1" smtClean="0"/>
              <a:t>radiomic</a:t>
            </a:r>
            <a:r>
              <a:rPr lang="en-US" dirty="0" smtClean="0"/>
              <a:t>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556094"/>
            <a:ext cx="9619488" cy="3990617"/>
            <a:chOff x="838200" y="2445563"/>
            <a:chExt cx="9619488" cy="39906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45563"/>
              <a:ext cx="9619488" cy="3990617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838200" y="3978647"/>
              <a:ext cx="96194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825625"/>
            <a:ext cx="10515600" cy="62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Modeling Death</a:t>
            </a:r>
          </a:p>
        </p:txBody>
      </p:sp>
    </p:spTree>
    <p:extLst>
      <p:ext uri="{BB962C8B-B14F-4D97-AF65-F5344CB8AC3E}">
        <p14:creationId xmlns:p14="http://schemas.microsoft.com/office/powerpoint/2010/main" val="16898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if the covariates are </a:t>
            </a:r>
            <a:r>
              <a:rPr lang="en-US" dirty="0" err="1" smtClean="0"/>
              <a:t>overfitted</a:t>
            </a:r>
            <a:r>
              <a:rPr lang="en-US" dirty="0" smtClean="0"/>
              <a:t> to a random survival outcome whatsoever</a:t>
            </a:r>
          </a:p>
          <a:p>
            <a:r>
              <a:rPr lang="en-US" dirty="0" smtClean="0"/>
              <a:t>Survival outcome permuted 1000 times</a:t>
            </a:r>
          </a:p>
        </p:txBody>
      </p:sp>
    </p:spTree>
    <p:extLst>
      <p:ext uri="{BB962C8B-B14F-4D97-AF65-F5344CB8AC3E}">
        <p14:creationId xmlns:p14="http://schemas.microsoft.com/office/powerpoint/2010/main" val="21205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ctDNA-Radiogenomics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/>
          </a:bodyPr>
          <a:lstStyle/>
          <a:p>
            <a:r>
              <a:rPr lang="en-US" dirty="0" smtClean="0"/>
              <a:t>13 subjects</a:t>
            </a:r>
          </a:p>
          <a:p>
            <a:r>
              <a:rPr lang="en-US" dirty="0" smtClean="0"/>
              <a:t>First two </a:t>
            </a:r>
            <a:r>
              <a:rPr lang="en-US" dirty="0" err="1" smtClean="0"/>
              <a:t>timepoints</a:t>
            </a:r>
            <a:r>
              <a:rPr lang="en-US" dirty="0" smtClean="0"/>
              <a:t> (t1 and t2) subject to analysis</a:t>
            </a:r>
          </a:p>
          <a:p>
            <a:r>
              <a:rPr lang="en-US" dirty="0" smtClean="0"/>
              <a:t>Manual segmentation performed on the series of the highest resolution</a:t>
            </a:r>
          </a:p>
          <a:p>
            <a:r>
              <a:rPr lang="en-US" dirty="0" smtClean="0"/>
              <a:t>Extracted </a:t>
            </a:r>
            <a:r>
              <a:rPr lang="en-US" dirty="0" err="1" smtClean="0"/>
              <a:t>radiomic</a:t>
            </a:r>
            <a:r>
              <a:rPr lang="en-US" dirty="0" smtClean="0"/>
              <a:t> features within the delineated tumor using </a:t>
            </a:r>
            <a:r>
              <a:rPr lang="en-US" dirty="0" err="1" smtClean="0"/>
              <a:t>PyRadiomics</a:t>
            </a:r>
            <a:endParaRPr lang="en-US" dirty="0"/>
          </a:p>
          <a:p>
            <a:r>
              <a:rPr lang="en-US" dirty="0" smtClean="0"/>
              <a:t>Survival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Semi-automatic tumor segmentation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5777"/>
              </p:ext>
            </p:extLst>
          </p:nvPr>
        </p:nvGraphicFramePr>
        <p:xfrm>
          <a:off x="8859413" y="1524175"/>
          <a:ext cx="2809355" cy="1207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4712">
                  <a:extLst>
                    <a:ext uri="{9D8B030D-6E8A-4147-A177-3AD203B41FA5}">
                      <a16:colId xmlns:a16="http://schemas.microsoft.com/office/drawing/2014/main" val="2179614262"/>
                    </a:ext>
                  </a:extLst>
                </a:gridCol>
                <a:gridCol w="472272">
                  <a:extLst>
                    <a:ext uri="{9D8B030D-6E8A-4147-A177-3AD203B41FA5}">
                      <a16:colId xmlns:a16="http://schemas.microsoft.com/office/drawing/2014/main" val="1264237466"/>
                    </a:ext>
                  </a:extLst>
                </a:gridCol>
                <a:gridCol w="492371">
                  <a:extLst>
                    <a:ext uri="{9D8B030D-6E8A-4147-A177-3AD203B41FA5}">
                      <a16:colId xmlns:a16="http://schemas.microsoft.com/office/drawing/2014/main" val="3995948530"/>
                    </a:ext>
                  </a:extLst>
                </a:gridCol>
              </a:tblGrid>
              <a:tr h="40252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Timepoint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t1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t2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70171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Non-Responders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983886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Responders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10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effectLst/>
                        </a:rPr>
                        <a:t>10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17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1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Permutation: </a:t>
            </a:r>
            <a:r>
              <a:rPr lang="en-US" dirty="0"/>
              <a:t>Progression Free </a:t>
            </a:r>
            <a:r>
              <a:rPr lang="en-US" dirty="0" smtClean="0"/>
              <a:t>Survival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12" y="2084860"/>
            <a:ext cx="6627333" cy="3657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0" y="2084860"/>
            <a:ext cx="522990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3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Permutation: </a:t>
            </a:r>
            <a:r>
              <a:rPr lang="en-US" dirty="0"/>
              <a:t>Overall </a:t>
            </a:r>
            <a:r>
              <a:rPr lang="en-US" dirty="0" smtClean="0"/>
              <a:t>Survival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13" y="2084860"/>
            <a:ext cx="6627331" cy="3657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0" y="2084860"/>
            <a:ext cx="522990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7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r>
              <a:rPr lang="en-US" dirty="0" smtClean="0"/>
              <a:t>??</a:t>
            </a:r>
          </a:p>
          <a:p>
            <a:r>
              <a:rPr lang="en-US" dirty="0" smtClean="0"/>
              <a:t>More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2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Semi-automatic tumor segmentation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 smtClean="0"/>
              <a:t>contour with ITK SNAP</a:t>
            </a:r>
            <a:endParaRPr lang="en-US" dirty="0" smtClean="0"/>
          </a:p>
          <a:p>
            <a:r>
              <a:rPr lang="en-US" dirty="0" smtClean="0"/>
              <a:t>Need seed </a:t>
            </a:r>
            <a:r>
              <a:rPr lang="en-US" dirty="0" smtClean="0"/>
              <a:t>point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8" y="3552445"/>
            <a:ext cx="9822766" cy="3200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8" y="186790"/>
            <a:ext cx="9822766" cy="320039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9023421" y="4533425"/>
            <a:ext cx="1426866" cy="731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9196421" y="5067711"/>
            <a:ext cx="1253865" cy="3628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0287" y="4210259"/>
            <a:ext cx="153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Blue: semi-automatic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50286" y="4883045"/>
            <a:ext cx="15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Red: manual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50286" y="331596"/>
            <a:ext cx="118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349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2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9" y="3552445"/>
            <a:ext cx="9822763" cy="3200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9" y="186790"/>
            <a:ext cx="9822763" cy="320039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8571244" y="4533425"/>
            <a:ext cx="1879043" cy="71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8742066" y="5067711"/>
            <a:ext cx="1708220" cy="2679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0287" y="4210259"/>
            <a:ext cx="153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Blue: semi-automatic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50286" y="4883045"/>
            <a:ext cx="15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Red: manual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50286" y="331596"/>
            <a:ext cx="118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166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7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8" y="3552445"/>
            <a:ext cx="982276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8" y="186790"/>
            <a:ext cx="9822766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023421" y="4572000"/>
            <a:ext cx="1426866" cy="6933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521004" y="5100081"/>
            <a:ext cx="1929283" cy="8585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0287" y="4210259"/>
            <a:ext cx="153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Blue: semi-automatic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50286" y="4883045"/>
            <a:ext cx="15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Red: manual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50286" y="331596"/>
            <a:ext cx="118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</a:t>
            </a:r>
          </a:p>
          <a:p>
            <a:r>
              <a:rPr lang="en-US" dirty="0" smtClean="0"/>
              <a:t>9 </a:t>
            </a:r>
          </a:p>
          <a:p>
            <a:r>
              <a:rPr lang="en-US" dirty="0" smtClean="0"/>
              <a:t>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9" y="3552445"/>
            <a:ext cx="9822763" cy="3200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9" y="186790"/>
            <a:ext cx="9822763" cy="320039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9555982" y="4533425"/>
            <a:ext cx="894305" cy="1189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9083710" y="5067711"/>
            <a:ext cx="1366576" cy="418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0287" y="4210259"/>
            <a:ext cx="153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Blue: semi-automatic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50286" y="4883045"/>
            <a:ext cx="15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Red: manual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50286" y="331596"/>
            <a:ext cx="118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166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0" y="3552445"/>
            <a:ext cx="9822760" cy="3200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0" y="186790"/>
            <a:ext cx="9822760" cy="3200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50286" y="331596"/>
            <a:ext cx="118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268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0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PyRadiomics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Order Statistics (19 features)</a:t>
            </a:r>
          </a:p>
          <a:p>
            <a:r>
              <a:rPr lang="en-US" dirty="0" smtClean="0"/>
              <a:t>Shape-based (16 features)</a:t>
            </a:r>
          </a:p>
          <a:p>
            <a:r>
              <a:rPr lang="en-US" dirty="0" smtClean="0"/>
              <a:t>Gray Level </a:t>
            </a:r>
            <a:r>
              <a:rPr lang="en-US" dirty="0" err="1" smtClean="0"/>
              <a:t>Cooccurence</a:t>
            </a:r>
            <a:r>
              <a:rPr lang="en-US" dirty="0" smtClean="0"/>
              <a:t> Matrix (23 features)</a:t>
            </a:r>
          </a:p>
          <a:p>
            <a:r>
              <a:rPr lang="en-US" dirty="0" smtClean="0"/>
              <a:t>Gray Level Run Length Matrix (16 features)</a:t>
            </a:r>
          </a:p>
          <a:p>
            <a:r>
              <a:rPr lang="en-US" dirty="0" smtClean="0"/>
              <a:t>Gray Level Size Zone Matrix (16 features)</a:t>
            </a:r>
          </a:p>
          <a:p>
            <a:r>
              <a:rPr lang="en-US" dirty="0" err="1" smtClean="0"/>
              <a:t>Neigbouring</a:t>
            </a:r>
            <a:r>
              <a:rPr lang="en-US" dirty="0" smtClean="0"/>
              <a:t> Gray Tone Difference Matrix (5 features)</a:t>
            </a:r>
          </a:p>
          <a:p>
            <a:r>
              <a:rPr lang="en-US" dirty="0" smtClean="0"/>
              <a:t>Gray Level Dependence Matrix (14 features)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http://pyradiomics.readthedocs.io/en/latest/features.html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1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686800" cy="914400"/>
          </a:xfrm>
        </p:spPr>
        <p:txBody>
          <a:bodyPr/>
          <a:lstStyle/>
          <a:p>
            <a:r>
              <a:rPr lang="en-US" dirty="0" smtClean="0"/>
              <a:t>First-order Features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67959" y="2120067"/>
            <a:ext cx="2796480" cy="2103302"/>
            <a:chOff x="3267959" y="2120067"/>
            <a:chExt cx="2796480" cy="21033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237" y="2120067"/>
              <a:ext cx="1402202" cy="2103302"/>
            </a:xfrm>
            <a:prstGeom prst="rect">
              <a:avLst/>
            </a:prstGeom>
          </p:spPr>
        </p:pic>
        <p:pic>
          <p:nvPicPr>
            <p:cNvPr id="44" name="Picture 8"/>
            <p:cNvPicPr preferRelativeResize="0">
              <a:picLocks noChangeArrowheads="1"/>
            </p:cNvPicPr>
            <p:nvPr/>
          </p:nvPicPr>
          <p:blipFill>
            <a:blip r:embed="rId4">
              <a:lum bright="6000"/>
            </a:blip>
            <a:srcRect l="55026" t="22856" r="7886" b="28569"/>
            <a:stretch>
              <a:fillRect/>
            </a:stretch>
          </p:blipFill>
          <p:spPr bwMode="auto">
            <a:xfrm>
              <a:off x="3267959" y="2451055"/>
              <a:ext cx="1198073" cy="1370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4662237" y="3930444"/>
              <a:ext cx="518734" cy="22881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80244" y="4312246"/>
            <a:ext cx="2784195" cy="2097206"/>
            <a:chOff x="3280244" y="4312246"/>
            <a:chExt cx="2784195" cy="2097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0044" y="4312246"/>
              <a:ext cx="1414395" cy="2097206"/>
            </a:xfrm>
            <a:prstGeom prst="rect">
              <a:avLst/>
            </a:prstGeom>
          </p:spPr>
        </p:pic>
        <p:pic>
          <p:nvPicPr>
            <p:cNvPr id="57" name="Picture 15"/>
            <p:cNvPicPr preferRelativeResize="0">
              <a:picLocks noChangeArrowheads="1"/>
            </p:cNvPicPr>
            <p:nvPr/>
          </p:nvPicPr>
          <p:blipFill>
            <a:blip r:embed="rId6">
              <a:lum bright="6000"/>
            </a:blip>
            <a:srcRect l="11656" t="23999" r="51598" b="26056"/>
            <a:stretch>
              <a:fillRect/>
            </a:stretch>
          </p:blipFill>
          <p:spPr bwMode="auto">
            <a:xfrm>
              <a:off x="3280244" y="4674785"/>
              <a:ext cx="1173501" cy="137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Oval 18"/>
            <p:cNvSpPr>
              <a:spLocks noChangeArrowheads="1"/>
            </p:cNvSpPr>
            <p:nvPr/>
          </p:nvSpPr>
          <p:spPr bwMode="auto">
            <a:xfrm>
              <a:off x="5441932" y="6163943"/>
              <a:ext cx="482984" cy="2331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524000" y="1623971"/>
            <a:ext cx="9144000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  <a:defRPr/>
            </a:pPr>
            <a:r>
              <a:rPr lang="en-US" sz="2000" b="1" dirty="0"/>
              <a:t>Common statistics extracted from the intensity histogram of the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6848" y="2451055"/>
            <a:ext cx="281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intensity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</a:t>
            </a:r>
            <a:r>
              <a:rPr lang="en-US" dirty="0"/>
              <a:t>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90th </a:t>
            </a:r>
            <a:r>
              <a:rPr lang="en-US" dirty="0"/>
              <a:t>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10th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</a:t>
            </a:r>
            <a:r>
              <a:rPr lang="en-US" dirty="0"/>
              <a:t>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skewness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…more…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9339" y="6409452"/>
            <a:ext cx="5241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Amadasun</a:t>
            </a:r>
            <a:r>
              <a:rPr lang="en-US" sz="1100" dirty="0"/>
              <a:t> et al. </a:t>
            </a:r>
            <a:r>
              <a:rPr lang="en-US" sz="1100" i="1" dirty="0"/>
              <a:t>IEEE Trans </a:t>
            </a:r>
            <a:r>
              <a:rPr lang="en-US" sz="1100" i="1" dirty="0" err="1"/>
              <a:t>Syst</a:t>
            </a:r>
            <a:r>
              <a:rPr lang="en-US" sz="1100" i="1" dirty="0"/>
              <a:t> Man </a:t>
            </a:r>
            <a:r>
              <a:rPr lang="en-US" sz="1100" i="1" dirty="0" err="1"/>
              <a:t>Cybern</a:t>
            </a:r>
            <a:r>
              <a:rPr lang="en-US" sz="1100" i="1" dirty="0"/>
              <a:t> </a:t>
            </a:r>
            <a:r>
              <a:rPr lang="en-US" sz="1100" dirty="0"/>
              <a:t>1989, </a:t>
            </a:r>
            <a:r>
              <a:rPr lang="en-US" sz="1100" dirty="0" err="1"/>
              <a:t>Materka</a:t>
            </a:r>
            <a:r>
              <a:rPr lang="en-US" sz="1100" dirty="0"/>
              <a:t> et al. </a:t>
            </a:r>
            <a:r>
              <a:rPr lang="en-US" sz="1100" i="1" dirty="0"/>
              <a:t>COST B11 Report </a:t>
            </a:r>
            <a:r>
              <a:rPr lang="en-US" sz="1100" dirty="0"/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19508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Max Diameters</a:t>
            </a:r>
          </a:p>
          <a:p>
            <a:r>
              <a:rPr lang="en-US" dirty="0" smtClean="0"/>
              <a:t>Compactness</a:t>
            </a:r>
          </a:p>
          <a:p>
            <a:r>
              <a:rPr lang="en-US" dirty="0" err="1" smtClean="0"/>
              <a:t>Sphericity</a:t>
            </a:r>
            <a:endParaRPr lang="en-US" dirty="0" smtClean="0"/>
          </a:p>
          <a:p>
            <a:r>
              <a:rPr lang="en-US" dirty="0" smtClean="0"/>
              <a:t>Major/Minor Axis</a:t>
            </a:r>
          </a:p>
          <a:p>
            <a:r>
              <a:rPr lang="en-US" dirty="0" smtClean="0"/>
              <a:t>Elongation</a:t>
            </a:r>
          </a:p>
          <a:p>
            <a:r>
              <a:rPr lang="en-US" dirty="0" smtClean="0"/>
              <a:t>Surface Area</a:t>
            </a:r>
          </a:p>
          <a:p>
            <a:r>
              <a:rPr lang="en-US" dirty="0" smtClean="0"/>
              <a:t>Surface Volume Ratio</a:t>
            </a:r>
          </a:p>
          <a:p>
            <a:r>
              <a:rPr lang="en-US" dirty="0" smtClean="0"/>
              <a:t>Flatness</a:t>
            </a:r>
          </a:p>
          <a:p>
            <a:r>
              <a:rPr lang="en-US" dirty="0" smtClean="0"/>
              <a:t>…more…</a:t>
            </a:r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686800" cy="914400"/>
          </a:xfrm>
        </p:spPr>
        <p:txBody>
          <a:bodyPr/>
          <a:lstStyle/>
          <a:p>
            <a:r>
              <a:rPr lang="en-US" dirty="0" smtClean="0"/>
              <a:t>Shape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4058412"/>
            <a:ext cx="3657600" cy="2609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1257566"/>
            <a:ext cx="3657600" cy="26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/>
              <a:t>Gray-level Co-occurrence </a:t>
            </a:r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2672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381774" y="2965925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9874" y="3016725"/>
            <a:ext cx="38072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2374" y="2965925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10474" y="2602477"/>
            <a:ext cx="380726" cy="4142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484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362974" y="2965925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01074" y="2602477"/>
            <a:ext cx="0" cy="4142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1628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7646588" y="2971041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332547" y="2602476"/>
            <a:ext cx="342548" cy="419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7974" y="32120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sz="1200" baseline="30000" dirty="0"/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78678" y="321206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sz="1200" baseline="30000" dirty="0"/>
              <a:t>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75176" y="321206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n-US" sz="1200" baseline="30000" dirty="0"/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9011" y="32120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</a:t>
            </a:r>
            <a:r>
              <a:rPr lang="en-US" sz="1200" baseline="30000" dirty="0"/>
              <a:t>O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830779" y="4029330"/>
          <a:ext cx="2151748" cy="152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671901" y="5584432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3x3 image </a:t>
            </a:r>
          </a:p>
          <a:p>
            <a:pPr algn="ctr"/>
            <a:r>
              <a:rPr lang="en-US" sz="1400" dirty="0"/>
              <a:t>with 4 possible gray levels</a:t>
            </a:r>
            <a:endParaRPr lang="en-US" sz="1400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3977931" y="5722188"/>
            <a:ext cx="176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Gray-level co-occurrence </a:t>
            </a:r>
          </a:p>
          <a:p>
            <a:pPr algn="ctr"/>
            <a:r>
              <a:rPr lang="en-US" sz="1200" dirty="0"/>
              <a:t>matrix (C) for 0</a:t>
            </a:r>
            <a:r>
              <a:rPr lang="en-US" sz="1200" baseline="30000" dirty="0"/>
              <a:t>O</a:t>
            </a:r>
            <a:r>
              <a:rPr lang="en-US" sz="1200" dirty="0"/>
              <a:t> </a:t>
            </a:r>
            <a:endParaRPr lang="en-US" sz="1200" baseline="30000" dirty="0"/>
          </a:p>
        </p:txBody>
      </p:sp>
      <p:sp>
        <p:nvSpPr>
          <p:cNvPr id="45" name="Rounded Rectangle 44"/>
          <p:cNvSpPr/>
          <p:nvPr/>
        </p:nvSpPr>
        <p:spPr>
          <a:xfrm>
            <a:off x="3891261" y="4834958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8991601" y="2180836"/>
            <a:ext cx="1291975" cy="4236449"/>
            <a:chOff x="7107" y="2526"/>
            <a:chExt cx="658" cy="1573"/>
          </a:xfrm>
        </p:grpSpPr>
        <p:pic>
          <p:nvPicPr>
            <p:cNvPr id="61" name="Picture 39"/>
            <p:cNvPicPr preferRelativeResize="0">
              <a:picLocks noChangeArrowheads="1"/>
            </p:cNvPicPr>
            <p:nvPr/>
          </p:nvPicPr>
          <p:blipFill>
            <a:blip r:embed="rId3"/>
            <a:srcRect l="18143" t="7426" r="17416" b="15746"/>
            <a:stretch>
              <a:fillRect/>
            </a:stretch>
          </p:blipFill>
          <p:spPr bwMode="auto">
            <a:xfrm>
              <a:off x="7107" y="2526"/>
              <a:ext cx="629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 Box 40"/>
            <p:cNvSpPr txBox="1">
              <a:spLocks noChangeArrowheads="1"/>
            </p:cNvSpPr>
            <p:nvPr/>
          </p:nvSpPr>
          <p:spPr bwMode="auto">
            <a:xfrm>
              <a:off x="7107" y="3028"/>
              <a:ext cx="62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/>
                <a:t>Low contrast</a:t>
              </a:r>
            </a:p>
          </p:txBody>
        </p:sp>
        <p:pic>
          <p:nvPicPr>
            <p:cNvPr id="63" name="Picture 41"/>
            <p:cNvPicPr preferRelativeResize="0">
              <a:picLocks noChangeArrowheads="1"/>
            </p:cNvPicPr>
            <p:nvPr/>
          </p:nvPicPr>
          <p:blipFill>
            <a:blip r:embed="rId4"/>
            <a:srcRect l="17659" t="8022" r="19836" b="15150"/>
            <a:stretch>
              <a:fillRect/>
            </a:stretch>
          </p:blipFill>
          <p:spPr bwMode="auto">
            <a:xfrm>
              <a:off x="7116" y="3346"/>
              <a:ext cx="610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7116" y="3882"/>
              <a:ext cx="64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/>
                <a:t>High contrast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6978" y="2152895"/>
                <a:ext cx="2478948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µ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µ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78" y="2152895"/>
                <a:ext cx="2478948" cy="674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2834629"/>
              <a:ext cx="2190379" cy="667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903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6763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5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5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/>
                                                <a:cs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∗</m:t>
                                    </m:r>
                                    <m: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(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50181"/>
                  </p:ext>
                </p:extLst>
              </p:nvPr>
            </p:nvGraphicFramePr>
            <p:xfrm>
              <a:off x="1524000" y="2834629"/>
              <a:ext cx="2190379" cy="667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903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67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Rectangle 47"/>
          <p:cNvSpPr/>
          <p:nvPr/>
        </p:nvSpPr>
        <p:spPr>
          <a:xfrm>
            <a:off x="1524000" y="1623971"/>
            <a:ext cx="9144000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  <a:defRPr/>
            </a:pPr>
            <a:r>
              <a:rPr lang="en-US" sz="2000" b="1" dirty="0"/>
              <a:t>Spatial relationship among gray levels in specified directions 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6269180" y="4025691"/>
          <a:ext cx="2304664" cy="152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0.33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0.33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416330" y="5726653"/>
            <a:ext cx="176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Gray-level co-occurrence </a:t>
            </a:r>
          </a:p>
          <a:p>
            <a:pPr algn="ctr"/>
            <a:r>
              <a:rPr lang="en-US" sz="1200" dirty="0"/>
              <a:t>Matrix (C) for 90</a:t>
            </a:r>
            <a:r>
              <a:rPr lang="en-US" sz="1200" baseline="30000" dirty="0"/>
              <a:t>O</a:t>
            </a:r>
            <a:r>
              <a:rPr lang="en-US" sz="1200" dirty="0"/>
              <a:t> </a:t>
            </a:r>
            <a:endParaRPr lang="en-US" sz="1200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90628" y="6215390"/>
            <a:ext cx="3010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(For simplicity, symmetry is not considered here.)</a:t>
            </a:r>
            <a:endParaRPr lang="en-US" sz="1100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8811" y="6443757"/>
            <a:ext cx="298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Haralick</a:t>
            </a:r>
            <a:r>
              <a:rPr lang="en-US" sz="1100" dirty="0"/>
              <a:t> et al. </a:t>
            </a:r>
            <a:r>
              <a:rPr lang="en-US" sz="1100" i="1" dirty="0"/>
              <a:t>IEEE Trans </a:t>
            </a:r>
            <a:r>
              <a:rPr lang="en-US" sz="1100" i="1" dirty="0" err="1"/>
              <a:t>Syst</a:t>
            </a:r>
            <a:r>
              <a:rPr lang="en-US" sz="1100" i="1" dirty="0"/>
              <a:t> Man </a:t>
            </a:r>
            <a:r>
              <a:rPr lang="en-US" sz="1100" i="1" dirty="0" err="1"/>
              <a:t>Cybern</a:t>
            </a:r>
            <a:r>
              <a:rPr lang="en-US" sz="1100" i="1" dirty="0"/>
              <a:t> </a:t>
            </a:r>
            <a:r>
              <a:rPr lang="en-US" sz="1100" dirty="0"/>
              <a:t>1973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2021211" y="4043016"/>
          <a:ext cx="1409835" cy="1422399"/>
        </p:xfrm>
        <a:graphic>
          <a:graphicData uri="http://schemas.openxmlformats.org/drawingml/2006/table">
            <a:tbl>
              <a:tblPr firstRow="1" bandRow="1"/>
              <a:tblGrid>
                <a:gridCol w="46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2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64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>
          <a:xfrm>
            <a:off x="2090429" y="4105372"/>
            <a:ext cx="762000" cy="304800"/>
          </a:xfrm>
          <a:prstGeom prst="roundRect">
            <a:avLst/>
          </a:prstGeom>
          <a:noFill/>
          <a:ln w="127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2852441" y="4290046"/>
            <a:ext cx="1038821" cy="69731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2677716" y="3911050"/>
          <a:ext cx="1409835" cy="1422399"/>
        </p:xfrm>
        <a:graphic>
          <a:graphicData uri="http://schemas.openxmlformats.org/drawingml/2006/table">
            <a:tbl>
              <a:tblPr firstRow="1" bandRow="1"/>
              <a:tblGrid>
                <a:gridCol w="46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2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64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Gray-level Run-length Features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2672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381774" y="2965925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9874" y="3016725"/>
            <a:ext cx="38072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2374" y="2965925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10474" y="2602477"/>
            <a:ext cx="380726" cy="4142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484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362974" y="2965925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01074" y="2602477"/>
            <a:ext cx="0" cy="4142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162800" y="2399268"/>
          <a:ext cx="6858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7646588" y="2971041"/>
            <a:ext cx="762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332547" y="2602476"/>
            <a:ext cx="342548" cy="419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57974" y="32120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sz="1200" baseline="30000" dirty="0"/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78678" y="321206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sz="1200" baseline="30000" dirty="0"/>
              <a:t>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75176" y="321206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n-US" sz="1200" baseline="30000" dirty="0"/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9011" y="32120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</a:t>
            </a:r>
            <a:r>
              <a:rPr lang="en-US" sz="1200" baseline="30000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74799" y="53558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Run-length </a:t>
            </a:r>
          </a:p>
          <a:p>
            <a:pPr algn="ctr"/>
            <a:r>
              <a:rPr lang="en-US" sz="1200" dirty="0"/>
              <a:t>matrix (R) for 0</a:t>
            </a:r>
            <a:r>
              <a:rPr lang="en-US" sz="1200" baseline="30000" dirty="0"/>
              <a:t>O</a:t>
            </a:r>
            <a:r>
              <a:rPr lang="en-US" sz="1200" dirty="0"/>
              <a:t> </a:t>
            </a:r>
            <a:endParaRPr lang="en-US" sz="1200" baseline="30000" dirty="0"/>
          </a:p>
        </p:txBody>
      </p:sp>
      <p:sp>
        <p:nvSpPr>
          <p:cNvPr id="48" name="Rectangle 47"/>
          <p:cNvSpPr/>
          <p:nvPr/>
        </p:nvSpPr>
        <p:spPr>
          <a:xfrm>
            <a:off x="1524000" y="1623971"/>
            <a:ext cx="9144000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  <a:defRPr/>
            </a:pPr>
            <a:r>
              <a:rPr lang="en-US" sz="2000" b="1" dirty="0"/>
              <a:t>Texture coarseness in specified directions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0187" y="535581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Run-length </a:t>
            </a:r>
          </a:p>
          <a:p>
            <a:pPr algn="ctr"/>
            <a:r>
              <a:rPr lang="en-US" sz="1200" dirty="0"/>
              <a:t>matrix (R) for 90</a:t>
            </a:r>
            <a:r>
              <a:rPr lang="en-US" sz="1200" baseline="30000" dirty="0"/>
              <a:t>O</a:t>
            </a:r>
            <a:r>
              <a:rPr lang="en-US" sz="1200" dirty="0"/>
              <a:t> </a:t>
            </a:r>
            <a:endParaRPr lang="en-US" sz="1200" baseline="300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048775" y="3999268"/>
          <a:ext cx="981544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2760681" y="4493823"/>
            <a:ext cx="1257437" cy="25685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>
            <a:stCxn id="39" idx="3"/>
            <a:endCxn id="41" idx="0"/>
          </p:cNvCxnSpPr>
          <p:nvPr/>
        </p:nvCxnSpPr>
        <p:spPr>
          <a:xfrm flipV="1">
            <a:off x="4018117" y="4341422"/>
            <a:ext cx="1777024" cy="280828"/>
          </a:xfrm>
          <a:prstGeom prst="curvedConnector4">
            <a:avLst>
              <a:gd name="adj1" fmla="val 44640"/>
              <a:gd name="adj2" fmla="val 1814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604641" y="4341423"/>
            <a:ext cx="381000" cy="25685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6725675" y="3984212"/>
          <a:ext cx="981544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305800" y="3581400"/>
                <a:ext cx="1886286" cy="88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𝑗</m:t>
                                      </m:r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581400"/>
                <a:ext cx="1886286" cy="881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20268" y="4629528"/>
              <a:ext cx="1657350" cy="7689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657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7689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𝑀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𝑗</m:t>
                                        </m:r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US" sz="15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ctrlPr>
                                              <a:rPr lang="en-US" sz="15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/>
                                                <a:cs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sz="15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∗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5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/>
                                                <a:cs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𝑗</m:t>
                                            </m:r>
                                          </m:e>
                                          <m:sup>
                                            <m:r>
                                              <a:rPr lang="en-US" sz="15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816941"/>
                  </p:ext>
                </p:extLst>
              </p:nvPr>
            </p:nvGraphicFramePr>
            <p:xfrm>
              <a:off x="8420268" y="4629528"/>
              <a:ext cx="1657350" cy="7689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657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7689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/>
          <p:cNvSpPr txBox="1"/>
          <p:nvPr/>
        </p:nvSpPr>
        <p:spPr>
          <a:xfrm>
            <a:off x="4861134" y="5870027"/>
            <a:ext cx="3010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(For simplicity, symmetry is not considered here.)</a:t>
            </a:r>
            <a:endParaRPr lang="en-US" sz="1100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2323542" y="5588877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3x3 image </a:t>
            </a:r>
          </a:p>
          <a:p>
            <a:pPr algn="ctr"/>
            <a:r>
              <a:rPr lang="en-US" sz="1400" dirty="0"/>
              <a:t>with 4 possible gray levels</a:t>
            </a:r>
            <a:endParaRPr lang="en-US" sz="1400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5485672" y="6334617"/>
            <a:ext cx="5337332" cy="26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Galloway et al. </a:t>
            </a:r>
            <a:r>
              <a:rPr lang="en-US" sz="1100" i="1" dirty="0" err="1"/>
              <a:t>Comput</a:t>
            </a:r>
            <a:r>
              <a:rPr lang="en-US" sz="1100" i="1" dirty="0"/>
              <a:t> Graphics Image Process </a:t>
            </a:r>
            <a:r>
              <a:rPr lang="en-US" sz="1100" dirty="0"/>
              <a:t>1975, Chu et al. </a:t>
            </a:r>
            <a:r>
              <a:rPr lang="en-US" sz="1100" i="1" dirty="0"/>
              <a:t>Pattern </a:t>
            </a:r>
            <a:r>
              <a:rPr lang="en-US" sz="1100" i="1" dirty="0" err="1"/>
              <a:t>Recognit</a:t>
            </a:r>
            <a:r>
              <a:rPr lang="en-US" sz="1100" i="1" dirty="0"/>
              <a:t> </a:t>
            </a:r>
            <a:r>
              <a:rPr lang="en-US" sz="1100" i="1" dirty="0" err="1"/>
              <a:t>Lett</a:t>
            </a:r>
            <a:r>
              <a:rPr lang="en-US" sz="1100" i="1" dirty="0"/>
              <a:t> </a:t>
            </a:r>
            <a:r>
              <a:rPr lang="en-US" sz="1100" dirty="0"/>
              <a:t>1990</a:t>
            </a:r>
          </a:p>
        </p:txBody>
      </p:sp>
    </p:spTree>
    <p:extLst>
      <p:ext uri="{BB962C8B-B14F-4D97-AF65-F5344CB8AC3E}">
        <p14:creationId xmlns:p14="http://schemas.microsoft.com/office/powerpoint/2010/main" val="167048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104944" y="2706935"/>
          <a:ext cx="2151750" cy="152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350">
                  <a:extLst>
                    <a:ext uri="{9D8B030D-6E8A-4147-A177-3AD203B41FA5}">
                      <a16:colId xmlns:a16="http://schemas.microsoft.com/office/drawing/2014/main" val="105776398"/>
                    </a:ext>
                  </a:extLst>
                </a:gridCol>
              </a:tblGrid>
              <a:tr h="410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322275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1542599" y="2765423"/>
          <a:ext cx="1409835" cy="1422399"/>
        </p:xfrm>
        <a:graphic>
          <a:graphicData uri="http://schemas.openxmlformats.org/drawingml/2006/table">
            <a:tbl>
              <a:tblPr firstRow="1" bandRow="1"/>
              <a:tblGrid>
                <a:gridCol w="46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2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64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T="60960" marB="6096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Gray-level Size Zone Features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1623971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  <a:defRPr/>
            </a:pPr>
            <a:r>
              <a:rPr lang="en-US" sz="2000" b="1" dirty="0"/>
              <a:t>Texture </a:t>
            </a:r>
            <a:r>
              <a:rPr lang="en-US" sz="2000" b="1" dirty="0" smtClean="0"/>
              <a:t>homogeneity in a region</a:t>
            </a:r>
            <a:endParaRPr lang="en-US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915090" y="2855181"/>
            <a:ext cx="1161398" cy="25685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>
            <a:stCxn id="39" idx="3"/>
            <a:endCxn id="41" idx="1"/>
          </p:cNvCxnSpPr>
          <p:nvPr/>
        </p:nvCxnSpPr>
        <p:spPr>
          <a:xfrm flipV="1">
            <a:off x="3076488" y="2876278"/>
            <a:ext cx="1459397" cy="10733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535885" y="2747850"/>
            <a:ext cx="381000" cy="25685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0947" y="4312445"/>
            <a:ext cx="1399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(Rotational invariant)</a:t>
            </a:r>
            <a:endParaRPr lang="en-US" sz="1100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1188425" y="4443250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3x3 image </a:t>
            </a:r>
          </a:p>
          <a:p>
            <a:pPr algn="ctr"/>
            <a:r>
              <a:rPr lang="en-US" sz="1400" dirty="0"/>
              <a:t>with 4 possible gray levels</a:t>
            </a:r>
            <a:endParaRPr lang="en-US" sz="1400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9448" y="6334617"/>
            <a:ext cx="754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Guillaume </a:t>
            </a:r>
            <a:r>
              <a:rPr lang="en-US" sz="1200" dirty="0" err="1" smtClean="0"/>
              <a:t>Thibault</a:t>
            </a:r>
            <a:r>
              <a:rPr lang="en-US" sz="1200" dirty="0" smtClean="0"/>
              <a:t> et. al. “</a:t>
            </a:r>
            <a:r>
              <a:rPr lang="en-US" sz="1200" dirty="0"/>
              <a:t>Texture Indexes and Gray Level Size Zone Matrix. Application to Cell Nuclei Classification”. Pattern Recognition and Information Processing </a:t>
            </a:r>
            <a:r>
              <a:rPr lang="en-US" sz="1200" dirty="0" smtClean="0"/>
              <a:t>2009.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972"/>
          <a:stretch/>
        </p:blipFill>
        <p:spPr>
          <a:xfrm>
            <a:off x="7409204" y="2133600"/>
            <a:ext cx="3829050" cy="3801233"/>
          </a:xfrm>
          <a:prstGeom prst="rect">
            <a:avLst/>
          </a:prstGeom>
        </p:spPr>
      </p:pic>
      <p:sp>
        <p:nvSpPr>
          <p:cNvPr id="14" name="L-Shape 13"/>
          <p:cNvSpPr/>
          <p:nvPr/>
        </p:nvSpPr>
        <p:spPr>
          <a:xfrm rot="10800000">
            <a:off x="1450428" y="3268879"/>
            <a:ext cx="1626060" cy="889100"/>
          </a:xfrm>
          <a:prstGeom prst="corner">
            <a:avLst>
              <a:gd name="adj1" fmla="val 50000"/>
              <a:gd name="adj2" fmla="val 12329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14" idx="2"/>
            <a:endCxn id="49" idx="1"/>
          </p:cNvCxnSpPr>
          <p:nvPr/>
        </p:nvCxnSpPr>
        <p:spPr>
          <a:xfrm flipV="1">
            <a:off x="3076488" y="3300544"/>
            <a:ext cx="2753363" cy="4128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829851" y="3172116"/>
            <a:ext cx="381000" cy="25685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9485654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Neigboring</a:t>
            </a:r>
            <a:r>
              <a:rPr lang="en-US" dirty="0" smtClean="0"/>
              <a:t> </a:t>
            </a:r>
            <a:r>
              <a:rPr lang="en-US" dirty="0"/>
              <a:t>Gray Tone </a:t>
            </a:r>
            <a:r>
              <a:rPr lang="en-US" dirty="0" smtClean="0"/>
              <a:t>Difference Features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1623971"/>
            <a:ext cx="97142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en-US" sz="2000" b="1" dirty="0"/>
              <a:t>quantifies the difference between a gray value and the average gray value of its </a:t>
            </a:r>
            <a:r>
              <a:rPr lang="en-US" sz="2000" b="1" dirty="0" smtClean="0"/>
              <a:t>neighbors </a:t>
            </a:r>
            <a:r>
              <a:rPr lang="en-US" sz="2000" b="1" dirty="0"/>
              <a:t>within distance </a:t>
            </a:r>
            <a:r>
              <a:rPr lang="en-US" sz="2000" b="1" dirty="0" smtClean="0"/>
              <a:t>δ</a:t>
            </a:r>
            <a:r>
              <a:rPr lang="en-US" sz="2000" b="1" dirty="0"/>
              <a:t>. The sum of absolute differences for gray level i is stored in the matrix.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38097" y="6334617"/>
            <a:ext cx="942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404040"/>
                </a:solidFill>
                <a:latin typeface="Lato"/>
              </a:rPr>
              <a:t>Amadasun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M, King R; Textural features corresponding to textural properties; Systems, Man and Cybernetics, IEEE Transactions </a:t>
            </a:r>
            <a:r>
              <a:rPr lang="en-US" sz="1200" dirty="0" smtClean="0">
                <a:solidFill>
                  <a:srgbClr val="404040"/>
                </a:solidFill>
                <a:latin typeface="Lato"/>
              </a:rPr>
              <a:t>1989.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28901"/>
            <a:ext cx="673417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70192"/>
            <a:ext cx="21526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689" y="4351116"/>
            <a:ext cx="2505075" cy="18764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676650" y="5289329"/>
            <a:ext cx="1871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945</Words>
  <Application>Microsoft Office PowerPoint</Application>
  <PresentationFormat>Widescreen</PresentationFormat>
  <Paragraphs>272</Paragraphs>
  <Slides>28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Lato</vt:lpstr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ctDNA Radiogenomics</vt:lpstr>
      <vt:lpstr>ctDNA-Radiogenomics</vt:lpstr>
      <vt:lpstr>PyRadiomics</vt:lpstr>
      <vt:lpstr>First-order Features</vt:lpstr>
      <vt:lpstr>Shape Features</vt:lpstr>
      <vt:lpstr>Gray-level Co-occurrence Features</vt:lpstr>
      <vt:lpstr>Gray-level Run-length Features</vt:lpstr>
      <vt:lpstr>Gray-level Size Zone Features</vt:lpstr>
      <vt:lpstr>Neigboring Gray Tone Difference Features</vt:lpstr>
      <vt:lpstr>Gray Level Dependence Matrix Features</vt:lpstr>
      <vt:lpstr>PowerPoint Presentation</vt:lpstr>
      <vt:lpstr>Survival Analysis</vt:lpstr>
      <vt:lpstr>Survival Analysis</vt:lpstr>
      <vt:lpstr>Survival Analysis</vt:lpstr>
      <vt:lpstr>Baseline model</vt:lpstr>
      <vt:lpstr>Baseline model</vt:lpstr>
      <vt:lpstr>Baseline + radiomic features</vt:lpstr>
      <vt:lpstr>Baseline + radiomic features</vt:lpstr>
      <vt:lpstr>Permutation</vt:lpstr>
      <vt:lpstr>Permutation: Progression Free Survival</vt:lpstr>
      <vt:lpstr>Permutation: Overall Survival</vt:lpstr>
      <vt:lpstr>Conclusion</vt:lpstr>
      <vt:lpstr>Semi-automatic tumor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ctDNA Radiogenomics</dc:title>
  <dc:creator>Hsieh, Meng-Kang</dc:creator>
  <cp:lastModifiedBy>Hsieh, Meng-Kang</cp:lastModifiedBy>
  <cp:revision>17</cp:revision>
  <dcterms:created xsi:type="dcterms:W3CDTF">2018-09-13T20:32:09Z</dcterms:created>
  <dcterms:modified xsi:type="dcterms:W3CDTF">2018-09-18T18:11:13Z</dcterms:modified>
</cp:coreProperties>
</file>