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74" r:id="rId4"/>
    <p:sldId id="275" r:id="rId5"/>
    <p:sldId id="276" r:id="rId6"/>
    <p:sldId id="277" r:id="rId7"/>
    <p:sldId id="278" r:id="rId8"/>
    <p:sldId id="279" r:id="rId9"/>
    <p:sldId id="315" r:id="rId10"/>
    <p:sldId id="281" r:id="rId11"/>
    <p:sldId id="280" r:id="rId12"/>
    <p:sldId id="282" r:id="rId13"/>
    <p:sldId id="283" r:id="rId14"/>
    <p:sldId id="284" r:id="rId15"/>
    <p:sldId id="285" r:id="rId16"/>
    <p:sldId id="286" r:id="rId17"/>
    <p:sldId id="288" r:id="rId18"/>
    <p:sldId id="289" r:id="rId19"/>
    <p:sldId id="290" r:id="rId20"/>
    <p:sldId id="291" r:id="rId21"/>
    <p:sldId id="292" r:id="rId22"/>
    <p:sldId id="295" r:id="rId23"/>
    <p:sldId id="296" r:id="rId24"/>
    <p:sldId id="297" r:id="rId25"/>
    <p:sldId id="293" r:id="rId26"/>
    <p:sldId id="294" r:id="rId27"/>
    <p:sldId id="298" r:id="rId28"/>
    <p:sldId id="301" r:id="rId29"/>
    <p:sldId id="304" r:id="rId30"/>
    <p:sldId id="305" r:id="rId31"/>
    <p:sldId id="307" r:id="rId32"/>
    <p:sldId id="306" r:id="rId33"/>
    <p:sldId id="309" r:id="rId34"/>
    <p:sldId id="310" r:id="rId35"/>
    <p:sldId id="311" r:id="rId36"/>
    <p:sldId id="312" r:id="rId37"/>
    <p:sldId id="313" r:id="rId38"/>
    <p:sldId id="314"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3" autoAdjust="0"/>
    <p:restoredTop sz="94660"/>
  </p:normalViewPr>
  <p:slideViewPr>
    <p:cSldViewPr snapToGrid="0">
      <p:cViewPr varScale="1">
        <p:scale>
          <a:sx n="83" d="100"/>
          <a:sy n="83"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TR/CSS21/propid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CSS/CSS_Positioning/Understanding_z_index/The_stacking_contex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asings.net/zh-t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oors86.netlify.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dirty="0"/>
              <a:t>CSS</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3</a:t>
            </a:r>
          </a:p>
        </p:txBody>
      </p:sp>
      <p:pic>
        <p:nvPicPr>
          <p:cNvPr id="5" name="Graphic 4">
            <a:extLst>
              <a:ext uri="{FF2B5EF4-FFF2-40B4-BE49-F238E27FC236}">
                <a16:creationId xmlns:a16="http://schemas.microsoft.com/office/drawing/2014/main" id="{D9FF73C4-7DB3-EC5C-8041-395B12C678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863087"/>
            <a:ext cx="6912217" cy="4608144"/>
          </a:xfrm>
          <a:prstGeom prst="rect">
            <a:avLst/>
          </a:prstGeom>
        </p:spPr>
      </p:pic>
      <p:cxnSp>
        <p:nvCxnSpPr>
          <p:cNvPr id="29" name="Straight Connector 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02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EBA8-472E-1FED-F0AA-BDA4CC81D9AC}"/>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16831E3A-C203-326F-413F-04FE30CE6842}"/>
              </a:ext>
            </a:extLst>
          </p:cNvPr>
          <p:cNvSpPr>
            <a:spLocks noGrp="1"/>
          </p:cNvSpPr>
          <p:nvPr>
            <p:ph idx="1"/>
          </p:nvPr>
        </p:nvSpPr>
        <p:spPr>
          <a:xfrm>
            <a:off x="1097280" y="2108201"/>
            <a:ext cx="10058400" cy="4200001"/>
          </a:xfrm>
        </p:spPr>
        <p:txBody>
          <a:bodyPr>
            <a:normAutofit lnSpcReduction="10000"/>
          </a:bodyPr>
          <a:lstStyle/>
          <a:p>
            <a:pPr>
              <a:buFont typeface="Wingdings" pitchFamily="2" charset="2"/>
              <a:buChar char="q"/>
            </a:pPr>
            <a:r>
              <a:rPr lang="zh-TW" altLang="en-US" dirty="0"/>
              <a:t> </a:t>
            </a:r>
            <a:r>
              <a:rPr lang="en-US" altLang="zh-TW" dirty="0"/>
              <a:t>Inheritance</a:t>
            </a:r>
          </a:p>
          <a:p>
            <a:pPr lvl="1">
              <a:buFont typeface="Wingdings" pitchFamily="2" charset="2"/>
              <a:buChar char="q"/>
            </a:pPr>
            <a:r>
              <a:rPr lang="zh-TW" altLang="en-US" dirty="0"/>
              <a:t> </a:t>
            </a:r>
            <a:r>
              <a:rPr lang="en-US" altLang="zh-TW" dirty="0"/>
              <a:t>Parents</a:t>
            </a:r>
            <a:r>
              <a:rPr lang="zh-TW" altLang="en-US" dirty="0"/>
              <a:t> </a:t>
            </a:r>
            <a:r>
              <a:rPr lang="en-US" altLang="zh-TW" dirty="0"/>
              <a:t>and</a:t>
            </a:r>
            <a:r>
              <a:rPr lang="zh-TW" altLang="en-US" dirty="0"/>
              <a:t> </a:t>
            </a:r>
            <a:r>
              <a:rPr lang="en-US" altLang="zh-TW" dirty="0"/>
              <a:t>Children</a:t>
            </a:r>
            <a:r>
              <a:rPr lang="zh-TW" altLang="en-US" dirty="0"/>
              <a:t> </a:t>
            </a:r>
            <a:r>
              <a:rPr lang="en-US" altLang="zh-TW" dirty="0"/>
              <a:t>–</a:t>
            </a:r>
            <a:r>
              <a:rPr lang="zh-TW" altLang="en-US" dirty="0"/>
              <a:t> 在</a:t>
            </a:r>
            <a:r>
              <a:rPr lang="en-US" altLang="zh-TW" dirty="0"/>
              <a:t>HTML</a:t>
            </a:r>
            <a:r>
              <a:rPr lang="zh-TW" altLang="en-US" dirty="0"/>
              <a:t>當中的</a:t>
            </a:r>
            <a:r>
              <a:rPr lang="en-US" altLang="zh-TW" dirty="0"/>
              <a:t>DOM</a:t>
            </a:r>
            <a:r>
              <a:rPr lang="zh-TW" altLang="en-US" dirty="0"/>
              <a:t> </a:t>
            </a:r>
            <a:r>
              <a:rPr lang="en-US" altLang="zh-TW" dirty="0"/>
              <a:t>Tree</a:t>
            </a:r>
            <a:r>
              <a:rPr lang="zh-TW" altLang="en-US" dirty="0"/>
              <a:t>中，</a:t>
            </a:r>
            <a:r>
              <a:rPr lang="en-US" altLang="zh-TW" dirty="0"/>
              <a:t>Parent</a:t>
            </a:r>
            <a:r>
              <a:rPr lang="zh-TW" altLang="en-US" dirty="0"/>
              <a:t> </a:t>
            </a:r>
            <a:r>
              <a:rPr lang="en-US" altLang="zh-TW" dirty="0"/>
              <a:t>Node</a:t>
            </a:r>
            <a:r>
              <a:rPr lang="zh-TW" altLang="en-US" dirty="0"/>
              <a:t>可被稱為</a:t>
            </a:r>
            <a:r>
              <a:rPr lang="en-US" altLang="zh-TW" dirty="0"/>
              <a:t>Child</a:t>
            </a:r>
            <a:r>
              <a:rPr lang="zh-TW" altLang="en-US" dirty="0"/>
              <a:t> </a:t>
            </a:r>
            <a:r>
              <a:rPr lang="en-US" altLang="zh-TW" dirty="0"/>
              <a:t>Node</a:t>
            </a:r>
            <a:r>
              <a:rPr lang="zh-TW" altLang="en-US" dirty="0"/>
              <a:t>的父元素</a:t>
            </a:r>
            <a:r>
              <a:rPr lang="en-US" altLang="zh-TW" dirty="0"/>
              <a:t>(Parent</a:t>
            </a:r>
            <a:r>
              <a:rPr lang="zh-TW" altLang="en-US" dirty="0"/>
              <a:t> </a:t>
            </a:r>
            <a:r>
              <a:rPr lang="en-US" altLang="zh-TW" dirty="0"/>
              <a:t>Element)</a:t>
            </a:r>
            <a:r>
              <a:rPr lang="zh-TW" altLang="en-US" dirty="0"/>
              <a:t>，反之，</a:t>
            </a:r>
            <a:r>
              <a:rPr lang="en-US" altLang="zh-TW" dirty="0"/>
              <a:t> Child</a:t>
            </a:r>
            <a:r>
              <a:rPr lang="zh-TW" altLang="en-US" dirty="0"/>
              <a:t> </a:t>
            </a:r>
            <a:r>
              <a:rPr lang="en-US" altLang="zh-TW" dirty="0"/>
              <a:t>Node</a:t>
            </a:r>
            <a:r>
              <a:rPr lang="zh-TW" altLang="en-US" dirty="0"/>
              <a:t>可稱為</a:t>
            </a:r>
            <a:r>
              <a:rPr lang="en-US" altLang="zh-TW" dirty="0"/>
              <a:t>Parent</a:t>
            </a:r>
            <a:r>
              <a:rPr lang="zh-TW" altLang="en-US" dirty="0"/>
              <a:t> </a:t>
            </a:r>
            <a:r>
              <a:rPr lang="en-US" altLang="zh-TW" dirty="0"/>
              <a:t>Node</a:t>
            </a:r>
            <a:r>
              <a:rPr lang="zh-TW" altLang="en-US" dirty="0"/>
              <a:t>的子元素</a:t>
            </a:r>
            <a:r>
              <a:rPr lang="en-US" altLang="zh-TW" dirty="0"/>
              <a:t>(Child</a:t>
            </a:r>
            <a:r>
              <a:rPr lang="zh-TW" altLang="en-US" dirty="0"/>
              <a:t> </a:t>
            </a:r>
            <a:r>
              <a:rPr lang="en-US" altLang="zh-TW" dirty="0"/>
              <a:t>Element)</a:t>
            </a:r>
            <a:r>
              <a:rPr lang="zh-TW" altLang="en-US" dirty="0"/>
              <a:t>。</a:t>
            </a:r>
            <a:endParaRPr lang="en-US" altLang="zh-TW" dirty="0"/>
          </a:p>
          <a:p>
            <a:pPr lvl="1">
              <a:buFont typeface="Wingdings" pitchFamily="2" charset="2"/>
              <a:buChar char="q"/>
            </a:pPr>
            <a:r>
              <a:rPr lang="zh-TW" altLang="en-US" dirty="0"/>
              <a:t> </a:t>
            </a:r>
            <a:r>
              <a:rPr lang="en-US" altLang="zh-TW" dirty="0"/>
              <a:t>Inherited</a:t>
            </a:r>
            <a:r>
              <a:rPr lang="zh-TW" altLang="en-US" dirty="0"/>
              <a:t> </a:t>
            </a:r>
            <a:r>
              <a:rPr lang="en-US" altLang="zh-TW" dirty="0"/>
              <a:t>and</a:t>
            </a:r>
            <a:r>
              <a:rPr lang="zh-TW" altLang="en-US" dirty="0"/>
              <a:t> </a:t>
            </a:r>
            <a:r>
              <a:rPr lang="en-US" altLang="zh-TW" dirty="0"/>
              <a:t>Non-Inherited</a:t>
            </a:r>
            <a:r>
              <a:rPr lang="zh-TW" altLang="en-US" dirty="0"/>
              <a:t> </a:t>
            </a:r>
            <a:r>
              <a:rPr lang="en-US" altLang="zh-TW" dirty="0"/>
              <a:t>Properties</a:t>
            </a:r>
            <a:r>
              <a:rPr lang="zh-TW" altLang="en-US" dirty="0"/>
              <a:t> </a:t>
            </a:r>
            <a:r>
              <a:rPr lang="en-US" altLang="zh-TW" dirty="0"/>
              <a:t>–</a:t>
            </a:r>
            <a:r>
              <a:rPr lang="zh-TW" altLang="en-US" dirty="0"/>
              <a:t> </a:t>
            </a:r>
            <a:r>
              <a:rPr lang="en-US" altLang="zh-TW" dirty="0"/>
              <a:t>CSS</a:t>
            </a:r>
            <a:r>
              <a:rPr lang="zh-TW" altLang="en-US" dirty="0"/>
              <a:t>當中的某些屬性會被子元素繼承，而某些不會。會繼承的屬性中，常見的包含</a:t>
            </a:r>
            <a:r>
              <a:rPr lang="en-US" altLang="zh-TW" dirty="0"/>
              <a:t>color,</a:t>
            </a:r>
            <a:r>
              <a:rPr lang="zh-TW" altLang="en-US" dirty="0"/>
              <a:t> </a:t>
            </a:r>
            <a:r>
              <a:rPr lang="en-US" altLang="zh-TW" dirty="0"/>
              <a:t>font-family,</a:t>
            </a:r>
            <a:r>
              <a:rPr lang="zh-TW" altLang="en-US" dirty="0"/>
              <a:t> </a:t>
            </a:r>
            <a:r>
              <a:rPr lang="en-US" altLang="zh-TW" dirty="0"/>
              <a:t>font-size,</a:t>
            </a:r>
            <a:r>
              <a:rPr lang="zh-TW" altLang="en-US" dirty="0"/>
              <a:t> </a:t>
            </a:r>
            <a:r>
              <a:rPr lang="en-US" altLang="zh-TW" dirty="0"/>
              <a:t>font-weight,</a:t>
            </a:r>
            <a:r>
              <a:rPr lang="zh-TW" altLang="en-US" dirty="0"/>
              <a:t> </a:t>
            </a:r>
            <a:r>
              <a:rPr lang="en-US" altLang="zh-TW" dirty="0"/>
              <a:t>list-style-type,</a:t>
            </a:r>
            <a:r>
              <a:rPr lang="zh-TW" altLang="en-US" dirty="0"/>
              <a:t> </a:t>
            </a:r>
            <a:r>
              <a:rPr lang="en-US" altLang="zh-TW" dirty="0"/>
              <a:t>text-align</a:t>
            </a:r>
            <a:r>
              <a:rPr lang="zh-TW" altLang="en-US" dirty="0"/>
              <a:t>。詳細清單請見 </a:t>
            </a:r>
            <a:r>
              <a:rPr lang="en-US" altLang="zh-TW" dirty="0">
                <a:hlinkClick r:id="rId2"/>
              </a:rPr>
              <a:t>https://www.w3.org/TR/CSS21/propidx.html</a:t>
            </a:r>
            <a:r>
              <a:rPr lang="zh-TW" altLang="en-US" dirty="0"/>
              <a:t>。然而，因為</a:t>
            </a:r>
            <a:r>
              <a:rPr lang="en-US" altLang="zh-TW" dirty="0"/>
              <a:t>user</a:t>
            </a:r>
            <a:r>
              <a:rPr lang="zh-TW" altLang="en-US" dirty="0"/>
              <a:t> </a:t>
            </a:r>
            <a:r>
              <a:rPr lang="en-US" altLang="zh-TW" dirty="0"/>
              <a:t>agent</a:t>
            </a:r>
            <a:r>
              <a:rPr lang="zh-TW" altLang="en-US" dirty="0"/>
              <a:t> </a:t>
            </a:r>
            <a:r>
              <a:rPr lang="en-US" altLang="zh-TW" dirty="0"/>
              <a:t>styling</a:t>
            </a:r>
            <a:r>
              <a:rPr lang="zh-TW" altLang="en-US" dirty="0"/>
              <a:t> 優先度比 </a:t>
            </a:r>
            <a:r>
              <a:rPr lang="en-US" altLang="zh-TW" dirty="0"/>
              <a:t>inheritance</a:t>
            </a:r>
            <a:r>
              <a:rPr lang="zh-TW" altLang="en-US" dirty="0"/>
              <a:t>更高，所以要注意瀏覽器的預設樣式可能會覆蓋繼承的屬性。例如，</a:t>
            </a:r>
            <a:r>
              <a:rPr lang="en-US" altLang="zh-TW" dirty="0"/>
              <a:t>&lt;a&gt;</a:t>
            </a:r>
            <a:r>
              <a:rPr lang="zh-TW" altLang="en-US" dirty="0"/>
              <a:t>標籤的顏色通常需要額外設定。</a:t>
            </a:r>
            <a:endParaRPr lang="en-US" altLang="zh-TW" dirty="0"/>
          </a:p>
          <a:p>
            <a:pPr>
              <a:buFont typeface="Wingdings" pitchFamily="2" charset="2"/>
              <a:buChar char="q"/>
            </a:pPr>
            <a:r>
              <a:rPr lang="zh-TW" altLang="en-US" dirty="0"/>
              <a:t> </a:t>
            </a:r>
            <a:r>
              <a:rPr lang="en-US" altLang="zh-TW" dirty="0"/>
              <a:t>Conflicting</a:t>
            </a:r>
            <a:r>
              <a:rPr lang="zh-TW" altLang="en-US" dirty="0"/>
              <a:t> </a:t>
            </a:r>
            <a:r>
              <a:rPr lang="en-US" altLang="zh-TW" dirty="0"/>
              <a:t>Styling</a:t>
            </a:r>
          </a:p>
          <a:p>
            <a:pPr lvl="1">
              <a:buFont typeface="Wingdings" pitchFamily="2" charset="2"/>
              <a:buChar char="q"/>
            </a:pPr>
            <a:r>
              <a:rPr lang="zh-TW" altLang="en-US" dirty="0"/>
              <a:t> 由於一個</a:t>
            </a:r>
            <a:r>
              <a:rPr lang="en-US" altLang="zh-TW" dirty="0"/>
              <a:t>HTML</a:t>
            </a:r>
            <a:r>
              <a:rPr lang="zh-TW" altLang="en-US" dirty="0"/>
              <a:t>文件可以連結到數個</a:t>
            </a:r>
            <a:r>
              <a:rPr lang="en-US" altLang="zh-TW" dirty="0"/>
              <a:t>CSS</a:t>
            </a:r>
            <a:r>
              <a:rPr lang="zh-TW" altLang="en-US" dirty="0"/>
              <a:t> </a:t>
            </a:r>
            <a:r>
              <a:rPr lang="en-US" altLang="zh-TW" dirty="0"/>
              <a:t>Stylesheet</a:t>
            </a:r>
            <a:r>
              <a:rPr lang="zh-TW" altLang="en-US" dirty="0"/>
              <a:t>，且單一</a:t>
            </a:r>
            <a:r>
              <a:rPr lang="en-US" altLang="zh-TW" dirty="0"/>
              <a:t>Stylesheet </a:t>
            </a:r>
            <a:r>
              <a:rPr lang="zh-TW" altLang="en-US" dirty="0"/>
              <a:t>內部可能出現重複設定樣式的情況，所以</a:t>
            </a:r>
            <a:r>
              <a:rPr lang="en-US" altLang="zh-TW" dirty="0"/>
              <a:t>CSS</a:t>
            </a:r>
            <a:r>
              <a:rPr lang="zh-TW" altLang="en-US" dirty="0"/>
              <a:t>程式碼之間可能存在衝突。</a:t>
            </a:r>
            <a:endParaRPr lang="en-US" altLang="zh-TW" dirty="0"/>
          </a:p>
          <a:p>
            <a:pPr lvl="1">
              <a:buFont typeface="Wingdings" pitchFamily="2" charset="2"/>
              <a:buChar char="q"/>
            </a:pPr>
            <a:r>
              <a:rPr lang="zh-TW" altLang="en-US" dirty="0"/>
              <a:t>衝突處理原則有</a:t>
            </a:r>
            <a:r>
              <a:rPr lang="en-US" altLang="zh-TW" dirty="0"/>
              <a:t>Priority,</a:t>
            </a:r>
            <a:r>
              <a:rPr lang="zh-TW" altLang="en-US" dirty="0"/>
              <a:t> </a:t>
            </a:r>
            <a:r>
              <a:rPr lang="en-US" altLang="zh-TW" dirty="0"/>
              <a:t>Specificity,</a:t>
            </a:r>
            <a:r>
              <a:rPr lang="zh-TW" altLang="en-US" dirty="0"/>
              <a:t> 以及 </a:t>
            </a:r>
            <a:r>
              <a:rPr lang="en-US" altLang="zh-TW" dirty="0"/>
              <a:t>Order</a:t>
            </a:r>
            <a:r>
              <a:rPr lang="zh-TW" altLang="en-US" dirty="0"/>
              <a:t> </a:t>
            </a:r>
            <a:r>
              <a:rPr lang="en-US" altLang="zh-TW" dirty="0"/>
              <a:t>Rule</a:t>
            </a:r>
            <a:r>
              <a:rPr lang="zh-TW" altLang="en-US" dirty="0"/>
              <a:t>。</a:t>
            </a:r>
            <a:endParaRPr lang="en-US" altLang="zh-TW" dirty="0"/>
          </a:p>
          <a:p>
            <a:pPr lvl="1">
              <a:buFont typeface="Wingdings" pitchFamily="2" charset="2"/>
              <a:buChar char="q"/>
            </a:pPr>
            <a:endParaRPr lang="en-US" altLang="zh-TW" dirty="0"/>
          </a:p>
        </p:txBody>
      </p:sp>
    </p:spTree>
    <p:extLst>
      <p:ext uri="{BB962C8B-B14F-4D97-AF65-F5344CB8AC3E}">
        <p14:creationId xmlns:p14="http://schemas.microsoft.com/office/powerpoint/2010/main" val="377320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9ED2-8C70-A3DF-A723-C6CFAF768213}"/>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41F9DEC1-FB78-3E60-CB3B-A5C83653726F}"/>
              </a:ext>
            </a:extLst>
          </p:cNvPr>
          <p:cNvSpPr>
            <a:spLocks noGrp="1"/>
          </p:cNvSpPr>
          <p:nvPr>
            <p:ph idx="1"/>
          </p:nvPr>
        </p:nvSpPr>
        <p:spPr/>
        <p:txBody>
          <a:bodyPr/>
          <a:lstStyle/>
          <a:p>
            <a:r>
              <a:rPr lang="en-US" dirty="0"/>
              <a:t>根據</a:t>
            </a:r>
            <a:r>
              <a:rPr lang="en-US" altLang="zh-TW" dirty="0"/>
              <a:t>W3C</a:t>
            </a:r>
            <a:r>
              <a:rPr lang="zh-TW" altLang="en-US" dirty="0"/>
              <a:t>的標準，網頁瀏覽器的預設樣式被稱為</a:t>
            </a:r>
            <a:r>
              <a:rPr lang="en-US" altLang="zh-TW" dirty="0"/>
              <a:t>user</a:t>
            </a:r>
            <a:r>
              <a:rPr lang="zh-TW" altLang="en-US" dirty="0"/>
              <a:t> </a:t>
            </a:r>
            <a:r>
              <a:rPr lang="en-US" altLang="zh-TW" dirty="0"/>
              <a:t>agent</a:t>
            </a:r>
            <a:r>
              <a:rPr lang="zh-TW" altLang="en-US" dirty="0"/>
              <a:t> </a:t>
            </a:r>
            <a:r>
              <a:rPr lang="en-US" altLang="zh-TW" dirty="0"/>
              <a:t>stylesheet</a:t>
            </a:r>
            <a:r>
              <a:rPr lang="zh-TW" altLang="en-US" dirty="0"/>
              <a:t>，而網頁瀏覽器連結的</a:t>
            </a:r>
            <a:r>
              <a:rPr lang="en-US" altLang="zh-TW" dirty="0"/>
              <a:t>stylesheet </a:t>
            </a:r>
            <a:r>
              <a:rPr lang="zh-TW" altLang="en-US" dirty="0"/>
              <a:t>被稱為</a:t>
            </a:r>
            <a:r>
              <a:rPr lang="en-US" altLang="zh-TW" dirty="0"/>
              <a:t>user</a:t>
            </a:r>
            <a:r>
              <a:rPr lang="zh-TW" altLang="en-US" dirty="0"/>
              <a:t> </a:t>
            </a:r>
            <a:r>
              <a:rPr lang="en-US" altLang="zh-TW" dirty="0"/>
              <a:t>stylesheet</a:t>
            </a:r>
            <a:r>
              <a:rPr lang="zh-TW" altLang="en-US" dirty="0"/>
              <a:t>。</a:t>
            </a:r>
            <a:r>
              <a:rPr lang="en-US" altLang="zh-TW" dirty="0"/>
              <a:t>Priority</a:t>
            </a:r>
            <a:r>
              <a:rPr lang="zh-TW" altLang="en-US" dirty="0"/>
              <a:t>優先級順序為：</a:t>
            </a:r>
            <a:endParaRPr lang="en-US" altLang="zh-TW" dirty="0"/>
          </a:p>
          <a:p>
            <a:pPr marL="457200" indent="-457200">
              <a:buFont typeface="+mj-lt"/>
              <a:buAutoNum type="arabicPeriod"/>
            </a:pPr>
            <a:r>
              <a:rPr lang="en-US" altLang="zh-TW" dirty="0"/>
              <a:t>Inline</a:t>
            </a:r>
            <a:r>
              <a:rPr lang="zh-TW" altLang="en-US" dirty="0"/>
              <a:t> </a:t>
            </a:r>
            <a:r>
              <a:rPr lang="en-US" altLang="zh-TW" dirty="0"/>
              <a:t>Styling</a:t>
            </a:r>
          </a:p>
          <a:p>
            <a:pPr marL="457200" indent="-457200">
              <a:buFont typeface="+mj-lt"/>
              <a:buAutoNum type="arabicPeriod"/>
            </a:pPr>
            <a:r>
              <a:rPr lang="en-US" altLang="zh-TW" dirty="0"/>
              <a:t>User</a:t>
            </a:r>
            <a:r>
              <a:rPr lang="zh-TW" altLang="en-US" dirty="0"/>
              <a:t> </a:t>
            </a:r>
            <a:r>
              <a:rPr lang="en-US" altLang="zh-TW" dirty="0"/>
              <a:t>Stylesheet</a:t>
            </a:r>
            <a:r>
              <a:rPr lang="zh-TW" altLang="en-US" dirty="0"/>
              <a:t> </a:t>
            </a:r>
            <a:r>
              <a:rPr lang="en-US" altLang="zh-TW" dirty="0"/>
              <a:t>(</a:t>
            </a:r>
            <a:r>
              <a:rPr lang="zh-TW" altLang="en-US" dirty="0"/>
              <a:t>內部順序由</a:t>
            </a:r>
            <a:r>
              <a:rPr lang="en-US" altLang="zh-TW" dirty="0"/>
              <a:t>Specificity</a:t>
            </a:r>
            <a:r>
              <a:rPr lang="zh-TW" altLang="en-US" dirty="0"/>
              <a:t>決定</a:t>
            </a:r>
            <a:r>
              <a:rPr lang="en-US" altLang="zh-TW" dirty="0"/>
              <a:t>)</a:t>
            </a:r>
          </a:p>
          <a:p>
            <a:pPr marL="457200" indent="-457200">
              <a:buFont typeface="+mj-lt"/>
              <a:buAutoNum type="arabicPeriod"/>
            </a:pPr>
            <a:r>
              <a:rPr lang="en-US" altLang="zh-TW" dirty="0"/>
              <a:t>User</a:t>
            </a:r>
            <a:r>
              <a:rPr lang="zh-TW" altLang="en-US" dirty="0"/>
              <a:t> </a:t>
            </a:r>
            <a:r>
              <a:rPr lang="en-US" altLang="zh-TW" dirty="0"/>
              <a:t>Agent</a:t>
            </a:r>
            <a:r>
              <a:rPr lang="zh-TW" altLang="en-US" dirty="0"/>
              <a:t> </a:t>
            </a:r>
            <a:r>
              <a:rPr lang="en-US" altLang="zh-TW" dirty="0"/>
              <a:t>Stylesheet</a:t>
            </a:r>
          </a:p>
          <a:p>
            <a:pPr marL="457200" indent="-457200">
              <a:buFont typeface="+mj-lt"/>
              <a:buAutoNum type="arabicPeriod"/>
            </a:pPr>
            <a:r>
              <a:rPr lang="en-US" altLang="zh-TW" dirty="0"/>
              <a:t>Inheritance</a:t>
            </a:r>
          </a:p>
          <a:p>
            <a:pPr marL="0" indent="0">
              <a:buNone/>
            </a:pPr>
            <a:endParaRPr lang="en-TW" altLang="zh-TW" dirty="0"/>
          </a:p>
        </p:txBody>
      </p:sp>
    </p:spTree>
    <p:extLst>
      <p:ext uri="{BB962C8B-B14F-4D97-AF65-F5344CB8AC3E}">
        <p14:creationId xmlns:p14="http://schemas.microsoft.com/office/powerpoint/2010/main" val="230468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9CD1-BCFA-7951-44AC-B50EAE3B2B78}"/>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0B724B18-2B33-55E9-7AD9-20E07D56E1F1}"/>
              </a:ext>
            </a:extLst>
          </p:cNvPr>
          <p:cNvSpPr>
            <a:spLocks noGrp="1"/>
          </p:cNvSpPr>
          <p:nvPr>
            <p:ph idx="1"/>
          </p:nvPr>
        </p:nvSpPr>
        <p:spPr/>
        <p:txBody>
          <a:bodyPr/>
          <a:lstStyle/>
          <a:p>
            <a:r>
              <a:rPr lang="en-US" dirty="0"/>
              <a:t>CSS </a:t>
            </a:r>
            <a:r>
              <a:rPr lang="ja-JP" altLang="en-US"/>
              <a:t>選擇器有不同的</a:t>
            </a:r>
            <a:r>
              <a:rPr lang="en-US" altLang="ja-JP" dirty="0"/>
              <a:t>specificities</a:t>
            </a:r>
            <a:r>
              <a:rPr lang="ja-JP" altLang="en-US"/>
              <a:t>。 例如，選擇</a:t>
            </a:r>
            <a:r>
              <a:rPr lang="en-US" dirty="0"/>
              <a:t>id </a:t>
            </a:r>
            <a:r>
              <a:rPr lang="ja-JP" altLang="en-US"/>
              <a:t>比選擇</a:t>
            </a:r>
            <a:r>
              <a:rPr lang="en-US" dirty="0"/>
              <a:t>class </a:t>
            </a:r>
            <a:r>
              <a:rPr lang="ja-JP" altLang="en-US"/>
              <a:t>更</a:t>
            </a:r>
            <a:r>
              <a:rPr lang="en-US" altLang="zh-TW" dirty="0"/>
              <a:t>specific</a:t>
            </a:r>
            <a:r>
              <a:rPr lang="ja-JP" altLang="en-US"/>
              <a:t>，所以當一個標籤有兩個 具體程度不同的</a:t>
            </a:r>
            <a:r>
              <a:rPr lang="en-US" dirty="0"/>
              <a:t>CSS </a:t>
            </a:r>
            <a:r>
              <a:rPr lang="ja-JP" altLang="en-US"/>
              <a:t>選擇器時，它會取更</a:t>
            </a:r>
            <a:r>
              <a:rPr lang="en-US" altLang="zh-TW" dirty="0"/>
              <a:t>specific(</a:t>
            </a:r>
            <a:r>
              <a:rPr lang="ja-JP" altLang="en-US"/>
              <a:t>具體</a:t>
            </a:r>
            <a:r>
              <a:rPr lang="en-US" altLang="zh-TW" dirty="0"/>
              <a:t>)</a:t>
            </a:r>
            <a:r>
              <a:rPr lang="ja-JP" altLang="en-US"/>
              <a:t> 的樣式並套用於標籤上面，而不考慮順序前後。</a:t>
            </a:r>
            <a:endParaRPr lang="en-US" altLang="ja-JP" dirty="0"/>
          </a:p>
          <a:p>
            <a:pPr>
              <a:buFont typeface="+mj-lt"/>
              <a:buAutoNum type="arabicPeriod"/>
            </a:pPr>
            <a:r>
              <a:rPr lang="zh-TW" altLang="en-US" dirty="0"/>
              <a:t> </a:t>
            </a:r>
            <a:r>
              <a:rPr lang="en-US" altLang="zh-TW" dirty="0"/>
              <a:t>id - specificity (1, 0, 0)</a:t>
            </a:r>
          </a:p>
          <a:p>
            <a:pPr>
              <a:buFont typeface="+mj-lt"/>
              <a:buAutoNum type="arabicPeriod"/>
            </a:pPr>
            <a:r>
              <a:rPr lang="zh-TW" altLang="en-US" dirty="0"/>
              <a:t> </a:t>
            </a:r>
            <a:r>
              <a:rPr lang="en-US" altLang="zh-TW" dirty="0"/>
              <a:t>class - specificity (0, 1, 0)</a:t>
            </a:r>
          </a:p>
          <a:p>
            <a:pPr>
              <a:buFont typeface="+mj-lt"/>
              <a:buAutoNum type="arabicPeriod"/>
            </a:pPr>
            <a:r>
              <a:rPr lang="zh-TW" altLang="en-US" dirty="0"/>
              <a:t> </a:t>
            </a:r>
            <a:r>
              <a:rPr lang="en-US" altLang="zh-TW" dirty="0"/>
              <a:t>tag - specificity (0, 0, 1)</a:t>
            </a:r>
          </a:p>
          <a:p>
            <a:endParaRPr lang="en-TW" dirty="0"/>
          </a:p>
        </p:txBody>
      </p:sp>
    </p:spTree>
    <p:extLst>
      <p:ext uri="{BB962C8B-B14F-4D97-AF65-F5344CB8AC3E}">
        <p14:creationId xmlns:p14="http://schemas.microsoft.com/office/powerpoint/2010/main" val="156033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1C40-5507-A8B5-4310-139332455C62}"/>
              </a:ext>
            </a:extLst>
          </p:cNvPr>
          <p:cNvSpPr>
            <a:spLocks noGrp="1"/>
          </p:cNvSpPr>
          <p:nvPr>
            <p:ph type="title"/>
          </p:nvPr>
        </p:nvSpPr>
        <p:spPr/>
        <p:txBody>
          <a:bodyPr/>
          <a:lstStyle/>
          <a:p>
            <a:r>
              <a:rPr lang="en-US" altLang="zh-TW" dirty="0"/>
              <a:t>CSS</a:t>
            </a:r>
            <a:r>
              <a:rPr lang="zh-TW" altLang="en-US" dirty="0"/>
              <a:t> 概念</a:t>
            </a:r>
            <a:endParaRPr lang="en-TW" dirty="0"/>
          </a:p>
        </p:txBody>
      </p:sp>
      <p:sp>
        <p:nvSpPr>
          <p:cNvPr id="3" name="Content Placeholder 2">
            <a:extLst>
              <a:ext uri="{FF2B5EF4-FFF2-40B4-BE49-F238E27FC236}">
                <a16:creationId xmlns:a16="http://schemas.microsoft.com/office/drawing/2014/main" id="{0FC4FACD-7D62-DE3A-279F-F296A52823D6}"/>
              </a:ext>
            </a:extLst>
          </p:cNvPr>
          <p:cNvSpPr>
            <a:spLocks noGrp="1"/>
          </p:cNvSpPr>
          <p:nvPr>
            <p:ph idx="1"/>
          </p:nvPr>
        </p:nvSpPr>
        <p:spPr/>
        <p:txBody>
          <a:bodyPr/>
          <a:lstStyle/>
          <a:p>
            <a:r>
              <a:rPr lang="en-US" altLang="zh-TW" dirty="0"/>
              <a:t>Order</a:t>
            </a:r>
            <a:r>
              <a:rPr lang="zh-TW" altLang="en-US" dirty="0"/>
              <a:t> </a:t>
            </a:r>
            <a:r>
              <a:rPr lang="en-US" altLang="zh-TW" dirty="0"/>
              <a:t>Rule(</a:t>
            </a:r>
            <a:r>
              <a:rPr lang="zh-TW" altLang="en-US" dirty="0"/>
              <a:t>順序規則</a:t>
            </a:r>
            <a:r>
              <a:rPr lang="en-US" altLang="zh-TW" dirty="0"/>
              <a:t>)</a:t>
            </a:r>
            <a:r>
              <a:rPr lang="zh-TW" altLang="en-US" dirty="0"/>
              <a:t>是指：</a:t>
            </a:r>
            <a:endParaRPr lang="en-US" altLang="zh-TW" dirty="0"/>
          </a:p>
          <a:p>
            <a:pPr marL="457200" indent="-457200">
              <a:buFont typeface="+mj-lt"/>
              <a:buAutoNum type="arabicPeriod"/>
            </a:pPr>
            <a:r>
              <a:rPr lang="zh-TW" altLang="en-US" dirty="0"/>
              <a:t>當我們有相同</a:t>
            </a:r>
            <a:r>
              <a:rPr lang="en-US" altLang="zh-TW" dirty="0"/>
              <a:t>specificity</a:t>
            </a:r>
            <a:r>
              <a:rPr lang="zh-TW" altLang="en-US" dirty="0"/>
              <a:t>的選擇器時，後寫的選擇器樣式會覆寫前面寫的樣式。</a:t>
            </a:r>
            <a:endParaRPr lang="en-US" altLang="zh-TW" dirty="0"/>
          </a:p>
          <a:p>
            <a:pPr marL="457200" indent="-457200">
              <a:buFont typeface="+mj-lt"/>
              <a:buAutoNum type="arabicPeriod"/>
            </a:pPr>
            <a:r>
              <a:rPr lang="zh-TW" altLang="en-US" dirty="0"/>
              <a:t>放在比較後面的</a:t>
            </a:r>
            <a:r>
              <a:rPr lang="en-US" altLang="zh-TW" dirty="0"/>
              <a:t>&lt;link&gt;</a:t>
            </a:r>
            <a:r>
              <a:rPr lang="zh-TW" altLang="en-US" dirty="0"/>
              <a:t> </a:t>
            </a:r>
            <a:r>
              <a:rPr lang="en-US" altLang="zh-TW" dirty="0"/>
              <a:t>stylesheet</a:t>
            </a:r>
            <a:r>
              <a:rPr lang="zh-TW" altLang="en-US" dirty="0"/>
              <a:t>會覆寫放在前面的</a:t>
            </a:r>
            <a:r>
              <a:rPr lang="en-US" altLang="zh-TW" dirty="0"/>
              <a:t>&lt;link&gt;</a:t>
            </a:r>
            <a:r>
              <a:rPr lang="zh-TW" altLang="en-US" dirty="0"/>
              <a:t> </a:t>
            </a:r>
            <a:r>
              <a:rPr lang="en-US" altLang="zh-TW" dirty="0"/>
              <a:t>stylesheet</a:t>
            </a:r>
            <a:r>
              <a:rPr lang="zh-TW" altLang="en-US" dirty="0"/>
              <a:t>。</a:t>
            </a:r>
            <a:endParaRPr lang="en-US" altLang="zh-TW" dirty="0"/>
          </a:p>
        </p:txBody>
      </p:sp>
    </p:spTree>
    <p:extLst>
      <p:ext uri="{BB962C8B-B14F-4D97-AF65-F5344CB8AC3E}">
        <p14:creationId xmlns:p14="http://schemas.microsoft.com/office/powerpoint/2010/main" val="293837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49D1-71DC-E827-ECEC-D03C38692ECC}"/>
              </a:ext>
            </a:extLst>
          </p:cNvPr>
          <p:cNvSpPr>
            <a:spLocks noGrp="1"/>
          </p:cNvSpPr>
          <p:nvPr>
            <p:ph type="title"/>
          </p:nvPr>
        </p:nvSpPr>
        <p:spPr/>
        <p:txBody>
          <a:bodyPr/>
          <a:lstStyle/>
          <a:p>
            <a:r>
              <a:rPr lang="en-US" dirty="0" err="1"/>
              <a:t>文字樣式</a:t>
            </a:r>
            <a:r>
              <a:rPr lang="zh-TW" altLang="en-US" dirty="0"/>
              <a:t> </a:t>
            </a:r>
            <a:r>
              <a:rPr lang="en-US" altLang="zh-TW" dirty="0"/>
              <a:t>text styling</a:t>
            </a:r>
            <a:endParaRPr lang="en-TW" dirty="0"/>
          </a:p>
        </p:txBody>
      </p:sp>
      <p:sp>
        <p:nvSpPr>
          <p:cNvPr id="3" name="Content Placeholder 2">
            <a:extLst>
              <a:ext uri="{FF2B5EF4-FFF2-40B4-BE49-F238E27FC236}">
                <a16:creationId xmlns:a16="http://schemas.microsoft.com/office/drawing/2014/main" id="{2D1CD533-01F3-93BF-E2DD-2FF3E81A838E}"/>
              </a:ext>
            </a:extLst>
          </p:cNvPr>
          <p:cNvSpPr>
            <a:spLocks noGrp="1"/>
          </p:cNvSpPr>
          <p:nvPr>
            <p:ph idx="1"/>
          </p:nvPr>
        </p:nvSpPr>
        <p:spPr>
          <a:xfrm>
            <a:off x="1097280" y="2108201"/>
            <a:ext cx="10058400" cy="4246300"/>
          </a:xfrm>
        </p:spPr>
        <p:txBody>
          <a:bodyPr>
            <a:normAutofit lnSpcReduction="10000"/>
          </a:bodyPr>
          <a:lstStyle/>
          <a:p>
            <a:pPr>
              <a:buFont typeface="Wingdings" pitchFamily="2" charset="2"/>
              <a:buChar char="§"/>
            </a:pPr>
            <a:r>
              <a:rPr lang="en-US" altLang="zh-TW" dirty="0"/>
              <a:t>font-size</a:t>
            </a:r>
            <a:r>
              <a:rPr lang="zh-TW" altLang="en-US" dirty="0"/>
              <a:t> </a:t>
            </a:r>
            <a:r>
              <a:rPr lang="en-US" altLang="zh-TW" dirty="0"/>
              <a:t>-</a:t>
            </a:r>
            <a:r>
              <a:rPr lang="zh-TW" altLang="en-US" dirty="0"/>
              <a:t> 設置字體的大小。可以設置絕對單位或是相對單位。</a:t>
            </a:r>
            <a:endParaRPr lang="en-US" altLang="zh-TW" dirty="0"/>
          </a:p>
          <a:p>
            <a:pPr>
              <a:buFont typeface="Wingdings" pitchFamily="2" charset="2"/>
              <a:buChar char="§"/>
            </a:pPr>
            <a:r>
              <a:rPr lang="en-US" altLang="zh-TW" dirty="0"/>
              <a:t>text-align</a:t>
            </a:r>
            <a:r>
              <a:rPr lang="zh-TW" altLang="en-US" dirty="0"/>
              <a:t> </a:t>
            </a:r>
            <a:r>
              <a:rPr lang="en-US" altLang="zh-TW" dirty="0"/>
              <a:t>–</a:t>
            </a:r>
            <a:r>
              <a:rPr lang="zh-TW" altLang="en-US" dirty="0"/>
              <a:t> 設置</a:t>
            </a:r>
            <a:r>
              <a:rPr lang="en-US" altLang="zh-TW" dirty="0"/>
              <a:t>block</a:t>
            </a:r>
            <a:r>
              <a:rPr lang="zh-TW" altLang="en-US" dirty="0"/>
              <a:t> </a:t>
            </a:r>
            <a:r>
              <a:rPr lang="en-US" altLang="zh-TW" dirty="0"/>
              <a:t>element</a:t>
            </a:r>
            <a:r>
              <a:rPr lang="zh-TW" altLang="en-US" dirty="0"/>
              <a:t>或</a:t>
            </a:r>
            <a:r>
              <a:rPr lang="en-US" altLang="zh-TW" dirty="0"/>
              <a:t>table</a:t>
            </a:r>
            <a:r>
              <a:rPr lang="zh-TW" altLang="en-US" dirty="0"/>
              <a:t> </a:t>
            </a:r>
            <a:r>
              <a:rPr lang="en-US" altLang="zh-TW" dirty="0"/>
              <a:t>cell</a:t>
            </a:r>
            <a:r>
              <a:rPr lang="zh-TW" altLang="en-US" dirty="0"/>
              <a:t>中的</a:t>
            </a:r>
            <a:r>
              <a:rPr lang="en-US" altLang="zh-TW" dirty="0"/>
              <a:t> content</a:t>
            </a:r>
            <a:r>
              <a:rPr lang="zh-TW" altLang="en-US" dirty="0"/>
              <a:t>的水平對齊位置。</a:t>
            </a:r>
            <a:endParaRPr lang="en-US" altLang="zh-TW" dirty="0"/>
          </a:p>
          <a:p>
            <a:pPr>
              <a:buFont typeface="Wingdings" pitchFamily="2" charset="2"/>
              <a:buChar char="§"/>
            </a:pPr>
            <a:r>
              <a:rPr lang="en-US" altLang="zh-TW" dirty="0"/>
              <a:t>text-decoration</a:t>
            </a:r>
            <a:r>
              <a:rPr lang="zh-TW" altLang="en-US" dirty="0"/>
              <a:t> </a:t>
            </a:r>
            <a:r>
              <a:rPr lang="en-US" altLang="zh-TW" dirty="0"/>
              <a:t>-</a:t>
            </a:r>
            <a:r>
              <a:rPr lang="zh-TW" altLang="en-US" dirty="0"/>
              <a:t> </a:t>
            </a:r>
            <a:r>
              <a:rPr lang="ja-JP" altLang="en-US" dirty="0"/>
              <a:t>設置文本上裝飾線的外觀。</a:t>
            </a:r>
            <a:endParaRPr lang="en-US" altLang="ja-JP" dirty="0"/>
          </a:p>
          <a:p>
            <a:pPr>
              <a:buFont typeface="Wingdings" pitchFamily="2" charset="2"/>
              <a:buChar char="§"/>
            </a:pPr>
            <a:r>
              <a:rPr lang="en-US" altLang="ja-JP" dirty="0"/>
              <a:t>line-height</a:t>
            </a:r>
            <a:r>
              <a:rPr lang="zh-TW" altLang="en-US" dirty="0"/>
              <a:t> </a:t>
            </a:r>
            <a:r>
              <a:rPr lang="en-US" altLang="zh-TW" dirty="0"/>
              <a:t>-</a:t>
            </a:r>
            <a:r>
              <a:rPr lang="zh-TW" altLang="en-US" dirty="0"/>
              <a:t> </a:t>
            </a:r>
            <a:r>
              <a:rPr lang="ja-JP" altLang="en-US" dirty="0"/>
              <a:t>通常用於設置文字行距。</a:t>
            </a:r>
            <a:endParaRPr lang="en-US" altLang="ja-JP" dirty="0"/>
          </a:p>
          <a:p>
            <a:pPr>
              <a:buFont typeface="Wingdings" pitchFamily="2" charset="2"/>
              <a:buChar char="§"/>
            </a:pPr>
            <a:r>
              <a:rPr lang="en-US" altLang="ja-JP" dirty="0"/>
              <a:t>letter-spacing </a:t>
            </a:r>
            <a:r>
              <a:rPr lang="en-US" altLang="zh-TW" dirty="0"/>
              <a:t>-</a:t>
            </a:r>
            <a:r>
              <a:rPr lang="zh-TW" altLang="en-US" dirty="0"/>
              <a:t> </a:t>
            </a:r>
            <a:r>
              <a:rPr lang="ja-JP" altLang="en-US" dirty="0"/>
              <a:t>設置文字水平間距。</a:t>
            </a:r>
            <a:endParaRPr lang="en-US" altLang="ja-JP" dirty="0"/>
          </a:p>
          <a:p>
            <a:pPr>
              <a:buFont typeface="Wingdings" pitchFamily="2" charset="2"/>
              <a:buChar char="§"/>
            </a:pPr>
            <a:r>
              <a:rPr lang="en-US" altLang="ja-JP" dirty="0"/>
              <a:t>font-family </a:t>
            </a:r>
            <a:r>
              <a:rPr lang="en-US" altLang="zh-TW" dirty="0"/>
              <a:t>-</a:t>
            </a:r>
            <a:r>
              <a:rPr lang="zh-TW" altLang="en-US" dirty="0"/>
              <a:t> </a:t>
            </a:r>
            <a:r>
              <a:rPr lang="ja-JP" altLang="en-US" dirty="0"/>
              <a:t>為所選元素指定一個或多個字體系列的優先列表。</a:t>
            </a:r>
            <a:endParaRPr lang="en-US" altLang="ja-JP" dirty="0"/>
          </a:p>
          <a:p>
            <a:pPr>
              <a:buFont typeface="Wingdings" pitchFamily="2" charset="2"/>
              <a:buChar char="§"/>
            </a:pPr>
            <a:r>
              <a:rPr lang="en-US" altLang="zh-TW" dirty="0"/>
              <a:t>text-indent</a:t>
            </a:r>
            <a:r>
              <a:rPr lang="zh-TW" altLang="en-US" dirty="0"/>
              <a:t> </a:t>
            </a:r>
            <a:r>
              <a:rPr lang="en-US" altLang="zh-TW" dirty="0"/>
              <a:t>-</a:t>
            </a:r>
            <a:r>
              <a:rPr lang="zh-TW" altLang="en-US" dirty="0"/>
              <a:t> 設段落的內縮長度。</a:t>
            </a:r>
            <a:endParaRPr lang="en-US" altLang="zh-TW" dirty="0"/>
          </a:p>
          <a:p>
            <a:pPr>
              <a:buFont typeface="Wingdings" pitchFamily="2" charset="2"/>
              <a:buChar char="§"/>
            </a:pPr>
            <a:r>
              <a:rPr lang="zh-TW" altLang="en-US" dirty="0"/>
              <a:t> </a:t>
            </a:r>
            <a:r>
              <a:rPr lang="en-US" altLang="zh-TW" dirty="0"/>
              <a:t>font-weight – </a:t>
            </a:r>
            <a:r>
              <a:rPr lang="zh-TW" altLang="en-US" dirty="0"/>
              <a:t>設定粗體字。</a:t>
            </a: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endParaRPr lang="en-US" altLang="zh-TW" dirty="0"/>
          </a:p>
        </p:txBody>
      </p:sp>
    </p:spTree>
    <p:extLst>
      <p:ext uri="{BB962C8B-B14F-4D97-AF65-F5344CB8AC3E}">
        <p14:creationId xmlns:p14="http://schemas.microsoft.com/office/powerpoint/2010/main" val="421675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892F-BBEC-F27C-E69D-227853F0A04F}"/>
              </a:ext>
            </a:extLst>
          </p:cNvPr>
          <p:cNvSpPr>
            <a:spLocks noGrp="1"/>
          </p:cNvSpPr>
          <p:nvPr>
            <p:ph type="title"/>
          </p:nvPr>
        </p:nvSpPr>
        <p:spPr/>
        <p:txBody>
          <a:bodyPr/>
          <a:lstStyle/>
          <a:p>
            <a:r>
              <a:rPr lang="en-US" altLang="zh-TW" dirty="0"/>
              <a:t>CSS</a:t>
            </a:r>
            <a:r>
              <a:rPr lang="zh-TW" altLang="en-US" dirty="0"/>
              <a:t> 單位</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2B0F6D-19CF-4132-E31E-518E5264AFA7}"/>
                  </a:ext>
                </a:extLst>
              </p:cNvPr>
              <p:cNvSpPr>
                <a:spLocks noGrp="1"/>
              </p:cNvSpPr>
              <p:nvPr>
                <p:ph idx="1"/>
              </p:nvPr>
            </p:nvSpPr>
            <p:spPr/>
            <p:txBody>
              <a:bodyPr>
                <a:normAutofit/>
              </a:bodyPr>
              <a:lstStyle/>
              <a:p>
                <a:r>
                  <a:rPr lang="en-US" altLang="zh-TW" dirty="0"/>
                  <a:t>CSS</a:t>
                </a:r>
                <a:r>
                  <a:rPr lang="zh-TW" altLang="en-US" dirty="0"/>
                  <a:t>的單位包含兩大類別：</a:t>
                </a:r>
                <a:r>
                  <a:rPr lang="en-US" altLang="zh-TW" dirty="0"/>
                  <a:t>absolute</a:t>
                </a:r>
                <a:r>
                  <a:rPr lang="zh-TW" altLang="en-US" dirty="0"/>
                  <a:t> </a:t>
                </a:r>
                <a:r>
                  <a:rPr lang="en-US" altLang="zh-TW" dirty="0"/>
                  <a:t>units</a:t>
                </a:r>
                <a:r>
                  <a:rPr lang="zh-TW" altLang="en-US" dirty="0"/>
                  <a:t>以及</a:t>
                </a:r>
                <a:r>
                  <a:rPr lang="en-US" altLang="zh-TW" dirty="0"/>
                  <a:t>relative</a:t>
                </a:r>
                <a:r>
                  <a:rPr lang="zh-TW" altLang="en-US" dirty="0"/>
                  <a:t> </a:t>
                </a:r>
                <a:r>
                  <a:rPr lang="en-US" altLang="zh-TW" dirty="0"/>
                  <a:t>units</a:t>
                </a:r>
                <a:r>
                  <a:rPr lang="zh-TW" altLang="en-US" dirty="0"/>
                  <a:t>。</a:t>
                </a:r>
                <a:r>
                  <a:rPr lang="en-US" altLang="zh-TW" dirty="0"/>
                  <a:t> </a:t>
                </a:r>
              </a:p>
              <a:p>
                <a:r>
                  <a:rPr lang="en-US" altLang="zh-TW" dirty="0"/>
                  <a:t>Absolute</a:t>
                </a:r>
                <a:r>
                  <a:rPr lang="zh-TW" altLang="en-US" dirty="0"/>
                  <a:t> </a:t>
                </a:r>
                <a:r>
                  <a:rPr lang="en-US" altLang="zh-TW" dirty="0"/>
                  <a:t>units</a:t>
                </a:r>
                <a:r>
                  <a:rPr lang="zh-TW" altLang="en-US" dirty="0"/>
                  <a:t>是指有預設數值或是現實生活定義的單位，包含</a:t>
                </a:r>
                <a:r>
                  <a:rPr lang="en-US" altLang="zh-TW" dirty="0" err="1"/>
                  <a:t>px</a:t>
                </a:r>
                <a:r>
                  <a:rPr lang="zh-TW" altLang="en-US" dirty="0"/>
                  <a:t>（代表</a:t>
                </a:r>
                <a:r>
                  <a:rPr lang="en-US" altLang="zh-TW" dirty="0"/>
                  <a:t>pixel</a:t>
                </a:r>
                <a:r>
                  <a:rPr lang="zh-TW" altLang="en-US" dirty="0"/>
                  <a:t>，長度為</a:t>
                </a:r>
                <a:r>
                  <a:rPr lang="en-TW" dirty="0"/>
                  <a:t>2.54</a:t>
                </a:r>
                <a:r>
                  <a:rPr lang="zh-TW" altLang="en-US" dirty="0"/>
                  <a:t> </a:t>
                </a:r>
                <a:r>
                  <a:rPr lang="en-US" altLang="zh-TW" dirty="0"/>
                  <a:t>cm</a:t>
                </a:r>
                <a:r>
                  <a:rPr lang="zh-TW" altLang="en-US" dirty="0"/>
                  <a:t> </a:t>
                </a:r>
                <a:r>
                  <a:rPr lang="en-US" altLang="zh-TW" dirty="0"/>
                  <a:t>(1</a:t>
                </a:r>
                <a:r>
                  <a:rPr lang="zh-TW" altLang="en-US" dirty="0"/>
                  <a:t> </a:t>
                </a:r>
                <a:r>
                  <a:rPr lang="en-US" altLang="zh-TW" dirty="0"/>
                  <a:t>inch)</a:t>
                </a:r>
                <a:r>
                  <a:rPr lang="zh-TW" altLang="en-US" dirty="0"/>
                  <a:t>的</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96</m:t>
                        </m:r>
                      </m:den>
                    </m:f>
                    <m:r>
                      <a:rPr lang="zh-TW" altLang="en-US" i="1">
                        <a:latin typeface="Cambria Math" panose="02040503050406030204" pitchFamily="18" charset="0"/>
                      </a:rPr>
                      <m:t>）</m:t>
                    </m:r>
                  </m:oMath>
                </a14:m>
                <a:r>
                  <a:rPr lang="en-US" altLang="zh-TW" dirty="0"/>
                  <a:t>,</a:t>
                </a:r>
                <a:r>
                  <a:rPr lang="zh-TW" altLang="en-US" dirty="0"/>
                  <a:t> </a:t>
                </a:r>
                <a:r>
                  <a:rPr lang="en-US" altLang="zh-TW" dirty="0"/>
                  <a:t>in,</a:t>
                </a:r>
                <a:r>
                  <a:rPr lang="zh-TW" altLang="en-US" dirty="0"/>
                  <a:t> </a:t>
                </a:r>
                <a:r>
                  <a:rPr lang="en-US" altLang="zh-TW" dirty="0"/>
                  <a:t>mm,</a:t>
                </a:r>
                <a:r>
                  <a:rPr lang="zh-TW" altLang="en-US" dirty="0"/>
                  <a:t> </a:t>
                </a:r>
                <a:r>
                  <a:rPr lang="en-US" altLang="zh-TW" dirty="0"/>
                  <a:t>cm</a:t>
                </a:r>
                <a:r>
                  <a:rPr lang="zh-TW" altLang="en-US" dirty="0"/>
                  <a:t>等等。</a:t>
                </a:r>
                <a:endParaRPr lang="en-TW" altLang="zh-TW" dirty="0"/>
              </a:p>
              <a:p>
                <a:r>
                  <a:rPr lang="en-US" altLang="zh-TW" dirty="0"/>
                  <a:t>Relative</a:t>
                </a:r>
                <a:r>
                  <a:rPr lang="zh-TW" altLang="en-US" dirty="0"/>
                  <a:t> </a:t>
                </a:r>
                <a:r>
                  <a:rPr lang="en-US" altLang="zh-TW" dirty="0"/>
                  <a:t>units</a:t>
                </a:r>
                <a:r>
                  <a:rPr lang="zh-TW" altLang="en-US" dirty="0"/>
                  <a:t>是指相對於某種數值的單位，包含：</a:t>
                </a:r>
                <a:endParaRPr lang="en-US" altLang="zh-TW" dirty="0"/>
              </a:p>
              <a:p>
                <a:pPr marL="457200" indent="-457200">
                  <a:buFont typeface="+mj-lt"/>
                  <a:buAutoNum type="arabicPeriod"/>
                </a:pPr>
                <a:r>
                  <a:rPr lang="en-US" altLang="zh-TW" dirty="0" err="1"/>
                  <a:t>em</a:t>
                </a:r>
                <a:r>
                  <a:rPr lang="zh-TW" altLang="en-US" dirty="0"/>
                  <a:t> </a:t>
                </a:r>
                <a:r>
                  <a:rPr lang="en-US" altLang="zh-TW" dirty="0"/>
                  <a:t>–</a:t>
                </a:r>
                <a:r>
                  <a:rPr lang="zh-TW" altLang="en-US" dirty="0"/>
                  <a:t> 相對於</a:t>
                </a:r>
                <a:r>
                  <a:rPr lang="en-US" altLang="zh-TW" dirty="0"/>
                  <a:t>parent</a:t>
                </a:r>
                <a:r>
                  <a:rPr lang="zh-TW" altLang="en-US" dirty="0"/>
                  <a:t> </a:t>
                </a:r>
                <a:r>
                  <a:rPr lang="en-US" altLang="zh-TW" dirty="0"/>
                  <a:t>element</a:t>
                </a:r>
                <a:r>
                  <a:rPr lang="zh-TW" altLang="en-US" dirty="0"/>
                  <a:t>的長度。在多層的</a:t>
                </a:r>
                <a:r>
                  <a:rPr lang="en-US" altLang="zh-TW" dirty="0"/>
                  <a:t>DOM</a:t>
                </a:r>
                <a:r>
                  <a:rPr lang="zh-TW" altLang="en-US" dirty="0"/>
                  <a:t> </a:t>
                </a:r>
                <a:r>
                  <a:rPr lang="en-US" altLang="zh-TW" dirty="0"/>
                  <a:t>Tree</a:t>
                </a:r>
                <a:r>
                  <a:rPr lang="zh-TW" altLang="en-US" dirty="0"/>
                  <a:t>當中，越下層的</a:t>
                </a:r>
                <a:r>
                  <a:rPr lang="en-US" altLang="zh-TW" dirty="0"/>
                  <a:t>element</a:t>
                </a:r>
                <a:r>
                  <a:rPr lang="zh-TW" altLang="en-US" dirty="0"/>
                  <a:t>的</a:t>
                </a:r>
                <a:r>
                  <a:rPr lang="en-US" altLang="zh-TW" dirty="0" err="1"/>
                  <a:t>em</a:t>
                </a:r>
                <a:r>
                  <a:rPr lang="zh-TW" altLang="en-US" dirty="0"/>
                  <a:t>值可能難以計算。</a:t>
                </a:r>
                <a:endParaRPr lang="en-US" altLang="zh-TW" dirty="0"/>
              </a:p>
            </p:txBody>
          </p:sp>
        </mc:Choice>
        <mc:Fallback xmlns="">
          <p:sp>
            <p:nvSpPr>
              <p:cNvPr id="3" name="Content Placeholder 2">
                <a:extLst>
                  <a:ext uri="{FF2B5EF4-FFF2-40B4-BE49-F238E27FC236}">
                    <a16:creationId xmlns:a16="http://schemas.microsoft.com/office/drawing/2014/main" id="{8A2B0F6D-19CF-4132-E31E-518E5264AFA7}"/>
                  </a:ext>
                </a:extLst>
              </p:cNvPr>
              <p:cNvSpPr>
                <a:spLocks noGrp="1" noRot="1" noChangeAspect="1" noMove="1" noResize="1" noEditPoints="1" noAdjustHandles="1" noChangeArrowheads="1" noChangeShapeType="1" noTextEdit="1"/>
              </p:cNvSpPr>
              <p:nvPr>
                <p:ph idx="1"/>
              </p:nvPr>
            </p:nvSpPr>
            <p:spPr>
              <a:blipFill>
                <a:blip r:embed="rId2"/>
                <a:stretch>
                  <a:fillRect l="-1765" t="-1347"/>
                </a:stretch>
              </a:blipFill>
            </p:spPr>
            <p:txBody>
              <a:bodyPr/>
              <a:lstStyle/>
              <a:p>
                <a:r>
                  <a:rPr lang="en-TW">
                    <a:noFill/>
                  </a:rPr>
                  <a:t> </a:t>
                </a:r>
              </a:p>
            </p:txBody>
          </p:sp>
        </mc:Fallback>
      </mc:AlternateContent>
    </p:spTree>
    <p:extLst>
      <p:ext uri="{BB962C8B-B14F-4D97-AF65-F5344CB8AC3E}">
        <p14:creationId xmlns:p14="http://schemas.microsoft.com/office/powerpoint/2010/main" val="195849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AAEE-895E-E21A-0B1A-FC19282EB696}"/>
              </a:ext>
            </a:extLst>
          </p:cNvPr>
          <p:cNvSpPr>
            <a:spLocks noGrp="1"/>
          </p:cNvSpPr>
          <p:nvPr>
            <p:ph type="title"/>
          </p:nvPr>
        </p:nvSpPr>
        <p:spPr/>
        <p:txBody>
          <a:bodyPr/>
          <a:lstStyle/>
          <a:p>
            <a:r>
              <a:rPr lang="en-US" altLang="zh-TW" dirty="0"/>
              <a:t>CSS</a:t>
            </a:r>
            <a:r>
              <a:rPr lang="zh-TW" altLang="en-US" dirty="0"/>
              <a:t> 單位</a:t>
            </a:r>
            <a:endParaRPr lang="en-TW"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2B6E71-93E0-FDA8-F7E3-B2CD19B97E0F}"/>
                  </a:ext>
                </a:extLst>
              </p:cNvPr>
              <p:cNvSpPr>
                <a:spLocks noGrp="1"/>
              </p:cNvSpPr>
              <p:nvPr>
                <p:ph idx="1"/>
              </p:nvPr>
            </p:nvSpPr>
            <p:spPr>
              <a:xfrm>
                <a:off x="1097280" y="2108201"/>
                <a:ext cx="10058400" cy="4246300"/>
              </a:xfrm>
            </p:spPr>
            <p:txBody>
              <a:bodyPr>
                <a:normAutofit/>
              </a:bodyPr>
              <a:lstStyle/>
              <a:p>
                <a:pPr marL="457200" indent="-457200">
                  <a:buFont typeface="+mj-lt"/>
                  <a:buAutoNum type="arabicPeriod" startAt="2"/>
                </a:pPr>
                <a:r>
                  <a:rPr lang="en-US" altLang="zh-TW" dirty="0"/>
                  <a:t>rem</a:t>
                </a:r>
                <a:r>
                  <a:rPr lang="zh-TW" altLang="en-US" dirty="0"/>
                  <a:t> </a:t>
                </a:r>
                <a:r>
                  <a:rPr lang="en-US" altLang="zh-TW" dirty="0"/>
                  <a:t>–</a:t>
                </a:r>
                <a:r>
                  <a:rPr lang="zh-TW" altLang="en-US" dirty="0"/>
                  <a:t> </a:t>
                </a:r>
                <a:r>
                  <a:rPr lang="en-US" altLang="zh-TW" dirty="0"/>
                  <a:t>root</a:t>
                </a:r>
                <a:r>
                  <a:rPr lang="zh-TW" altLang="en-US" dirty="0"/>
                  <a:t> </a:t>
                </a:r>
                <a:r>
                  <a:rPr lang="en-US" altLang="zh-TW" dirty="0" err="1"/>
                  <a:t>em</a:t>
                </a:r>
                <a:r>
                  <a:rPr lang="zh-TW" altLang="en-US" dirty="0"/>
                  <a:t>的意思。</a:t>
                </a:r>
                <a:r>
                  <a:rPr lang="en-US" altLang="zh-TW" dirty="0"/>
                  <a:t>rem</a:t>
                </a:r>
                <a:r>
                  <a:rPr lang="zh-TW" altLang="en-US" dirty="0"/>
                  <a:t>會找到</a:t>
                </a:r>
                <a:r>
                  <a:rPr lang="en-US" altLang="zh-TW" dirty="0"/>
                  <a:t>&lt;html&gt;</a:t>
                </a:r>
                <a:r>
                  <a:rPr lang="zh-TW" altLang="en-US" dirty="0"/>
                  <a:t>這個元素的設定。網頁瀏覽器的預設</a:t>
                </a:r>
                <a:r>
                  <a:rPr lang="en-US" altLang="zh-TW" dirty="0"/>
                  <a:t>font</a:t>
                </a:r>
                <a:r>
                  <a:rPr lang="zh-TW" altLang="en-US" dirty="0"/>
                  <a:t> </a:t>
                </a:r>
                <a:r>
                  <a:rPr lang="en-US" altLang="zh-TW" dirty="0"/>
                  <a:t>size</a:t>
                </a:r>
                <a:r>
                  <a:rPr lang="zh-TW" altLang="en-US" dirty="0"/>
                  <a:t>為</a:t>
                </a:r>
                <a:r>
                  <a:rPr lang="en-US" altLang="zh-TW" dirty="0"/>
                  <a:t>16px</a:t>
                </a:r>
                <a:r>
                  <a:rPr lang="zh-TW" altLang="en-US" dirty="0"/>
                  <a:t>，所以</a:t>
                </a:r>
                <a:r>
                  <a:rPr lang="en-US" altLang="zh-TW" dirty="0"/>
                  <a:t>1em</a:t>
                </a:r>
                <a:r>
                  <a:rPr lang="zh-TW" altLang="en-US" dirty="0"/>
                  <a:t>等於</a:t>
                </a:r>
                <a:r>
                  <a:rPr lang="en-US" altLang="zh-TW" dirty="0"/>
                  <a:t>16px</a:t>
                </a:r>
                <a:r>
                  <a:rPr lang="zh-TW" altLang="en-US" dirty="0"/>
                  <a:t>。如果年長使用者的網頁瀏覽器設定字體放大，則網頁瀏覽器的預設</a:t>
                </a:r>
                <a:r>
                  <a:rPr lang="en-US" altLang="zh-TW" dirty="0"/>
                  <a:t>font</a:t>
                </a:r>
                <a:r>
                  <a:rPr lang="zh-TW" altLang="en-US" dirty="0"/>
                  <a:t> </a:t>
                </a:r>
                <a:r>
                  <a:rPr lang="en-US" altLang="zh-TW" dirty="0"/>
                  <a:t>size</a:t>
                </a:r>
                <a:r>
                  <a:rPr lang="zh-TW" altLang="en-US" dirty="0"/>
                  <a:t>可能為</a:t>
                </a:r>
                <a:r>
                  <a:rPr lang="en-US" altLang="zh-TW" dirty="0"/>
                  <a:t>24px</a:t>
                </a:r>
                <a:r>
                  <a:rPr lang="zh-TW" altLang="en-US" dirty="0"/>
                  <a:t>，則</a:t>
                </a:r>
                <a:r>
                  <a:rPr lang="en-US" altLang="zh-TW" dirty="0"/>
                  <a:t>1em</a:t>
                </a:r>
                <a:r>
                  <a:rPr lang="zh-TW" altLang="en-US" dirty="0"/>
                  <a:t>等於</a:t>
                </a:r>
                <a:r>
                  <a:rPr lang="en-US" altLang="zh-TW" dirty="0"/>
                  <a:t>24px</a:t>
                </a:r>
                <a:r>
                  <a:rPr lang="zh-TW" altLang="en-US" dirty="0"/>
                  <a:t>。</a:t>
                </a:r>
                <a:endParaRPr lang="en-US" altLang="zh-TW" dirty="0"/>
              </a:p>
              <a:p>
                <a:pPr marL="457200" indent="-457200">
                  <a:buFont typeface="+mj-lt"/>
                  <a:buAutoNum type="arabicPeriod" startAt="2"/>
                </a:pPr>
                <a:r>
                  <a:rPr lang="en-US" altLang="zh-TW" dirty="0" err="1"/>
                  <a:t>vw</a:t>
                </a:r>
                <a:r>
                  <a:rPr lang="zh-TW" altLang="en-US" dirty="0"/>
                  <a:t> </a:t>
                </a:r>
                <a:r>
                  <a:rPr lang="en-US" altLang="zh-TW" dirty="0"/>
                  <a:t>–</a:t>
                </a:r>
                <a:r>
                  <a:rPr lang="zh-TW" altLang="en-US" dirty="0"/>
                  <a:t> </a:t>
                </a:r>
                <a:r>
                  <a:rPr lang="en-US" altLang="zh-TW" dirty="0"/>
                  <a:t>viewport</a:t>
                </a:r>
                <a:r>
                  <a:rPr lang="zh-TW" altLang="en-US" dirty="0"/>
                  <a:t> </a:t>
                </a:r>
                <a:r>
                  <a:rPr lang="en-US" altLang="zh-TW" dirty="0"/>
                  <a:t>width</a:t>
                </a:r>
                <a:r>
                  <a:rPr lang="zh-TW" altLang="en-US" dirty="0"/>
                  <a:t>的縮寫，是指目前</a:t>
                </a:r>
                <a:r>
                  <a:rPr lang="en-US" altLang="zh-TW" dirty="0"/>
                  <a:t>viewport</a:t>
                </a:r>
                <a:r>
                  <a:rPr lang="zh-TW" altLang="en-US" dirty="0"/>
                  <a:t> </a:t>
                </a:r>
                <a:r>
                  <a:rPr lang="en-US" altLang="zh-TW" dirty="0"/>
                  <a:t>(</a:t>
                </a:r>
                <a:r>
                  <a:rPr lang="zh-TW" altLang="en-US" dirty="0"/>
                  <a:t>也就是瀏覽器視窗</a:t>
                </a:r>
                <a:r>
                  <a:rPr lang="en-US" altLang="zh-TW" dirty="0"/>
                  <a:t>)</a:t>
                </a:r>
                <a:r>
                  <a:rPr lang="zh-TW" altLang="en-US" dirty="0"/>
                  <a:t>的寬度的</a:t>
                </a: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100</m:t>
                        </m:r>
                      </m:den>
                    </m:f>
                  </m:oMath>
                </a14:m>
                <a:r>
                  <a:rPr lang="en-TW" dirty="0"/>
                  <a:t>。</a:t>
                </a:r>
                <a:r>
                  <a:rPr lang="en-US" altLang="zh-TW" dirty="0"/>
                  <a:t>100vw</a:t>
                </a:r>
                <a:r>
                  <a:rPr lang="en-TW" dirty="0"/>
                  <a:t>長度通常會略</a:t>
                </a:r>
                <a:r>
                  <a:rPr lang="zh-TW" altLang="en-US" dirty="0"/>
                  <a:t>寬</a:t>
                </a:r>
                <a:r>
                  <a:rPr lang="en-TW" dirty="0"/>
                  <a:t>於網頁寬度，所以設定某個元素的</a:t>
                </a:r>
                <a:r>
                  <a:rPr lang="en-US" dirty="0" err="1"/>
                  <a:t>寬度為</a:t>
                </a:r>
                <a:r>
                  <a:rPr lang="en-US" altLang="zh-TW" dirty="0"/>
                  <a:t> 100vw</a:t>
                </a:r>
                <a:r>
                  <a:rPr lang="zh-TW" altLang="en-US" dirty="0"/>
                  <a:t>會導致出現</a:t>
                </a:r>
                <a:r>
                  <a:rPr lang="en-US" altLang="zh-TW" dirty="0"/>
                  <a:t>horizontal</a:t>
                </a:r>
                <a:r>
                  <a:rPr lang="zh-TW" altLang="en-US" dirty="0"/>
                  <a:t> </a:t>
                </a:r>
                <a:r>
                  <a:rPr lang="en-US" altLang="zh-TW" dirty="0"/>
                  <a:t>scrollbar</a:t>
                </a:r>
                <a:r>
                  <a:rPr lang="zh-TW" altLang="en-US" dirty="0"/>
                  <a:t>。</a:t>
                </a:r>
                <a:endParaRPr lang="en-US" altLang="zh-TW" dirty="0"/>
              </a:p>
              <a:p>
                <a:pPr marL="457200" indent="-457200">
                  <a:buFont typeface="+mj-lt"/>
                  <a:buAutoNum type="arabicPeriod" startAt="2"/>
                </a:pPr>
                <a:r>
                  <a:rPr lang="en-US" altLang="zh-TW" dirty="0" err="1"/>
                  <a:t>vh</a:t>
                </a:r>
                <a:r>
                  <a:rPr lang="zh-TW" altLang="en-US" dirty="0"/>
                  <a:t> </a:t>
                </a:r>
                <a:r>
                  <a:rPr lang="en-US" altLang="zh-TW" dirty="0"/>
                  <a:t>-</a:t>
                </a:r>
                <a:r>
                  <a:rPr lang="zh-TW" altLang="en-US" dirty="0"/>
                  <a:t> </a:t>
                </a:r>
                <a:r>
                  <a:rPr lang="en-US" altLang="zh-TW" dirty="0"/>
                  <a:t>viewport</a:t>
                </a:r>
                <a:r>
                  <a:rPr lang="zh-TW" altLang="en-US" dirty="0"/>
                  <a:t> </a:t>
                </a:r>
                <a:r>
                  <a:rPr lang="en-US" altLang="zh-TW" dirty="0"/>
                  <a:t>height</a:t>
                </a:r>
                <a:r>
                  <a:rPr lang="zh-TW" altLang="en-US" dirty="0"/>
                  <a:t>的縮寫指目前</a:t>
                </a:r>
                <a:r>
                  <a:rPr lang="en-US" altLang="zh-TW" dirty="0"/>
                  <a:t>viewport</a:t>
                </a:r>
                <a:r>
                  <a:rPr lang="zh-TW" altLang="en-US" dirty="0"/>
                  <a:t> </a:t>
                </a:r>
                <a:r>
                  <a:rPr lang="en-US" altLang="zh-TW" dirty="0"/>
                  <a:t>(</a:t>
                </a:r>
                <a:r>
                  <a:rPr lang="zh-TW" altLang="en-US" dirty="0"/>
                  <a:t>也就是瀏覽器視窗</a:t>
                </a:r>
                <a:r>
                  <a:rPr lang="en-US" altLang="zh-TW" dirty="0"/>
                  <a:t>)</a:t>
                </a:r>
                <a:r>
                  <a:rPr lang="zh-TW" altLang="en-US" dirty="0"/>
                  <a:t>的高度的</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100</m:t>
                        </m:r>
                      </m:den>
                    </m:f>
                  </m:oMath>
                </a14:m>
                <a:r>
                  <a:rPr lang="en-TW" dirty="0"/>
                  <a:t>。</a:t>
                </a:r>
              </a:p>
            </p:txBody>
          </p:sp>
        </mc:Choice>
        <mc:Fallback xmlns="">
          <p:sp>
            <p:nvSpPr>
              <p:cNvPr id="3" name="Content Placeholder 2">
                <a:extLst>
                  <a:ext uri="{FF2B5EF4-FFF2-40B4-BE49-F238E27FC236}">
                    <a16:creationId xmlns:a16="http://schemas.microsoft.com/office/drawing/2014/main" id="{452B6E71-93E0-FDA8-F7E3-B2CD19B97E0F}"/>
                  </a:ext>
                </a:extLst>
              </p:cNvPr>
              <p:cNvSpPr>
                <a:spLocks noGrp="1" noRot="1" noChangeAspect="1" noMove="1" noResize="1" noEditPoints="1" noAdjustHandles="1" noChangeArrowheads="1" noChangeShapeType="1" noTextEdit="1"/>
              </p:cNvSpPr>
              <p:nvPr>
                <p:ph idx="1"/>
              </p:nvPr>
            </p:nvSpPr>
            <p:spPr>
              <a:xfrm>
                <a:off x="1097280" y="2108201"/>
                <a:ext cx="10058400" cy="4246300"/>
              </a:xfrm>
              <a:blipFill>
                <a:blip r:embed="rId2"/>
                <a:stretch>
                  <a:fillRect l="-1697" t="-1724" r="-4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144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03D4-A407-3510-D5E3-7DBEB44E7096}"/>
              </a:ext>
            </a:extLst>
          </p:cNvPr>
          <p:cNvSpPr>
            <a:spLocks noGrp="1"/>
          </p:cNvSpPr>
          <p:nvPr>
            <p:ph type="title"/>
          </p:nvPr>
        </p:nvSpPr>
        <p:spPr/>
        <p:txBody>
          <a:bodyPr/>
          <a:lstStyle/>
          <a:p>
            <a:r>
              <a:rPr lang="en-US" altLang="zh-TW" dirty="0"/>
              <a:t>CSS</a:t>
            </a:r>
            <a:r>
              <a:rPr lang="zh-TW" altLang="en-US" dirty="0"/>
              <a:t> 單位</a:t>
            </a:r>
            <a:endParaRPr lang="en-TW" dirty="0"/>
          </a:p>
        </p:txBody>
      </p:sp>
      <p:sp>
        <p:nvSpPr>
          <p:cNvPr id="3" name="Content Placeholder 2">
            <a:extLst>
              <a:ext uri="{FF2B5EF4-FFF2-40B4-BE49-F238E27FC236}">
                <a16:creationId xmlns:a16="http://schemas.microsoft.com/office/drawing/2014/main" id="{74CA5AA1-A8C0-C0C7-7076-233E4D607730}"/>
              </a:ext>
            </a:extLst>
          </p:cNvPr>
          <p:cNvSpPr>
            <a:spLocks noGrp="1"/>
          </p:cNvSpPr>
          <p:nvPr>
            <p:ph idx="1"/>
          </p:nvPr>
        </p:nvSpPr>
        <p:spPr/>
        <p:txBody>
          <a:bodyPr/>
          <a:lstStyle/>
          <a:p>
            <a:pPr marL="457200" indent="-457200">
              <a:buFont typeface="+mj-lt"/>
              <a:buAutoNum type="arabicPeriod" startAt="5"/>
            </a:pPr>
            <a:r>
              <a:rPr lang="en-US" altLang="zh-TW" dirty="0"/>
              <a:t>%</a:t>
            </a:r>
            <a:r>
              <a:rPr lang="zh-TW" altLang="en-US" dirty="0"/>
              <a:t> </a:t>
            </a:r>
            <a:r>
              <a:rPr lang="en-US" altLang="zh-TW" dirty="0"/>
              <a:t>-</a:t>
            </a:r>
            <a:r>
              <a:rPr lang="zh-TW" altLang="en-US" dirty="0"/>
              <a:t> </a:t>
            </a:r>
            <a:r>
              <a:rPr lang="en-US" altLang="zh-TW" dirty="0"/>
              <a:t>percentage</a:t>
            </a:r>
            <a:r>
              <a:rPr lang="zh-TW" altLang="en-US" dirty="0"/>
              <a:t>代表相對於</a:t>
            </a:r>
            <a:r>
              <a:rPr lang="en-US" altLang="zh-TW" dirty="0"/>
              <a:t>parent</a:t>
            </a:r>
            <a:r>
              <a:rPr lang="zh-TW" altLang="en-US" dirty="0"/>
              <a:t> </a:t>
            </a:r>
            <a:r>
              <a:rPr lang="en-US" altLang="zh-TW" dirty="0"/>
              <a:t>element</a:t>
            </a:r>
            <a:r>
              <a:rPr lang="zh-TW" altLang="en-US" dirty="0"/>
              <a:t>的值。例如，</a:t>
            </a:r>
            <a:r>
              <a:rPr lang="en-US" altLang="zh-TW" dirty="0"/>
              <a:t>parent</a:t>
            </a:r>
            <a:r>
              <a:rPr lang="zh-TW" altLang="en-US" dirty="0"/>
              <a:t> </a:t>
            </a:r>
            <a:r>
              <a:rPr lang="en-US" altLang="zh-TW" dirty="0"/>
              <a:t>element</a:t>
            </a:r>
            <a:r>
              <a:rPr lang="zh-TW" altLang="en-US" dirty="0"/>
              <a:t>的</a:t>
            </a:r>
            <a:r>
              <a:rPr lang="en-US" altLang="zh-TW" dirty="0"/>
              <a:t>width</a:t>
            </a:r>
            <a:r>
              <a:rPr lang="zh-TW" altLang="en-US" dirty="0"/>
              <a:t>是</a:t>
            </a:r>
            <a:r>
              <a:rPr lang="en-US" altLang="zh-TW" dirty="0"/>
              <a:t>500px</a:t>
            </a:r>
            <a:r>
              <a:rPr lang="zh-TW" altLang="en-US" dirty="0"/>
              <a:t>，在</a:t>
            </a:r>
            <a:r>
              <a:rPr lang="en-US" altLang="zh-TW" dirty="0"/>
              <a:t>child</a:t>
            </a:r>
            <a:r>
              <a:rPr lang="zh-TW" altLang="en-US" dirty="0"/>
              <a:t> </a:t>
            </a:r>
            <a:r>
              <a:rPr lang="en-US" altLang="zh-TW" dirty="0"/>
              <a:t>element</a:t>
            </a:r>
            <a:r>
              <a:rPr lang="zh-TW" altLang="en-US" dirty="0"/>
              <a:t>設定</a:t>
            </a:r>
            <a:r>
              <a:rPr lang="en-US" altLang="zh-TW" dirty="0"/>
              <a:t>width</a:t>
            </a:r>
            <a:r>
              <a:rPr lang="zh-TW" altLang="en-US" dirty="0"/>
              <a:t>為</a:t>
            </a:r>
            <a:r>
              <a:rPr lang="en-US" altLang="zh-TW" dirty="0"/>
              <a:t>50%</a:t>
            </a:r>
            <a:r>
              <a:rPr lang="zh-TW" altLang="en-US" dirty="0"/>
              <a:t>，則</a:t>
            </a:r>
            <a:r>
              <a:rPr lang="en-US" altLang="zh-TW" dirty="0"/>
              <a:t>child</a:t>
            </a:r>
            <a:r>
              <a:rPr lang="zh-TW" altLang="en-US" dirty="0"/>
              <a:t> </a:t>
            </a:r>
            <a:r>
              <a:rPr lang="en-US" altLang="zh-TW" dirty="0"/>
              <a:t>element</a:t>
            </a:r>
            <a:r>
              <a:rPr lang="zh-TW" altLang="en-US" dirty="0"/>
              <a:t>寬度就是</a:t>
            </a:r>
            <a:r>
              <a:rPr lang="en-US" altLang="zh-TW" dirty="0"/>
              <a:t>250px</a:t>
            </a:r>
            <a:r>
              <a:rPr lang="zh-TW" altLang="en-US" dirty="0"/>
              <a:t>。</a:t>
            </a:r>
            <a:endParaRPr lang="en-TW" dirty="0"/>
          </a:p>
        </p:txBody>
      </p:sp>
    </p:spTree>
    <p:extLst>
      <p:ext uri="{BB962C8B-B14F-4D97-AF65-F5344CB8AC3E}">
        <p14:creationId xmlns:p14="http://schemas.microsoft.com/office/powerpoint/2010/main" val="214169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C855-7A73-D1AA-1F90-FE5E2C8021D2}"/>
              </a:ext>
            </a:extLst>
          </p:cNvPr>
          <p:cNvSpPr>
            <a:spLocks noGrp="1"/>
          </p:cNvSpPr>
          <p:nvPr>
            <p:ph type="title"/>
          </p:nvPr>
        </p:nvSpPr>
        <p:spPr/>
        <p:txBody>
          <a:bodyPr/>
          <a:lstStyle/>
          <a:p>
            <a:r>
              <a:rPr lang="en-TW" dirty="0"/>
              <a:t>背景樣式</a:t>
            </a:r>
          </a:p>
        </p:txBody>
      </p:sp>
      <p:sp>
        <p:nvSpPr>
          <p:cNvPr id="3" name="Content Placeholder 2">
            <a:extLst>
              <a:ext uri="{FF2B5EF4-FFF2-40B4-BE49-F238E27FC236}">
                <a16:creationId xmlns:a16="http://schemas.microsoft.com/office/drawing/2014/main" id="{FA0C22EB-CBF0-3148-815D-AEA75E15C0D9}"/>
              </a:ext>
            </a:extLst>
          </p:cNvPr>
          <p:cNvSpPr>
            <a:spLocks noGrp="1"/>
          </p:cNvSpPr>
          <p:nvPr>
            <p:ph idx="1"/>
          </p:nvPr>
        </p:nvSpPr>
        <p:spPr>
          <a:xfrm>
            <a:off x="1097280" y="2108201"/>
            <a:ext cx="10058400" cy="4142128"/>
          </a:xfrm>
        </p:spPr>
        <p:txBody>
          <a:bodyPr>
            <a:normAutofit/>
          </a:bodyPr>
          <a:lstStyle/>
          <a:p>
            <a:pPr>
              <a:buFont typeface="Wingdings" pitchFamily="2" charset="2"/>
              <a:buChar char="§"/>
            </a:pPr>
            <a:r>
              <a:rPr lang="en-US" dirty="0"/>
              <a:t>background-color </a:t>
            </a:r>
            <a:r>
              <a:rPr lang="en-US" altLang="zh-TW" dirty="0"/>
              <a:t>-</a:t>
            </a:r>
            <a:r>
              <a:rPr lang="zh-TW" altLang="en-US" dirty="0"/>
              <a:t> </a:t>
            </a:r>
            <a:r>
              <a:rPr lang="ja-JP" altLang="en-US" dirty="0"/>
              <a:t>用來設定</a:t>
            </a:r>
            <a:r>
              <a:rPr lang="en-US" dirty="0"/>
              <a:t>HTML</a:t>
            </a:r>
            <a:r>
              <a:rPr lang="ja-JP" altLang="en-US" dirty="0"/>
              <a:t>元素的背景顏色，值可以是顏色亦可以是特定關鍵字，例如</a:t>
            </a:r>
            <a:r>
              <a:rPr lang="en-US" dirty="0"/>
              <a:t>transparent。</a:t>
            </a:r>
          </a:p>
          <a:p>
            <a:pPr>
              <a:buFont typeface="Wingdings" pitchFamily="2" charset="2"/>
              <a:buChar char="§"/>
            </a:pPr>
            <a:r>
              <a:rPr lang="en-US" dirty="0"/>
              <a:t>background-image</a:t>
            </a:r>
            <a:r>
              <a:rPr lang="zh-TW" altLang="en-US" dirty="0"/>
              <a:t> </a:t>
            </a:r>
            <a:r>
              <a:rPr lang="en-US" altLang="zh-TW" dirty="0"/>
              <a:t>-</a:t>
            </a:r>
            <a:r>
              <a:rPr lang="zh-TW" altLang="en-US" dirty="0"/>
              <a:t> </a:t>
            </a:r>
            <a:r>
              <a:rPr lang="ja-JP" altLang="en-US" dirty="0"/>
              <a:t>在元素上設置一個或多個背景圖像。</a:t>
            </a:r>
            <a:endParaRPr lang="en-US" altLang="ja-JP" dirty="0"/>
          </a:p>
          <a:p>
            <a:pPr>
              <a:buFont typeface="Wingdings" pitchFamily="2" charset="2"/>
              <a:buChar char="§"/>
            </a:pPr>
            <a:r>
              <a:rPr lang="en-US" dirty="0"/>
              <a:t>background-size </a:t>
            </a:r>
            <a:r>
              <a:rPr lang="en-US" altLang="zh-TW" dirty="0"/>
              <a:t>-</a:t>
            </a:r>
            <a:r>
              <a:rPr lang="zh-TW" altLang="en-US" dirty="0"/>
              <a:t> </a:t>
            </a:r>
            <a:r>
              <a:rPr lang="ja-JP" altLang="en-US" dirty="0"/>
              <a:t>設置元素背景圖像的大小。 圖像可以保留其自然大小、拉伸或限制以適應可用空間。若值設定為</a:t>
            </a:r>
            <a:r>
              <a:rPr lang="en-US" altLang="ja-JP" dirty="0"/>
              <a:t>contain</a:t>
            </a:r>
            <a:r>
              <a:rPr lang="ja-JP" altLang="en-US" dirty="0"/>
              <a:t>，則會在其容器內盡可能大地</a:t>
            </a:r>
            <a:r>
              <a:rPr lang="zh-TW" altLang="en-US" dirty="0"/>
              <a:t>等比例</a:t>
            </a:r>
            <a:r>
              <a:rPr lang="ja-JP" altLang="en-US" dirty="0"/>
              <a:t>縮放圖像，而不裁剪或拉伸圖像。 如果容器大於圖像，這將導致圖像</a:t>
            </a:r>
            <a:r>
              <a:rPr lang="zh-TW" altLang="en-US" dirty="0"/>
              <a:t>重複平鋪</a:t>
            </a:r>
            <a:r>
              <a:rPr lang="ja-JP" altLang="en-US" dirty="0"/>
              <a:t>，除非 </a:t>
            </a:r>
            <a:r>
              <a:rPr lang="en-US" altLang="ja-JP" dirty="0"/>
              <a:t>background-repeat </a:t>
            </a:r>
            <a:r>
              <a:rPr lang="ja-JP" altLang="en-US" dirty="0"/>
              <a:t>屬性設置為 </a:t>
            </a:r>
            <a:r>
              <a:rPr lang="en-US" altLang="ja-JP" dirty="0"/>
              <a:t>no-repeat</a:t>
            </a:r>
            <a:r>
              <a:rPr lang="ja-JP" altLang="en-US" dirty="0"/>
              <a:t>。若設定</a:t>
            </a:r>
            <a:r>
              <a:rPr lang="en-US" altLang="ja-JP" dirty="0"/>
              <a:t>cover</a:t>
            </a:r>
            <a:r>
              <a:rPr lang="ja-JP" altLang="en-US" dirty="0"/>
              <a:t>，則會將圖像（同時保持其比例）縮放到盡可能小的尺寸以填充容器（即：其高度和寬度都完全覆蓋容器），不留空白。 如果背景的比例與元素不同，則圖像將被垂直或水平裁剪。</a:t>
            </a:r>
            <a:endParaRPr lang="en-US" dirty="0"/>
          </a:p>
          <a:p>
            <a:pPr>
              <a:buFont typeface="Wingdings" pitchFamily="2" charset="2"/>
              <a:buChar char="§"/>
            </a:pPr>
            <a:endParaRPr lang="en-TW" dirty="0"/>
          </a:p>
        </p:txBody>
      </p:sp>
    </p:spTree>
    <p:extLst>
      <p:ext uri="{BB962C8B-B14F-4D97-AF65-F5344CB8AC3E}">
        <p14:creationId xmlns:p14="http://schemas.microsoft.com/office/powerpoint/2010/main" val="335280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0274-CD66-8A48-24C6-B78350E3434F}"/>
              </a:ext>
            </a:extLst>
          </p:cNvPr>
          <p:cNvSpPr>
            <a:spLocks noGrp="1"/>
          </p:cNvSpPr>
          <p:nvPr>
            <p:ph type="title"/>
          </p:nvPr>
        </p:nvSpPr>
        <p:spPr/>
        <p:txBody>
          <a:bodyPr/>
          <a:lstStyle/>
          <a:p>
            <a:r>
              <a:rPr lang="en-TW" dirty="0"/>
              <a:t>背景樣式</a:t>
            </a:r>
          </a:p>
        </p:txBody>
      </p:sp>
      <p:sp>
        <p:nvSpPr>
          <p:cNvPr id="3" name="Content Placeholder 2">
            <a:extLst>
              <a:ext uri="{FF2B5EF4-FFF2-40B4-BE49-F238E27FC236}">
                <a16:creationId xmlns:a16="http://schemas.microsoft.com/office/drawing/2014/main" id="{42C04150-46D8-C866-11A3-B3D97147288E}"/>
              </a:ext>
            </a:extLst>
          </p:cNvPr>
          <p:cNvSpPr>
            <a:spLocks noGrp="1"/>
          </p:cNvSpPr>
          <p:nvPr>
            <p:ph idx="1"/>
          </p:nvPr>
        </p:nvSpPr>
        <p:spPr/>
        <p:txBody>
          <a:bodyPr/>
          <a:lstStyle/>
          <a:p>
            <a:pPr>
              <a:buFont typeface="Wingdings" pitchFamily="2" charset="2"/>
              <a:buChar char="§"/>
            </a:pPr>
            <a:r>
              <a:rPr lang="zh-TW" altLang="en-US" dirty="0"/>
              <a:t> </a:t>
            </a:r>
            <a:r>
              <a:rPr lang="en-US" altLang="zh-TW" dirty="0"/>
              <a:t>background-position</a:t>
            </a:r>
            <a:r>
              <a:rPr lang="zh-TW" altLang="en-US" dirty="0"/>
              <a:t> </a:t>
            </a:r>
            <a:r>
              <a:rPr lang="en-US" altLang="zh-TW" dirty="0"/>
              <a:t>-</a:t>
            </a:r>
            <a:r>
              <a:rPr lang="zh-TW" altLang="en-US" dirty="0"/>
              <a:t> 設置每個背景圖像的初始位置。</a:t>
            </a:r>
            <a:r>
              <a:rPr lang="en-US" altLang="zh-TW" dirty="0"/>
              <a:t> center</a:t>
            </a:r>
            <a:r>
              <a:rPr lang="ja-JP" altLang="en-US"/>
              <a:t> 使圖像居中。也可設定</a:t>
            </a:r>
            <a:r>
              <a:rPr lang="en-US" altLang="zh-TW" dirty="0"/>
              <a:t>top, left, bottom, right</a:t>
            </a:r>
            <a:r>
              <a:rPr lang="zh-TW" altLang="en-US" dirty="0"/>
              <a:t>。</a:t>
            </a:r>
            <a:endParaRPr lang="en-US" altLang="zh-TW" dirty="0"/>
          </a:p>
          <a:p>
            <a:pPr>
              <a:buFont typeface="Wingdings" pitchFamily="2" charset="2"/>
              <a:buChar char="§"/>
            </a:pPr>
            <a:r>
              <a:rPr lang="en-US" altLang="zh-TW" dirty="0"/>
              <a:t>background</a:t>
            </a:r>
            <a:r>
              <a:rPr lang="zh-TW" altLang="en-US" dirty="0"/>
              <a:t> </a:t>
            </a:r>
            <a:r>
              <a:rPr lang="en-US" altLang="zh-TW" dirty="0"/>
              <a:t>–</a:t>
            </a:r>
            <a:r>
              <a:rPr lang="zh-TW" altLang="en-US" dirty="0"/>
              <a:t>背景各種設定的</a:t>
            </a:r>
            <a:r>
              <a:rPr lang="en-US" altLang="zh-TW" dirty="0"/>
              <a:t>shorthand</a:t>
            </a:r>
            <a:r>
              <a:rPr lang="zh-TW" altLang="en-US" dirty="0"/>
              <a:t>設定，可一次設置所有背景樣式屬性，例如顏色、圖像、原點和大小，或重複方法。例如，</a:t>
            </a:r>
            <a:r>
              <a:rPr lang="en-US" altLang="zh-TW" dirty="0"/>
              <a:t> background: green;</a:t>
            </a:r>
            <a:r>
              <a:rPr lang="zh-TW" altLang="en-US" dirty="0"/>
              <a:t> 可代表</a:t>
            </a:r>
            <a:r>
              <a:rPr lang="en-US" dirty="0"/>
              <a:t>background-color</a:t>
            </a:r>
            <a:r>
              <a:rPr lang="en-US" altLang="zh-TW" dirty="0"/>
              <a:t>:</a:t>
            </a:r>
            <a:r>
              <a:rPr lang="zh-TW" altLang="en-US" dirty="0"/>
              <a:t> </a:t>
            </a:r>
            <a:r>
              <a:rPr lang="en-US" altLang="zh-TW" dirty="0"/>
              <a:t>green;</a:t>
            </a:r>
            <a:r>
              <a:rPr lang="zh-TW" altLang="en-US" dirty="0"/>
              <a:t>。</a:t>
            </a:r>
            <a:r>
              <a:rPr lang="en-US" altLang="zh-TW" dirty="0"/>
              <a:t> background: </a:t>
            </a:r>
            <a:r>
              <a:rPr lang="en-US" altLang="zh-TW" dirty="0" err="1"/>
              <a:t>url</a:t>
            </a:r>
            <a:r>
              <a:rPr lang="en-US" altLang="zh-TW" dirty="0"/>
              <a:t>(“</a:t>
            </a:r>
            <a:r>
              <a:rPr lang="en-US" altLang="zh-TW" dirty="0" err="1"/>
              <a:t>test.jpg</a:t>
            </a:r>
            <a:r>
              <a:rPr lang="en-US" altLang="zh-TW" dirty="0"/>
              <a:t>”);</a:t>
            </a:r>
            <a:r>
              <a:rPr lang="zh-TW" altLang="en-US" dirty="0"/>
              <a:t> 可代表 </a:t>
            </a:r>
            <a:r>
              <a:rPr lang="en-US" dirty="0"/>
              <a:t>background-image</a:t>
            </a:r>
            <a:r>
              <a:rPr lang="en-US" altLang="zh-TW" dirty="0"/>
              <a:t> : </a:t>
            </a:r>
            <a:r>
              <a:rPr lang="en-US" altLang="zh-TW" dirty="0" err="1"/>
              <a:t>url</a:t>
            </a:r>
            <a:r>
              <a:rPr lang="en-US" altLang="zh-TW" dirty="0"/>
              <a:t>(“</a:t>
            </a:r>
            <a:r>
              <a:rPr lang="en-US" altLang="zh-TW" dirty="0" err="1"/>
              <a:t>test.jpg</a:t>
            </a:r>
            <a:r>
              <a:rPr lang="en-US" altLang="zh-TW" dirty="0"/>
              <a:t>”);</a:t>
            </a:r>
            <a:r>
              <a:rPr lang="zh-TW" altLang="en-US" dirty="0"/>
              <a:t> 。</a:t>
            </a:r>
            <a:endParaRPr lang="en-US" altLang="zh-TW" dirty="0"/>
          </a:p>
          <a:p>
            <a:pPr marL="0" indent="0">
              <a:buNone/>
            </a:pPr>
            <a:endParaRPr lang="en-US" altLang="zh-TW" dirty="0"/>
          </a:p>
        </p:txBody>
      </p:sp>
    </p:spTree>
    <p:extLst>
      <p:ext uri="{BB962C8B-B14F-4D97-AF65-F5344CB8AC3E}">
        <p14:creationId xmlns:p14="http://schemas.microsoft.com/office/powerpoint/2010/main" val="227041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12B9A-7B45-64E7-854C-BA92F59EE0F4}"/>
              </a:ext>
            </a:extLst>
          </p:cNvPr>
          <p:cNvSpPr>
            <a:spLocks noGrp="1"/>
          </p:cNvSpPr>
          <p:nvPr>
            <p:ph type="title"/>
          </p:nvPr>
        </p:nvSpPr>
        <p:spPr>
          <a:xfrm>
            <a:off x="6411685" y="634946"/>
            <a:ext cx="5127171" cy="1450757"/>
          </a:xfrm>
        </p:spPr>
        <p:txBody>
          <a:bodyPr>
            <a:normAutofit/>
          </a:bodyPr>
          <a:lstStyle/>
          <a:p>
            <a:r>
              <a:rPr lang="en-US" altLang="zh-TW" dirty="0"/>
              <a:t>DOM</a:t>
            </a:r>
            <a:r>
              <a:rPr lang="zh-TW" altLang="en-US" dirty="0"/>
              <a:t> </a:t>
            </a:r>
            <a:r>
              <a:rPr lang="en-US" altLang="zh-TW" dirty="0"/>
              <a:t>Tree</a:t>
            </a:r>
            <a:endParaRPr lang="en-TW" dirty="0"/>
          </a:p>
        </p:txBody>
      </p:sp>
      <p:pic>
        <p:nvPicPr>
          <p:cNvPr id="5" name="Picture 4" descr="Graphical user interface, text, chat or text message&#10;&#10;Description automatically generated">
            <a:extLst>
              <a:ext uri="{FF2B5EF4-FFF2-40B4-BE49-F238E27FC236}">
                <a16:creationId xmlns:a16="http://schemas.microsoft.com/office/drawing/2014/main" id="{E54B048B-EE2D-96F2-CCF9-4BE669AF0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28" y="645106"/>
            <a:ext cx="5064074"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9ACB4F-D4C3-F5FD-4E65-1AFC78FCBE49}"/>
              </a:ext>
            </a:extLst>
          </p:cNvPr>
          <p:cNvSpPr>
            <a:spLocks noGrp="1"/>
          </p:cNvSpPr>
          <p:nvPr>
            <p:ph idx="1"/>
          </p:nvPr>
        </p:nvSpPr>
        <p:spPr>
          <a:xfrm>
            <a:off x="6411684" y="2407436"/>
            <a:ext cx="5127172" cy="3461658"/>
          </a:xfrm>
        </p:spPr>
        <p:txBody>
          <a:bodyPr>
            <a:normAutofit/>
          </a:bodyPr>
          <a:lstStyle/>
          <a:p>
            <a:pPr>
              <a:lnSpc>
                <a:spcPct val="90000"/>
              </a:lnSpc>
            </a:pPr>
            <a:r>
              <a:rPr lang="en-US" dirty="0"/>
              <a:t>DOM</a:t>
            </a:r>
            <a:r>
              <a:rPr lang="zh-TW" altLang="en-US" dirty="0"/>
              <a:t> </a:t>
            </a:r>
            <a:r>
              <a:rPr lang="en-US" altLang="zh-TW" dirty="0"/>
              <a:t>Tree</a:t>
            </a:r>
            <a:r>
              <a:rPr lang="en-US" dirty="0"/>
              <a:t> </a:t>
            </a:r>
            <a:r>
              <a:rPr lang="en-US" altLang="zh-TW" dirty="0"/>
              <a:t>(Document</a:t>
            </a:r>
            <a:r>
              <a:rPr lang="zh-TW" altLang="en-US" dirty="0"/>
              <a:t> </a:t>
            </a:r>
            <a:r>
              <a:rPr lang="en-US" altLang="zh-TW" dirty="0"/>
              <a:t>Object</a:t>
            </a:r>
            <a:r>
              <a:rPr lang="zh-TW" altLang="en-US" dirty="0"/>
              <a:t> </a:t>
            </a:r>
            <a:r>
              <a:rPr lang="en-US" altLang="zh-TW" dirty="0"/>
              <a:t>Model</a:t>
            </a:r>
            <a:r>
              <a:rPr lang="zh-TW" altLang="en-US" dirty="0"/>
              <a:t> 文件物件模型</a:t>
            </a:r>
            <a:r>
              <a:rPr lang="en-US" altLang="zh-TW" dirty="0"/>
              <a:t>)</a:t>
            </a:r>
            <a:r>
              <a:rPr lang="zh-TW" altLang="en-US" dirty="0"/>
              <a:t> </a:t>
            </a:r>
            <a:r>
              <a:rPr lang="ja-JP" altLang="en-US" dirty="0"/>
              <a:t>是加載到瀏覽器中的網頁的樹狀表示。</a:t>
            </a:r>
            <a:r>
              <a:rPr lang="zh-TW" altLang="en-US" dirty="0"/>
              <a:t>在</a:t>
            </a:r>
            <a:r>
              <a:rPr lang="en-US" altLang="zh-TW" dirty="0"/>
              <a:t>DOM</a:t>
            </a:r>
            <a:r>
              <a:rPr lang="zh-TW" altLang="en-US" dirty="0"/>
              <a:t> </a:t>
            </a:r>
            <a:r>
              <a:rPr lang="en-US" altLang="zh-TW" dirty="0"/>
              <a:t>Tree</a:t>
            </a:r>
            <a:r>
              <a:rPr lang="zh-TW" altLang="en-US" dirty="0"/>
              <a:t>中，</a:t>
            </a:r>
            <a:r>
              <a:rPr lang="en-US" altLang="zh-TW" dirty="0"/>
              <a:t>Parent</a:t>
            </a:r>
            <a:r>
              <a:rPr lang="zh-TW" altLang="en-US" dirty="0"/>
              <a:t> </a:t>
            </a:r>
            <a:r>
              <a:rPr lang="en-US" altLang="zh-TW" dirty="0"/>
              <a:t>Node</a:t>
            </a:r>
            <a:r>
              <a:rPr lang="zh-TW" altLang="en-US" dirty="0"/>
              <a:t>可被稱為</a:t>
            </a:r>
            <a:r>
              <a:rPr lang="en-US" altLang="zh-TW" dirty="0"/>
              <a:t>Child</a:t>
            </a:r>
            <a:r>
              <a:rPr lang="zh-TW" altLang="en-US" dirty="0"/>
              <a:t> </a:t>
            </a:r>
            <a:r>
              <a:rPr lang="en-US" altLang="zh-TW" dirty="0"/>
              <a:t>Node</a:t>
            </a:r>
            <a:r>
              <a:rPr lang="zh-TW" altLang="en-US" dirty="0"/>
              <a:t>的父元素</a:t>
            </a:r>
            <a:r>
              <a:rPr lang="en-US" altLang="zh-TW" dirty="0"/>
              <a:t>(Parent</a:t>
            </a:r>
            <a:r>
              <a:rPr lang="zh-TW" altLang="en-US" dirty="0"/>
              <a:t> </a:t>
            </a:r>
            <a:r>
              <a:rPr lang="en-US" altLang="zh-TW" dirty="0"/>
              <a:t>Element)</a:t>
            </a:r>
            <a:r>
              <a:rPr lang="zh-TW" altLang="en-US" dirty="0"/>
              <a:t>，反之，</a:t>
            </a:r>
            <a:r>
              <a:rPr lang="en-US" altLang="zh-TW" dirty="0"/>
              <a:t> Child</a:t>
            </a:r>
            <a:r>
              <a:rPr lang="zh-TW" altLang="en-US" dirty="0"/>
              <a:t> </a:t>
            </a:r>
            <a:r>
              <a:rPr lang="en-US" altLang="zh-TW" dirty="0"/>
              <a:t>Node</a:t>
            </a:r>
            <a:r>
              <a:rPr lang="zh-TW" altLang="en-US" dirty="0"/>
              <a:t>可稱為</a:t>
            </a:r>
            <a:r>
              <a:rPr lang="en-US" altLang="zh-TW" dirty="0"/>
              <a:t>Parent</a:t>
            </a:r>
            <a:r>
              <a:rPr lang="zh-TW" altLang="en-US" dirty="0"/>
              <a:t> </a:t>
            </a:r>
            <a:r>
              <a:rPr lang="en-US" altLang="zh-TW" dirty="0"/>
              <a:t>Node</a:t>
            </a:r>
            <a:r>
              <a:rPr lang="zh-TW" altLang="en-US" dirty="0"/>
              <a:t>的子元素</a:t>
            </a:r>
            <a:r>
              <a:rPr lang="en-US" altLang="zh-TW" dirty="0"/>
              <a:t>(Child</a:t>
            </a:r>
            <a:r>
              <a:rPr lang="zh-TW" altLang="en-US" dirty="0"/>
              <a:t> </a:t>
            </a:r>
            <a:r>
              <a:rPr lang="en-US" altLang="zh-TW" dirty="0"/>
              <a:t>Element)</a:t>
            </a:r>
            <a:r>
              <a:rPr lang="zh-TW" altLang="en-US" dirty="0"/>
              <a:t>。</a:t>
            </a:r>
            <a:endParaRPr lang="en-US" altLang="zh-TW" dirty="0"/>
          </a:p>
          <a:p>
            <a:pPr>
              <a:lnSpc>
                <a:spcPct val="90000"/>
              </a:lnSpc>
            </a:pPr>
            <a:r>
              <a:rPr lang="ja-JP" altLang="en-US" dirty="0"/>
              <a:t>瀏覽器加載網頁時，它會創建該頁面的</a:t>
            </a:r>
            <a:r>
              <a:rPr lang="en-US" dirty="0"/>
              <a:t>DOM </a:t>
            </a:r>
            <a:r>
              <a:rPr lang="en-US" altLang="zh-TW" dirty="0"/>
              <a:t>Tree</a:t>
            </a:r>
            <a:r>
              <a:rPr lang="ja-JP" altLang="en-US" dirty="0"/>
              <a:t>。</a:t>
            </a:r>
            <a:endParaRPr lang="en-US" altLang="zh-TW" dirty="0"/>
          </a:p>
          <a:p>
            <a:pPr>
              <a:lnSpc>
                <a:spcPct val="90000"/>
              </a:lnSpc>
            </a:pPr>
            <a:endParaRPr lang="en-TW"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249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0B3F-CFB8-27BB-F6AF-97A7865E552B}"/>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6E3FB93D-BD6D-4945-2BF0-2A74E60B8416}"/>
              </a:ext>
            </a:extLst>
          </p:cNvPr>
          <p:cNvSpPr>
            <a:spLocks noGrp="1"/>
          </p:cNvSpPr>
          <p:nvPr>
            <p:ph idx="1"/>
          </p:nvPr>
        </p:nvSpPr>
        <p:spPr/>
        <p:txBody>
          <a:bodyPr/>
          <a:lstStyle/>
          <a:p>
            <a:r>
              <a:rPr lang="en-US" dirty="0"/>
              <a:t>CSS </a:t>
            </a:r>
            <a:r>
              <a:rPr lang="en-US" altLang="zh-TW" dirty="0"/>
              <a:t>Box</a:t>
            </a:r>
            <a:r>
              <a:rPr lang="zh-TW" altLang="en-US" dirty="0"/>
              <a:t> </a:t>
            </a:r>
            <a:r>
              <a:rPr lang="en-US" altLang="zh-TW" dirty="0"/>
              <a:t>Model</a:t>
            </a:r>
            <a:r>
              <a:rPr lang="zh-TW" altLang="en-US" dirty="0"/>
              <a:t>是指，每個</a:t>
            </a:r>
            <a:r>
              <a:rPr lang="en-US" altLang="zh-TW" dirty="0"/>
              <a:t>block</a:t>
            </a:r>
            <a:r>
              <a:rPr lang="zh-TW" altLang="en-US" dirty="0"/>
              <a:t> </a:t>
            </a:r>
            <a:r>
              <a:rPr lang="en-US" altLang="zh-TW" dirty="0"/>
              <a:t>element</a:t>
            </a:r>
            <a:r>
              <a:rPr lang="zh-TW" altLang="en-US" dirty="0"/>
              <a:t>都被視為一個</a:t>
            </a:r>
            <a:r>
              <a:rPr lang="en-US" altLang="zh-TW" dirty="0"/>
              <a:t>box</a:t>
            </a:r>
            <a:r>
              <a:rPr lang="ja-JP" altLang="en-US" dirty="0"/>
              <a:t>，並且</a:t>
            </a:r>
            <a:r>
              <a:rPr lang="en-US" altLang="zh-TW" dirty="0"/>
              <a:t>box</a:t>
            </a:r>
            <a:r>
              <a:rPr lang="zh-TW" altLang="en-US" dirty="0"/>
              <a:t>由</a:t>
            </a:r>
            <a:r>
              <a:rPr lang="en-US" altLang="zh-TW" dirty="0"/>
              <a:t>margin,</a:t>
            </a:r>
            <a:r>
              <a:rPr lang="zh-TW" altLang="en-US" dirty="0"/>
              <a:t> </a:t>
            </a:r>
            <a:r>
              <a:rPr lang="en-US" altLang="zh-TW" dirty="0"/>
              <a:t>border,</a:t>
            </a:r>
            <a:r>
              <a:rPr lang="zh-TW" altLang="en-US" dirty="0"/>
              <a:t> </a:t>
            </a:r>
            <a:r>
              <a:rPr lang="en-US" altLang="zh-TW" dirty="0"/>
              <a:t>padding</a:t>
            </a:r>
            <a:r>
              <a:rPr lang="zh-TW" altLang="en-US" dirty="0"/>
              <a:t>以及</a:t>
            </a:r>
            <a:r>
              <a:rPr lang="en-US" altLang="zh-TW" dirty="0"/>
              <a:t>content</a:t>
            </a:r>
            <a:r>
              <a:rPr lang="zh-TW" altLang="en-US" dirty="0"/>
              <a:t>所組成。</a:t>
            </a:r>
            <a:r>
              <a:rPr lang="en-US" altLang="zh-TW" dirty="0"/>
              <a:t>inline</a:t>
            </a:r>
            <a:r>
              <a:rPr lang="zh-TW" altLang="en-US" dirty="0"/>
              <a:t> </a:t>
            </a:r>
            <a:r>
              <a:rPr lang="en-US" altLang="zh-TW" dirty="0"/>
              <a:t>element</a:t>
            </a:r>
            <a:r>
              <a:rPr lang="ja-JP" altLang="en-US" dirty="0"/>
              <a:t>僅使用</a:t>
            </a:r>
            <a:r>
              <a:rPr lang="en-US" altLang="zh-TW" dirty="0"/>
              <a:t>Box</a:t>
            </a:r>
            <a:r>
              <a:rPr lang="zh-TW" altLang="en-US" dirty="0"/>
              <a:t> </a:t>
            </a:r>
            <a:r>
              <a:rPr lang="en-US" altLang="zh-TW" dirty="0"/>
              <a:t>Model</a:t>
            </a:r>
            <a:r>
              <a:rPr lang="ja-JP" altLang="en-US" dirty="0"/>
              <a:t>中定義的一部分屬性。</a:t>
            </a:r>
            <a:endParaRPr lang="en-TW" dirty="0"/>
          </a:p>
        </p:txBody>
      </p:sp>
      <p:pic>
        <p:nvPicPr>
          <p:cNvPr id="9" name="Picture 8" descr="A picture containing shape&#10;&#10;Description automatically generated">
            <a:extLst>
              <a:ext uri="{FF2B5EF4-FFF2-40B4-BE49-F238E27FC236}">
                <a16:creationId xmlns:a16="http://schemas.microsoft.com/office/drawing/2014/main" id="{142E8501-114C-4943-06E2-D09D0A757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682" y="3429000"/>
            <a:ext cx="4080635" cy="2631954"/>
          </a:xfrm>
          <a:prstGeom prst="rect">
            <a:avLst/>
          </a:prstGeom>
        </p:spPr>
      </p:pic>
    </p:spTree>
    <p:extLst>
      <p:ext uri="{BB962C8B-B14F-4D97-AF65-F5344CB8AC3E}">
        <p14:creationId xmlns:p14="http://schemas.microsoft.com/office/powerpoint/2010/main" val="2643601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F41D-96C7-E516-1D88-AB4210F91A53}"/>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75D4C820-4ACE-0E44-75D1-03D1D580471C}"/>
              </a:ext>
            </a:extLst>
          </p:cNvPr>
          <p:cNvSpPr>
            <a:spLocks noGrp="1"/>
          </p:cNvSpPr>
          <p:nvPr>
            <p:ph idx="1"/>
          </p:nvPr>
        </p:nvSpPr>
        <p:spPr/>
        <p:txBody>
          <a:bodyPr/>
          <a:lstStyle/>
          <a:p>
            <a:pPr>
              <a:buFont typeface="Wingdings" pitchFamily="2" charset="2"/>
              <a:buChar char="§"/>
            </a:pPr>
            <a:r>
              <a:rPr lang="en-US" altLang="zh-TW" dirty="0"/>
              <a:t>content</a:t>
            </a:r>
            <a:r>
              <a:rPr lang="ja-JP" altLang="en-US" dirty="0"/>
              <a:t>：顯示內容的區域； 使用 </a:t>
            </a:r>
            <a:r>
              <a:rPr lang="en-US" dirty="0"/>
              <a:t>width </a:t>
            </a:r>
            <a:r>
              <a:rPr lang="ja-JP" altLang="en-US" dirty="0"/>
              <a:t>和 </a:t>
            </a:r>
            <a:r>
              <a:rPr lang="en-US" dirty="0"/>
              <a:t>height </a:t>
            </a:r>
            <a:r>
              <a:rPr lang="ja-JP" altLang="en-US" dirty="0"/>
              <a:t>等屬性調整大小。</a:t>
            </a:r>
            <a:endParaRPr lang="en-US" altLang="ja-JP" dirty="0"/>
          </a:p>
          <a:p>
            <a:pPr>
              <a:buFont typeface="Wingdings" pitchFamily="2" charset="2"/>
              <a:buChar char="§"/>
            </a:pPr>
            <a:r>
              <a:rPr lang="en-US" altLang="zh-TW" dirty="0"/>
              <a:t>padding</a:t>
            </a:r>
            <a:r>
              <a:rPr lang="ja-JP" altLang="en-US" dirty="0"/>
              <a:t>：位於</a:t>
            </a:r>
            <a:r>
              <a:rPr lang="en-US" altLang="zh-TW" dirty="0"/>
              <a:t>content</a:t>
            </a:r>
            <a:r>
              <a:rPr lang="ja-JP" altLang="en-US" dirty="0"/>
              <a:t>周圍的區域，在</a:t>
            </a:r>
            <a:r>
              <a:rPr lang="en-US" altLang="zh-TW" dirty="0"/>
              <a:t>content</a:t>
            </a:r>
            <a:r>
              <a:rPr lang="zh-TW" altLang="en-US" dirty="0"/>
              <a:t>與</a:t>
            </a:r>
            <a:r>
              <a:rPr lang="en-US" altLang="zh-TW" dirty="0"/>
              <a:t>border</a:t>
            </a:r>
            <a:r>
              <a:rPr lang="zh-TW" altLang="en-US" dirty="0"/>
              <a:t>之間</a:t>
            </a:r>
            <a:r>
              <a:rPr lang="ja-JP" altLang="en-US" dirty="0"/>
              <a:t>； 可使用</a:t>
            </a:r>
            <a:r>
              <a:rPr lang="en-US" altLang="zh-TW" dirty="0"/>
              <a:t>padding</a:t>
            </a:r>
            <a:r>
              <a:rPr lang="ja-JP" altLang="en-US" dirty="0"/>
              <a:t>屬性調整大小。</a:t>
            </a:r>
            <a:endParaRPr lang="en-US" altLang="ja-JP" dirty="0"/>
          </a:p>
          <a:p>
            <a:pPr>
              <a:buFont typeface="Wingdings" pitchFamily="2" charset="2"/>
              <a:buChar char="§"/>
            </a:pPr>
            <a:r>
              <a:rPr lang="en-US" altLang="zh-TW" dirty="0"/>
              <a:t>border</a:t>
            </a:r>
            <a:r>
              <a:rPr lang="ja-JP" altLang="en-US" dirty="0"/>
              <a:t>： 包住</a:t>
            </a:r>
            <a:r>
              <a:rPr lang="en-US" altLang="zh-TW" dirty="0"/>
              <a:t>content</a:t>
            </a:r>
            <a:r>
              <a:rPr lang="zh-TW" altLang="en-US" dirty="0"/>
              <a:t>與</a:t>
            </a:r>
            <a:r>
              <a:rPr lang="en-US" altLang="zh-TW" dirty="0"/>
              <a:t>padding</a:t>
            </a:r>
            <a:r>
              <a:rPr lang="zh-TW" altLang="en-US" dirty="0"/>
              <a:t>的</a:t>
            </a:r>
            <a:r>
              <a:rPr lang="ja-JP" altLang="en-US" dirty="0"/>
              <a:t>邊框； 可使用</a:t>
            </a:r>
            <a:r>
              <a:rPr lang="en-US" altLang="zh-TW" dirty="0"/>
              <a:t>border</a:t>
            </a:r>
            <a:r>
              <a:rPr lang="ja-JP" altLang="en-US" dirty="0"/>
              <a:t>屬性調整大小。</a:t>
            </a:r>
            <a:endParaRPr lang="en-US" altLang="ja-JP" dirty="0"/>
          </a:p>
          <a:p>
            <a:pPr>
              <a:buFont typeface="Wingdings" pitchFamily="2" charset="2"/>
              <a:buChar char="§"/>
            </a:pPr>
            <a:r>
              <a:rPr lang="en-US" altLang="zh-TW" dirty="0"/>
              <a:t>margin</a:t>
            </a:r>
            <a:r>
              <a:rPr lang="ja-JP" altLang="en-US" dirty="0"/>
              <a:t>：</a:t>
            </a:r>
            <a:r>
              <a:rPr lang="en-US" altLang="zh-TW" dirty="0"/>
              <a:t>border</a:t>
            </a:r>
            <a:r>
              <a:rPr lang="zh-TW" altLang="en-US" dirty="0"/>
              <a:t>外的區域</a:t>
            </a:r>
            <a:r>
              <a:rPr lang="ja-JP" altLang="en-US" dirty="0"/>
              <a:t>；可 用</a:t>
            </a:r>
            <a:r>
              <a:rPr lang="en-US" altLang="zh-TW" dirty="0"/>
              <a:t>margin</a:t>
            </a:r>
            <a:r>
              <a:rPr lang="zh-TW" altLang="en-US" dirty="0"/>
              <a:t>屬性</a:t>
            </a:r>
            <a:r>
              <a:rPr lang="ja-JP" altLang="en-US" dirty="0"/>
              <a:t>調整大小。</a:t>
            </a:r>
            <a:endParaRPr lang="en-US" altLang="ja-JP" dirty="0"/>
          </a:p>
          <a:p>
            <a:pPr marL="0" indent="0">
              <a:buNone/>
            </a:pPr>
            <a:r>
              <a:rPr lang="en-US" altLang="zh-TW" dirty="0">
                <a:solidFill>
                  <a:srgbClr val="FF0000"/>
                </a:solidFill>
              </a:rPr>
              <a:t>padding</a:t>
            </a:r>
            <a:r>
              <a:rPr lang="zh-TW" altLang="en-US" dirty="0">
                <a:solidFill>
                  <a:srgbClr val="FF0000"/>
                </a:solidFill>
              </a:rPr>
              <a:t>、</a:t>
            </a:r>
            <a:r>
              <a:rPr lang="en-US" altLang="zh-TW" dirty="0">
                <a:solidFill>
                  <a:srgbClr val="FF0000"/>
                </a:solidFill>
              </a:rPr>
              <a:t> border</a:t>
            </a:r>
            <a:r>
              <a:rPr lang="zh-TW" altLang="en-US" dirty="0">
                <a:solidFill>
                  <a:srgbClr val="FF0000"/>
                </a:solidFill>
              </a:rPr>
              <a:t>以及</a:t>
            </a:r>
            <a:r>
              <a:rPr lang="en-US" altLang="zh-TW" dirty="0">
                <a:solidFill>
                  <a:srgbClr val="FF0000"/>
                </a:solidFill>
              </a:rPr>
              <a:t>margin</a:t>
            </a:r>
            <a:r>
              <a:rPr lang="zh-TW" altLang="en-US" dirty="0">
                <a:solidFill>
                  <a:srgbClr val="FF0000"/>
                </a:solidFill>
              </a:rPr>
              <a:t>都可再分別設定上下左右的個別屬性。另外，</a:t>
            </a:r>
            <a:r>
              <a:rPr lang="en-US" altLang="zh-TW" dirty="0">
                <a:solidFill>
                  <a:srgbClr val="FF0000"/>
                </a:solidFill>
              </a:rPr>
              <a:t>border</a:t>
            </a:r>
            <a:r>
              <a:rPr lang="zh-TW" altLang="en-US" dirty="0">
                <a:solidFill>
                  <a:srgbClr val="FF0000"/>
                </a:solidFill>
              </a:rPr>
              <a:t>可特別設定</a:t>
            </a:r>
            <a:r>
              <a:rPr lang="en-US" altLang="zh-TW" dirty="0">
                <a:solidFill>
                  <a:srgbClr val="FF0000"/>
                </a:solidFill>
              </a:rPr>
              <a:t>border-radius</a:t>
            </a:r>
            <a:r>
              <a:rPr lang="zh-TW" altLang="en-US" dirty="0">
                <a:solidFill>
                  <a:srgbClr val="FF0000"/>
                </a:solidFill>
              </a:rPr>
              <a:t>屬性。</a:t>
            </a:r>
            <a:endParaRPr lang="en-TW" dirty="0">
              <a:solidFill>
                <a:srgbClr val="FF0000"/>
              </a:solidFill>
            </a:endParaRPr>
          </a:p>
        </p:txBody>
      </p:sp>
    </p:spTree>
    <p:extLst>
      <p:ext uri="{BB962C8B-B14F-4D97-AF65-F5344CB8AC3E}">
        <p14:creationId xmlns:p14="http://schemas.microsoft.com/office/powerpoint/2010/main" val="242360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ECD5-BA10-3607-1D5D-4E6FD63C3776}"/>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1946CE51-645E-81CB-D5DF-1DFEA667CD3C}"/>
              </a:ext>
            </a:extLst>
          </p:cNvPr>
          <p:cNvSpPr>
            <a:spLocks noGrp="1"/>
          </p:cNvSpPr>
          <p:nvPr>
            <p:ph idx="1"/>
          </p:nvPr>
        </p:nvSpPr>
        <p:spPr>
          <a:xfrm>
            <a:off x="1108855" y="2108201"/>
            <a:ext cx="10058400" cy="4223151"/>
          </a:xfrm>
        </p:spPr>
        <p:txBody>
          <a:bodyPr>
            <a:normAutofit/>
          </a:bodyPr>
          <a:lstStyle/>
          <a:p>
            <a:pPr>
              <a:buFont typeface="Wingdings" pitchFamily="2" charset="2"/>
              <a:buChar char="§"/>
            </a:pPr>
            <a:r>
              <a:rPr lang="en-US" dirty="0"/>
              <a:t>width </a:t>
            </a:r>
            <a:r>
              <a:rPr lang="ja-JP" altLang="en-US" dirty="0"/>
              <a:t>屬性指定元素的寬度。 預設情況下，該屬性定義內容</a:t>
            </a:r>
            <a:r>
              <a:rPr lang="en-US" altLang="zh-TW" dirty="0"/>
              <a:t>content</a:t>
            </a:r>
            <a:r>
              <a:rPr lang="ja-JP" altLang="en-US" dirty="0"/>
              <a:t>的寬度。 但是，如果 </a:t>
            </a:r>
            <a:r>
              <a:rPr lang="en-US" dirty="0"/>
              <a:t>box-sizing </a:t>
            </a:r>
            <a:r>
              <a:rPr lang="ja-JP" altLang="en-US" dirty="0"/>
              <a:t>設置為 </a:t>
            </a:r>
            <a:r>
              <a:rPr lang="en-US" dirty="0"/>
              <a:t>border-box，</a:t>
            </a:r>
            <a:r>
              <a:rPr lang="ja-JP" altLang="en-US" dirty="0"/>
              <a:t>它會被設定為</a:t>
            </a:r>
            <a:r>
              <a:rPr lang="en-US" altLang="zh-TW" dirty="0"/>
              <a:t>border</a:t>
            </a:r>
            <a:r>
              <a:rPr lang="ja-JP" altLang="en-US" dirty="0"/>
              <a:t>區域的寬度。</a:t>
            </a:r>
            <a:endParaRPr lang="en-US" altLang="ja-JP" dirty="0"/>
          </a:p>
          <a:p>
            <a:pPr>
              <a:buFont typeface="Wingdings" pitchFamily="2" charset="2"/>
              <a:buChar char="§"/>
            </a:pPr>
            <a:r>
              <a:rPr lang="en-US" dirty="0"/>
              <a:t>height </a:t>
            </a:r>
            <a:r>
              <a:rPr lang="ja-JP" altLang="en-US" dirty="0"/>
              <a:t>屬性指定元素的高度。預設情況下，該屬性定義</a:t>
            </a:r>
            <a:r>
              <a:rPr lang="en-US" altLang="zh-TW" dirty="0"/>
              <a:t>content</a:t>
            </a:r>
            <a:r>
              <a:rPr lang="ja-JP" altLang="en-US" dirty="0"/>
              <a:t>區域的高度。 但是，如果 </a:t>
            </a:r>
            <a:r>
              <a:rPr lang="en-US" dirty="0"/>
              <a:t>box-sizing </a:t>
            </a:r>
            <a:r>
              <a:rPr lang="ja-JP" altLang="en-US" dirty="0"/>
              <a:t>設置為 </a:t>
            </a:r>
            <a:r>
              <a:rPr lang="en-US" dirty="0"/>
              <a:t>border-box，</a:t>
            </a:r>
            <a:r>
              <a:rPr lang="ja-JP" altLang="en-US" dirty="0"/>
              <a:t>它會被設定為</a:t>
            </a:r>
            <a:r>
              <a:rPr lang="en-US" altLang="zh-TW" dirty="0"/>
              <a:t>border</a:t>
            </a:r>
            <a:r>
              <a:rPr lang="ja-JP" altLang="en-US" dirty="0"/>
              <a:t>區域的高度。</a:t>
            </a:r>
            <a:endParaRPr lang="en-US" dirty="0"/>
          </a:p>
          <a:p>
            <a:pPr marL="0" indent="0">
              <a:buNone/>
            </a:pPr>
            <a:r>
              <a:rPr lang="en-US" dirty="0" err="1"/>
              <a:t>對於</a:t>
            </a:r>
            <a:r>
              <a:rPr lang="en-US" altLang="zh-TW" dirty="0" err="1"/>
              <a:t>block</a:t>
            </a:r>
            <a:r>
              <a:rPr lang="zh-TW" altLang="en-US" dirty="0"/>
              <a:t> </a:t>
            </a:r>
            <a:r>
              <a:rPr lang="en-US" altLang="zh-TW" dirty="0"/>
              <a:t>element</a:t>
            </a:r>
            <a:r>
              <a:rPr lang="zh-TW" altLang="en-US" dirty="0"/>
              <a:t>來說，因為寬度的值與</a:t>
            </a:r>
            <a:r>
              <a:rPr lang="en-US" altLang="zh-TW" dirty="0"/>
              <a:t>content</a:t>
            </a:r>
            <a:r>
              <a:rPr lang="zh-TW" altLang="en-US" dirty="0"/>
              <a:t>無關，而是跟</a:t>
            </a:r>
            <a:r>
              <a:rPr lang="en-US" altLang="zh-TW" dirty="0"/>
              <a:t>parent</a:t>
            </a:r>
            <a:r>
              <a:rPr lang="zh-TW" altLang="en-US" dirty="0"/>
              <a:t> </a:t>
            </a:r>
            <a:r>
              <a:rPr lang="en-US" altLang="zh-TW" dirty="0"/>
              <a:t>element</a:t>
            </a:r>
            <a:r>
              <a:rPr lang="zh-TW" altLang="en-US" dirty="0"/>
              <a:t>一樣寬，往上追溯直到</a:t>
            </a:r>
            <a:r>
              <a:rPr lang="en-US" altLang="zh-TW" dirty="0"/>
              <a:t>&lt;html&gt;</a:t>
            </a:r>
            <a:r>
              <a:rPr lang="zh-TW" altLang="en-US" dirty="0"/>
              <a:t>，而瀏覽器在計算有效寬度時會考慮瀏覽器窗口的打開寬度。因此，若我們設定</a:t>
            </a:r>
            <a:r>
              <a:rPr lang="en-US" altLang="zh-TW" dirty="0"/>
              <a:t>block</a:t>
            </a:r>
            <a:r>
              <a:rPr lang="zh-TW" altLang="en-US" dirty="0"/>
              <a:t> </a:t>
            </a:r>
            <a:r>
              <a:rPr lang="en-US" altLang="zh-TW" dirty="0"/>
              <a:t>element</a:t>
            </a:r>
            <a:r>
              <a:rPr lang="zh-TW" altLang="en-US" dirty="0"/>
              <a:t>的</a:t>
            </a:r>
            <a:r>
              <a:rPr lang="en-US" altLang="zh-TW" dirty="0"/>
              <a:t>width:</a:t>
            </a:r>
            <a:r>
              <a:rPr lang="zh-TW" altLang="en-US" dirty="0"/>
              <a:t> </a:t>
            </a:r>
            <a:r>
              <a:rPr lang="en-US" altLang="zh-TW" dirty="0"/>
              <a:t>50%</a:t>
            </a:r>
            <a:r>
              <a:rPr lang="zh-TW" altLang="en-US" dirty="0"/>
              <a:t>是可行的，會讓</a:t>
            </a:r>
            <a:r>
              <a:rPr lang="en-US" altLang="zh-TW" dirty="0"/>
              <a:t>block</a:t>
            </a:r>
            <a:r>
              <a:rPr lang="zh-TW" altLang="en-US" dirty="0"/>
              <a:t> </a:t>
            </a:r>
            <a:r>
              <a:rPr lang="en-US" altLang="zh-TW" dirty="0"/>
              <a:t>element</a:t>
            </a:r>
            <a:r>
              <a:rPr lang="zh-TW" altLang="en-US" dirty="0"/>
              <a:t>的寬度變成其</a:t>
            </a:r>
            <a:r>
              <a:rPr lang="en-US" altLang="zh-TW" dirty="0"/>
              <a:t>parent</a:t>
            </a:r>
            <a:r>
              <a:rPr lang="zh-TW" altLang="en-US" dirty="0"/>
              <a:t> </a:t>
            </a:r>
            <a:r>
              <a:rPr lang="en-US" altLang="zh-TW" dirty="0"/>
              <a:t>element</a:t>
            </a:r>
            <a:r>
              <a:rPr lang="zh-TW" altLang="en-US" dirty="0"/>
              <a:t>的一半。</a:t>
            </a:r>
            <a:endParaRPr lang="en-US" altLang="zh-TW" dirty="0"/>
          </a:p>
        </p:txBody>
      </p:sp>
    </p:spTree>
    <p:extLst>
      <p:ext uri="{BB962C8B-B14F-4D97-AF65-F5344CB8AC3E}">
        <p14:creationId xmlns:p14="http://schemas.microsoft.com/office/powerpoint/2010/main" val="148440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C869-055B-AD1A-05B9-43A1B583CA8A}"/>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4E87B5E8-256D-96B8-0972-1EA5F8A31058}"/>
              </a:ext>
            </a:extLst>
          </p:cNvPr>
          <p:cNvSpPr>
            <a:spLocks noGrp="1"/>
          </p:cNvSpPr>
          <p:nvPr>
            <p:ph idx="1"/>
          </p:nvPr>
        </p:nvSpPr>
        <p:spPr/>
        <p:txBody>
          <a:bodyPr>
            <a:normAutofit/>
          </a:bodyPr>
          <a:lstStyle/>
          <a:p>
            <a:r>
              <a:rPr lang="zh-TW" altLang="en-US" dirty="0"/>
              <a:t>然而，除非我們指定特定高度，否則</a:t>
            </a:r>
            <a:r>
              <a:rPr lang="en-US" altLang="zh-TW" dirty="0"/>
              <a:t>block</a:t>
            </a:r>
            <a:r>
              <a:rPr lang="zh-TW" altLang="en-US" dirty="0"/>
              <a:t> </a:t>
            </a:r>
            <a:r>
              <a:rPr lang="en-US" altLang="zh-TW" dirty="0"/>
              <a:t>element</a:t>
            </a:r>
            <a:r>
              <a:rPr lang="zh-TW" altLang="en-US" dirty="0"/>
              <a:t>的</a:t>
            </a:r>
            <a:r>
              <a:rPr lang="en-US" altLang="zh-TW" dirty="0"/>
              <a:t>height</a:t>
            </a:r>
            <a:r>
              <a:rPr lang="zh-TW" altLang="en-US" dirty="0"/>
              <a:t>取決於其</a:t>
            </a:r>
            <a:r>
              <a:rPr lang="en-US" altLang="zh-TW" dirty="0"/>
              <a:t>content</a:t>
            </a:r>
            <a:r>
              <a:rPr lang="zh-TW" altLang="en-US" dirty="0"/>
              <a:t>。但瀏覽器根本就不計算內容的高度。所有的</a:t>
            </a:r>
            <a:r>
              <a:rPr lang="en-US" altLang="zh-TW" dirty="0"/>
              <a:t>element</a:t>
            </a:r>
            <a:r>
              <a:rPr lang="zh-TW" altLang="en-US" dirty="0"/>
              <a:t>的高度都是</a:t>
            </a:r>
            <a:r>
              <a:rPr lang="en-US" altLang="zh-TW" dirty="0"/>
              <a:t>auto</a:t>
            </a:r>
            <a:r>
              <a:rPr lang="zh-TW" altLang="en-US" dirty="0"/>
              <a:t>。 當我們要求瀏覽器根據這樣一個預設值來計算百分比高度時，只能得到</a:t>
            </a:r>
            <a:r>
              <a:rPr lang="en-US" altLang="zh-TW" dirty="0"/>
              <a:t>undefined</a:t>
            </a:r>
            <a:r>
              <a:rPr lang="zh-TW" altLang="en-US" dirty="0"/>
              <a:t>的結果，因此，直接設定</a:t>
            </a:r>
            <a:r>
              <a:rPr lang="en-US" altLang="zh-TW" dirty="0"/>
              <a:t>block</a:t>
            </a:r>
            <a:r>
              <a:rPr lang="zh-TW" altLang="en-US" dirty="0"/>
              <a:t> </a:t>
            </a:r>
            <a:r>
              <a:rPr lang="en-US" altLang="zh-TW" dirty="0"/>
              <a:t>element</a:t>
            </a:r>
            <a:r>
              <a:rPr lang="zh-TW" altLang="en-US" dirty="0"/>
              <a:t>的</a:t>
            </a:r>
            <a:r>
              <a:rPr lang="en-US" altLang="zh-TW" dirty="0"/>
              <a:t>height:</a:t>
            </a:r>
            <a:r>
              <a:rPr lang="zh-TW" altLang="en-US" dirty="0"/>
              <a:t> </a:t>
            </a:r>
            <a:r>
              <a:rPr lang="en-US" altLang="zh-TW" dirty="0"/>
              <a:t>50%</a:t>
            </a:r>
            <a:r>
              <a:rPr lang="zh-TW" altLang="en-US" dirty="0"/>
              <a:t>並不能改變其高度。除非我們先設定</a:t>
            </a:r>
            <a:r>
              <a:rPr lang="en-US" altLang="zh-TW" dirty="0"/>
              <a:t>&lt;html&gt;,</a:t>
            </a:r>
            <a:r>
              <a:rPr lang="zh-TW" altLang="en-US" dirty="0"/>
              <a:t> </a:t>
            </a:r>
            <a:r>
              <a:rPr lang="en-US" altLang="zh-TW" dirty="0"/>
              <a:t>&lt;body&gt;</a:t>
            </a:r>
            <a:r>
              <a:rPr lang="zh-TW" altLang="en-US" dirty="0"/>
              <a:t>的高度是</a:t>
            </a:r>
            <a:r>
              <a:rPr lang="en-US" altLang="zh-TW" dirty="0"/>
              <a:t>100%</a:t>
            </a:r>
            <a:r>
              <a:rPr lang="zh-TW" altLang="en-US" dirty="0"/>
              <a:t>。</a:t>
            </a:r>
            <a:endParaRPr lang="en-TW" altLang="zh-TW" dirty="0"/>
          </a:p>
          <a:p>
            <a:r>
              <a:rPr lang="zh-TW" altLang="en-US" dirty="0"/>
              <a:t>另外一種情況是，我們指定特定的</a:t>
            </a:r>
            <a:r>
              <a:rPr lang="en-US" altLang="zh-TW" dirty="0"/>
              <a:t>parent</a:t>
            </a:r>
            <a:r>
              <a:rPr lang="zh-TW" altLang="en-US" dirty="0"/>
              <a:t> </a:t>
            </a:r>
            <a:r>
              <a:rPr lang="en-US" altLang="zh-TW" dirty="0"/>
              <a:t>element</a:t>
            </a:r>
            <a:r>
              <a:rPr lang="zh-TW" altLang="en-US" dirty="0"/>
              <a:t>高度，這樣</a:t>
            </a:r>
            <a:r>
              <a:rPr lang="en-US" altLang="zh-TW" dirty="0"/>
              <a:t>child</a:t>
            </a:r>
            <a:r>
              <a:rPr lang="zh-TW" altLang="en-US" dirty="0"/>
              <a:t> </a:t>
            </a:r>
            <a:r>
              <a:rPr lang="en-US" altLang="zh-TW" dirty="0"/>
              <a:t>element</a:t>
            </a:r>
            <a:r>
              <a:rPr lang="zh-TW" altLang="en-US" dirty="0"/>
              <a:t>的</a:t>
            </a:r>
            <a:r>
              <a:rPr lang="en-US" altLang="zh-TW" dirty="0"/>
              <a:t>%</a:t>
            </a:r>
            <a:r>
              <a:rPr lang="zh-TW" altLang="en-US" dirty="0"/>
              <a:t>就可以計算出來。例如，</a:t>
            </a:r>
            <a:r>
              <a:rPr lang="en-US" altLang="zh-TW" dirty="0"/>
              <a:t> parent</a:t>
            </a:r>
            <a:r>
              <a:rPr lang="zh-TW" altLang="en-US" dirty="0"/>
              <a:t> </a:t>
            </a:r>
            <a:r>
              <a:rPr lang="en-US" altLang="zh-TW" dirty="0"/>
              <a:t>element</a:t>
            </a:r>
            <a:r>
              <a:rPr lang="zh-TW" altLang="en-US" dirty="0"/>
              <a:t>高度為</a:t>
            </a:r>
            <a:r>
              <a:rPr lang="en-US" altLang="zh-TW" dirty="0"/>
              <a:t>1000px</a:t>
            </a:r>
            <a:r>
              <a:rPr lang="zh-TW" altLang="en-US" dirty="0"/>
              <a:t>、</a:t>
            </a:r>
            <a:r>
              <a:rPr lang="en-US" altLang="zh-TW" dirty="0"/>
              <a:t>30vh</a:t>
            </a:r>
            <a:r>
              <a:rPr lang="zh-TW" altLang="en-US" dirty="0"/>
              <a:t>等等。</a:t>
            </a:r>
          </a:p>
        </p:txBody>
      </p:sp>
    </p:spTree>
    <p:extLst>
      <p:ext uri="{BB962C8B-B14F-4D97-AF65-F5344CB8AC3E}">
        <p14:creationId xmlns:p14="http://schemas.microsoft.com/office/powerpoint/2010/main" val="12847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8379-7EED-1D14-209D-7552EF6024C5}"/>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3EB56075-73EE-31F5-B97D-48E47A91BF6A}"/>
              </a:ext>
            </a:extLst>
          </p:cNvPr>
          <p:cNvSpPr>
            <a:spLocks noGrp="1"/>
          </p:cNvSpPr>
          <p:nvPr>
            <p:ph idx="1"/>
          </p:nvPr>
        </p:nvSpPr>
        <p:spPr/>
        <p:txBody>
          <a:bodyPr/>
          <a:lstStyle/>
          <a:p>
            <a:r>
              <a:rPr lang="zh-TW" altLang="en-US" dirty="0"/>
              <a:t>另外，在絕大數的情況，我們不會去設定某個元素的高度，所以若有設定高度，則須考慮</a:t>
            </a:r>
            <a:r>
              <a:rPr lang="en-US" altLang="zh-TW" dirty="0"/>
              <a:t>overflow</a:t>
            </a:r>
            <a:r>
              <a:rPr lang="zh-TW" altLang="en-US" dirty="0"/>
              <a:t>的情況。當元素的寬度或高度小於</a:t>
            </a:r>
            <a:r>
              <a:rPr lang="en-US" altLang="zh-TW" dirty="0"/>
              <a:t>content</a:t>
            </a:r>
            <a:r>
              <a:rPr lang="zh-TW" altLang="en-US" dirty="0"/>
              <a:t>時，我們可以設定</a:t>
            </a:r>
            <a:r>
              <a:rPr lang="en-US" altLang="zh-TW" dirty="0"/>
              <a:t>overflow</a:t>
            </a:r>
            <a:r>
              <a:rPr lang="zh-TW" altLang="en-US" dirty="0"/>
              <a:t>屬性來選擇處理方式：</a:t>
            </a:r>
            <a:endParaRPr lang="en-US" altLang="zh-TW" dirty="0"/>
          </a:p>
          <a:p>
            <a:pPr>
              <a:buFont typeface="Wingdings" pitchFamily="2" charset="2"/>
              <a:buChar char="§"/>
            </a:pPr>
            <a:r>
              <a:rPr lang="en-US" altLang="zh-TW" dirty="0"/>
              <a:t>visible</a:t>
            </a:r>
            <a:r>
              <a:rPr lang="zh-TW" altLang="en-US" dirty="0"/>
              <a:t> </a:t>
            </a:r>
            <a:r>
              <a:rPr lang="en-US" altLang="zh-TW" dirty="0"/>
              <a:t>-</a:t>
            </a:r>
            <a:r>
              <a:rPr lang="zh-TW" altLang="en-US" dirty="0"/>
              <a:t> </a:t>
            </a:r>
            <a:r>
              <a:rPr lang="en-US" altLang="zh-TW" dirty="0"/>
              <a:t>content</a:t>
            </a:r>
            <a:r>
              <a:rPr lang="ja-JP" altLang="en-US"/>
              <a:t>不會被修剪，可以呈現在元素框之外。</a:t>
            </a:r>
            <a:endParaRPr lang="en-US" altLang="ja-JP" dirty="0"/>
          </a:p>
          <a:p>
            <a:pPr>
              <a:buFont typeface="Wingdings" pitchFamily="2" charset="2"/>
              <a:buChar char="§"/>
            </a:pPr>
            <a:r>
              <a:rPr lang="en-US" altLang="zh-TW" dirty="0"/>
              <a:t>hidden</a:t>
            </a:r>
            <a:r>
              <a:rPr lang="zh-TW" altLang="en-US" dirty="0"/>
              <a:t> </a:t>
            </a:r>
            <a:r>
              <a:rPr lang="en-US" altLang="zh-TW" dirty="0"/>
              <a:t>-</a:t>
            </a:r>
            <a:r>
              <a:rPr lang="zh-TW" altLang="en-US" dirty="0"/>
              <a:t> 如果需要，內容將被剪裁以適合元素。不提供滾動條。</a:t>
            </a:r>
            <a:endParaRPr lang="en-US" altLang="zh-TW" dirty="0"/>
          </a:p>
          <a:p>
            <a:pPr>
              <a:buFont typeface="Wingdings" pitchFamily="2" charset="2"/>
              <a:buChar char="§"/>
            </a:pPr>
            <a:r>
              <a:rPr lang="en-US" altLang="zh-TW" dirty="0"/>
              <a:t>scroll</a:t>
            </a:r>
            <a:r>
              <a:rPr lang="zh-TW" altLang="en-US" dirty="0"/>
              <a:t> </a:t>
            </a:r>
            <a:r>
              <a:rPr lang="en-US" altLang="zh-TW" dirty="0"/>
              <a:t>-</a:t>
            </a:r>
            <a:r>
              <a:rPr lang="zh-TW" altLang="en-US" dirty="0"/>
              <a:t> 如有必要，內容將被剪裁以適合填充框。 瀏覽器顯示移動軸。</a:t>
            </a:r>
            <a:endParaRPr lang="en-US" altLang="zh-TW" dirty="0"/>
          </a:p>
          <a:p>
            <a:pPr marL="0" indent="0">
              <a:buNone/>
            </a:pPr>
            <a:r>
              <a:rPr lang="zh-TW" altLang="en-US" dirty="0"/>
              <a:t>若想要指設定特定方向的</a:t>
            </a:r>
            <a:r>
              <a:rPr lang="en-US" altLang="zh-TW" dirty="0"/>
              <a:t>overflow</a:t>
            </a:r>
            <a:r>
              <a:rPr lang="zh-TW" altLang="en-US" dirty="0"/>
              <a:t>屬性，可只選擇</a:t>
            </a:r>
            <a:r>
              <a:rPr lang="en-US" altLang="zh-TW" dirty="0"/>
              <a:t>overflow-x</a:t>
            </a:r>
            <a:r>
              <a:rPr lang="zh-TW" altLang="en-US" dirty="0"/>
              <a:t>或</a:t>
            </a:r>
            <a:r>
              <a:rPr lang="en-US" altLang="zh-TW" dirty="0"/>
              <a:t>overflow-y</a:t>
            </a:r>
            <a:r>
              <a:rPr lang="zh-TW" altLang="en-US" dirty="0"/>
              <a:t>。</a:t>
            </a:r>
            <a:endParaRPr lang="en-US" altLang="zh-TW" dirty="0"/>
          </a:p>
          <a:p>
            <a:pPr>
              <a:buFont typeface="Wingdings" pitchFamily="2" charset="2"/>
              <a:buChar char="§"/>
            </a:pPr>
            <a:endParaRPr lang="en-US" altLang="zh-TW" dirty="0"/>
          </a:p>
          <a:p>
            <a:endParaRPr lang="en-TW" dirty="0"/>
          </a:p>
        </p:txBody>
      </p:sp>
    </p:spTree>
    <p:extLst>
      <p:ext uri="{BB962C8B-B14F-4D97-AF65-F5344CB8AC3E}">
        <p14:creationId xmlns:p14="http://schemas.microsoft.com/office/powerpoint/2010/main" val="97009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995D-5851-7002-46E6-8F98DD358073}"/>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DE21CFBA-A93D-79B3-0993-578EFF2A28C5}"/>
              </a:ext>
            </a:extLst>
          </p:cNvPr>
          <p:cNvSpPr>
            <a:spLocks noGrp="1"/>
          </p:cNvSpPr>
          <p:nvPr>
            <p:ph idx="1"/>
          </p:nvPr>
        </p:nvSpPr>
        <p:spPr>
          <a:xfrm>
            <a:off x="1097280" y="2108201"/>
            <a:ext cx="10058400" cy="3806462"/>
          </a:xfrm>
        </p:spPr>
        <p:txBody>
          <a:bodyPr>
            <a:normAutofit lnSpcReduction="10000"/>
          </a:bodyPr>
          <a:lstStyle/>
          <a:p>
            <a:r>
              <a:rPr lang="en-US" altLang="zh-TW" dirty="0"/>
              <a:t>CSS</a:t>
            </a:r>
            <a:r>
              <a:rPr lang="zh-TW" altLang="en-US" dirty="0"/>
              <a:t>預設的</a:t>
            </a:r>
            <a:r>
              <a:rPr lang="en-US" altLang="zh-TW" dirty="0"/>
              <a:t>box-sizing</a:t>
            </a:r>
            <a:r>
              <a:rPr lang="zh-TW" altLang="en-US" dirty="0"/>
              <a:t>屬性為</a:t>
            </a:r>
            <a:r>
              <a:rPr lang="en-US" altLang="zh-TW" dirty="0"/>
              <a:t>content-box</a:t>
            </a:r>
            <a:r>
              <a:rPr lang="zh-TW" altLang="en-US" dirty="0"/>
              <a:t>，意指</a:t>
            </a:r>
            <a:r>
              <a:rPr lang="en-US" altLang="zh-TW" dirty="0"/>
              <a:t>padding</a:t>
            </a:r>
            <a:r>
              <a:rPr lang="zh-TW" altLang="en-US" dirty="0"/>
              <a:t>與</a:t>
            </a:r>
            <a:r>
              <a:rPr lang="en-US" altLang="zh-TW" dirty="0"/>
              <a:t>border</a:t>
            </a:r>
            <a:r>
              <a:rPr lang="zh-TW" altLang="en-US" dirty="0"/>
              <a:t>會附加到已經設定的</a:t>
            </a:r>
            <a:r>
              <a:rPr lang="en-US" altLang="zh-TW" dirty="0"/>
              <a:t>width</a:t>
            </a:r>
            <a:r>
              <a:rPr lang="zh-TW" altLang="en-US" dirty="0"/>
              <a:t>與</a:t>
            </a:r>
            <a:r>
              <a:rPr lang="en-US" altLang="zh-TW" dirty="0"/>
              <a:t>height</a:t>
            </a:r>
            <a:r>
              <a:rPr lang="zh-TW" altLang="en-US" dirty="0"/>
              <a:t>上面，拓展整個</a:t>
            </a:r>
            <a:r>
              <a:rPr lang="en-US" altLang="zh-TW" dirty="0"/>
              <a:t>box</a:t>
            </a:r>
            <a:r>
              <a:rPr lang="zh-TW" altLang="en-US" dirty="0"/>
              <a:t> </a:t>
            </a:r>
            <a:r>
              <a:rPr lang="en-US" altLang="zh-TW" dirty="0"/>
              <a:t>model</a:t>
            </a:r>
            <a:r>
              <a:rPr lang="zh-TW" altLang="en-US" dirty="0"/>
              <a:t>的大小。例如：</a:t>
            </a:r>
            <a:endParaRPr lang="en-US" altLang="zh-TW" dirty="0"/>
          </a:p>
          <a:p>
            <a:endParaRPr lang="en-US" dirty="0"/>
          </a:p>
          <a:p>
            <a:endParaRPr lang="en-US" dirty="0"/>
          </a:p>
          <a:p>
            <a:endParaRPr lang="en-US" dirty="0"/>
          </a:p>
          <a:p>
            <a:endParaRPr lang="en-US" dirty="0"/>
          </a:p>
          <a:p>
            <a:r>
              <a:rPr lang="en-US" altLang="zh-TW" dirty="0"/>
              <a:t>box</a:t>
            </a:r>
            <a:r>
              <a:rPr lang="ja-JP" altLang="en-US"/>
              <a:t>實際佔用的空間是 </a:t>
            </a:r>
            <a:r>
              <a:rPr lang="en-US" altLang="ja-JP" dirty="0"/>
              <a:t>410</a:t>
            </a:r>
            <a:r>
              <a:rPr lang="en-US" dirty="0"/>
              <a:t>px </a:t>
            </a:r>
            <a:r>
              <a:rPr lang="ja-JP" altLang="en-US"/>
              <a:t>寬（</a:t>
            </a:r>
            <a:r>
              <a:rPr lang="en-US" altLang="ja-JP" dirty="0"/>
              <a:t>350 + 25 + 25 + 5 + 5</a:t>
            </a:r>
            <a:r>
              <a:rPr lang="ja-JP" altLang="en-US"/>
              <a:t>）和 </a:t>
            </a:r>
            <a:r>
              <a:rPr lang="en-US" altLang="ja-JP" dirty="0"/>
              <a:t>210</a:t>
            </a:r>
            <a:r>
              <a:rPr lang="en-US" dirty="0"/>
              <a:t>px </a:t>
            </a:r>
            <a:r>
              <a:rPr lang="ja-JP" altLang="en-US"/>
              <a:t>高（</a:t>
            </a:r>
            <a:r>
              <a:rPr lang="en-US" altLang="ja-JP" dirty="0"/>
              <a:t>150 + 25 + 25 + 5 + 5</a:t>
            </a:r>
            <a:r>
              <a:rPr lang="ja-JP" altLang="en-US"/>
              <a:t>）。</a:t>
            </a:r>
            <a:endParaRPr lang="en-TW" dirty="0"/>
          </a:p>
        </p:txBody>
      </p:sp>
      <p:pic>
        <p:nvPicPr>
          <p:cNvPr id="5" name="Picture 4">
            <a:extLst>
              <a:ext uri="{FF2B5EF4-FFF2-40B4-BE49-F238E27FC236}">
                <a16:creationId xmlns:a16="http://schemas.microsoft.com/office/drawing/2014/main" id="{9DD9B2CA-C12F-F1F2-F773-C4C8407B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99" y="3137533"/>
            <a:ext cx="5064481" cy="1608882"/>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20780486-6B4E-F9D0-5896-15389C3A4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540" y="2905245"/>
            <a:ext cx="3537996" cy="2122797"/>
          </a:xfrm>
          <a:prstGeom prst="rect">
            <a:avLst/>
          </a:prstGeom>
        </p:spPr>
      </p:pic>
    </p:spTree>
    <p:extLst>
      <p:ext uri="{BB962C8B-B14F-4D97-AF65-F5344CB8AC3E}">
        <p14:creationId xmlns:p14="http://schemas.microsoft.com/office/powerpoint/2010/main" val="3785357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C6F99-53CD-3FDC-8D7D-C12CB1889300}"/>
              </a:ext>
            </a:extLst>
          </p:cNvPr>
          <p:cNvSpPr>
            <a:spLocks noGrp="1"/>
          </p:cNvSpPr>
          <p:nvPr>
            <p:ph type="title"/>
          </p:nvPr>
        </p:nvSpPr>
        <p:spPr/>
        <p:txBody>
          <a:bodyPr/>
          <a:lstStyle/>
          <a:p>
            <a:r>
              <a:rPr lang="en-US" altLang="zh-TW" dirty="0"/>
              <a:t>Box</a:t>
            </a:r>
            <a:r>
              <a:rPr lang="zh-TW" altLang="en-US" dirty="0"/>
              <a:t> </a:t>
            </a:r>
            <a:r>
              <a:rPr lang="en-US" altLang="zh-TW" dirty="0"/>
              <a:t>Model</a:t>
            </a:r>
            <a:endParaRPr lang="en-TW" dirty="0"/>
          </a:p>
        </p:txBody>
      </p:sp>
      <p:sp>
        <p:nvSpPr>
          <p:cNvPr id="3" name="Content Placeholder 2">
            <a:extLst>
              <a:ext uri="{FF2B5EF4-FFF2-40B4-BE49-F238E27FC236}">
                <a16:creationId xmlns:a16="http://schemas.microsoft.com/office/drawing/2014/main" id="{49F94527-DA24-D286-B995-2874106FA5CB}"/>
              </a:ext>
            </a:extLst>
          </p:cNvPr>
          <p:cNvSpPr>
            <a:spLocks noGrp="1"/>
          </p:cNvSpPr>
          <p:nvPr>
            <p:ph idx="1"/>
          </p:nvPr>
        </p:nvSpPr>
        <p:spPr>
          <a:xfrm>
            <a:off x="1097280" y="2108201"/>
            <a:ext cx="10058400" cy="4281024"/>
          </a:xfrm>
        </p:spPr>
        <p:txBody>
          <a:bodyPr>
            <a:normAutofit/>
          </a:bodyPr>
          <a:lstStyle/>
          <a:p>
            <a:r>
              <a:rPr lang="en-TW" dirty="0"/>
              <a:t>若設定</a:t>
            </a:r>
            <a:r>
              <a:rPr lang="en-US" altLang="zh-TW" dirty="0"/>
              <a:t>border-box</a:t>
            </a:r>
            <a:r>
              <a:rPr lang="zh-TW" altLang="en-US" dirty="0"/>
              <a:t>，則</a:t>
            </a:r>
            <a:r>
              <a:rPr lang="en-US" altLang="zh-TW" dirty="0"/>
              <a:t>width </a:t>
            </a:r>
            <a:r>
              <a:rPr lang="zh-TW" altLang="en-US" dirty="0"/>
              <a:t>和 </a:t>
            </a:r>
            <a:r>
              <a:rPr lang="en-US" altLang="zh-TW" dirty="0"/>
              <a:t>height </a:t>
            </a:r>
            <a:r>
              <a:rPr lang="zh-TW" altLang="en-US" dirty="0"/>
              <a:t>屬性包括內容（</a:t>
            </a:r>
            <a:r>
              <a:rPr lang="en-US" altLang="zh-TW" dirty="0"/>
              <a:t>content</a:t>
            </a:r>
            <a:r>
              <a:rPr lang="zh-TW" altLang="en-US" dirty="0"/>
              <a:t>），內邊距（</a:t>
            </a:r>
            <a:r>
              <a:rPr lang="en-US" altLang="zh-TW" dirty="0"/>
              <a:t>padding</a:t>
            </a:r>
            <a:r>
              <a:rPr lang="zh-TW" altLang="en-US" dirty="0"/>
              <a:t>）和邊框（</a:t>
            </a:r>
            <a:r>
              <a:rPr lang="en-US" altLang="zh-TW" dirty="0"/>
              <a:t>border</a:t>
            </a:r>
            <a:r>
              <a:rPr lang="zh-TW" altLang="en-US" dirty="0"/>
              <a:t>），但不包括外邊距（</a:t>
            </a:r>
            <a:r>
              <a:rPr lang="en-US" altLang="zh-TW" dirty="0"/>
              <a:t>margin</a:t>
            </a:r>
            <a:r>
              <a:rPr lang="zh-TW" altLang="en-US" dirty="0"/>
              <a:t>）。例如：</a:t>
            </a:r>
            <a:endParaRPr lang="en-US" altLang="zh-TW" dirty="0"/>
          </a:p>
          <a:p>
            <a:endParaRPr lang="en-US" altLang="zh-TW" dirty="0"/>
          </a:p>
          <a:p>
            <a:endParaRPr lang="en-US" altLang="zh-TW" dirty="0"/>
          </a:p>
          <a:p>
            <a:endParaRPr lang="en-US" altLang="zh-TW" dirty="0"/>
          </a:p>
          <a:p>
            <a:endParaRPr lang="en-US" altLang="zh-TW" dirty="0"/>
          </a:p>
          <a:p>
            <a:r>
              <a:rPr lang="en-US" altLang="zh-TW" dirty="0"/>
              <a:t>box</a:t>
            </a:r>
            <a:r>
              <a:rPr lang="zh-TW" altLang="en-US" dirty="0"/>
              <a:t>的總寬度為</a:t>
            </a:r>
            <a:r>
              <a:rPr lang="en-US" altLang="zh-TW" dirty="0"/>
              <a:t>350px</a:t>
            </a:r>
            <a:r>
              <a:rPr lang="zh-TW" altLang="en-US" dirty="0"/>
              <a:t>，高度為</a:t>
            </a:r>
            <a:r>
              <a:rPr lang="en-US" altLang="zh-TW" dirty="0"/>
              <a:t>150px</a:t>
            </a:r>
            <a:r>
              <a:rPr lang="zh-TW" altLang="en-US" dirty="0"/>
              <a:t>，但</a:t>
            </a:r>
            <a:r>
              <a:rPr lang="en-US" altLang="zh-TW" dirty="0"/>
              <a:t>content</a:t>
            </a:r>
            <a:r>
              <a:rPr lang="zh-TW" altLang="en-US" dirty="0"/>
              <a:t>寬度只有</a:t>
            </a:r>
            <a:r>
              <a:rPr lang="en-US" altLang="zh-TW" dirty="0"/>
              <a:t>290px</a:t>
            </a:r>
            <a:r>
              <a:rPr lang="zh-TW" altLang="en-US" dirty="0"/>
              <a:t>，左右</a:t>
            </a:r>
            <a:r>
              <a:rPr lang="en-US" altLang="zh-TW" dirty="0"/>
              <a:t>padding</a:t>
            </a:r>
            <a:r>
              <a:rPr lang="zh-TW" altLang="en-US" dirty="0"/>
              <a:t>分別為</a:t>
            </a:r>
            <a:r>
              <a:rPr lang="en-US" altLang="zh-TW" dirty="0"/>
              <a:t>25px</a:t>
            </a:r>
            <a:r>
              <a:rPr lang="zh-TW" altLang="en-US" dirty="0"/>
              <a:t>，左右</a:t>
            </a:r>
            <a:r>
              <a:rPr lang="en-US" altLang="zh-TW" dirty="0"/>
              <a:t>border</a:t>
            </a:r>
            <a:r>
              <a:rPr lang="zh-TW" altLang="en-US" dirty="0"/>
              <a:t>分別為</a:t>
            </a:r>
            <a:r>
              <a:rPr lang="en-US" altLang="zh-TW" dirty="0"/>
              <a:t>5px</a:t>
            </a:r>
            <a:r>
              <a:rPr lang="zh-TW" altLang="en-US" dirty="0"/>
              <a:t>，所以</a:t>
            </a:r>
            <a:r>
              <a:rPr lang="en-US" altLang="zh-TW" dirty="0"/>
              <a:t>290+25px+25px+5px+5px=350px</a:t>
            </a:r>
            <a:r>
              <a:rPr lang="zh-TW" altLang="en-US" dirty="0"/>
              <a:t>。</a:t>
            </a:r>
            <a:endParaRPr lang="en-US" altLang="zh-TW" dirty="0"/>
          </a:p>
        </p:txBody>
      </p:sp>
      <p:pic>
        <p:nvPicPr>
          <p:cNvPr id="5" name="Picture 4" descr="Text&#10;&#10;Description automatically generated">
            <a:extLst>
              <a:ext uri="{FF2B5EF4-FFF2-40B4-BE49-F238E27FC236}">
                <a16:creationId xmlns:a16="http://schemas.microsoft.com/office/drawing/2014/main" id="{DE673F9D-6221-1C93-8F97-BE03F9D9F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975" y="3096833"/>
            <a:ext cx="2597517" cy="1857132"/>
          </a:xfrm>
          <a:prstGeom prst="rect">
            <a:avLst/>
          </a:prstGeom>
        </p:spPr>
      </p:pic>
      <p:pic>
        <p:nvPicPr>
          <p:cNvPr id="7" name="Picture 6" descr="Diagram&#10;&#10;Description automatically generated with low confidence">
            <a:extLst>
              <a:ext uri="{FF2B5EF4-FFF2-40B4-BE49-F238E27FC236}">
                <a16:creationId xmlns:a16="http://schemas.microsoft.com/office/drawing/2014/main" id="{BBB42BEE-B47D-8A9A-F8AF-8C005DBAB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510" y="3209752"/>
            <a:ext cx="2028094" cy="1631293"/>
          </a:xfrm>
          <a:prstGeom prst="rect">
            <a:avLst/>
          </a:prstGeom>
        </p:spPr>
      </p:pic>
    </p:spTree>
    <p:extLst>
      <p:ext uri="{BB962C8B-B14F-4D97-AF65-F5344CB8AC3E}">
        <p14:creationId xmlns:p14="http://schemas.microsoft.com/office/powerpoint/2010/main" val="347043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EFD4-4F9F-C7DF-76CD-509A478C1CE3}"/>
              </a:ext>
            </a:extLst>
          </p:cNvPr>
          <p:cNvSpPr>
            <a:spLocks noGrp="1"/>
          </p:cNvSpPr>
          <p:nvPr>
            <p:ph type="title"/>
          </p:nvPr>
        </p:nvSpPr>
        <p:spPr/>
        <p:txBody>
          <a:bodyPr/>
          <a:lstStyle/>
          <a:p>
            <a:r>
              <a:rPr lang="en-US" altLang="zh-TW" dirty="0"/>
              <a:t>Display</a:t>
            </a:r>
            <a:r>
              <a:rPr lang="zh-TW" altLang="en-US" dirty="0"/>
              <a:t>屬性</a:t>
            </a:r>
            <a:endParaRPr lang="en-TW" dirty="0"/>
          </a:p>
        </p:txBody>
      </p:sp>
      <p:sp>
        <p:nvSpPr>
          <p:cNvPr id="3" name="Content Placeholder 2">
            <a:extLst>
              <a:ext uri="{FF2B5EF4-FFF2-40B4-BE49-F238E27FC236}">
                <a16:creationId xmlns:a16="http://schemas.microsoft.com/office/drawing/2014/main" id="{E6AC55AF-5E81-7B96-80F5-51D7E2E566DB}"/>
              </a:ext>
            </a:extLst>
          </p:cNvPr>
          <p:cNvSpPr>
            <a:spLocks noGrp="1"/>
          </p:cNvSpPr>
          <p:nvPr>
            <p:ph idx="1"/>
          </p:nvPr>
        </p:nvSpPr>
        <p:spPr/>
        <p:txBody>
          <a:bodyPr/>
          <a:lstStyle/>
          <a:p>
            <a:r>
              <a:rPr lang="en-TW" dirty="0"/>
              <a:t>每個</a:t>
            </a:r>
            <a:r>
              <a:rPr lang="en-US" altLang="zh-TW" dirty="0"/>
              <a:t>HTML</a:t>
            </a:r>
            <a:r>
              <a:rPr lang="zh-TW" altLang="en-US" dirty="0"/>
              <a:t>元素都有兩種</a:t>
            </a:r>
            <a:r>
              <a:rPr lang="en-US" altLang="zh-TW" dirty="0"/>
              <a:t>display</a:t>
            </a:r>
            <a:r>
              <a:rPr lang="zh-TW" altLang="en-US" dirty="0"/>
              <a:t>類型，一種被稱為</a:t>
            </a:r>
            <a:r>
              <a:rPr lang="en-US" altLang="zh-TW" dirty="0"/>
              <a:t>outer</a:t>
            </a:r>
            <a:r>
              <a:rPr lang="zh-TW" altLang="en-US" dirty="0"/>
              <a:t> </a:t>
            </a:r>
            <a:r>
              <a:rPr lang="en-US" altLang="zh-TW" dirty="0"/>
              <a:t>display</a:t>
            </a:r>
            <a:r>
              <a:rPr lang="zh-TW" altLang="en-US" dirty="0"/>
              <a:t> </a:t>
            </a:r>
            <a:r>
              <a:rPr lang="en-US" altLang="zh-TW" dirty="0"/>
              <a:t>type</a:t>
            </a:r>
            <a:r>
              <a:rPr lang="zh-TW" altLang="en-US" dirty="0"/>
              <a:t>，另一個是</a:t>
            </a:r>
            <a:r>
              <a:rPr lang="en-US" altLang="zh-TW" dirty="0"/>
              <a:t>inner display type</a:t>
            </a:r>
            <a:r>
              <a:rPr lang="zh-TW" altLang="en-US" dirty="0"/>
              <a:t>。</a:t>
            </a:r>
            <a:r>
              <a:rPr lang="en-US" altLang="zh-TW" dirty="0"/>
              <a:t>outer</a:t>
            </a:r>
            <a:r>
              <a:rPr lang="zh-TW" altLang="en-US" dirty="0"/>
              <a:t> </a:t>
            </a:r>
            <a:r>
              <a:rPr lang="en-US" altLang="zh-TW" dirty="0"/>
              <a:t>display</a:t>
            </a:r>
            <a:r>
              <a:rPr lang="zh-TW" altLang="en-US" dirty="0"/>
              <a:t> </a:t>
            </a:r>
            <a:r>
              <a:rPr lang="en-US" altLang="zh-TW" dirty="0"/>
              <a:t>type</a:t>
            </a:r>
            <a:r>
              <a:rPr lang="zh-TW" altLang="en-US" dirty="0"/>
              <a:t>有三種可能：</a:t>
            </a:r>
            <a:r>
              <a:rPr lang="en-US" altLang="zh-TW" dirty="0"/>
              <a:t>block,</a:t>
            </a:r>
            <a:r>
              <a:rPr lang="zh-TW" altLang="en-US" dirty="0"/>
              <a:t> </a:t>
            </a:r>
            <a:r>
              <a:rPr lang="en-US" altLang="zh-TW" dirty="0"/>
              <a:t>inline,</a:t>
            </a:r>
            <a:r>
              <a:rPr lang="zh-TW" altLang="en-US" dirty="0"/>
              <a:t> </a:t>
            </a:r>
            <a:r>
              <a:rPr lang="en-US" altLang="zh-TW" dirty="0"/>
              <a:t>inline-block</a:t>
            </a:r>
            <a:r>
              <a:rPr lang="zh-TW" altLang="en-US" dirty="0"/>
              <a:t>。</a:t>
            </a:r>
            <a:r>
              <a:rPr lang="en-US" altLang="zh-TW" dirty="0"/>
              <a:t> outer</a:t>
            </a:r>
            <a:r>
              <a:rPr lang="zh-TW" altLang="en-US" dirty="0"/>
              <a:t> </a:t>
            </a:r>
            <a:r>
              <a:rPr lang="en-US" altLang="zh-TW" dirty="0"/>
              <a:t>display</a:t>
            </a:r>
            <a:r>
              <a:rPr lang="zh-TW" altLang="en-US" dirty="0"/>
              <a:t> </a:t>
            </a:r>
            <a:r>
              <a:rPr lang="en-US" altLang="zh-TW" dirty="0"/>
              <a:t>type</a:t>
            </a:r>
            <a:r>
              <a:rPr lang="zh-TW" altLang="en-US" dirty="0"/>
              <a:t>決定不同</a:t>
            </a:r>
            <a:r>
              <a:rPr lang="en-US" altLang="zh-TW" dirty="0"/>
              <a:t>boxes</a:t>
            </a:r>
            <a:r>
              <a:rPr lang="zh-TW" altLang="en-US" dirty="0"/>
              <a:t>之間在網頁的排版位置。</a:t>
            </a:r>
            <a:endParaRPr lang="en-US" altLang="zh-TW" dirty="0"/>
          </a:p>
          <a:p>
            <a:r>
              <a:rPr lang="en-US" altLang="zh-TW" dirty="0"/>
              <a:t>Inner</a:t>
            </a:r>
            <a:r>
              <a:rPr lang="zh-TW" altLang="en-US" dirty="0"/>
              <a:t> </a:t>
            </a:r>
            <a:r>
              <a:rPr lang="en-US" altLang="zh-TW" dirty="0"/>
              <a:t>display</a:t>
            </a:r>
            <a:r>
              <a:rPr lang="zh-TW" altLang="en-US" dirty="0"/>
              <a:t> </a:t>
            </a:r>
            <a:r>
              <a:rPr lang="en-US" altLang="zh-TW" dirty="0"/>
              <a:t>type</a:t>
            </a:r>
            <a:r>
              <a:rPr lang="zh-TW" altLang="en-US" dirty="0"/>
              <a:t>有</a:t>
            </a:r>
            <a:r>
              <a:rPr lang="en-US" altLang="zh-TW" dirty="0"/>
              <a:t>flex</a:t>
            </a:r>
            <a:r>
              <a:rPr lang="zh-TW" altLang="en-US" dirty="0"/>
              <a:t>以及</a:t>
            </a:r>
            <a:r>
              <a:rPr lang="en-US" altLang="zh-TW" dirty="0"/>
              <a:t>grid</a:t>
            </a:r>
            <a:r>
              <a:rPr lang="zh-TW" altLang="en-US" dirty="0"/>
              <a:t>，決定</a:t>
            </a:r>
            <a:r>
              <a:rPr lang="en-US" altLang="zh-TW" dirty="0"/>
              <a:t>boxes</a:t>
            </a:r>
            <a:r>
              <a:rPr lang="zh-TW" altLang="en-US" dirty="0"/>
              <a:t>內部的元素在網頁的排版位置，之後課程才會談到。</a:t>
            </a:r>
            <a:endParaRPr lang="en-US" altLang="zh-TW" dirty="0"/>
          </a:p>
        </p:txBody>
      </p:sp>
      <p:pic>
        <p:nvPicPr>
          <p:cNvPr id="5" name="Picture 4" descr="Text&#10;&#10;Description automatically generated">
            <a:extLst>
              <a:ext uri="{FF2B5EF4-FFF2-40B4-BE49-F238E27FC236}">
                <a16:creationId xmlns:a16="http://schemas.microsoft.com/office/drawing/2014/main" id="{C7320D89-36A6-59C5-AEAB-1887A91B0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873" y="4421157"/>
            <a:ext cx="5624253" cy="1583841"/>
          </a:xfrm>
          <a:prstGeom prst="rect">
            <a:avLst/>
          </a:prstGeom>
        </p:spPr>
      </p:pic>
    </p:spTree>
    <p:extLst>
      <p:ext uri="{BB962C8B-B14F-4D97-AF65-F5344CB8AC3E}">
        <p14:creationId xmlns:p14="http://schemas.microsoft.com/office/powerpoint/2010/main" val="1026180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1C39C7E-A729-0972-7B97-06688CECC02D}"/>
              </a:ext>
            </a:extLst>
          </p:cNvPr>
          <p:cNvGraphicFramePr>
            <a:graphicFrameLocks/>
          </p:cNvGraphicFramePr>
          <p:nvPr>
            <p:extLst>
              <p:ext uri="{D42A27DB-BD31-4B8C-83A1-F6EECF244321}">
                <p14:modId xmlns:p14="http://schemas.microsoft.com/office/powerpoint/2010/main" val="3758961216"/>
              </p:ext>
            </p:extLst>
          </p:nvPr>
        </p:nvGraphicFramePr>
        <p:xfrm>
          <a:off x="263586" y="902825"/>
          <a:ext cx="11392122" cy="4842441"/>
        </p:xfrm>
        <a:graphic>
          <a:graphicData uri="http://schemas.openxmlformats.org/drawingml/2006/table">
            <a:tbl>
              <a:tblPr firstRow="1" bandRow="1">
                <a:tableStyleId>{00A15C55-8517-42AA-B614-E9B94910E393}</a:tableStyleId>
              </a:tblPr>
              <a:tblGrid>
                <a:gridCol w="1898687">
                  <a:extLst>
                    <a:ext uri="{9D8B030D-6E8A-4147-A177-3AD203B41FA5}">
                      <a16:colId xmlns:a16="http://schemas.microsoft.com/office/drawing/2014/main" val="2138550281"/>
                    </a:ext>
                  </a:extLst>
                </a:gridCol>
                <a:gridCol w="1898687">
                  <a:extLst>
                    <a:ext uri="{9D8B030D-6E8A-4147-A177-3AD203B41FA5}">
                      <a16:colId xmlns:a16="http://schemas.microsoft.com/office/drawing/2014/main" val="514894433"/>
                    </a:ext>
                  </a:extLst>
                </a:gridCol>
                <a:gridCol w="1898687">
                  <a:extLst>
                    <a:ext uri="{9D8B030D-6E8A-4147-A177-3AD203B41FA5}">
                      <a16:colId xmlns:a16="http://schemas.microsoft.com/office/drawing/2014/main" val="1160994720"/>
                    </a:ext>
                  </a:extLst>
                </a:gridCol>
                <a:gridCol w="1898687">
                  <a:extLst>
                    <a:ext uri="{9D8B030D-6E8A-4147-A177-3AD203B41FA5}">
                      <a16:colId xmlns:a16="http://schemas.microsoft.com/office/drawing/2014/main" val="2495808781"/>
                    </a:ext>
                  </a:extLst>
                </a:gridCol>
                <a:gridCol w="1898687">
                  <a:extLst>
                    <a:ext uri="{9D8B030D-6E8A-4147-A177-3AD203B41FA5}">
                      <a16:colId xmlns:a16="http://schemas.microsoft.com/office/drawing/2014/main" val="918095881"/>
                    </a:ext>
                  </a:extLst>
                </a:gridCol>
                <a:gridCol w="1898687">
                  <a:extLst>
                    <a:ext uri="{9D8B030D-6E8A-4147-A177-3AD203B41FA5}">
                      <a16:colId xmlns:a16="http://schemas.microsoft.com/office/drawing/2014/main" val="4212589509"/>
                    </a:ext>
                  </a:extLst>
                </a:gridCol>
              </a:tblGrid>
              <a:tr h="884888">
                <a:tc>
                  <a:txBody>
                    <a:bodyPr/>
                    <a:lstStyle/>
                    <a:p>
                      <a:pPr algn="ctr"/>
                      <a:r>
                        <a:rPr lang="en-US" altLang="zh-TW"/>
                        <a:t>display</a:t>
                      </a:r>
                      <a:r>
                        <a:rPr lang="zh-TW" altLang="en-US"/>
                        <a:t> </a:t>
                      </a:r>
                      <a:r>
                        <a:rPr lang="en-US" altLang="zh-TW"/>
                        <a:t>type</a:t>
                      </a:r>
                      <a:endParaRPr lang="en-TW" dirty="0"/>
                    </a:p>
                  </a:txBody>
                  <a:tcPr anchor="ctr"/>
                </a:tc>
                <a:tc>
                  <a:txBody>
                    <a:bodyPr/>
                    <a:lstStyle/>
                    <a:p>
                      <a:pPr algn="ctr"/>
                      <a:r>
                        <a:rPr lang="en-US" altLang="zh-TW"/>
                        <a:t>new</a:t>
                      </a:r>
                      <a:r>
                        <a:rPr lang="zh-TW" altLang="en-US"/>
                        <a:t> </a:t>
                      </a:r>
                      <a:r>
                        <a:rPr lang="en-US" altLang="zh-TW"/>
                        <a:t>line</a:t>
                      </a:r>
                      <a:endParaRPr lang="en-TW" dirty="0"/>
                    </a:p>
                  </a:txBody>
                  <a:tcPr anchor="ctr"/>
                </a:tc>
                <a:tc>
                  <a:txBody>
                    <a:bodyPr/>
                    <a:lstStyle/>
                    <a:p>
                      <a:pPr algn="ctr"/>
                      <a:r>
                        <a:rPr lang="en-US" altLang="zh-TW"/>
                        <a:t>width,</a:t>
                      </a:r>
                      <a:r>
                        <a:rPr lang="zh-TW" altLang="en-US"/>
                        <a:t> </a:t>
                      </a:r>
                      <a:r>
                        <a:rPr lang="en-US" altLang="zh-TW"/>
                        <a:t>height</a:t>
                      </a:r>
                      <a:endParaRPr lang="en-TW" dirty="0"/>
                    </a:p>
                  </a:txBody>
                  <a:tcPr anchor="ctr"/>
                </a:tc>
                <a:tc>
                  <a:txBody>
                    <a:bodyPr/>
                    <a:lstStyle/>
                    <a:p>
                      <a:pPr algn="ctr"/>
                      <a:r>
                        <a:rPr lang="en-TW"/>
                        <a:t>上下</a:t>
                      </a:r>
                      <a:r>
                        <a:rPr lang="en-US" altLang="zh-TW"/>
                        <a:t>margin,</a:t>
                      </a:r>
                      <a:r>
                        <a:rPr lang="zh-TW" altLang="en-US"/>
                        <a:t> </a:t>
                      </a:r>
                      <a:r>
                        <a:rPr lang="en-US" altLang="zh-TW"/>
                        <a:t>padding</a:t>
                      </a:r>
                      <a:endParaRPr lang="en-TW" dirty="0"/>
                    </a:p>
                  </a:txBody>
                  <a:tcPr anchor="ctr"/>
                </a:tc>
                <a:tc>
                  <a:txBody>
                    <a:bodyPr/>
                    <a:lstStyle/>
                    <a:p>
                      <a:pPr algn="ctr"/>
                      <a:r>
                        <a:rPr lang="en-TW"/>
                        <a:t>左右</a:t>
                      </a:r>
                      <a:r>
                        <a:rPr lang="en-US" altLang="zh-TW"/>
                        <a:t>margin,</a:t>
                      </a:r>
                      <a:r>
                        <a:rPr lang="zh-TW" altLang="en-US"/>
                        <a:t> </a:t>
                      </a:r>
                      <a:r>
                        <a:rPr lang="en-US" altLang="zh-TW"/>
                        <a:t>padding</a:t>
                      </a:r>
                      <a:endParaRPr lang="en-TW" dirty="0"/>
                    </a:p>
                  </a:txBody>
                  <a:tcPr anchor="ctr"/>
                </a:tc>
                <a:tc>
                  <a:txBody>
                    <a:bodyPr/>
                    <a:lstStyle/>
                    <a:p>
                      <a:pPr algn="ctr"/>
                      <a:r>
                        <a:rPr lang="en-US"/>
                        <a:t>範例</a:t>
                      </a:r>
                      <a:endParaRPr lang="en-TW" dirty="0"/>
                    </a:p>
                  </a:txBody>
                  <a:tcPr anchor="ctr"/>
                </a:tc>
                <a:extLst>
                  <a:ext uri="{0D108BD9-81ED-4DB2-BD59-A6C34878D82A}">
                    <a16:rowId xmlns:a16="http://schemas.microsoft.com/office/drawing/2014/main" val="606886095"/>
                  </a:ext>
                </a:extLst>
              </a:tr>
              <a:tr h="884888">
                <a:tc>
                  <a:txBody>
                    <a:bodyPr/>
                    <a:lstStyle/>
                    <a:p>
                      <a:pPr algn="ctr"/>
                      <a:r>
                        <a:rPr lang="en-US" altLang="zh-TW"/>
                        <a:t>block</a:t>
                      </a:r>
                      <a:endParaRPr lang="en-TW" dirty="0"/>
                    </a:p>
                  </a:txBody>
                  <a:tcPr anchor="ctr"/>
                </a:tc>
                <a:tc>
                  <a:txBody>
                    <a:bodyPr/>
                    <a:lstStyle/>
                    <a:p>
                      <a:pPr algn="ctr"/>
                      <a:r>
                        <a:rPr lang="en-TW"/>
                        <a:t>會換行</a:t>
                      </a:r>
                      <a:endParaRPr lang="en-TW" dirty="0"/>
                    </a:p>
                  </a:txBody>
                  <a:tcPr anchor="ctr"/>
                </a:tc>
                <a:tc>
                  <a:txBody>
                    <a:bodyPr/>
                    <a:lstStyle/>
                    <a:p>
                      <a:pPr algn="ct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US" altLang="zh-TW"/>
                        <a:t>&lt;h1&gt;,</a:t>
                      </a:r>
                      <a:r>
                        <a:rPr lang="zh-TW" altLang="en-US"/>
                        <a:t> </a:t>
                      </a:r>
                      <a:r>
                        <a:rPr lang="en-US" altLang="zh-TW"/>
                        <a:t>&lt;p&gt;</a:t>
                      </a:r>
                      <a:r>
                        <a:rPr lang="zh-TW" altLang="en-US"/>
                        <a:t>等等</a:t>
                      </a:r>
                      <a:endParaRPr lang="en-TW" dirty="0"/>
                    </a:p>
                  </a:txBody>
                  <a:tcPr anchor="ctr"/>
                </a:tc>
                <a:extLst>
                  <a:ext uri="{0D108BD9-81ED-4DB2-BD59-A6C34878D82A}">
                    <a16:rowId xmlns:a16="http://schemas.microsoft.com/office/drawing/2014/main" val="3041423470"/>
                  </a:ext>
                </a:extLst>
              </a:tr>
              <a:tr h="999057">
                <a:tc>
                  <a:txBody>
                    <a:bodyPr/>
                    <a:lstStyle/>
                    <a:p>
                      <a:pPr algn="ctr"/>
                      <a:r>
                        <a:rPr lang="en-US" altLang="zh-TW"/>
                        <a:t>inline</a:t>
                      </a:r>
                      <a:endParaRPr lang="en-TW" dirty="0"/>
                    </a:p>
                  </a:txBody>
                  <a:tcPr anchor="ctr"/>
                </a:tc>
                <a:tc>
                  <a:txBody>
                    <a:bodyPr/>
                    <a:lstStyle/>
                    <a:p>
                      <a:pPr algn="ctr"/>
                      <a:r>
                        <a:rPr lang="en-TW"/>
                        <a:t>不會換行</a:t>
                      </a:r>
                      <a:endParaRPr lang="en-TW" dirty="0"/>
                    </a:p>
                  </a:txBody>
                  <a:tcPr anchor="ctr"/>
                </a:tc>
                <a:tc>
                  <a:txBody>
                    <a:bodyPr/>
                    <a:lstStyle/>
                    <a:p>
                      <a:pPr algn="ctr"/>
                      <a:r>
                        <a:rPr lang="en-TW">
                          <a:solidFill>
                            <a:srgbClr val="FF0000"/>
                          </a:solidFill>
                        </a:rPr>
                        <a:t>不能設定</a:t>
                      </a:r>
                      <a:endParaRPr lang="en-TW" dirty="0">
                        <a:solidFill>
                          <a:srgbClr val="FF0000"/>
                        </a:solidFill>
                      </a:endParaRPr>
                    </a:p>
                  </a:txBody>
                  <a:tcPr anchor="ctr"/>
                </a:tc>
                <a:tc>
                  <a:txBody>
                    <a:bodyPr/>
                    <a:lstStyle/>
                    <a:p>
                      <a:pPr algn="ctr"/>
                      <a:r>
                        <a:rPr lang="en-US" dirty="0" err="1"/>
                        <a:t>可以設定，</a:t>
                      </a:r>
                      <a:r>
                        <a:rPr lang="en-US" dirty="0" err="1">
                          <a:solidFill>
                            <a:srgbClr val="FF0000"/>
                          </a:solidFill>
                        </a:rPr>
                        <a:t>但不會推開其它</a:t>
                      </a:r>
                      <a:r>
                        <a:rPr lang="zh-TW" altLang="en-US" dirty="0">
                          <a:solidFill>
                            <a:srgbClr val="FF0000"/>
                          </a:solidFill>
                        </a:rPr>
                        <a:t> </a:t>
                      </a:r>
                      <a:r>
                        <a:rPr lang="en-US" altLang="zh-TW" dirty="0">
                          <a:solidFill>
                            <a:srgbClr val="FF0000"/>
                          </a:solidFill>
                        </a:rPr>
                        <a:t>elements</a:t>
                      </a:r>
                      <a:endParaRPr lang="en-TW" dirty="0">
                        <a:solidFill>
                          <a:srgbClr val="FF0000"/>
                        </a:solidFill>
                      </a:endParaRPr>
                    </a:p>
                  </a:txBody>
                  <a:tcPr anchor="ctr"/>
                </a:tc>
                <a:tc>
                  <a:txBody>
                    <a:bodyPr/>
                    <a:lstStyle/>
                    <a:p>
                      <a:pPr algn="ctr"/>
                      <a:r>
                        <a:rPr lang="en-US"/>
                        <a:t>可以設定</a:t>
                      </a:r>
                      <a:endParaRPr lang="en-TW" dirty="0"/>
                    </a:p>
                  </a:txBody>
                  <a:tcPr anchor="ctr"/>
                </a:tc>
                <a:tc>
                  <a:txBody>
                    <a:bodyPr/>
                    <a:lstStyle/>
                    <a:p>
                      <a:pPr algn="ctr"/>
                      <a:r>
                        <a:rPr lang="en-US" altLang="zh-TW"/>
                        <a:t>&lt;a&gt;,</a:t>
                      </a:r>
                      <a:r>
                        <a:rPr lang="zh-TW" altLang="en-US"/>
                        <a:t> </a:t>
                      </a:r>
                      <a:r>
                        <a:rPr lang="en-US" altLang="zh-TW"/>
                        <a:t>&lt;span&gt;</a:t>
                      </a:r>
                      <a:r>
                        <a:rPr lang="zh-TW" altLang="en-US"/>
                        <a:t>等等</a:t>
                      </a:r>
                      <a:endParaRPr lang="en-TW" dirty="0"/>
                    </a:p>
                  </a:txBody>
                  <a:tcPr anchor="ctr"/>
                </a:tc>
                <a:extLst>
                  <a:ext uri="{0D108BD9-81ED-4DB2-BD59-A6C34878D82A}">
                    <a16:rowId xmlns:a16="http://schemas.microsoft.com/office/drawing/2014/main" val="1398511067"/>
                  </a:ext>
                </a:extLst>
              </a:tr>
              <a:tr h="1100315">
                <a:tc>
                  <a:txBody>
                    <a:bodyPr/>
                    <a:lstStyle/>
                    <a:p>
                      <a:pPr algn="ctr"/>
                      <a:r>
                        <a:rPr lang="en-US" altLang="zh-TW"/>
                        <a:t>inline-block</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a:t>不</a:t>
                      </a:r>
                      <a:r>
                        <a:rPr lang="en-TW"/>
                        <a:t>會換行</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TW" dirty="0"/>
                        <a:t>只有</a:t>
                      </a:r>
                      <a:r>
                        <a:rPr lang="en-US" altLang="zh-TW" dirty="0"/>
                        <a:t>&lt;</a:t>
                      </a:r>
                      <a:r>
                        <a:rPr lang="en-US" altLang="zh-TW" dirty="0" err="1"/>
                        <a:t>img</a:t>
                      </a:r>
                      <a:r>
                        <a:rPr lang="en-US" altLang="zh-TW" dirty="0"/>
                        <a:t>&gt;,</a:t>
                      </a:r>
                      <a:r>
                        <a:rPr lang="zh-TW" altLang="en-US" dirty="0"/>
                        <a:t> </a:t>
                      </a:r>
                      <a:r>
                        <a:rPr lang="en-US" altLang="zh-TW" dirty="0"/>
                        <a:t>&lt;button&gt;,</a:t>
                      </a:r>
                      <a:r>
                        <a:rPr lang="zh-TW" altLang="en-US" dirty="0"/>
                        <a:t> </a:t>
                      </a:r>
                      <a:r>
                        <a:rPr lang="en-US" altLang="zh-TW" dirty="0"/>
                        <a:t>&lt;input&gt;,</a:t>
                      </a:r>
                      <a:r>
                        <a:rPr lang="zh-TW" altLang="en-US" dirty="0"/>
                        <a:t> </a:t>
                      </a:r>
                      <a:r>
                        <a:rPr lang="en-US" altLang="zh-TW" dirty="0"/>
                        <a:t>&lt;select&gt;,</a:t>
                      </a:r>
                      <a:r>
                        <a:rPr lang="zh-TW" altLang="en-US" dirty="0"/>
                        <a:t> </a:t>
                      </a:r>
                      <a:r>
                        <a:rPr lang="en-US" altLang="zh-TW" dirty="0"/>
                        <a:t>&lt;</a:t>
                      </a:r>
                      <a:r>
                        <a:rPr lang="en-US" altLang="zh-TW" dirty="0" err="1"/>
                        <a:t>textarea</a:t>
                      </a:r>
                      <a:r>
                        <a:rPr lang="en-US" altLang="zh-TW" dirty="0"/>
                        <a:t>&gt;</a:t>
                      </a:r>
                      <a:endParaRPr lang="en-TW" dirty="0"/>
                    </a:p>
                  </a:txBody>
                  <a:tcPr anchor="ctr"/>
                </a:tc>
                <a:extLst>
                  <a:ext uri="{0D108BD9-81ED-4DB2-BD59-A6C34878D82A}">
                    <a16:rowId xmlns:a16="http://schemas.microsoft.com/office/drawing/2014/main" val="2253860513"/>
                  </a:ext>
                </a:extLst>
              </a:tr>
              <a:tr h="884888">
                <a:tc>
                  <a:txBody>
                    <a:bodyPr/>
                    <a:lstStyle/>
                    <a:p>
                      <a:pPr algn="ctr"/>
                      <a:r>
                        <a:rPr lang="en-US" altLang="zh-TW" dirty="0"/>
                        <a:t>flex</a:t>
                      </a:r>
                      <a:r>
                        <a:rPr lang="zh-TW" altLang="en-US" dirty="0"/>
                        <a:t> </a:t>
                      </a:r>
                      <a:r>
                        <a:rPr lang="en-US" altLang="zh-TW" dirty="0"/>
                        <a:t>item</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不會換行</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TW"/>
                        <a:t>可以設定</a:t>
                      </a:r>
                      <a:endParaRPr lang="en-TW" dirty="0"/>
                    </a:p>
                  </a:txBody>
                  <a:tcPr anchor="ctr"/>
                </a:tc>
                <a:tc>
                  <a:txBody>
                    <a:bodyPr/>
                    <a:lstStyle/>
                    <a:p>
                      <a:pPr algn="ctr"/>
                      <a:r>
                        <a:rPr lang="en-TW" dirty="0"/>
                        <a:t>任何在</a:t>
                      </a:r>
                      <a:r>
                        <a:rPr lang="en-US" altLang="zh-TW" dirty="0"/>
                        <a:t>flex</a:t>
                      </a:r>
                      <a:r>
                        <a:rPr lang="zh-TW" altLang="en-US" dirty="0"/>
                        <a:t>之下的</a:t>
                      </a:r>
                      <a:r>
                        <a:rPr lang="en-US" altLang="zh-TW" dirty="0"/>
                        <a:t>element</a:t>
                      </a:r>
                      <a:endParaRPr lang="en-TW" dirty="0"/>
                    </a:p>
                  </a:txBody>
                  <a:tcPr anchor="ctr"/>
                </a:tc>
                <a:extLst>
                  <a:ext uri="{0D108BD9-81ED-4DB2-BD59-A6C34878D82A}">
                    <a16:rowId xmlns:a16="http://schemas.microsoft.com/office/drawing/2014/main" val="3688992161"/>
                  </a:ext>
                </a:extLst>
              </a:tr>
            </a:tbl>
          </a:graphicData>
        </a:graphic>
      </p:graphicFrame>
    </p:spTree>
    <p:extLst>
      <p:ext uri="{BB962C8B-B14F-4D97-AF65-F5344CB8AC3E}">
        <p14:creationId xmlns:p14="http://schemas.microsoft.com/office/powerpoint/2010/main" val="27454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B652-A5BF-8094-C4B6-4FCBE36D4F29}"/>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CD35EBB4-120B-BFFF-6621-A41B3B7D98FC}"/>
              </a:ext>
            </a:extLst>
          </p:cNvPr>
          <p:cNvSpPr>
            <a:spLocks noGrp="1"/>
          </p:cNvSpPr>
          <p:nvPr>
            <p:ph idx="1"/>
          </p:nvPr>
        </p:nvSpPr>
        <p:spPr>
          <a:xfrm>
            <a:off x="1097280" y="2108201"/>
            <a:ext cx="10058400" cy="4061105"/>
          </a:xfrm>
        </p:spPr>
        <p:txBody>
          <a:bodyPr>
            <a:normAutofit/>
          </a:bodyPr>
          <a:lstStyle/>
          <a:p>
            <a:r>
              <a:rPr lang="en-US" dirty="0"/>
              <a:t>position </a:t>
            </a:r>
            <a:r>
              <a:rPr lang="ja-JP" altLang="en-US"/>
              <a:t>屬性設置元素在文檔中的定位方式。 </a:t>
            </a:r>
            <a:r>
              <a:rPr lang="en-US" dirty="0" err="1"/>
              <a:t>top、right、bottom</a:t>
            </a:r>
            <a:r>
              <a:rPr lang="en-US" dirty="0"/>
              <a:t> </a:t>
            </a:r>
            <a:r>
              <a:rPr lang="ja-JP" altLang="en-US"/>
              <a:t>和 </a:t>
            </a:r>
            <a:r>
              <a:rPr lang="en-US" dirty="0"/>
              <a:t>left </a:t>
            </a:r>
            <a:r>
              <a:rPr lang="ja-JP" altLang="en-US"/>
              <a:t>屬性確定定位元素的最終位置。可設定的值包含：</a:t>
            </a:r>
            <a:endParaRPr lang="en-US" altLang="ja-JP" dirty="0"/>
          </a:p>
          <a:p>
            <a:pPr marL="457200" indent="-457200">
              <a:buFont typeface="+mj-lt"/>
              <a:buAutoNum type="arabicPeriod"/>
            </a:pPr>
            <a:r>
              <a:rPr lang="en-US" altLang="zh-TW" dirty="0"/>
              <a:t>static</a:t>
            </a:r>
            <a:r>
              <a:rPr lang="zh-TW" altLang="en-US" dirty="0"/>
              <a:t> </a:t>
            </a:r>
            <a:r>
              <a:rPr lang="en-US" altLang="zh-TW" dirty="0"/>
              <a:t>-</a:t>
            </a:r>
            <a:r>
              <a:rPr lang="zh-TW" altLang="en-US" dirty="0"/>
              <a:t> 元素根據文檔的</a:t>
            </a:r>
            <a:r>
              <a:rPr lang="en-US" altLang="zh-TW" dirty="0"/>
              <a:t>normal</a:t>
            </a:r>
            <a:r>
              <a:rPr lang="zh-TW" altLang="en-US" dirty="0"/>
              <a:t> </a:t>
            </a:r>
            <a:r>
              <a:rPr lang="en-US" altLang="zh-TW" dirty="0"/>
              <a:t>flow</a:t>
            </a:r>
            <a:r>
              <a:rPr lang="zh-TW" altLang="en-US" dirty="0"/>
              <a:t>進行定位。 </a:t>
            </a:r>
            <a:r>
              <a:rPr lang="en-US" altLang="zh-TW" dirty="0"/>
              <a:t>top</a:t>
            </a:r>
            <a:r>
              <a:rPr lang="zh-TW" altLang="en-US" dirty="0"/>
              <a:t>、</a:t>
            </a:r>
            <a:r>
              <a:rPr lang="en-US" altLang="zh-TW" dirty="0"/>
              <a:t>right</a:t>
            </a:r>
            <a:r>
              <a:rPr lang="zh-TW" altLang="en-US" dirty="0"/>
              <a:t>、</a:t>
            </a:r>
            <a:r>
              <a:rPr lang="en-US" altLang="zh-TW" dirty="0"/>
              <a:t>bottom</a:t>
            </a:r>
            <a:r>
              <a:rPr lang="zh-TW" altLang="en-US" dirty="0"/>
              <a:t>、</a:t>
            </a:r>
            <a:r>
              <a:rPr lang="en-US" altLang="zh-TW" dirty="0"/>
              <a:t>left </a:t>
            </a:r>
            <a:r>
              <a:rPr lang="zh-TW" altLang="en-US" dirty="0"/>
              <a:t>和 </a:t>
            </a:r>
            <a:r>
              <a:rPr lang="en-US" altLang="zh-TW" dirty="0"/>
              <a:t>z-index </a:t>
            </a:r>
            <a:r>
              <a:rPr lang="zh-TW" altLang="en-US" dirty="0"/>
              <a:t>屬性無效。 這是</a:t>
            </a:r>
            <a:r>
              <a:rPr lang="en-US" altLang="zh-TW" dirty="0"/>
              <a:t>position</a:t>
            </a:r>
            <a:r>
              <a:rPr lang="zh-TW" altLang="en-US" dirty="0"/>
              <a:t>屬性的預設值。</a:t>
            </a:r>
            <a:br>
              <a:rPr lang="en-US" altLang="zh-TW" dirty="0"/>
            </a:br>
            <a:r>
              <a:rPr lang="zh-TW" altLang="en-US" dirty="0"/>
              <a:t>所謂的</a:t>
            </a:r>
            <a:r>
              <a:rPr lang="en-US" altLang="zh-TW" dirty="0"/>
              <a:t>CSS</a:t>
            </a:r>
            <a:r>
              <a:rPr lang="zh-TW" altLang="en-US" dirty="0"/>
              <a:t> </a:t>
            </a:r>
            <a:r>
              <a:rPr lang="en-US" altLang="zh-TW" dirty="0"/>
              <a:t>normal</a:t>
            </a:r>
            <a:r>
              <a:rPr lang="zh-TW" altLang="en-US" dirty="0"/>
              <a:t> </a:t>
            </a:r>
            <a:r>
              <a:rPr lang="en-US" altLang="zh-TW" dirty="0"/>
              <a:t>flow</a:t>
            </a:r>
            <a:r>
              <a:rPr lang="zh-TW" altLang="en-US" dirty="0"/>
              <a:t>是指瀏覽器的正常排版規則，包含</a:t>
            </a:r>
            <a:r>
              <a:rPr lang="en-US" altLang="zh-TW" dirty="0"/>
              <a:t>block</a:t>
            </a:r>
            <a:r>
              <a:rPr lang="zh-TW" altLang="en-US" dirty="0"/>
              <a:t> </a:t>
            </a:r>
            <a:r>
              <a:rPr lang="en-US" altLang="zh-TW" dirty="0"/>
              <a:t>element</a:t>
            </a:r>
            <a:r>
              <a:rPr lang="zh-TW" altLang="en-US" dirty="0"/>
              <a:t>換行，</a:t>
            </a:r>
            <a:r>
              <a:rPr lang="en-US" altLang="zh-TW" dirty="0"/>
              <a:t>inline</a:t>
            </a:r>
            <a:r>
              <a:rPr lang="zh-TW" altLang="en-US" dirty="0"/>
              <a:t> </a:t>
            </a:r>
            <a:r>
              <a:rPr lang="en-US" altLang="zh-TW" dirty="0"/>
              <a:t>element</a:t>
            </a:r>
            <a:r>
              <a:rPr lang="zh-TW" altLang="en-US" dirty="0"/>
              <a:t>並排直到沒有空間等等規則。</a:t>
            </a:r>
            <a:r>
              <a:rPr lang="en-US" altLang="zh-TW" dirty="0">
                <a:solidFill>
                  <a:srgbClr val="FF0000"/>
                </a:solidFill>
              </a:rPr>
              <a:t>Static</a:t>
            </a:r>
            <a:r>
              <a:rPr lang="zh-TW" altLang="en-US" dirty="0">
                <a:solidFill>
                  <a:srgbClr val="FF0000"/>
                </a:solidFill>
              </a:rPr>
              <a:t>並不是</a:t>
            </a:r>
            <a:r>
              <a:rPr lang="en-US" altLang="zh-TW" dirty="0">
                <a:solidFill>
                  <a:srgbClr val="FF0000"/>
                </a:solidFill>
              </a:rPr>
              <a:t>positioned</a:t>
            </a:r>
            <a:r>
              <a:rPr lang="zh-TW" altLang="en-US" dirty="0">
                <a:solidFill>
                  <a:srgbClr val="FF0000"/>
                </a:solidFill>
              </a:rPr>
              <a:t> </a:t>
            </a:r>
            <a:r>
              <a:rPr lang="en-US" altLang="zh-TW" dirty="0">
                <a:solidFill>
                  <a:srgbClr val="FF0000"/>
                </a:solidFill>
              </a:rPr>
              <a:t>element</a:t>
            </a:r>
            <a:r>
              <a:rPr lang="zh-TW" altLang="en-US" dirty="0"/>
              <a:t>。</a:t>
            </a:r>
            <a:br>
              <a:rPr lang="en-US" altLang="zh-TW" dirty="0"/>
            </a:br>
            <a:r>
              <a:rPr lang="en-US" altLang="zh-TW" dirty="0"/>
              <a:t>z-index</a:t>
            </a:r>
            <a:r>
              <a:rPr lang="zh-TW" altLang="en-US" dirty="0"/>
              <a:t>是指，在</a:t>
            </a:r>
            <a:r>
              <a:rPr lang="en-US" altLang="zh-TW" dirty="0"/>
              <a:t>stacking</a:t>
            </a:r>
            <a:r>
              <a:rPr lang="zh-TW" altLang="en-US" dirty="0"/>
              <a:t> </a:t>
            </a:r>
            <a:r>
              <a:rPr lang="en-US" altLang="zh-TW" dirty="0"/>
              <a:t>context</a:t>
            </a:r>
            <a:r>
              <a:rPr lang="zh-TW" altLang="en-US" dirty="0"/>
              <a:t>相同的情況下，</a:t>
            </a:r>
            <a:r>
              <a:rPr lang="en-US" altLang="zh-TW" dirty="0"/>
              <a:t>positioned</a:t>
            </a:r>
            <a:r>
              <a:rPr lang="zh-TW" altLang="en-US" dirty="0"/>
              <a:t> </a:t>
            </a:r>
            <a:r>
              <a:rPr lang="en-US" altLang="zh-TW" dirty="0"/>
              <a:t>element</a:t>
            </a:r>
            <a:r>
              <a:rPr lang="zh-TW" altLang="en-US" dirty="0"/>
              <a:t>會具有較大 </a:t>
            </a:r>
            <a:r>
              <a:rPr lang="en-US" altLang="zh-TW" dirty="0"/>
              <a:t>z-index </a:t>
            </a:r>
            <a:r>
              <a:rPr lang="zh-TW" altLang="en-US" dirty="0"/>
              <a:t>的重疊元素會覆蓋具有較小 </a:t>
            </a:r>
            <a:r>
              <a:rPr lang="en-US" altLang="zh-TW" dirty="0"/>
              <a:t>z-index </a:t>
            </a:r>
            <a:r>
              <a:rPr lang="zh-TW" altLang="en-US" dirty="0"/>
              <a:t>的元素</a:t>
            </a:r>
            <a:r>
              <a:rPr lang="zh-TW" altLang="en-US" dirty="0">
                <a:solidFill>
                  <a:srgbClr val="FF0000"/>
                </a:solidFill>
              </a:rPr>
              <a:t>。</a:t>
            </a:r>
            <a:r>
              <a:rPr lang="en-US" altLang="zh-TW" dirty="0">
                <a:solidFill>
                  <a:srgbClr val="FF0000"/>
                </a:solidFill>
              </a:rPr>
              <a:t> z-index</a:t>
            </a:r>
            <a:r>
              <a:rPr lang="zh-TW" altLang="en-US" dirty="0">
                <a:solidFill>
                  <a:srgbClr val="FF0000"/>
                </a:solidFill>
              </a:rPr>
              <a:t>只會套用在</a:t>
            </a:r>
            <a:r>
              <a:rPr lang="en-US" altLang="zh-TW" dirty="0">
                <a:solidFill>
                  <a:srgbClr val="FF0000"/>
                </a:solidFill>
              </a:rPr>
              <a:t>positioned</a:t>
            </a:r>
            <a:r>
              <a:rPr lang="zh-TW" altLang="en-US" dirty="0">
                <a:solidFill>
                  <a:srgbClr val="FF0000"/>
                </a:solidFill>
              </a:rPr>
              <a:t> </a:t>
            </a:r>
            <a:r>
              <a:rPr lang="en-US" altLang="zh-TW" dirty="0">
                <a:solidFill>
                  <a:srgbClr val="FF0000"/>
                </a:solidFill>
              </a:rPr>
              <a:t>element</a:t>
            </a:r>
            <a:r>
              <a:rPr lang="zh-TW" altLang="en-US" dirty="0">
                <a:solidFill>
                  <a:srgbClr val="FF0000"/>
                </a:solidFill>
              </a:rPr>
              <a:t>上面</a:t>
            </a:r>
            <a:r>
              <a:rPr lang="zh-TW" altLang="en-US" dirty="0"/>
              <a:t>。</a:t>
            </a:r>
            <a:endParaRPr lang="en-US" altLang="zh-TW" dirty="0"/>
          </a:p>
        </p:txBody>
      </p:sp>
    </p:spTree>
    <p:extLst>
      <p:ext uri="{BB962C8B-B14F-4D97-AF65-F5344CB8AC3E}">
        <p14:creationId xmlns:p14="http://schemas.microsoft.com/office/powerpoint/2010/main" val="402677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0827-0086-A9D6-EB91-947CC092ACB2}"/>
              </a:ext>
            </a:extLst>
          </p:cNvPr>
          <p:cNvSpPr>
            <a:spLocks noGrp="1"/>
          </p:cNvSpPr>
          <p:nvPr>
            <p:ph type="title"/>
          </p:nvPr>
        </p:nvSpPr>
        <p:spPr/>
        <p:txBody>
          <a:bodyPr/>
          <a:lstStyle/>
          <a:p>
            <a:r>
              <a:rPr lang="en-US" dirty="0"/>
              <a:t>CSS</a:t>
            </a:r>
            <a:endParaRPr lang="en-TW" dirty="0"/>
          </a:p>
        </p:txBody>
      </p:sp>
      <p:sp>
        <p:nvSpPr>
          <p:cNvPr id="3" name="Content Placeholder 2">
            <a:extLst>
              <a:ext uri="{FF2B5EF4-FFF2-40B4-BE49-F238E27FC236}">
                <a16:creationId xmlns:a16="http://schemas.microsoft.com/office/drawing/2014/main" id="{F1001679-A75B-D6A6-7D2B-F6CFD0CD3F52}"/>
              </a:ext>
            </a:extLst>
          </p:cNvPr>
          <p:cNvSpPr>
            <a:spLocks noGrp="1"/>
          </p:cNvSpPr>
          <p:nvPr>
            <p:ph idx="1"/>
          </p:nvPr>
        </p:nvSpPr>
        <p:spPr/>
        <p:txBody>
          <a:bodyPr/>
          <a:lstStyle/>
          <a:p>
            <a:r>
              <a:rPr lang="en-US" dirty="0"/>
              <a:t>CSS </a:t>
            </a:r>
            <a:r>
              <a:rPr lang="en-US" altLang="zh-TW" dirty="0"/>
              <a:t>(</a:t>
            </a:r>
            <a:r>
              <a:rPr lang="en-US" dirty="0"/>
              <a:t>Cascading</a:t>
            </a:r>
            <a:r>
              <a:rPr lang="zh-TW" altLang="en-US" dirty="0"/>
              <a:t> </a:t>
            </a:r>
            <a:r>
              <a:rPr lang="en-US" altLang="zh-TW" dirty="0"/>
              <a:t>Style</a:t>
            </a:r>
            <a:r>
              <a:rPr lang="zh-TW" altLang="en-US" dirty="0"/>
              <a:t> </a:t>
            </a:r>
            <a:r>
              <a:rPr lang="en-US" altLang="zh-TW" dirty="0"/>
              <a:t>Sheet)</a:t>
            </a:r>
            <a:r>
              <a:rPr lang="ja-JP" altLang="en-US" dirty="0"/>
              <a:t>被用來設定網頁的樣式及佈局。舉例來說，改變字體、顏色、尺寸以及擺放您的內容、拆分為多欄，或是添加動畫效果和其它裝飾的特性。</a:t>
            </a:r>
            <a:endParaRPr lang="en-US" altLang="ja-JP" dirty="0"/>
          </a:p>
          <a:p>
            <a:r>
              <a:rPr lang="en-US" dirty="0" err="1">
                <a:solidFill>
                  <a:srgbClr val="FF0000"/>
                </a:solidFill>
              </a:rPr>
              <a:t>注意</a:t>
            </a:r>
            <a:r>
              <a:rPr lang="en-US" dirty="0">
                <a:solidFill>
                  <a:srgbClr val="FF0000"/>
                </a:solidFill>
              </a:rPr>
              <a:t>！！</a:t>
            </a:r>
            <a:r>
              <a:rPr lang="en-US" dirty="0" err="1">
                <a:solidFill>
                  <a:srgbClr val="FF0000"/>
                </a:solidFill>
              </a:rPr>
              <a:t>我們</a:t>
            </a:r>
            <a:r>
              <a:rPr lang="ja-JP" altLang="en-US" dirty="0">
                <a:solidFill>
                  <a:srgbClr val="FF0000"/>
                </a:solidFill>
              </a:rPr>
              <a:t>沒有必要了解所有世界上存在的</a:t>
            </a:r>
            <a:r>
              <a:rPr lang="en-US" dirty="0">
                <a:solidFill>
                  <a:srgbClr val="FF0000"/>
                </a:solidFill>
              </a:rPr>
              <a:t>CSS</a:t>
            </a:r>
            <a:r>
              <a:rPr lang="ja-JP" altLang="en-US" dirty="0">
                <a:solidFill>
                  <a:srgbClr val="FF0000"/>
                </a:solidFill>
              </a:rPr>
              <a:t>屬性</a:t>
            </a:r>
            <a:r>
              <a:rPr lang="en-US" altLang="ja-JP" dirty="0">
                <a:solidFill>
                  <a:srgbClr val="FF0000"/>
                </a:solidFill>
              </a:rPr>
              <a:t>! </a:t>
            </a:r>
            <a:r>
              <a:rPr lang="ja-JP" altLang="en-US" dirty="0">
                <a:solidFill>
                  <a:srgbClr val="FF0000"/>
                </a:solidFill>
              </a:rPr>
              <a:t>只要認識常用的以及實用的屬性即可。</a:t>
            </a:r>
            <a:endParaRPr lang="en-US" altLang="ja-JP" dirty="0">
              <a:solidFill>
                <a:srgbClr val="FF0000"/>
              </a:solidFill>
            </a:endParaRPr>
          </a:p>
          <a:p>
            <a:r>
              <a:rPr lang="en-US" altLang="zh-TW" dirty="0"/>
              <a:t>CSS</a:t>
            </a:r>
            <a:r>
              <a:rPr lang="zh-TW" altLang="en-US" dirty="0"/>
              <a:t> </a:t>
            </a:r>
            <a:r>
              <a:rPr lang="en-US" altLang="zh-TW" dirty="0"/>
              <a:t>comment</a:t>
            </a:r>
            <a:r>
              <a:rPr lang="zh-TW" altLang="en-US" dirty="0"/>
              <a:t>語法為</a:t>
            </a:r>
            <a:r>
              <a:rPr lang="en-US" altLang="zh-TW" dirty="0"/>
              <a:t>/</a:t>
            </a:r>
            <a:r>
              <a:rPr lang="zh-TW" altLang="en-US" dirty="0"/>
              <a:t>**</a:t>
            </a:r>
            <a:r>
              <a:rPr lang="en-US" altLang="zh-TW" dirty="0"/>
              <a:t>/</a:t>
            </a:r>
            <a:r>
              <a:rPr lang="zh-TW" altLang="en-US" dirty="0"/>
              <a:t>。</a:t>
            </a:r>
            <a:endParaRPr lang="en-US" altLang="zh-TW" dirty="0"/>
          </a:p>
          <a:p>
            <a:pPr marL="0" indent="0">
              <a:buNone/>
            </a:pPr>
            <a:endParaRPr lang="en-TW" dirty="0"/>
          </a:p>
        </p:txBody>
      </p:sp>
      <p:pic>
        <p:nvPicPr>
          <p:cNvPr id="5" name="Graphic 4">
            <a:extLst>
              <a:ext uri="{FF2B5EF4-FFF2-40B4-BE49-F238E27FC236}">
                <a16:creationId xmlns:a16="http://schemas.microsoft.com/office/drawing/2014/main" id="{315E16BD-CF86-C267-79F9-975224A16D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4246" y="853778"/>
            <a:ext cx="952500" cy="952500"/>
          </a:xfrm>
          <a:prstGeom prst="rect">
            <a:avLst/>
          </a:prstGeom>
        </p:spPr>
      </p:pic>
    </p:spTree>
    <p:extLst>
      <p:ext uri="{BB962C8B-B14F-4D97-AF65-F5344CB8AC3E}">
        <p14:creationId xmlns:p14="http://schemas.microsoft.com/office/powerpoint/2010/main" val="356847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CBC0-0D4E-20E9-933C-7D1BBC2DF011}"/>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04ED7109-8F94-5EEE-98C3-74B53C7F83CC}"/>
              </a:ext>
            </a:extLst>
          </p:cNvPr>
          <p:cNvSpPr>
            <a:spLocks noGrp="1"/>
          </p:cNvSpPr>
          <p:nvPr>
            <p:ph idx="1"/>
          </p:nvPr>
        </p:nvSpPr>
        <p:spPr>
          <a:xfrm>
            <a:off x="1097280" y="2108201"/>
            <a:ext cx="10058400" cy="4463196"/>
          </a:xfrm>
        </p:spPr>
        <p:txBody>
          <a:bodyPr>
            <a:normAutofit lnSpcReduction="10000"/>
          </a:bodyPr>
          <a:lstStyle/>
          <a:p>
            <a:pPr marL="457200" indent="-457200">
              <a:buFont typeface="+mj-lt"/>
              <a:buAutoNum type="arabicPeriod" startAt="2"/>
            </a:pPr>
            <a:r>
              <a:rPr lang="en-US" altLang="zh-TW" dirty="0"/>
              <a:t>relative</a:t>
            </a:r>
            <a:r>
              <a:rPr lang="zh-TW" altLang="en-US" dirty="0"/>
              <a:t> </a:t>
            </a:r>
            <a:r>
              <a:rPr lang="en-US" altLang="zh-TW" dirty="0"/>
              <a:t>–</a:t>
            </a:r>
            <a:r>
              <a:rPr lang="zh-TW" altLang="en-US" dirty="0"/>
              <a:t> </a:t>
            </a:r>
            <a:r>
              <a:rPr lang="en-US" altLang="zh-TW" dirty="0"/>
              <a:t>HTML</a:t>
            </a:r>
            <a:r>
              <a:rPr lang="zh-TW" altLang="en-US" dirty="0"/>
              <a:t> </a:t>
            </a:r>
            <a:r>
              <a:rPr lang="en-US" altLang="zh-TW" dirty="0"/>
              <a:t>element</a:t>
            </a:r>
            <a:r>
              <a:rPr lang="zh-TW" altLang="en-US" dirty="0"/>
              <a:t>根據</a:t>
            </a:r>
            <a:r>
              <a:rPr lang="en-US" altLang="zh-TW" dirty="0"/>
              <a:t>normal</a:t>
            </a:r>
            <a:r>
              <a:rPr lang="zh-TW" altLang="en-US" dirty="0"/>
              <a:t> </a:t>
            </a:r>
            <a:r>
              <a:rPr lang="en-US" altLang="zh-TW" dirty="0"/>
              <a:t>flow</a:t>
            </a:r>
            <a:r>
              <a:rPr lang="zh-TW" altLang="en-US" dirty="0"/>
              <a:t>定位，然後根據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的值相對於自身進行偏移。所謂的</a:t>
            </a:r>
            <a:r>
              <a:rPr lang="en-US" altLang="zh-TW" dirty="0"/>
              <a:t>relative</a:t>
            </a:r>
            <a:r>
              <a:rPr lang="zh-TW" altLang="en-US" dirty="0"/>
              <a:t>是指 </a:t>
            </a:r>
            <a:r>
              <a:rPr lang="en-US" altLang="zh-TW" dirty="0"/>
              <a:t>element</a:t>
            </a:r>
            <a:r>
              <a:rPr lang="zh-TW" altLang="en-US" dirty="0"/>
              <a:t> </a:t>
            </a:r>
            <a:r>
              <a:rPr lang="en-US" altLang="zh-TW" dirty="0"/>
              <a:t>is</a:t>
            </a:r>
            <a:r>
              <a:rPr lang="zh-TW" altLang="en-US" dirty="0"/>
              <a:t> </a:t>
            </a:r>
            <a:r>
              <a:rPr lang="en-US" altLang="zh-TW" dirty="0"/>
              <a:t>positioned relative to its normal position.</a:t>
            </a:r>
            <a:endParaRPr lang="en-TW" altLang="zh-TW" dirty="0"/>
          </a:p>
          <a:p>
            <a:pPr marL="457200" indent="-457200">
              <a:buFont typeface="+mj-lt"/>
              <a:buAutoNum type="arabicPeriod" startAt="2"/>
            </a:pPr>
            <a:r>
              <a:rPr lang="en-US" altLang="zh-TW" dirty="0"/>
              <a:t>absolute</a:t>
            </a:r>
            <a:r>
              <a:rPr lang="zh-TW" altLang="en-US" dirty="0"/>
              <a:t> </a:t>
            </a:r>
            <a:r>
              <a:rPr lang="en-US" altLang="zh-TW" dirty="0"/>
              <a:t>-</a:t>
            </a:r>
            <a:r>
              <a:rPr lang="zh-TW" altLang="en-US" dirty="0"/>
              <a:t> 該元素會從</a:t>
            </a:r>
            <a:r>
              <a:rPr lang="en-US" altLang="zh-TW" dirty="0"/>
              <a:t>normal</a:t>
            </a:r>
            <a:r>
              <a:rPr lang="zh-TW" altLang="en-US" dirty="0"/>
              <a:t> </a:t>
            </a:r>
            <a:r>
              <a:rPr lang="en-US" altLang="zh-TW" dirty="0"/>
              <a:t>flow</a:t>
            </a:r>
            <a:r>
              <a:rPr lang="zh-TW" altLang="en-US" dirty="0"/>
              <a:t>中移除，不保留任何空間。根據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的值相對於自身進行定位，定位的參考對象是</a:t>
            </a:r>
            <a:r>
              <a:rPr lang="en-US" altLang="zh-TW" dirty="0"/>
              <a:t>closest</a:t>
            </a:r>
            <a:r>
              <a:rPr lang="zh-TW" altLang="en-US" dirty="0"/>
              <a:t> </a:t>
            </a:r>
            <a:r>
              <a:rPr lang="en-US" altLang="zh-TW" dirty="0"/>
              <a:t>positioned</a:t>
            </a:r>
            <a:r>
              <a:rPr lang="zh-TW" altLang="en-US" dirty="0"/>
              <a:t> </a:t>
            </a:r>
            <a:r>
              <a:rPr lang="en-US" altLang="zh-TW" dirty="0"/>
              <a:t>ancestor</a:t>
            </a:r>
            <a:r>
              <a:rPr lang="zh-TW" altLang="en-US" dirty="0"/>
              <a:t>。若不斷往上找，都找不到任何</a:t>
            </a:r>
            <a:r>
              <a:rPr lang="en-US" altLang="zh-TW" dirty="0"/>
              <a:t>positioned</a:t>
            </a:r>
            <a:r>
              <a:rPr lang="zh-TW" altLang="en-US" dirty="0"/>
              <a:t> </a:t>
            </a:r>
            <a:r>
              <a:rPr lang="en-US" altLang="zh-TW" dirty="0"/>
              <a:t>ancestor</a:t>
            </a:r>
            <a:r>
              <a:rPr lang="zh-TW" altLang="en-US" dirty="0"/>
              <a:t>，則定位的參考對象是</a:t>
            </a:r>
            <a:r>
              <a:rPr lang="en-US" altLang="zh-TW" dirty="0"/>
              <a:t>initial</a:t>
            </a:r>
            <a:r>
              <a:rPr lang="zh-TW" altLang="en-US" dirty="0"/>
              <a:t> </a:t>
            </a:r>
            <a:r>
              <a:rPr lang="en-US" altLang="zh-TW" dirty="0"/>
              <a:t>containing</a:t>
            </a:r>
            <a:r>
              <a:rPr lang="zh-TW" altLang="en-US" dirty="0"/>
              <a:t> </a:t>
            </a:r>
            <a:r>
              <a:rPr lang="en-US" altLang="zh-TW" dirty="0"/>
              <a:t>block</a:t>
            </a:r>
            <a:r>
              <a:rPr lang="zh-TW" altLang="en-US" dirty="0"/>
              <a:t>，即瀏覽器的初始視窗。</a:t>
            </a:r>
          </a:p>
          <a:p>
            <a:pPr marL="457200" indent="-457200">
              <a:buFont typeface="+mj-lt"/>
              <a:buAutoNum type="arabicPeriod" startAt="2"/>
            </a:pPr>
            <a:r>
              <a:rPr lang="en-US" altLang="zh-TW" dirty="0"/>
              <a:t>fixed</a:t>
            </a:r>
            <a:r>
              <a:rPr lang="zh-TW" altLang="en-US" dirty="0"/>
              <a:t> </a:t>
            </a:r>
            <a:r>
              <a:rPr lang="en-US" altLang="zh-TW" dirty="0"/>
              <a:t>-</a:t>
            </a:r>
            <a:r>
              <a:rPr lang="zh-TW" altLang="en-US" dirty="0"/>
              <a:t> 該元素會從</a:t>
            </a:r>
            <a:r>
              <a:rPr lang="en-US" altLang="zh-TW" dirty="0"/>
              <a:t>normal</a:t>
            </a:r>
            <a:r>
              <a:rPr lang="zh-TW" altLang="en-US" dirty="0"/>
              <a:t> </a:t>
            </a:r>
            <a:r>
              <a:rPr lang="en-US" altLang="zh-TW" dirty="0"/>
              <a:t>flow</a:t>
            </a:r>
            <a:r>
              <a:rPr lang="zh-TW" altLang="en-US" dirty="0"/>
              <a:t>中移除，不保留任何空間。根據</a:t>
            </a:r>
            <a:r>
              <a:rPr lang="en-US" altLang="zh-TW" dirty="0"/>
              <a:t>top</a:t>
            </a:r>
            <a:r>
              <a:rPr lang="zh-TW" altLang="en-US" dirty="0"/>
              <a:t>、</a:t>
            </a:r>
            <a:r>
              <a:rPr lang="en-US" altLang="zh-TW" dirty="0"/>
              <a:t>right</a:t>
            </a:r>
            <a:r>
              <a:rPr lang="zh-TW" altLang="en-US" dirty="0"/>
              <a:t>、</a:t>
            </a:r>
            <a:r>
              <a:rPr lang="en-US" altLang="zh-TW" dirty="0"/>
              <a:t>bottom</a:t>
            </a:r>
            <a:r>
              <a:rPr lang="zh-TW" altLang="en-US" dirty="0"/>
              <a:t>和</a:t>
            </a:r>
            <a:r>
              <a:rPr lang="en-US" altLang="zh-TW" dirty="0"/>
              <a:t>left</a:t>
            </a:r>
            <a:r>
              <a:rPr lang="zh-TW" altLang="en-US" dirty="0"/>
              <a:t>的值相對於自身進行定位， 固定在瀏覽視窗的固定位置，不隨滾動捲軸拉動。定位的參考對象是</a:t>
            </a:r>
            <a:r>
              <a:rPr lang="en-US" altLang="zh-TW" dirty="0"/>
              <a:t>viewport</a:t>
            </a:r>
            <a:r>
              <a:rPr lang="zh-TW" altLang="en-US" dirty="0"/>
              <a:t>形成的</a:t>
            </a:r>
            <a:r>
              <a:rPr lang="en-US" altLang="zh-TW" dirty="0"/>
              <a:t>initial</a:t>
            </a:r>
            <a:r>
              <a:rPr lang="zh-TW" altLang="en-US" dirty="0"/>
              <a:t> </a:t>
            </a:r>
            <a:r>
              <a:rPr lang="en-US" altLang="zh-TW" dirty="0"/>
              <a:t>containing</a:t>
            </a:r>
            <a:r>
              <a:rPr lang="zh-TW" altLang="en-US" dirty="0"/>
              <a:t> </a:t>
            </a:r>
            <a:r>
              <a:rPr lang="en-US" altLang="zh-TW" dirty="0"/>
              <a:t>block</a:t>
            </a:r>
            <a:r>
              <a:rPr lang="zh-TW" altLang="en-US" dirty="0"/>
              <a:t>。</a:t>
            </a:r>
            <a:endParaRPr lang="en-US" altLang="zh-TW" dirty="0"/>
          </a:p>
        </p:txBody>
      </p:sp>
    </p:spTree>
    <p:extLst>
      <p:ext uri="{BB962C8B-B14F-4D97-AF65-F5344CB8AC3E}">
        <p14:creationId xmlns:p14="http://schemas.microsoft.com/office/powerpoint/2010/main" val="1297172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234C-E622-5799-5556-D8900845540B}"/>
              </a:ext>
            </a:extLst>
          </p:cNvPr>
          <p:cNvSpPr>
            <a:spLocks noGrp="1"/>
          </p:cNvSpPr>
          <p:nvPr>
            <p:ph type="title"/>
          </p:nvPr>
        </p:nvSpPr>
        <p:spPr/>
        <p:txBody>
          <a:bodyPr/>
          <a:lstStyle/>
          <a:p>
            <a:r>
              <a:rPr lang="en-US" altLang="zh-TW" dirty="0"/>
              <a:t>P</a:t>
            </a:r>
            <a:r>
              <a:rPr lang="en-US" dirty="0"/>
              <a:t>osition</a:t>
            </a:r>
            <a:r>
              <a:rPr lang="zh-TW" altLang="en-US" dirty="0"/>
              <a:t> </a:t>
            </a:r>
            <a:r>
              <a:rPr lang="en-US" dirty="0" err="1"/>
              <a:t>屬性</a:t>
            </a:r>
            <a:endParaRPr lang="en-TW" dirty="0"/>
          </a:p>
        </p:txBody>
      </p:sp>
      <p:sp>
        <p:nvSpPr>
          <p:cNvPr id="3" name="Content Placeholder 2">
            <a:extLst>
              <a:ext uri="{FF2B5EF4-FFF2-40B4-BE49-F238E27FC236}">
                <a16:creationId xmlns:a16="http://schemas.microsoft.com/office/drawing/2014/main" id="{0CBC29FB-9FFC-840C-0063-55444D03A858}"/>
              </a:ext>
            </a:extLst>
          </p:cNvPr>
          <p:cNvSpPr>
            <a:spLocks noGrp="1"/>
          </p:cNvSpPr>
          <p:nvPr>
            <p:ph idx="1"/>
          </p:nvPr>
        </p:nvSpPr>
        <p:spPr/>
        <p:txBody>
          <a:bodyPr/>
          <a:lstStyle/>
          <a:p>
            <a:pPr marL="457200" indent="-457200">
              <a:buFont typeface="+mj-lt"/>
              <a:buAutoNum type="arabicPeriod" startAt="5"/>
            </a:pPr>
            <a:r>
              <a:rPr lang="en-US" altLang="zh-TW" dirty="0"/>
              <a:t>sticky</a:t>
            </a:r>
            <a:r>
              <a:rPr lang="zh-TW" altLang="en-US" dirty="0"/>
              <a:t> </a:t>
            </a:r>
            <a:r>
              <a:rPr lang="en-US" altLang="zh-TW" dirty="0"/>
              <a:t>-</a:t>
            </a:r>
            <a:r>
              <a:rPr lang="zh-TW" altLang="en-US" dirty="0"/>
              <a:t> </a:t>
            </a:r>
            <a:r>
              <a:rPr lang="en-US" altLang="zh-TW" dirty="0"/>
              <a:t>sticky</a:t>
            </a:r>
            <a:r>
              <a:rPr lang="zh-TW" altLang="en-US" dirty="0"/>
              <a:t>是</a:t>
            </a:r>
            <a:r>
              <a:rPr lang="en-US" altLang="zh-TW" dirty="0"/>
              <a:t>relative</a:t>
            </a:r>
            <a:r>
              <a:rPr lang="zh-TW" altLang="en-US" dirty="0"/>
              <a:t> </a:t>
            </a:r>
            <a:r>
              <a:rPr lang="en-US" altLang="zh-TW" dirty="0"/>
              <a:t>position</a:t>
            </a:r>
            <a:r>
              <a:rPr lang="zh-TW" altLang="en-US" dirty="0"/>
              <a:t>和</a:t>
            </a:r>
            <a:r>
              <a:rPr lang="en-US" altLang="zh-TW" dirty="0"/>
              <a:t>fixed</a:t>
            </a:r>
            <a:r>
              <a:rPr lang="zh-TW" altLang="en-US" dirty="0"/>
              <a:t> </a:t>
            </a:r>
            <a:r>
              <a:rPr lang="en-US" altLang="zh-TW" dirty="0"/>
              <a:t>position</a:t>
            </a:r>
            <a:r>
              <a:rPr lang="zh-TW" altLang="en-US" dirty="0"/>
              <a:t>的混合體。 </a:t>
            </a:r>
            <a:r>
              <a:rPr lang="en-US" altLang="zh-TW" dirty="0"/>
              <a:t>HTML</a:t>
            </a:r>
            <a:r>
              <a:rPr lang="zh-TW" altLang="en-US" dirty="0"/>
              <a:t> </a:t>
            </a:r>
            <a:r>
              <a:rPr lang="en-US" altLang="zh-TW" dirty="0"/>
              <a:t>element</a:t>
            </a:r>
            <a:r>
              <a:rPr lang="zh-TW" altLang="en-US" dirty="0"/>
              <a:t>被視為相對定位，直到它超過指定的</a:t>
            </a:r>
            <a:r>
              <a:rPr lang="en-US" altLang="zh-TW" dirty="0"/>
              <a:t>threshold </a:t>
            </a:r>
            <a:r>
              <a:rPr lang="zh-TW" altLang="en-US" dirty="0"/>
              <a:t>，此時它被視為固定定位。例如，</a:t>
            </a:r>
            <a:r>
              <a:rPr lang="en-US" altLang="zh-TW" dirty="0"/>
              <a:t> #one { position: sticky; top: 10px; }</a:t>
            </a:r>
            <a:r>
              <a:rPr lang="zh-TW" altLang="en-US" dirty="0"/>
              <a:t>的設定，會讓</a:t>
            </a:r>
            <a:r>
              <a:rPr lang="en-US" altLang="zh-TW" dirty="0"/>
              <a:t>id</a:t>
            </a:r>
            <a:r>
              <a:rPr lang="zh-TW" altLang="en-US" dirty="0"/>
              <a:t>為</a:t>
            </a:r>
            <a:r>
              <a:rPr lang="en-US" altLang="zh-TW" dirty="0"/>
              <a:t>one</a:t>
            </a:r>
            <a:r>
              <a:rPr lang="zh-TW" altLang="en-US" dirty="0"/>
              <a:t>的元素保持</a:t>
            </a:r>
            <a:r>
              <a:rPr lang="en-US" altLang="zh-TW" dirty="0"/>
              <a:t>relative</a:t>
            </a:r>
            <a:r>
              <a:rPr lang="zh-TW" altLang="en-US" dirty="0"/>
              <a:t> </a:t>
            </a:r>
            <a:r>
              <a:rPr lang="en-US" altLang="zh-TW" dirty="0"/>
              <a:t>position</a:t>
            </a:r>
            <a:r>
              <a:rPr lang="zh-TW" altLang="en-US" dirty="0"/>
              <a:t>，直到元素與瀏覽器最上方的空間小於</a:t>
            </a:r>
            <a:r>
              <a:rPr lang="en-US" altLang="zh-TW" dirty="0"/>
              <a:t>10px</a:t>
            </a:r>
            <a:r>
              <a:rPr lang="zh-TW" altLang="en-US" dirty="0"/>
              <a:t>。超過指定的</a:t>
            </a:r>
            <a:r>
              <a:rPr lang="en-US" altLang="zh-TW" dirty="0"/>
              <a:t>threshold</a:t>
            </a:r>
            <a:r>
              <a:rPr lang="zh-TW" altLang="en-US" dirty="0"/>
              <a:t>後，元素會被</a:t>
            </a:r>
            <a:r>
              <a:rPr lang="en-US" altLang="zh-TW" dirty="0"/>
              <a:t>fixed</a:t>
            </a:r>
            <a:r>
              <a:rPr lang="zh-TW" altLang="en-US" dirty="0"/>
              <a:t>在距離上方</a:t>
            </a:r>
            <a:r>
              <a:rPr lang="en-US" altLang="zh-TW" dirty="0"/>
              <a:t>10px</a:t>
            </a:r>
            <a:r>
              <a:rPr lang="zh-TW" altLang="en-US" dirty="0"/>
              <a:t>的位置。</a:t>
            </a:r>
            <a:endParaRPr lang="en-TW" dirty="0"/>
          </a:p>
        </p:txBody>
      </p:sp>
    </p:spTree>
    <p:extLst>
      <p:ext uri="{BB962C8B-B14F-4D97-AF65-F5344CB8AC3E}">
        <p14:creationId xmlns:p14="http://schemas.microsoft.com/office/powerpoint/2010/main" val="304246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7EA6-0476-B5CA-A8DE-E8E40AFBE402}"/>
              </a:ext>
            </a:extLst>
          </p:cNvPr>
          <p:cNvSpPr>
            <a:spLocks noGrp="1"/>
          </p:cNvSpPr>
          <p:nvPr>
            <p:ph type="title"/>
          </p:nvPr>
        </p:nvSpPr>
        <p:spPr/>
        <p:txBody>
          <a:bodyPr/>
          <a:lstStyle/>
          <a:p>
            <a:r>
              <a:rPr lang="en-US" dirty="0"/>
              <a:t>Stacking Context</a:t>
            </a:r>
            <a:endParaRPr lang="en-TW" dirty="0"/>
          </a:p>
        </p:txBody>
      </p:sp>
      <p:sp>
        <p:nvSpPr>
          <p:cNvPr id="3" name="Content Placeholder 2">
            <a:extLst>
              <a:ext uri="{FF2B5EF4-FFF2-40B4-BE49-F238E27FC236}">
                <a16:creationId xmlns:a16="http://schemas.microsoft.com/office/drawing/2014/main" id="{36BFA2C1-2D12-6A70-3125-7D0D2BB42C93}"/>
              </a:ext>
            </a:extLst>
          </p:cNvPr>
          <p:cNvSpPr>
            <a:spLocks noGrp="1"/>
          </p:cNvSpPr>
          <p:nvPr>
            <p:ph idx="1"/>
          </p:nvPr>
        </p:nvSpPr>
        <p:spPr>
          <a:xfrm>
            <a:off x="1097280" y="2108201"/>
            <a:ext cx="10058400" cy="4165277"/>
          </a:xfrm>
        </p:spPr>
        <p:txBody>
          <a:bodyPr>
            <a:normAutofit fontScale="92500"/>
          </a:bodyPr>
          <a:lstStyle/>
          <a:p>
            <a:r>
              <a:rPr lang="en-US" dirty="0"/>
              <a:t>Stacking Context</a:t>
            </a:r>
            <a:r>
              <a:rPr lang="ja-JP" altLang="en-US"/>
              <a:t>是 </a:t>
            </a:r>
            <a:r>
              <a:rPr lang="en-US" dirty="0"/>
              <a:t>HTML </a:t>
            </a:r>
            <a:r>
              <a:rPr lang="ja-JP" altLang="en-US"/>
              <a:t>元素沿虛擬 </a:t>
            </a:r>
            <a:r>
              <a:rPr lang="en-US" dirty="0"/>
              <a:t>z </a:t>
            </a:r>
            <a:r>
              <a:rPr lang="ja-JP" altLang="en-US"/>
              <a:t>軸相對於用戶的 </a:t>
            </a:r>
            <a:r>
              <a:rPr lang="en-US" altLang="ja-JP" dirty="0"/>
              <a:t>3</a:t>
            </a:r>
            <a:r>
              <a:rPr lang="en-US" dirty="0"/>
              <a:t>D </a:t>
            </a:r>
            <a:r>
              <a:rPr lang="ja-JP" altLang="en-US"/>
              <a:t>概念化，假設用戶面向的網頁為</a:t>
            </a:r>
            <a:r>
              <a:rPr lang="en-US" altLang="zh-TW" dirty="0" err="1"/>
              <a:t>xy</a:t>
            </a:r>
            <a:r>
              <a:rPr lang="zh-TW" altLang="en-US" dirty="0"/>
              <a:t>平面</a:t>
            </a:r>
            <a:r>
              <a:rPr lang="ja-JP" altLang="en-US"/>
              <a:t>。 </a:t>
            </a:r>
            <a:r>
              <a:rPr lang="en-US" dirty="0"/>
              <a:t>HTML </a:t>
            </a:r>
            <a:r>
              <a:rPr lang="ja-JP" altLang="en-US"/>
              <a:t>元素根據元素屬性按優先級順序佔據該空間。</a:t>
            </a:r>
            <a:r>
              <a:rPr lang="en-US" altLang="zh-TW" dirty="0"/>
              <a:t>Stacking</a:t>
            </a:r>
            <a:r>
              <a:rPr lang="zh-TW" altLang="en-US" dirty="0"/>
              <a:t> </a:t>
            </a:r>
            <a:r>
              <a:rPr lang="en-US" altLang="zh-TW" dirty="0"/>
              <a:t>context</a:t>
            </a:r>
            <a:r>
              <a:rPr lang="zh-TW" altLang="en-US" dirty="0"/>
              <a:t>的形成情況包含</a:t>
            </a:r>
            <a:r>
              <a:rPr lang="en-US" altLang="zh-TW" dirty="0"/>
              <a:t>(</a:t>
            </a:r>
            <a:r>
              <a:rPr lang="zh-TW" altLang="en-US" dirty="0"/>
              <a:t>但不限於</a:t>
            </a:r>
            <a:r>
              <a:rPr lang="en-US" altLang="zh-TW" dirty="0"/>
              <a:t>)</a:t>
            </a:r>
            <a:r>
              <a:rPr lang="zh-TW" altLang="en-US" dirty="0"/>
              <a:t>：</a:t>
            </a:r>
            <a:endParaRPr lang="en-US" altLang="zh-TW" dirty="0"/>
          </a:p>
          <a:p>
            <a:pPr marL="457200" indent="-457200">
              <a:buFont typeface="+mj-lt"/>
              <a:buAutoNum type="arabicPeriod"/>
            </a:pPr>
            <a:r>
              <a:rPr lang="en-US" dirty="0"/>
              <a:t>Root element of the document (&lt;html&gt;)</a:t>
            </a:r>
          </a:p>
          <a:p>
            <a:pPr marL="457200" indent="-457200">
              <a:buFont typeface="+mj-lt"/>
              <a:buAutoNum type="arabicPeriod"/>
            </a:pPr>
            <a:r>
              <a:rPr lang="en-TW" dirty="0">
                <a:solidFill>
                  <a:srgbClr val="FF0000"/>
                </a:solidFill>
              </a:rPr>
              <a:t>任何元素有設定</a:t>
            </a:r>
            <a:r>
              <a:rPr lang="en-US" altLang="zh-TW" dirty="0">
                <a:solidFill>
                  <a:srgbClr val="FF0000"/>
                </a:solidFill>
              </a:rPr>
              <a:t>position</a:t>
            </a:r>
            <a:r>
              <a:rPr lang="zh-TW" altLang="en-US" dirty="0">
                <a:solidFill>
                  <a:srgbClr val="FF0000"/>
                </a:solidFill>
              </a:rPr>
              <a:t>的值為</a:t>
            </a:r>
            <a:r>
              <a:rPr lang="en-US" altLang="zh-TW" dirty="0">
                <a:solidFill>
                  <a:srgbClr val="FF0000"/>
                </a:solidFill>
              </a:rPr>
              <a:t>absolute</a:t>
            </a:r>
            <a:r>
              <a:rPr lang="zh-TW" altLang="en-US" dirty="0">
                <a:solidFill>
                  <a:srgbClr val="FF0000"/>
                </a:solidFill>
              </a:rPr>
              <a:t>或</a:t>
            </a:r>
            <a:r>
              <a:rPr lang="en-US" altLang="zh-TW" dirty="0">
                <a:solidFill>
                  <a:srgbClr val="FF0000"/>
                </a:solidFill>
              </a:rPr>
              <a:t>relative</a:t>
            </a:r>
            <a:r>
              <a:rPr lang="zh-TW" altLang="en-US" dirty="0">
                <a:solidFill>
                  <a:srgbClr val="FF0000"/>
                </a:solidFill>
              </a:rPr>
              <a:t>，且</a:t>
            </a:r>
            <a:r>
              <a:rPr lang="en-US" altLang="zh-TW" dirty="0">
                <a:solidFill>
                  <a:srgbClr val="FF0000"/>
                </a:solidFill>
              </a:rPr>
              <a:t>z-index</a:t>
            </a:r>
            <a:r>
              <a:rPr lang="zh-TW" altLang="en-US" dirty="0">
                <a:solidFill>
                  <a:srgbClr val="FF0000"/>
                </a:solidFill>
              </a:rPr>
              <a:t>的值不是</a:t>
            </a:r>
            <a:r>
              <a:rPr lang="en-US" altLang="zh-TW" dirty="0">
                <a:solidFill>
                  <a:srgbClr val="FF0000"/>
                </a:solidFill>
              </a:rPr>
              <a:t>auto</a:t>
            </a:r>
            <a:r>
              <a:rPr lang="zh-TW" altLang="en-US" dirty="0">
                <a:solidFill>
                  <a:srgbClr val="FF0000"/>
                </a:solidFill>
              </a:rPr>
              <a:t>，則內部形成新的</a:t>
            </a:r>
            <a:r>
              <a:rPr lang="en-US" altLang="zh-TW" dirty="0">
                <a:solidFill>
                  <a:srgbClr val="FF0000"/>
                </a:solidFill>
              </a:rPr>
              <a:t>stacking</a:t>
            </a:r>
            <a:r>
              <a:rPr lang="zh-TW" altLang="en-US" dirty="0">
                <a:solidFill>
                  <a:srgbClr val="FF0000"/>
                </a:solidFill>
              </a:rPr>
              <a:t> </a:t>
            </a:r>
            <a:r>
              <a:rPr lang="en-US" altLang="zh-TW" dirty="0">
                <a:solidFill>
                  <a:srgbClr val="FF0000"/>
                </a:solidFill>
              </a:rPr>
              <a:t>context</a:t>
            </a:r>
            <a:r>
              <a:rPr lang="zh-TW" altLang="en-US" dirty="0">
                <a:solidFill>
                  <a:srgbClr val="FF0000"/>
                </a:solidFill>
              </a:rPr>
              <a:t>。</a:t>
            </a:r>
            <a:endParaRPr lang="en-US" altLang="zh-TW" dirty="0">
              <a:solidFill>
                <a:srgbClr val="FF0000"/>
              </a:solidFill>
            </a:endParaRPr>
          </a:p>
          <a:p>
            <a:pPr marL="457200" indent="-457200">
              <a:buFont typeface="+mj-lt"/>
              <a:buAutoNum type="arabicPeriod"/>
            </a:pPr>
            <a:r>
              <a:rPr lang="zh-TW" altLang="en-US" dirty="0"/>
              <a:t>任何元素有設定</a:t>
            </a:r>
            <a:r>
              <a:rPr lang="en-US" altLang="zh-TW" dirty="0"/>
              <a:t>position</a:t>
            </a:r>
            <a:r>
              <a:rPr lang="zh-TW" altLang="en-US" dirty="0"/>
              <a:t>的值為</a:t>
            </a:r>
            <a:r>
              <a:rPr lang="en-US" altLang="zh-TW" dirty="0"/>
              <a:t>fixed</a:t>
            </a:r>
            <a:r>
              <a:rPr lang="zh-TW" altLang="en-US" dirty="0"/>
              <a:t>或</a:t>
            </a:r>
            <a:r>
              <a:rPr lang="en-US" altLang="zh-TW" dirty="0"/>
              <a:t>sticky</a:t>
            </a:r>
            <a:r>
              <a:rPr lang="zh-TW" altLang="en-US" dirty="0"/>
              <a:t> </a:t>
            </a:r>
            <a:r>
              <a:rPr lang="en-US" altLang="zh-TW" dirty="0"/>
              <a:t>(sticky</a:t>
            </a:r>
            <a:r>
              <a:rPr lang="zh-TW" altLang="en-US" dirty="0"/>
              <a:t>適用於所有</a:t>
            </a:r>
            <a:r>
              <a:rPr lang="en-US" altLang="zh-TW" dirty="0"/>
              <a:t>mobile</a:t>
            </a:r>
            <a:r>
              <a:rPr lang="zh-TW" altLang="en-US" dirty="0"/>
              <a:t> </a:t>
            </a:r>
            <a:r>
              <a:rPr lang="en-US" altLang="zh-TW" dirty="0"/>
              <a:t>browsers)</a:t>
            </a:r>
            <a:r>
              <a:rPr lang="zh-TW" altLang="en-US" dirty="0"/>
              <a:t>。</a:t>
            </a:r>
            <a:endParaRPr lang="en-US" altLang="zh-TW" dirty="0"/>
          </a:p>
          <a:p>
            <a:pPr marL="0" indent="0">
              <a:buNone/>
            </a:pPr>
            <a:r>
              <a:rPr lang="zh-TW" altLang="en-US" dirty="0"/>
              <a:t>其他請見 </a:t>
            </a:r>
            <a:r>
              <a:rPr lang="en-US" altLang="zh-TW" dirty="0">
                <a:hlinkClick r:id="rId2"/>
              </a:rPr>
              <a:t>https://developer.mozilla.org/en-US/docs/Web/CSS/CSS_Positioning/Understanding_z_index/The_stacking_context</a:t>
            </a:r>
            <a:endParaRPr lang="en-US" altLang="zh-TW" dirty="0"/>
          </a:p>
          <a:p>
            <a:pPr marL="0" indent="0">
              <a:buNone/>
            </a:pPr>
            <a:endParaRPr lang="en-TW" dirty="0"/>
          </a:p>
        </p:txBody>
      </p:sp>
    </p:spTree>
    <p:extLst>
      <p:ext uri="{BB962C8B-B14F-4D97-AF65-F5344CB8AC3E}">
        <p14:creationId xmlns:p14="http://schemas.microsoft.com/office/powerpoint/2010/main" val="3196469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3F1C-6393-5BD5-D71B-0C811AFAC697}"/>
              </a:ext>
            </a:extLst>
          </p:cNvPr>
          <p:cNvSpPr>
            <a:spLocks noGrp="1"/>
          </p:cNvSpPr>
          <p:nvPr>
            <p:ph type="title"/>
          </p:nvPr>
        </p:nvSpPr>
        <p:spPr/>
        <p:txBody>
          <a:bodyPr/>
          <a:lstStyle/>
          <a:p>
            <a:r>
              <a:rPr lang="en-TW" dirty="0"/>
              <a:t>表格樣式設定</a:t>
            </a:r>
          </a:p>
        </p:txBody>
      </p:sp>
      <p:sp>
        <p:nvSpPr>
          <p:cNvPr id="3" name="Content Placeholder 2">
            <a:extLst>
              <a:ext uri="{FF2B5EF4-FFF2-40B4-BE49-F238E27FC236}">
                <a16:creationId xmlns:a16="http://schemas.microsoft.com/office/drawing/2014/main" id="{E4D8D8C0-8D6E-30CE-E275-06DF972BC32D}"/>
              </a:ext>
            </a:extLst>
          </p:cNvPr>
          <p:cNvSpPr>
            <a:spLocks noGrp="1"/>
          </p:cNvSpPr>
          <p:nvPr>
            <p:ph idx="1"/>
          </p:nvPr>
        </p:nvSpPr>
        <p:spPr/>
        <p:txBody>
          <a:bodyPr>
            <a:normAutofit/>
          </a:bodyPr>
          <a:lstStyle/>
          <a:p>
            <a:pPr>
              <a:buFont typeface="Wingdings" pitchFamily="2" charset="2"/>
              <a:buChar char="§"/>
            </a:pPr>
            <a:r>
              <a:rPr lang="zh-TW" altLang="en-US" dirty="0"/>
              <a:t> </a:t>
            </a:r>
            <a:r>
              <a:rPr lang="en-US" dirty="0"/>
              <a:t>border-collapse </a:t>
            </a:r>
            <a:r>
              <a:rPr lang="en-US" altLang="zh-TW" dirty="0"/>
              <a:t>-</a:t>
            </a:r>
            <a:r>
              <a:rPr lang="zh-TW" altLang="en-US" dirty="0"/>
              <a:t> </a:t>
            </a:r>
            <a:r>
              <a:rPr lang="ja-JP" altLang="en-US" dirty="0"/>
              <a:t>設置 </a:t>
            </a:r>
            <a:r>
              <a:rPr lang="en-US" altLang="ja-JP" dirty="0"/>
              <a:t>&lt;</a:t>
            </a:r>
            <a:r>
              <a:rPr lang="en-US" dirty="0"/>
              <a:t>table&gt; </a:t>
            </a:r>
            <a:r>
              <a:rPr lang="ja-JP" altLang="en-US" dirty="0"/>
              <a:t>內的單元格是否具有共享或單獨的邊框。</a:t>
            </a:r>
            <a:endParaRPr lang="en-US" altLang="ja-JP" dirty="0"/>
          </a:p>
          <a:p>
            <a:pPr>
              <a:buFont typeface="Wingdings" pitchFamily="2" charset="2"/>
              <a:buChar char="§"/>
            </a:pPr>
            <a:r>
              <a:rPr lang="zh-TW" altLang="en-US"/>
              <a:t>如果</a:t>
            </a:r>
            <a:r>
              <a:rPr lang="zh-TW" altLang="en-US" dirty="0"/>
              <a:t>螢幕太小而無法顯示完整內容，則表格將超出螢幕介面。通常這種問題會發生在手機螢幕瀏覽網頁上。如果要做出響應式表格</a:t>
            </a:r>
            <a:r>
              <a:rPr lang="en-US" altLang="zh-TW" dirty="0"/>
              <a:t>(responsive</a:t>
            </a:r>
            <a:r>
              <a:rPr lang="zh-TW" altLang="en-US" dirty="0"/>
              <a:t> </a:t>
            </a:r>
            <a:r>
              <a:rPr lang="en-US" altLang="zh-TW" dirty="0"/>
              <a:t>table)</a:t>
            </a:r>
            <a:r>
              <a:rPr lang="zh-TW" altLang="en-US" dirty="0"/>
              <a:t>，我們可在表格元素周圍添加一個帶有 </a:t>
            </a:r>
            <a:r>
              <a:rPr lang="en-US" altLang="zh-TW" dirty="0" err="1"/>
              <a:t>overflow-x:auto</a:t>
            </a:r>
            <a:r>
              <a:rPr lang="en-US" altLang="zh-TW" dirty="0"/>
              <a:t> </a:t>
            </a:r>
            <a:r>
              <a:rPr lang="zh-TW" altLang="en-US" dirty="0"/>
              <a:t>的容器元素，例如一個 </a:t>
            </a:r>
            <a:r>
              <a:rPr lang="en-US" altLang="zh-TW" dirty="0"/>
              <a:t>&lt;div&gt;</a:t>
            </a:r>
            <a:r>
              <a:rPr lang="zh-TW" altLang="en-US" dirty="0"/>
              <a:t>標籤。如此一來，若在手機螢幕瀏覽網頁上瀏覽表格，就會只在表格區域附近產生</a:t>
            </a:r>
            <a:r>
              <a:rPr lang="en-US" altLang="zh-TW" dirty="0"/>
              <a:t>horizontal</a:t>
            </a:r>
            <a:r>
              <a:rPr lang="zh-TW" altLang="en-US" dirty="0"/>
              <a:t> </a:t>
            </a:r>
            <a:r>
              <a:rPr lang="en-US" altLang="zh-TW" dirty="0"/>
              <a:t>scrollbar</a:t>
            </a:r>
            <a:r>
              <a:rPr lang="zh-TW" altLang="en-US" dirty="0"/>
              <a:t>。</a:t>
            </a:r>
            <a:endParaRPr lang="ja-JP" altLang="en-US" dirty="0"/>
          </a:p>
        </p:txBody>
      </p:sp>
    </p:spTree>
    <p:extLst>
      <p:ext uri="{BB962C8B-B14F-4D97-AF65-F5344CB8AC3E}">
        <p14:creationId xmlns:p14="http://schemas.microsoft.com/office/powerpoint/2010/main" val="2010052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E2F5-6BE6-2A38-CB21-005AE87BB6CC}"/>
              </a:ext>
            </a:extLst>
          </p:cNvPr>
          <p:cNvSpPr>
            <a:spLocks noGrp="1"/>
          </p:cNvSpPr>
          <p:nvPr>
            <p:ph type="title"/>
          </p:nvPr>
        </p:nvSpPr>
        <p:spPr/>
        <p:txBody>
          <a:bodyPr/>
          <a:lstStyle/>
          <a:p>
            <a:r>
              <a:rPr lang="en-US" dirty="0" err="1"/>
              <a:t>Opacity與</a:t>
            </a:r>
            <a:r>
              <a:rPr lang="en-US" altLang="zh-TW" dirty="0" err="1"/>
              <a:t>Cursor</a:t>
            </a:r>
            <a:r>
              <a:rPr lang="zh-TW" altLang="en-US" dirty="0"/>
              <a:t>設定</a:t>
            </a:r>
            <a:endParaRPr lang="en-TW" dirty="0"/>
          </a:p>
        </p:txBody>
      </p:sp>
      <p:sp>
        <p:nvSpPr>
          <p:cNvPr id="3" name="Content Placeholder 2">
            <a:extLst>
              <a:ext uri="{FF2B5EF4-FFF2-40B4-BE49-F238E27FC236}">
                <a16:creationId xmlns:a16="http://schemas.microsoft.com/office/drawing/2014/main" id="{BA0D3909-08CE-C621-0E0B-C76B8D1C0BCF}"/>
              </a:ext>
            </a:extLst>
          </p:cNvPr>
          <p:cNvSpPr>
            <a:spLocks noGrp="1"/>
          </p:cNvSpPr>
          <p:nvPr>
            <p:ph idx="1"/>
          </p:nvPr>
        </p:nvSpPr>
        <p:spPr/>
        <p:txBody>
          <a:bodyPr>
            <a:normAutofit/>
          </a:bodyPr>
          <a:lstStyle/>
          <a:p>
            <a:pPr>
              <a:buFont typeface="Wingdings" pitchFamily="2" charset="2"/>
              <a:buChar char="§"/>
            </a:pPr>
            <a:r>
              <a:rPr lang="zh-TW" altLang="en-US" dirty="0"/>
              <a:t> </a:t>
            </a:r>
            <a:r>
              <a:rPr lang="en-US" dirty="0"/>
              <a:t>opacity </a:t>
            </a:r>
            <a:r>
              <a:rPr lang="ja-JP" altLang="en-US"/>
              <a:t>屬性設置元素的不透明度。 不透明度是元素背後的內容被隱藏的程度，與透明度相反。可設定的值範圍是</a:t>
            </a:r>
            <a:r>
              <a:rPr lang="en-US" altLang="zh-TW" dirty="0"/>
              <a:t>0</a:t>
            </a:r>
            <a:r>
              <a:rPr lang="zh-TW" altLang="en-US" dirty="0"/>
              <a:t>到</a:t>
            </a:r>
            <a:r>
              <a:rPr lang="en-US" altLang="zh-TW" dirty="0"/>
              <a:t>1</a:t>
            </a:r>
            <a:r>
              <a:rPr lang="zh-TW" altLang="en-US" dirty="0"/>
              <a:t>，</a:t>
            </a:r>
            <a:r>
              <a:rPr lang="en-US" altLang="zh-TW" dirty="0"/>
              <a:t>0</a:t>
            </a:r>
            <a:r>
              <a:rPr lang="zh-TW" altLang="en-US" dirty="0"/>
              <a:t>代表完全透明，而</a:t>
            </a:r>
            <a:r>
              <a:rPr lang="en-US" altLang="zh-TW" dirty="0"/>
              <a:t>1</a:t>
            </a:r>
            <a:r>
              <a:rPr lang="zh-TW" altLang="en-US" dirty="0"/>
              <a:t>代表完全不透明。</a:t>
            </a:r>
            <a:r>
              <a:rPr lang="en-US" altLang="zh-TW" dirty="0"/>
              <a:t>HTML</a:t>
            </a:r>
            <a:r>
              <a:rPr lang="zh-TW" altLang="en-US" dirty="0"/>
              <a:t>元素的</a:t>
            </a:r>
            <a:r>
              <a:rPr lang="en-US" altLang="zh-TW" dirty="0"/>
              <a:t>opacity</a:t>
            </a:r>
            <a:r>
              <a:rPr lang="zh-TW" altLang="en-US" dirty="0"/>
              <a:t>預設值為</a:t>
            </a:r>
            <a:r>
              <a:rPr lang="en-US" altLang="zh-TW" dirty="0"/>
              <a:t>1</a:t>
            </a:r>
            <a:r>
              <a:rPr lang="zh-TW" altLang="en-US" dirty="0"/>
              <a:t>。</a:t>
            </a:r>
            <a:endParaRPr lang="en-US" altLang="zh-TW" dirty="0"/>
          </a:p>
          <a:p>
            <a:pPr>
              <a:buFont typeface="Wingdings" pitchFamily="2" charset="2"/>
              <a:buChar char="§"/>
            </a:pPr>
            <a:r>
              <a:rPr lang="en-US" altLang="ja-JP" dirty="0"/>
              <a:t>cursor </a:t>
            </a:r>
            <a:r>
              <a:rPr lang="ja-JP" altLang="en-US"/>
              <a:t>屬性設置鼠標游標的不同圖示。</a:t>
            </a:r>
            <a:endParaRPr lang="en-TW" dirty="0"/>
          </a:p>
        </p:txBody>
      </p:sp>
    </p:spTree>
    <p:extLst>
      <p:ext uri="{BB962C8B-B14F-4D97-AF65-F5344CB8AC3E}">
        <p14:creationId xmlns:p14="http://schemas.microsoft.com/office/powerpoint/2010/main" val="2195622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22FC-3CF6-F11A-5D23-867BE9AEABC3}"/>
              </a:ext>
            </a:extLst>
          </p:cNvPr>
          <p:cNvSpPr>
            <a:spLocks noGrp="1"/>
          </p:cNvSpPr>
          <p:nvPr>
            <p:ph type="title"/>
          </p:nvPr>
        </p:nvSpPr>
        <p:spPr/>
        <p:txBody>
          <a:bodyPr/>
          <a:lstStyle/>
          <a:p>
            <a:r>
              <a:rPr lang="en-US" altLang="zh-TW" dirty="0"/>
              <a:t>Transition</a:t>
            </a:r>
            <a:r>
              <a:rPr lang="zh-TW" altLang="en-US"/>
              <a:t> 設定</a:t>
            </a:r>
            <a:endParaRPr lang="en-TW" dirty="0"/>
          </a:p>
        </p:txBody>
      </p:sp>
      <p:sp>
        <p:nvSpPr>
          <p:cNvPr id="3" name="Content Placeholder 2">
            <a:extLst>
              <a:ext uri="{FF2B5EF4-FFF2-40B4-BE49-F238E27FC236}">
                <a16:creationId xmlns:a16="http://schemas.microsoft.com/office/drawing/2014/main" id="{4AACFA28-DB28-8B1F-FFD1-4CFF44F7FCBE}"/>
              </a:ext>
            </a:extLst>
          </p:cNvPr>
          <p:cNvSpPr>
            <a:spLocks noGrp="1"/>
          </p:cNvSpPr>
          <p:nvPr>
            <p:ph idx="1"/>
          </p:nvPr>
        </p:nvSpPr>
        <p:spPr/>
        <p:txBody>
          <a:bodyPr/>
          <a:lstStyle/>
          <a:p>
            <a:r>
              <a:rPr lang="en-US" altLang="zh-TW" dirty="0"/>
              <a:t>Transition</a:t>
            </a:r>
            <a:r>
              <a:rPr lang="zh-TW" altLang="en-US" dirty="0"/>
              <a:t>屬性可以幫助我們設定某個</a:t>
            </a:r>
            <a:r>
              <a:rPr lang="en-US" altLang="zh-TW" dirty="0"/>
              <a:t>CSS</a:t>
            </a:r>
            <a:r>
              <a:rPr lang="zh-TW" altLang="en-US" dirty="0"/>
              <a:t>屬性轉換時的</a:t>
            </a:r>
            <a:r>
              <a:rPr lang="en-US" altLang="zh-TW" dirty="0"/>
              <a:t>timing</a:t>
            </a:r>
            <a:r>
              <a:rPr lang="zh-TW" altLang="en-US" dirty="0"/>
              <a:t> </a:t>
            </a:r>
            <a:r>
              <a:rPr lang="en-US" altLang="zh-TW" dirty="0"/>
              <a:t>function</a:t>
            </a:r>
            <a:r>
              <a:rPr lang="zh-TW" altLang="en-US" dirty="0"/>
              <a:t>以及速度。</a:t>
            </a:r>
            <a:r>
              <a:rPr lang="en-US" altLang="zh-TW" dirty="0"/>
              <a:t> Transition</a:t>
            </a:r>
            <a:r>
              <a:rPr lang="zh-TW" altLang="en-US" dirty="0"/>
              <a:t>本身為一個</a:t>
            </a:r>
            <a:r>
              <a:rPr lang="en-US" altLang="zh-TW" dirty="0"/>
              <a:t>shorthand</a:t>
            </a:r>
            <a:r>
              <a:rPr lang="zh-TW" altLang="en-US" dirty="0"/>
              <a:t> </a:t>
            </a:r>
            <a:r>
              <a:rPr lang="en-US" altLang="zh-TW" dirty="0"/>
              <a:t>property</a:t>
            </a:r>
            <a:r>
              <a:rPr lang="zh-TW" altLang="en-US" dirty="0"/>
              <a:t>，可以一次設定</a:t>
            </a:r>
            <a:r>
              <a:rPr lang="en-US" altLang="zh-TW" dirty="0"/>
              <a:t>transition-property, transition-duration, transition-timing-function, and transition-delay</a:t>
            </a:r>
            <a:r>
              <a:rPr lang="zh-TW" altLang="en-US" dirty="0"/>
              <a:t> 這四種</a:t>
            </a:r>
            <a:r>
              <a:rPr lang="en-US" altLang="zh-TW" dirty="0"/>
              <a:t>CSS</a:t>
            </a:r>
            <a:r>
              <a:rPr lang="zh-TW" altLang="en-US" dirty="0"/>
              <a:t>屬性。</a:t>
            </a:r>
            <a:endParaRPr lang="en-US" altLang="zh-TW" dirty="0"/>
          </a:p>
          <a:p>
            <a:r>
              <a:rPr lang="en-US" dirty="0" err="1"/>
              <a:t>常見的</a:t>
            </a:r>
            <a:r>
              <a:rPr lang="en-US" altLang="zh-TW" dirty="0" err="1"/>
              <a:t>transition</a:t>
            </a:r>
            <a:r>
              <a:rPr lang="zh-TW" altLang="en-US" dirty="0"/>
              <a:t>設定是：</a:t>
            </a:r>
            <a:r>
              <a:rPr lang="en-US" altLang="zh-TW" dirty="0"/>
              <a:t> property name | duration | easing function</a:t>
            </a:r>
            <a:r>
              <a:rPr lang="zh-TW" altLang="en-US" dirty="0"/>
              <a:t>。其他的可用設定請參考</a:t>
            </a:r>
            <a:r>
              <a:rPr lang="en-US" altLang="zh-TW" dirty="0"/>
              <a:t>MDN</a:t>
            </a:r>
            <a:r>
              <a:rPr lang="zh-TW" altLang="en-US" dirty="0"/>
              <a:t>。</a:t>
            </a:r>
            <a:endParaRPr lang="en-US" altLang="zh-TW" dirty="0"/>
          </a:p>
          <a:p>
            <a:r>
              <a:rPr lang="en-US" altLang="zh-TW" dirty="0"/>
              <a:t>Easing</a:t>
            </a:r>
            <a:r>
              <a:rPr lang="zh-TW" altLang="en-US" dirty="0"/>
              <a:t> </a:t>
            </a:r>
            <a:r>
              <a:rPr lang="en-US" altLang="zh-TW" dirty="0"/>
              <a:t>function</a:t>
            </a:r>
            <a:r>
              <a:rPr lang="zh-TW" altLang="en-US" dirty="0"/>
              <a:t>可參考 </a:t>
            </a:r>
            <a:r>
              <a:rPr lang="en-US" altLang="zh-TW" dirty="0">
                <a:hlinkClick r:id="rId2"/>
              </a:rPr>
              <a:t>https://easings.net/zh-tw</a:t>
            </a:r>
            <a:endParaRPr lang="en-US" altLang="zh-TW" dirty="0"/>
          </a:p>
          <a:p>
            <a:pPr marL="0" indent="0">
              <a:buNone/>
            </a:pPr>
            <a:endParaRPr lang="en-US" altLang="zh-TW" dirty="0"/>
          </a:p>
        </p:txBody>
      </p:sp>
    </p:spTree>
    <p:extLst>
      <p:ext uri="{BB962C8B-B14F-4D97-AF65-F5344CB8AC3E}">
        <p14:creationId xmlns:p14="http://schemas.microsoft.com/office/powerpoint/2010/main" val="35646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531A-149A-4024-74F4-8A1FB26D7F17}"/>
              </a:ext>
            </a:extLst>
          </p:cNvPr>
          <p:cNvSpPr>
            <a:spLocks noGrp="1"/>
          </p:cNvSpPr>
          <p:nvPr>
            <p:ph type="title"/>
          </p:nvPr>
        </p:nvSpPr>
        <p:spPr/>
        <p:txBody>
          <a:bodyPr/>
          <a:lstStyle/>
          <a:p>
            <a:r>
              <a:rPr lang="en-US" altLang="zh-TW" dirty="0"/>
              <a:t>Transform</a:t>
            </a:r>
            <a:r>
              <a:rPr lang="zh-TW" altLang="en-US" dirty="0"/>
              <a:t> 屬性</a:t>
            </a:r>
            <a:endParaRPr lang="en-TW" dirty="0"/>
          </a:p>
        </p:txBody>
      </p:sp>
      <p:sp>
        <p:nvSpPr>
          <p:cNvPr id="3" name="Content Placeholder 2">
            <a:extLst>
              <a:ext uri="{FF2B5EF4-FFF2-40B4-BE49-F238E27FC236}">
                <a16:creationId xmlns:a16="http://schemas.microsoft.com/office/drawing/2014/main" id="{3FCA34A2-9D71-9CCE-F182-D7FF707150C3}"/>
              </a:ext>
            </a:extLst>
          </p:cNvPr>
          <p:cNvSpPr>
            <a:spLocks noGrp="1"/>
          </p:cNvSpPr>
          <p:nvPr>
            <p:ph idx="1"/>
          </p:nvPr>
        </p:nvSpPr>
        <p:spPr/>
        <p:txBody>
          <a:bodyPr/>
          <a:lstStyle/>
          <a:p>
            <a:r>
              <a:rPr lang="en-US" dirty="0"/>
              <a:t>transform </a:t>
            </a:r>
            <a:r>
              <a:rPr lang="ja-JP" altLang="en-US"/>
              <a:t>屬性允許我們旋轉、縮放、傾斜或平移</a:t>
            </a:r>
            <a:r>
              <a:rPr lang="en-US" altLang="zh-TW" dirty="0"/>
              <a:t>HTML</a:t>
            </a:r>
            <a:r>
              <a:rPr lang="ja-JP" altLang="en-US"/>
              <a:t>元素。 它修改了 </a:t>
            </a:r>
            <a:r>
              <a:rPr lang="en-US" dirty="0"/>
              <a:t>CSS </a:t>
            </a:r>
            <a:r>
              <a:rPr lang="ja-JP" altLang="en-US"/>
              <a:t>視覺格式化模型的坐標空間。 每當我們使用一個或多個</a:t>
            </a:r>
            <a:r>
              <a:rPr lang="en-US" altLang="zh-TW" dirty="0"/>
              <a:t>Transform</a:t>
            </a:r>
            <a:r>
              <a:rPr lang="zh-TW" altLang="en-US" dirty="0"/>
              <a:t>屬性</a:t>
            </a:r>
            <a:r>
              <a:rPr lang="ja-JP" altLang="en-US"/>
              <a:t>時，瀏覽器都會通過一系列內部矩陣乘法計算</a:t>
            </a:r>
            <a:r>
              <a:rPr lang="en-US" altLang="zh-TW" dirty="0"/>
              <a:t>HTML</a:t>
            </a:r>
            <a:r>
              <a:rPr lang="zh-TW" altLang="en-US" dirty="0"/>
              <a:t>元素的</a:t>
            </a:r>
            <a:r>
              <a:rPr lang="ja-JP" altLang="en-US"/>
              <a:t>結果位置、大小和形狀。</a:t>
            </a:r>
            <a:endParaRPr lang="en-US" altLang="ja-JP" dirty="0"/>
          </a:p>
          <a:p>
            <a:r>
              <a:rPr lang="en-TW" dirty="0"/>
              <a:t>可設定的值包含：</a:t>
            </a:r>
            <a:r>
              <a:rPr lang="en-US" altLang="zh-TW" dirty="0"/>
              <a:t>translate,</a:t>
            </a:r>
            <a:r>
              <a:rPr lang="zh-TW" altLang="en-US" dirty="0"/>
              <a:t> </a:t>
            </a:r>
            <a:r>
              <a:rPr lang="en-US" altLang="zh-TW" dirty="0"/>
              <a:t>rotate, scale</a:t>
            </a:r>
            <a:r>
              <a:rPr lang="zh-TW" altLang="en-US" dirty="0"/>
              <a:t>。每個值都可分別設定</a:t>
            </a:r>
            <a:r>
              <a:rPr lang="en-US" altLang="zh-TW" dirty="0"/>
              <a:t>x,</a:t>
            </a:r>
            <a:r>
              <a:rPr lang="zh-TW" altLang="en-US" dirty="0"/>
              <a:t> </a:t>
            </a:r>
            <a:r>
              <a:rPr lang="en-US" altLang="zh-TW" dirty="0"/>
              <a:t>y,</a:t>
            </a:r>
            <a:r>
              <a:rPr lang="zh-TW" altLang="en-US" dirty="0"/>
              <a:t> </a:t>
            </a:r>
            <a:r>
              <a:rPr lang="en-US" altLang="zh-TW" dirty="0"/>
              <a:t>z</a:t>
            </a:r>
            <a:r>
              <a:rPr lang="zh-TW" altLang="en-US" dirty="0"/>
              <a:t>方向的變換。</a:t>
            </a:r>
            <a:endParaRPr lang="en-US" altLang="zh-TW" dirty="0"/>
          </a:p>
        </p:txBody>
      </p:sp>
    </p:spTree>
    <p:extLst>
      <p:ext uri="{BB962C8B-B14F-4D97-AF65-F5344CB8AC3E}">
        <p14:creationId xmlns:p14="http://schemas.microsoft.com/office/powerpoint/2010/main" val="174092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0F7-82E3-9BB2-2604-690D079E1373}"/>
              </a:ext>
            </a:extLst>
          </p:cNvPr>
          <p:cNvSpPr>
            <a:spLocks noGrp="1"/>
          </p:cNvSpPr>
          <p:nvPr>
            <p:ph type="title"/>
          </p:nvPr>
        </p:nvSpPr>
        <p:spPr/>
        <p:txBody>
          <a:bodyPr/>
          <a:lstStyle/>
          <a:p>
            <a:r>
              <a:rPr lang="en-US" altLang="zh-TW" dirty="0"/>
              <a:t>CSS</a:t>
            </a:r>
            <a:r>
              <a:rPr lang="zh-TW" altLang="en-US" dirty="0"/>
              <a:t> 動畫</a:t>
            </a:r>
            <a:endParaRPr lang="en-TW" dirty="0"/>
          </a:p>
        </p:txBody>
      </p:sp>
      <p:sp>
        <p:nvSpPr>
          <p:cNvPr id="3" name="Content Placeholder 2">
            <a:extLst>
              <a:ext uri="{FF2B5EF4-FFF2-40B4-BE49-F238E27FC236}">
                <a16:creationId xmlns:a16="http://schemas.microsoft.com/office/drawing/2014/main" id="{6749F46F-4A8B-5210-BF63-02FF0301E11D}"/>
              </a:ext>
            </a:extLst>
          </p:cNvPr>
          <p:cNvSpPr>
            <a:spLocks noGrp="1"/>
          </p:cNvSpPr>
          <p:nvPr>
            <p:ph idx="1"/>
          </p:nvPr>
        </p:nvSpPr>
        <p:spPr>
          <a:xfrm>
            <a:off x="1097280" y="2108201"/>
            <a:ext cx="10058400" cy="4292599"/>
          </a:xfrm>
        </p:spPr>
        <p:txBody>
          <a:bodyPr>
            <a:normAutofit lnSpcReduction="10000"/>
          </a:bodyPr>
          <a:lstStyle/>
          <a:p>
            <a:r>
              <a:rPr lang="en-US" altLang="zh-TW" dirty="0"/>
              <a:t>CSS</a:t>
            </a:r>
            <a:r>
              <a:rPr lang="en-TW" dirty="0"/>
              <a:t>動畫可由</a:t>
            </a:r>
            <a:r>
              <a:rPr lang="en-US" altLang="zh-TW" dirty="0"/>
              <a:t>transition</a:t>
            </a:r>
            <a:r>
              <a:rPr lang="zh-TW" altLang="en-US" dirty="0"/>
              <a:t>屬性與</a:t>
            </a:r>
            <a:r>
              <a:rPr lang="en-US" altLang="zh-TW" dirty="0"/>
              <a:t>transform</a:t>
            </a:r>
            <a:r>
              <a:rPr lang="zh-TW" altLang="en-US" dirty="0"/>
              <a:t>屬性合併設定來完成。然而，若我們希望製作更複雜的動畫，則可使用</a:t>
            </a:r>
            <a:r>
              <a:rPr lang="en-US" altLang="zh-TW" dirty="0"/>
              <a:t>CSS</a:t>
            </a:r>
            <a:r>
              <a:rPr lang="zh-TW" altLang="en-US" dirty="0"/>
              <a:t>的</a:t>
            </a:r>
            <a:r>
              <a:rPr lang="en-US" altLang="zh-TW" dirty="0"/>
              <a:t>animation</a:t>
            </a:r>
            <a:r>
              <a:rPr lang="zh-TW" altLang="en-US" dirty="0"/>
              <a:t>屬性來客製化動畫流程。每個</a:t>
            </a:r>
            <a:r>
              <a:rPr lang="en-US" altLang="zh-TW" dirty="0"/>
              <a:t>CSS</a:t>
            </a:r>
            <a:r>
              <a:rPr lang="zh-TW" altLang="en-US" dirty="0"/>
              <a:t>動畫可以設定：</a:t>
            </a:r>
            <a:endParaRPr lang="en-US" altLang="zh-TW" dirty="0"/>
          </a:p>
          <a:p>
            <a:pPr marL="457200" indent="-457200">
              <a:buFont typeface="+mj-lt"/>
              <a:buAutoNum type="arabicPeriod"/>
            </a:pPr>
            <a:r>
              <a:rPr lang="en-US" dirty="0"/>
              <a:t>animation-name</a:t>
            </a:r>
            <a:r>
              <a:rPr lang="zh-TW" altLang="en-US" dirty="0"/>
              <a:t> </a:t>
            </a:r>
            <a:r>
              <a:rPr lang="en-US" altLang="zh-TW" dirty="0"/>
              <a:t>(keyframes)</a:t>
            </a:r>
          </a:p>
          <a:p>
            <a:pPr marL="457200" indent="-457200">
              <a:buFont typeface="+mj-lt"/>
              <a:buAutoNum type="arabicPeriod"/>
            </a:pPr>
            <a:r>
              <a:rPr lang="en-US" altLang="zh-TW" dirty="0"/>
              <a:t>animation-duration</a:t>
            </a:r>
          </a:p>
          <a:p>
            <a:pPr marL="457200" indent="-457200">
              <a:buFont typeface="+mj-lt"/>
              <a:buAutoNum type="arabicPeriod"/>
            </a:pPr>
            <a:r>
              <a:rPr lang="en-US" altLang="zh-TW" dirty="0"/>
              <a:t>animation-timing-function</a:t>
            </a:r>
          </a:p>
          <a:p>
            <a:pPr marL="457200" indent="-457200">
              <a:buFont typeface="+mj-lt"/>
              <a:buAutoNum type="arabicPeriod"/>
            </a:pPr>
            <a:r>
              <a:rPr lang="en-US" altLang="zh-TW" dirty="0"/>
              <a:t>animation-delay</a:t>
            </a:r>
          </a:p>
          <a:p>
            <a:pPr marL="457200" indent="-457200">
              <a:buFont typeface="+mj-lt"/>
              <a:buAutoNum type="arabicPeriod"/>
            </a:pPr>
            <a:r>
              <a:rPr lang="en-US" altLang="zh-TW" dirty="0"/>
              <a:t>animation-iteration-count</a:t>
            </a:r>
          </a:p>
          <a:p>
            <a:pPr marL="0" indent="0">
              <a:buNone/>
            </a:pPr>
            <a:r>
              <a:rPr lang="zh-TW" altLang="en-US" dirty="0"/>
              <a:t>以及</a:t>
            </a:r>
            <a:r>
              <a:rPr lang="en-US" altLang="zh-TW" dirty="0"/>
              <a:t>animation-direction,</a:t>
            </a:r>
            <a:r>
              <a:rPr lang="zh-TW" altLang="en-US" dirty="0"/>
              <a:t> </a:t>
            </a:r>
            <a:r>
              <a:rPr lang="en-US" altLang="zh-TW" dirty="0"/>
              <a:t>animation-fill-mode,</a:t>
            </a:r>
            <a:r>
              <a:rPr lang="zh-TW" altLang="en-US" dirty="0"/>
              <a:t> </a:t>
            </a:r>
            <a:r>
              <a:rPr lang="en-US" altLang="zh-TW" dirty="0"/>
              <a:t>animation-play-state</a:t>
            </a:r>
            <a:r>
              <a:rPr lang="zh-TW" altLang="en-US" dirty="0"/>
              <a:t>等等屬性。</a:t>
            </a:r>
            <a:endParaRPr lang="en-US" altLang="zh-TW" dirty="0"/>
          </a:p>
        </p:txBody>
      </p:sp>
    </p:spTree>
    <p:extLst>
      <p:ext uri="{BB962C8B-B14F-4D97-AF65-F5344CB8AC3E}">
        <p14:creationId xmlns:p14="http://schemas.microsoft.com/office/powerpoint/2010/main" val="2788845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B457-C706-1961-AF55-A8473C353DD9}"/>
              </a:ext>
            </a:extLst>
          </p:cNvPr>
          <p:cNvSpPr>
            <a:spLocks noGrp="1"/>
          </p:cNvSpPr>
          <p:nvPr>
            <p:ph type="title"/>
          </p:nvPr>
        </p:nvSpPr>
        <p:spPr/>
        <p:txBody>
          <a:bodyPr/>
          <a:lstStyle/>
          <a:p>
            <a:r>
              <a:rPr lang="en-US" altLang="zh-TW" dirty="0"/>
              <a:t>CSS</a:t>
            </a:r>
            <a:r>
              <a:rPr lang="zh-TW" altLang="en-US" dirty="0"/>
              <a:t> 動畫</a:t>
            </a:r>
            <a:endParaRPr lang="en-TW" dirty="0"/>
          </a:p>
        </p:txBody>
      </p:sp>
      <p:sp>
        <p:nvSpPr>
          <p:cNvPr id="3" name="Content Placeholder 2">
            <a:extLst>
              <a:ext uri="{FF2B5EF4-FFF2-40B4-BE49-F238E27FC236}">
                <a16:creationId xmlns:a16="http://schemas.microsoft.com/office/drawing/2014/main" id="{E9451A7E-D125-F7EC-A6C7-701706078764}"/>
              </a:ext>
            </a:extLst>
          </p:cNvPr>
          <p:cNvSpPr>
            <a:spLocks noGrp="1"/>
          </p:cNvSpPr>
          <p:nvPr>
            <p:ph idx="1"/>
          </p:nvPr>
        </p:nvSpPr>
        <p:spPr/>
        <p:txBody>
          <a:bodyPr/>
          <a:lstStyle/>
          <a:p>
            <a:r>
              <a:rPr lang="en-US" altLang="zh-TW" dirty="0"/>
              <a:t>CSS</a:t>
            </a:r>
            <a:r>
              <a:rPr lang="zh-TW" altLang="en-US" dirty="0"/>
              <a:t>的</a:t>
            </a:r>
            <a:r>
              <a:rPr lang="en-US" altLang="zh-TW" dirty="0"/>
              <a:t>animation</a:t>
            </a:r>
            <a:r>
              <a:rPr lang="zh-TW" altLang="en-US" dirty="0"/>
              <a:t>屬性是個</a:t>
            </a:r>
            <a:r>
              <a:rPr lang="en-US" altLang="zh-TW" dirty="0"/>
              <a:t>shorthand</a:t>
            </a:r>
            <a:r>
              <a:rPr lang="zh-TW" altLang="en-US" dirty="0"/>
              <a:t> </a:t>
            </a:r>
            <a:r>
              <a:rPr lang="en-US" altLang="zh-TW" dirty="0"/>
              <a:t>property</a:t>
            </a:r>
            <a:r>
              <a:rPr lang="zh-TW" altLang="en-US" dirty="0"/>
              <a:t>，可一次設定上述的多種</a:t>
            </a:r>
            <a:r>
              <a:rPr lang="en-US" altLang="zh-TW" dirty="0"/>
              <a:t>animation</a:t>
            </a:r>
            <a:r>
              <a:rPr lang="zh-TW" altLang="en-US" dirty="0"/>
              <a:t>相關屬性。設定的順序是</a:t>
            </a:r>
            <a:r>
              <a:rPr lang="en-US" altLang="zh-TW" dirty="0"/>
              <a:t>name,</a:t>
            </a:r>
            <a:r>
              <a:rPr lang="zh-TW" altLang="en-US" dirty="0"/>
              <a:t> </a:t>
            </a:r>
            <a:r>
              <a:rPr lang="en-US" altLang="zh-TW" dirty="0"/>
              <a:t>duration,</a:t>
            </a:r>
            <a:r>
              <a:rPr lang="zh-TW" altLang="en-US" dirty="0"/>
              <a:t> </a:t>
            </a:r>
            <a:r>
              <a:rPr lang="en-US" altLang="zh-TW" dirty="0"/>
              <a:t>timing-function,</a:t>
            </a:r>
            <a:r>
              <a:rPr lang="zh-TW" altLang="en-US" dirty="0"/>
              <a:t> </a:t>
            </a:r>
            <a:r>
              <a:rPr lang="en-US" altLang="zh-TW" dirty="0"/>
              <a:t>delay,</a:t>
            </a:r>
            <a:r>
              <a:rPr lang="zh-TW" altLang="en-US" dirty="0"/>
              <a:t> </a:t>
            </a:r>
            <a:r>
              <a:rPr lang="en-US" altLang="zh-TW" dirty="0"/>
              <a:t>iteration-count,</a:t>
            </a:r>
            <a:r>
              <a:rPr lang="zh-TW" altLang="en-US" dirty="0"/>
              <a:t> </a:t>
            </a:r>
            <a:r>
              <a:rPr lang="en-US" altLang="zh-TW" dirty="0"/>
              <a:t>direction,</a:t>
            </a:r>
            <a:r>
              <a:rPr lang="zh-TW" altLang="en-US" dirty="0"/>
              <a:t> </a:t>
            </a:r>
            <a:r>
              <a:rPr lang="en-US" altLang="zh-TW" dirty="0"/>
              <a:t>fill-mode,</a:t>
            </a:r>
            <a:r>
              <a:rPr lang="zh-TW" altLang="en-US" dirty="0"/>
              <a:t> </a:t>
            </a:r>
            <a:r>
              <a:rPr lang="en-US" altLang="zh-TW" dirty="0"/>
              <a:t>play-state</a:t>
            </a:r>
            <a:r>
              <a:rPr lang="zh-TW" altLang="en-US" dirty="0"/>
              <a:t>。</a:t>
            </a:r>
            <a:endParaRPr lang="en-US" altLang="zh-TW" dirty="0"/>
          </a:p>
          <a:p>
            <a:r>
              <a:rPr lang="zh-TW" altLang="en-US" dirty="0"/>
              <a:t>若有跳過的設定，則會套用</a:t>
            </a:r>
            <a:r>
              <a:rPr lang="en-US" altLang="zh-TW" dirty="0"/>
              <a:t>CSS</a:t>
            </a:r>
            <a:r>
              <a:rPr lang="zh-TW" altLang="en-US" dirty="0"/>
              <a:t>的預設值。例如：</a:t>
            </a:r>
            <a:r>
              <a:rPr lang="en-US" altLang="zh-TW" dirty="0"/>
              <a:t>animation:</a:t>
            </a:r>
            <a:r>
              <a:rPr lang="zh-TW" altLang="en-US" dirty="0"/>
              <a:t> </a:t>
            </a:r>
            <a:r>
              <a:rPr lang="en-US" altLang="zh-TW" dirty="0"/>
              <a:t>cross</a:t>
            </a:r>
            <a:r>
              <a:rPr lang="zh-TW" altLang="en-US" dirty="0"/>
              <a:t> </a:t>
            </a:r>
            <a:r>
              <a:rPr lang="en-US" altLang="zh-TW" dirty="0"/>
              <a:t>1s</a:t>
            </a:r>
            <a:r>
              <a:rPr lang="zh-TW" altLang="en-US" dirty="0"/>
              <a:t> </a:t>
            </a:r>
            <a:r>
              <a:rPr lang="en-US" altLang="zh-TW" dirty="0"/>
              <a:t>3s</a:t>
            </a:r>
            <a:r>
              <a:rPr lang="zh-TW" altLang="en-US" dirty="0"/>
              <a:t> </a:t>
            </a:r>
            <a:r>
              <a:rPr lang="en-US" altLang="zh-TW" dirty="0"/>
              <a:t>forwards</a:t>
            </a:r>
            <a:r>
              <a:rPr lang="zh-TW" altLang="en-US" dirty="0"/>
              <a:t>。是指，</a:t>
            </a:r>
            <a:r>
              <a:rPr lang="en-US" altLang="zh-TW" dirty="0"/>
              <a:t>keyframes</a:t>
            </a:r>
            <a:r>
              <a:rPr lang="zh-TW" altLang="en-US" dirty="0"/>
              <a:t>為</a:t>
            </a:r>
            <a:r>
              <a:rPr lang="en-US" altLang="zh-TW" dirty="0"/>
              <a:t>cross</a:t>
            </a:r>
            <a:r>
              <a:rPr lang="zh-TW" altLang="en-US" dirty="0"/>
              <a:t>的動畫，開頭到結束的時間為一秒，延遲三秒，</a:t>
            </a:r>
            <a:r>
              <a:rPr lang="en-US" altLang="zh-TW" dirty="0"/>
              <a:t>fill-mode</a:t>
            </a:r>
            <a:r>
              <a:rPr lang="zh-TW" altLang="en-US" dirty="0"/>
              <a:t>為</a:t>
            </a:r>
            <a:r>
              <a:rPr lang="en-US" altLang="zh-TW" dirty="0"/>
              <a:t>forwards</a:t>
            </a:r>
            <a:r>
              <a:rPr lang="zh-TW" altLang="en-US" dirty="0"/>
              <a:t>。其餘屬性皆保留為預設值。</a:t>
            </a:r>
            <a:endParaRPr lang="en-TW" dirty="0"/>
          </a:p>
        </p:txBody>
      </p:sp>
    </p:spTree>
    <p:extLst>
      <p:ext uri="{BB962C8B-B14F-4D97-AF65-F5344CB8AC3E}">
        <p14:creationId xmlns:p14="http://schemas.microsoft.com/office/powerpoint/2010/main" val="226745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3896-242E-F7F3-7102-DA7BFEDB69B9}"/>
              </a:ext>
            </a:extLst>
          </p:cNvPr>
          <p:cNvSpPr>
            <a:spLocks noGrp="1"/>
          </p:cNvSpPr>
          <p:nvPr>
            <p:ph type="title"/>
          </p:nvPr>
        </p:nvSpPr>
        <p:spPr/>
        <p:txBody>
          <a:bodyPr/>
          <a:lstStyle/>
          <a:p>
            <a:r>
              <a:rPr lang="en-TW" dirty="0"/>
              <a:t>將樣式附加於</a:t>
            </a:r>
            <a:r>
              <a:rPr lang="en-US" altLang="zh-TW" dirty="0"/>
              <a:t>HTML</a:t>
            </a:r>
            <a:endParaRPr lang="en-TW" dirty="0"/>
          </a:p>
        </p:txBody>
      </p:sp>
      <p:sp>
        <p:nvSpPr>
          <p:cNvPr id="3" name="Content Placeholder 2">
            <a:extLst>
              <a:ext uri="{FF2B5EF4-FFF2-40B4-BE49-F238E27FC236}">
                <a16:creationId xmlns:a16="http://schemas.microsoft.com/office/drawing/2014/main" id="{A145EC5F-4AF6-2D97-5B04-FD33EB04EBF0}"/>
              </a:ext>
            </a:extLst>
          </p:cNvPr>
          <p:cNvSpPr>
            <a:spLocks noGrp="1"/>
          </p:cNvSpPr>
          <p:nvPr>
            <p:ph idx="1"/>
          </p:nvPr>
        </p:nvSpPr>
        <p:spPr/>
        <p:txBody>
          <a:bodyPr>
            <a:normAutofit/>
          </a:bodyPr>
          <a:lstStyle/>
          <a:p>
            <a:r>
              <a:rPr lang="en-US" altLang="zh-TW" dirty="0"/>
              <a:t>CSS</a:t>
            </a:r>
            <a:r>
              <a:rPr lang="zh-TW" altLang="en-US" dirty="0"/>
              <a:t>程式碼基本上可放置於三個地方：</a:t>
            </a:r>
            <a:endParaRPr lang="en-US" altLang="zh-TW" dirty="0"/>
          </a:p>
          <a:p>
            <a:pPr marL="457200" indent="-457200">
              <a:buFont typeface="+mj-lt"/>
              <a:buAutoNum type="arabicPeriod"/>
            </a:pPr>
            <a:r>
              <a:rPr lang="en-US" altLang="zh-TW" dirty="0"/>
              <a:t>inline</a:t>
            </a:r>
            <a:r>
              <a:rPr lang="zh-TW" altLang="en-US" dirty="0"/>
              <a:t> </a:t>
            </a:r>
            <a:r>
              <a:rPr lang="en-US" altLang="zh-TW" dirty="0"/>
              <a:t>styling</a:t>
            </a:r>
          </a:p>
          <a:p>
            <a:pPr marL="457200" indent="-457200">
              <a:buFont typeface="+mj-lt"/>
              <a:buAutoNum type="arabicPeriod"/>
            </a:pPr>
            <a:r>
              <a:rPr lang="en-US" altLang="zh-TW" dirty="0"/>
              <a:t>internal</a:t>
            </a:r>
            <a:r>
              <a:rPr lang="zh-TW" altLang="en-US" dirty="0"/>
              <a:t> </a:t>
            </a:r>
            <a:r>
              <a:rPr lang="en-US" altLang="zh-TW" dirty="0"/>
              <a:t>styling</a:t>
            </a:r>
          </a:p>
          <a:p>
            <a:pPr marL="457200" indent="-457200">
              <a:buFont typeface="+mj-lt"/>
              <a:buAutoNum type="arabicPeriod"/>
            </a:pPr>
            <a:r>
              <a:rPr lang="en-US" altLang="zh-TW" dirty="0"/>
              <a:t>external</a:t>
            </a:r>
            <a:r>
              <a:rPr lang="zh-TW" altLang="en-US" dirty="0"/>
              <a:t> </a:t>
            </a:r>
            <a:r>
              <a:rPr lang="en-US" altLang="zh-TW" dirty="0"/>
              <a:t>styling</a:t>
            </a:r>
          </a:p>
          <a:p>
            <a:pPr marL="0" indent="0">
              <a:buNone/>
            </a:pPr>
            <a:r>
              <a:rPr lang="en-US" altLang="zh-TW" dirty="0"/>
              <a:t>inline</a:t>
            </a:r>
            <a:r>
              <a:rPr lang="zh-TW" altLang="en-US" dirty="0"/>
              <a:t> </a:t>
            </a:r>
            <a:r>
              <a:rPr lang="en-US" altLang="zh-TW" dirty="0"/>
              <a:t>styling</a:t>
            </a:r>
            <a:r>
              <a:rPr lang="zh-TW" altLang="en-US" dirty="0"/>
              <a:t>的優點是優先層級最高，但缺點是只能對特定的標籤設定樣式。</a:t>
            </a:r>
            <a:r>
              <a:rPr lang="en-US" altLang="zh-TW" dirty="0"/>
              <a:t>internal</a:t>
            </a:r>
            <a:r>
              <a:rPr lang="zh-TW" altLang="en-US" dirty="0"/>
              <a:t> </a:t>
            </a:r>
            <a:r>
              <a:rPr lang="en-US" altLang="zh-TW" dirty="0"/>
              <a:t>styling</a:t>
            </a:r>
            <a:r>
              <a:rPr lang="zh-TW" altLang="en-US" dirty="0"/>
              <a:t>的優點是方便撰寫，但若有多個</a:t>
            </a:r>
            <a:r>
              <a:rPr lang="en-US" altLang="zh-TW" dirty="0"/>
              <a:t>HTML</a:t>
            </a:r>
            <a:r>
              <a:rPr lang="zh-TW" altLang="en-US" dirty="0"/>
              <a:t>頁面，則難以維護程式碼。</a:t>
            </a:r>
            <a:r>
              <a:rPr lang="en-US" altLang="zh-TW" dirty="0"/>
              <a:t>external</a:t>
            </a:r>
            <a:r>
              <a:rPr lang="zh-TW" altLang="en-US" dirty="0"/>
              <a:t> </a:t>
            </a:r>
            <a:r>
              <a:rPr lang="en-US" altLang="zh-TW" dirty="0"/>
              <a:t>styling</a:t>
            </a:r>
            <a:r>
              <a:rPr lang="zh-TW" altLang="en-US" dirty="0"/>
              <a:t>為最常見的放置位置，其優點為容易維護。</a:t>
            </a:r>
            <a:endParaRPr lang="en-US" altLang="zh-TW" dirty="0"/>
          </a:p>
        </p:txBody>
      </p:sp>
    </p:spTree>
    <p:extLst>
      <p:ext uri="{BB962C8B-B14F-4D97-AF65-F5344CB8AC3E}">
        <p14:creationId xmlns:p14="http://schemas.microsoft.com/office/powerpoint/2010/main" val="225666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5DA5-89AA-6129-70D0-B714443343E4}"/>
              </a:ext>
            </a:extLst>
          </p:cNvPr>
          <p:cNvSpPr>
            <a:spLocks noGrp="1"/>
          </p:cNvSpPr>
          <p:nvPr>
            <p:ph type="title"/>
          </p:nvPr>
        </p:nvSpPr>
        <p:spPr/>
        <p:txBody>
          <a:bodyPr/>
          <a:lstStyle/>
          <a:p>
            <a:r>
              <a:rPr lang="en-US" altLang="zh-TW" dirty="0"/>
              <a:t>CSS</a:t>
            </a:r>
            <a:r>
              <a:rPr lang="zh-TW" altLang="en-US" dirty="0"/>
              <a:t>顏色設定</a:t>
            </a:r>
            <a:endParaRPr lang="en-TW" dirty="0"/>
          </a:p>
        </p:txBody>
      </p:sp>
      <p:sp>
        <p:nvSpPr>
          <p:cNvPr id="3" name="Content Placeholder 2">
            <a:extLst>
              <a:ext uri="{FF2B5EF4-FFF2-40B4-BE49-F238E27FC236}">
                <a16:creationId xmlns:a16="http://schemas.microsoft.com/office/drawing/2014/main" id="{A280B658-BA3D-61E4-39F7-9F50C010AB69}"/>
              </a:ext>
            </a:extLst>
          </p:cNvPr>
          <p:cNvSpPr>
            <a:spLocks noGrp="1"/>
          </p:cNvSpPr>
          <p:nvPr>
            <p:ph idx="1"/>
          </p:nvPr>
        </p:nvSpPr>
        <p:spPr>
          <a:xfrm>
            <a:off x="1097280" y="2108201"/>
            <a:ext cx="10058400" cy="4223151"/>
          </a:xfrm>
        </p:spPr>
        <p:txBody>
          <a:bodyPr>
            <a:normAutofit/>
          </a:bodyPr>
          <a:lstStyle/>
          <a:p>
            <a:r>
              <a:rPr lang="en-US" altLang="zh-TW" dirty="0"/>
              <a:t>CSS</a:t>
            </a:r>
            <a:r>
              <a:rPr lang="zh-TW" altLang="en-US" dirty="0"/>
              <a:t>當中有下列幾種常見的顏色設定方式：</a:t>
            </a:r>
            <a:endParaRPr lang="en-US" altLang="zh-TW" dirty="0"/>
          </a:p>
          <a:p>
            <a:pPr marL="457200" indent="-457200">
              <a:buFont typeface="+mj-lt"/>
              <a:buAutoNum type="arabicPeriod"/>
            </a:pPr>
            <a:r>
              <a:rPr lang="en-US" altLang="zh-TW" dirty="0"/>
              <a:t>Color</a:t>
            </a:r>
            <a:r>
              <a:rPr lang="zh-TW" altLang="en-US" dirty="0"/>
              <a:t> </a:t>
            </a:r>
            <a:r>
              <a:rPr lang="en-US" altLang="zh-TW" dirty="0"/>
              <a:t>Keywords</a:t>
            </a:r>
            <a:r>
              <a:rPr lang="zh-TW" altLang="en-US" dirty="0"/>
              <a:t>：這些為</a:t>
            </a:r>
            <a:r>
              <a:rPr lang="en-US" altLang="zh-TW" dirty="0"/>
              <a:t>CSS</a:t>
            </a:r>
            <a:r>
              <a:rPr lang="zh-TW" altLang="en-US" dirty="0"/>
              <a:t>預定保留的關鍵字，例如</a:t>
            </a:r>
            <a:r>
              <a:rPr lang="en-US" altLang="zh-TW" dirty="0"/>
              <a:t>red,</a:t>
            </a:r>
            <a:r>
              <a:rPr lang="zh-TW" altLang="en-US" dirty="0"/>
              <a:t> </a:t>
            </a:r>
            <a:r>
              <a:rPr lang="en-US" altLang="zh-TW" dirty="0"/>
              <a:t>black,</a:t>
            </a:r>
            <a:r>
              <a:rPr lang="zh-TW" altLang="en-US" dirty="0"/>
              <a:t> </a:t>
            </a:r>
            <a:r>
              <a:rPr lang="en-US" altLang="zh-TW" dirty="0"/>
              <a:t>purple,</a:t>
            </a:r>
            <a:r>
              <a:rPr lang="zh-TW" altLang="en-US" dirty="0"/>
              <a:t> </a:t>
            </a:r>
            <a:r>
              <a:rPr lang="en-US" altLang="zh-TW" dirty="0"/>
              <a:t>green,</a:t>
            </a:r>
            <a:r>
              <a:rPr lang="zh-TW" altLang="en-US" dirty="0"/>
              <a:t> </a:t>
            </a:r>
            <a:r>
              <a:rPr lang="en-US" altLang="zh-TW" dirty="0"/>
              <a:t>coral</a:t>
            </a:r>
            <a:r>
              <a:rPr lang="zh-TW" altLang="en-US" dirty="0"/>
              <a:t>等等。</a:t>
            </a:r>
            <a:endParaRPr lang="en-US" altLang="zh-TW" dirty="0"/>
          </a:p>
          <a:p>
            <a:pPr marL="457200" indent="-457200">
              <a:buFont typeface="+mj-lt"/>
              <a:buAutoNum type="arabicPeriod"/>
            </a:pPr>
            <a:r>
              <a:rPr lang="en-US" altLang="zh-TW" dirty="0" err="1"/>
              <a:t>rgb</a:t>
            </a:r>
            <a:r>
              <a:rPr lang="zh-TW" altLang="en-US" dirty="0"/>
              <a:t>：依照光學三原色，分別設定紅、綠、藍三個色彩，數值範圍是</a:t>
            </a:r>
            <a:r>
              <a:rPr lang="en-US" altLang="zh-TW" dirty="0"/>
              <a:t>0</a:t>
            </a:r>
            <a:r>
              <a:rPr lang="zh-TW" altLang="en-US" dirty="0"/>
              <a:t>到</a:t>
            </a:r>
            <a:r>
              <a:rPr lang="en-US" altLang="zh-TW" dirty="0"/>
              <a:t>255</a:t>
            </a:r>
            <a:r>
              <a:rPr lang="zh-TW" altLang="en-US" dirty="0"/>
              <a:t>，共</a:t>
            </a:r>
            <a:r>
              <a:rPr lang="en-US" altLang="zh-TW" dirty="0"/>
              <a:t>256</a:t>
            </a:r>
            <a:r>
              <a:rPr lang="zh-TW" altLang="en-US" dirty="0"/>
              <a:t>種不同選擇。每個</a:t>
            </a:r>
            <a:r>
              <a:rPr lang="en-US" altLang="zh-TW" dirty="0"/>
              <a:t>color</a:t>
            </a:r>
            <a:r>
              <a:rPr lang="zh-TW" altLang="en-US" dirty="0"/>
              <a:t> </a:t>
            </a:r>
            <a:r>
              <a:rPr lang="en-US" altLang="zh-TW" dirty="0"/>
              <a:t>channel</a:t>
            </a:r>
            <a:r>
              <a:rPr lang="zh-TW" altLang="en-US" dirty="0"/>
              <a:t>使用</a:t>
            </a:r>
            <a:r>
              <a:rPr lang="en-US" altLang="zh-TW" dirty="0"/>
              <a:t>1</a:t>
            </a:r>
            <a:r>
              <a:rPr lang="zh-TW" altLang="en-US" dirty="0"/>
              <a:t> </a:t>
            </a:r>
            <a:r>
              <a:rPr lang="en-US" altLang="zh-TW" dirty="0"/>
              <a:t>byte</a:t>
            </a:r>
            <a:r>
              <a:rPr lang="zh-TW" altLang="en-US" dirty="0"/>
              <a:t>來儲存。</a:t>
            </a:r>
            <a:endParaRPr lang="en-US" altLang="zh-TW" dirty="0"/>
          </a:p>
          <a:p>
            <a:pPr marL="457200" indent="-457200">
              <a:buFont typeface="+mj-lt"/>
              <a:buAutoNum type="arabicPeriod"/>
            </a:pPr>
            <a:r>
              <a:rPr lang="en-US" altLang="zh-TW" dirty="0" err="1"/>
              <a:t>rgba</a:t>
            </a:r>
            <a:r>
              <a:rPr lang="zh-TW" altLang="en-US" dirty="0"/>
              <a:t>：同</a:t>
            </a:r>
            <a:r>
              <a:rPr lang="en-US" altLang="zh-TW" dirty="0" err="1"/>
              <a:t>rgb</a:t>
            </a:r>
            <a:r>
              <a:rPr lang="zh-TW" altLang="en-US" dirty="0"/>
              <a:t>，但使用多一個叫</a:t>
            </a:r>
            <a:r>
              <a:rPr lang="en-US" altLang="zh-TW" dirty="0"/>
              <a:t>alpha</a:t>
            </a:r>
            <a:r>
              <a:rPr lang="zh-TW" altLang="en-US" dirty="0"/>
              <a:t>的</a:t>
            </a:r>
            <a:r>
              <a:rPr lang="en-US" altLang="zh-TW" dirty="0"/>
              <a:t>channel</a:t>
            </a:r>
            <a:r>
              <a:rPr lang="zh-TW" altLang="en-US" dirty="0"/>
              <a:t>來儲存透明度。透明度範圍是</a:t>
            </a:r>
            <a:r>
              <a:rPr lang="en-US" altLang="zh-TW" dirty="0"/>
              <a:t>0</a:t>
            </a:r>
            <a:r>
              <a:rPr lang="zh-TW" altLang="en-US" dirty="0"/>
              <a:t>到</a:t>
            </a:r>
            <a:r>
              <a:rPr lang="en-US" altLang="zh-TW" dirty="0"/>
              <a:t>1</a:t>
            </a:r>
            <a:r>
              <a:rPr lang="zh-TW" altLang="en-US" dirty="0"/>
              <a:t>。</a:t>
            </a:r>
            <a:endParaRPr lang="en-US" altLang="zh-TW" dirty="0"/>
          </a:p>
          <a:p>
            <a:pPr marL="457200" indent="-457200">
              <a:buFont typeface="+mj-lt"/>
              <a:buAutoNum type="arabicPeriod"/>
            </a:pPr>
            <a:r>
              <a:rPr lang="en-US" altLang="zh-TW" dirty="0"/>
              <a:t>hex</a:t>
            </a:r>
            <a:r>
              <a:rPr lang="zh-TW" altLang="en-US" dirty="0"/>
              <a:t>：使用十六進制的數字來代表顏色。十六進制數字的範圍是</a:t>
            </a:r>
            <a:r>
              <a:rPr lang="en-US" altLang="zh-TW" dirty="0"/>
              <a:t>0,</a:t>
            </a:r>
            <a:r>
              <a:rPr lang="zh-TW" altLang="en-US" dirty="0"/>
              <a:t> </a:t>
            </a:r>
            <a:r>
              <a:rPr lang="en-US" altLang="zh-TW" dirty="0"/>
              <a:t>1,</a:t>
            </a:r>
            <a:r>
              <a:rPr lang="zh-TW" altLang="en-US" dirty="0"/>
              <a:t> </a:t>
            </a:r>
            <a:r>
              <a:rPr lang="en-US" altLang="zh-TW" dirty="0"/>
              <a:t>2,</a:t>
            </a:r>
            <a:r>
              <a:rPr lang="zh-TW" altLang="en-US" dirty="0"/>
              <a:t> </a:t>
            </a:r>
            <a:r>
              <a:rPr lang="en-US" altLang="zh-TW" dirty="0"/>
              <a:t>…,</a:t>
            </a:r>
            <a:r>
              <a:rPr lang="zh-TW" altLang="en-US" dirty="0"/>
              <a:t> </a:t>
            </a:r>
            <a:r>
              <a:rPr lang="en-US" altLang="zh-TW" dirty="0"/>
              <a:t>8,</a:t>
            </a:r>
            <a:r>
              <a:rPr lang="zh-TW" altLang="en-US" dirty="0"/>
              <a:t> </a:t>
            </a:r>
            <a:r>
              <a:rPr lang="en-US" altLang="zh-TW" dirty="0"/>
              <a:t>9,</a:t>
            </a:r>
            <a:r>
              <a:rPr lang="zh-TW" altLang="en-US" dirty="0"/>
              <a:t> </a:t>
            </a:r>
            <a:r>
              <a:rPr lang="en-US" altLang="zh-TW" dirty="0"/>
              <a:t>A,</a:t>
            </a:r>
            <a:r>
              <a:rPr lang="zh-TW" altLang="en-US" dirty="0"/>
              <a:t> </a:t>
            </a:r>
            <a:r>
              <a:rPr lang="en-US" altLang="zh-TW" dirty="0"/>
              <a:t>B,</a:t>
            </a:r>
            <a:r>
              <a:rPr lang="zh-TW" altLang="en-US" dirty="0"/>
              <a:t> </a:t>
            </a:r>
            <a:r>
              <a:rPr lang="en-US" altLang="zh-TW" dirty="0"/>
              <a:t>C,</a:t>
            </a:r>
            <a:r>
              <a:rPr lang="zh-TW" altLang="en-US" dirty="0"/>
              <a:t> </a:t>
            </a:r>
            <a:r>
              <a:rPr lang="en-US" altLang="zh-TW" dirty="0"/>
              <a:t>…,</a:t>
            </a:r>
            <a:r>
              <a:rPr lang="zh-TW" altLang="en-US" dirty="0"/>
              <a:t> </a:t>
            </a:r>
            <a:r>
              <a:rPr lang="en-US" altLang="zh-TW" dirty="0"/>
              <a:t>F</a:t>
            </a:r>
            <a:r>
              <a:rPr lang="zh-TW" altLang="en-US" dirty="0"/>
              <a:t>。</a:t>
            </a:r>
            <a:endParaRPr lang="en-TW" dirty="0"/>
          </a:p>
        </p:txBody>
      </p:sp>
    </p:spTree>
    <p:extLst>
      <p:ext uri="{BB962C8B-B14F-4D97-AF65-F5344CB8AC3E}">
        <p14:creationId xmlns:p14="http://schemas.microsoft.com/office/powerpoint/2010/main" val="345786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F96F-5B13-54E2-5207-D6F3CD923691}"/>
              </a:ext>
            </a:extLst>
          </p:cNvPr>
          <p:cNvSpPr>
            <a:spLocks noGrp="1"/>
          </p:cNvSpPr>
          <p:nvPr>
            <p:ph type="title"/>
          </p:nvPr>
        </p:nvSpPr>
        <p:spPr/>
        <p:txBody>
          <a:bodyPr>
            <a:normAutofit/>
          </a:bodyPr>
          <a:lstStyle/>
          <a:p>
            <a:r>
              <a:rPr lang="en-US" altLang="zh-TW" dirty="0"/>
              <a:t>CSS</a:t>
            </a:r>
            <a:r>
              <a:rPr lang="zh-TW" altLang="en-US" dirty="0"/>
              <a:t>顏色設定</a:t>
            </a:r>
            <a:endParaRPr lang="en-TW" dirty="0"/>
          </a:p>
        </p:txBody>
      </p:sp>
      <p:sp>
        <p:nvSpPr>
          <p:cNvPr id="3" name="Content Placeholder 2">
            <a:extLst>
              <a:ext uri="{FF2B5EF4-FFF2-40B4-BE49-F238E27FC236}">
                <a16:creationId xmlns:a16="http://schemas.microsoft.com/office/drawing/2014/main" id="{F5FC66B3-8A50-8CC0-9BE9-7AED7E0AC5CF}"/>
              </a:ext>
            </a:extLst>
          </p:cNvPr>
          <p:cNvSpPr>
            <a:spLocks noGrp="1"/>
          </p:cNvSpPr>
          <p:nvPr>
            <p:ph idx="1"/>
          </p:nvPr>
        </p:nvSpPr>
        <p:spPr/>
        <p:txBody>
          <a:bodyPr/>
          <a:lstStyle/>
          <a:p>
            <a:r>
              <a:rPr lang="en-US" altLang="zh-TW" dirty="0"/>
              <a:t>5.</a:t>
            </a:r>
            <a:r>
              <a:rPr lang="zh-TW" altLang="en-US" dirty="0"/>
              <a:t> </a:t>
            </a:r>
            <a:r>
              <a:rPr lang="en-US" altLang="zh-TW" dirty="0"/>
              <a:t>HSL</a:t>
            </a:r>
            <a:r>
              <a:rPr lang="zh-TW" altLang="en-US" dirty="0"/>
              <a:t>：即色相、飽和度、亮度（英語：</a:t>
            </a:r>
            <a:r>
              <a:rPr lang="en-US" altLang="zh-TW" dirty="0"/>
              <a:t>Hue, Saturation, Lightness</a:t>
            </a:r>
            <a:r>
              <a:rPr lang="zh-TW" altLang="en-US" dirty="0"/>
              <a:t>）。這種表示法試圖做到比基於笛卡爾坐標系的幾何結構</a:t>
            </a:r>
            <a:r>
              <a:rPr lang="en-US" altLang="zh-TW" dirty="0"/>
              <a:t>RGB</a:t>
            </a:r>
            <a:r>
              <a:rPr lang="zh-TW" altLang="en-US" dirty="0"/>
              <a:t>更加直觀。</a:t>
            </a:r>
            <a:endParaRPr lang="en-US" altLang="zh-TW" dirty="0"/>
          </a:p>
          <a:p>
            <a:r>
              <a:rPr lang="en-US" altLang="zh-TW" dirty="0"/>
              <a:t>HSL</a:t>
            </a:r>
            <a:r>
              <a:rPr lang="zh-TW" altLang="en-US" dirty="0"/>
              <a:t>與</a:t>
            </a:r>
            <a:r>
              <a:rPr lang="en-US" altLang="zh-TW" dirty="0"/>
              <a:t>hex</a:t>
            </a:r>
            <a:r>
              <a:rPr lang="zh-TW" altLang="en-US" dirty="0"/>
              <a:t>系統互換可由用 </a:t>
            </a:r>
            <a:r>
              <a:rPr lang="en-US" altLang="zh-TW" dirty="0">
                <a:hlinkClick r:id="rId2"/>
              </a:rPr>
              <a:t>https://coloors86.netlify.app</a:t>
            </a:r>
            <a:r>
              <a:rPr lang="zh-TW" altLang="en-US" dirty="0"/>
              <a:t> 完成。</a:t>
            </a:r>
            <a:endParaRPr lang="en-US" altLang="zh-TW" dirty="0"/>
          </a:p>
        </p:txBody>
      </p:sp>
    </p:spTree>
    <p:extLst>
      <p:ext uri="{BB962C8B-B14F-4D97-AF65-F5344CB8AC3E}">
        <p14:creationId xmlns:p14="http://schemas.microsoft.com/office/powerpoint/2010/main" val="343706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6AFB-2AF9-EA0A-05B3-20FACEB44854}"/>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F85EDD2E-DFDA-0201-BBF7-C806947AEB4D}"/>
              </a:ext>
            </a:extLst>
          </p:cNvPr>
          <p:cNvSpPr>
            <a:spLocks noGrp="1"/>
          </p:cNvSpPr>
          <p:nvPr>
            <p:ph idx="1"/>
          </p:nvPr>
        </p:nvSpPr>
        <p:spPr/>
        <p:txBody>
          <a:bodyPr/>
          <a:lstStyle/>
          <a:p>
            <a:pPr>
              <a:buFont typeface="Wingdings" pitchFamily="2" charset="2"/>
              <a:buChar char="§"/>
            </a:pPr>
            <a:r>
              <a:rPr lang="zh-TW" altLang="en-US" dirty="0"/>
              <a:t> </a:t>
            </a:r>
            <a:r>
              <a:rPr lang="en-US" altLang="zh-TW" dirty="0"/>
              <a:t>Universal</a:t>
            </a:r>
            <a:r>
              <a:rPr lang="zh-TW" altLang="en-US" dirty="0"/>
              <a:t> </a:t>
            </a:r>
            <a:r>
              <a:rPr lang="en-US" altLang="zh-TW" dirty="0"/>
              <a:t>Selector</a:t>
            </a:r>
            <a:r>
              <a:rPr lang="zh-TW" altLang="en-US" dirty="0"/>
              <a:t> </a:t>
            </a:r>
            <a:r>
              <a:rPr lang="en-US" altLang="ja-JP" dirty="0"/>
              <a:t>(*) </a:t>
            </a:r>
            <a:r>
              <a:rPr lang="ja-JP" altLang="en-US"/>
              <a:t>匹配任何類型的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Element</a:t>
            </a:r>
            <a:r>
              <a:rPr lang="zh-TW" altLang="en-US" dirty="0"/>
              <a:t> </a:t>
            </a:r>
            <a:r>
              <a:rPr lang="en-US" altLang="zh-TW" dirty="0"/>
              <a:t>Selector</a:t>
            </a:r>
            <a:r>
              <a:rPr lang="zh-TW" altLang="en-US" dirty="0"/>
              <a:t>可選擇特定的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ID</a:t>
            </a:r>
            <a:r>
              <a:rPr lang="zh-TW" altLang="en-US" dirty="0"/>
              <a:t> </a:t>
            </a:r>
            <a:r>
              <a:rPr lang="en-US" altLang="zh-TW" dirty="0"/>
              <a:t>Selector</a:t>
            </a:r>
            <a:r>
              <a:rPr lang="zh-TW" altLang="en-US" dirty="0"/>
              <a:t>可選擇有特定</a:t>
            </a:r>
            <a:r>
              <a:rPr lang="en-US" altLang="zh-TW" dirty="0"/>
              <a:t>ID</a:t>
            </a:r>
            <a:r>
              <a:rPr lang="zh-TW" altLang="en-US" dirty="0"/>
              <a:t>屬性的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Class</a:t>
            </a:r>
            <a:r>
              <a:rPr lang="zh-TW" altLang="en-US" dirty="0"/>
              <a:t> </a:t>
            </a:r>
            <a:r>
              <a:rPr lang="en-US" altLang="zh-TW" dirty="0"/>
              <a:t>Selector</a:t>
            </a:r>
            <a:r>
              <a:rPr lang="zh-TW" altLang="en-US" dirty="0"/>
              <a:t>可選擇所有有特定</a:t>
            </a:r>
            <a:r>
              <a:rPr lang="en-US" altLang="zh-TW" dirty="0"/>
              <a:t>class</a:t>
            </a:r>
            <a:r>
              <a:rPr lang="zh-TW" altLang="en-US" dirty="0"/>
              <a:t>屬性的</a:t>
            </a:r>
            <a:r>
              <a:rPr lang="en-US" altLang="zh-TW" dirty="0"/>
              <a:t>HTML</a:t>
            </a:r>
            <a:r>
              <a:rPr lang="zh-TW" altLang="en-US" dirty="0"/>
              <a:t> </a:t>
            </a:r>
            <a:r>
              <a:rPr lang="en-US" altLang="zh-TW" dirty="0"/>
              <a:t>element</a:t>
            </a:r>
            <a:r>
              <a:rPr lang="ja-JP" altLang="en-US"/>
              <a:t>。</a:t>
            </a:r>
            <a:endParaRPr lang="en-US" altLang="ja-JP" dirty="0"/>
          </a:p>
          <a:p>
            <a:pPr>
              <a:buFont typeface="Wingdings" pitchFamily="2" charset="2"/>
              <a:buChar char="§"/>
            </a:pPr>
            <a:r>
              <a:rPr lang="zh-TW" altLang="en-US" dirty="0"/>
              <a:t> </a:t>
            </a:r>
            <a:r>
              <a:rPr lang="en-US" altLang="zh-TW" dirty="0"/>
              <a:t>Grouping</a:t>
            </a:r>
            <a:r>
              <a:rPr lang="zh-TW" altLang="en-US" dirty="0"/>
              <a:t> </a:t>
            </a:r>
            <a:r>
              <a:rPr lang="en-US" altLang="zh-TW" dirty="0"/>
              <a:t>Selector</a:t>
            </a:r>
            <a:r>
              <a:rPr lang="zh-TW" altLang="en-US" dirty="0"/>
              <a:t> 可一次</a:t>
            </a:r>
            <a:r>
              <a:rPr lang="ja-JP" altLang="en-US"/>
              <a:t>選擇所有數個 </a:t>
            </a:r>
            <a:r>
              <a:rPr lang="en-US" altLang="zh-TW" dirty="0"/>
              <a:t>HTML </a:t>
            </a:r>
            <a:r>
              <a:rPr lang="ja-JP" altLang="en-US"/>
              <a:t>元素，並以逗號分隔。</a:t>
            </a:r>
            <a:endParaRPr lang="en-US" altLang="ja-JP" dirty="0"/>
          </a:p>
          <a:p>
            <a:pPr>
              <a:buFont typeface="Wingdings" pitchFamily="2" charset="2"/>
              <a:buChar char="§"/>
            </a:pPr>
            <a:r>
              <a:rPr lang="zh-TW" altLang="en-US" dirty="0"/>
              <a:t> </a:t>
            </a:r>
            <a:r>
              <a:rPr lang="en-US" altLang="zh-TW" dirty="0"/>
              <a:t>Descendant Selector </a:t>
            </a:r>
            <a:r>
              <a:rPr lang="ja-JP" altLang="en-US"/>
              <a:t>由兩個或多個用空格分隔的選擇器組成。</a:t>
            </a:r>
            <a:endParaRPr lang="en-US" altLang="ja-JP" dirty="0"/>
          </a:p>
          <a:p>
            <a:pPr>
              <a:buFont typeface="Wingdings" pitchFamily="2" charset="2"/>
              <a:buChar char="§"/>
            </a:pPr>
            <a:r>
              <a:rPr lang="zh-TW" altLang="en-US" dirty="0"/>
              <a:t> </a:t>
            </a:r>
            <a:r>
              <a:rPr lang="en-US" altLang="zh-TW" dirty="0"/>
              <a:t>Attribute</a:t>
            </a:r>
            <a:r>
              <a:rPr lang="zh-TW" altLang="en-US" dirty="0"/>
              <a:t> </a:t>
            </a:r>
            <a:r>
              <a:rPr lang="en-US" altLang="zh-TW" dirty="0"/>
              <a:t>Selector</a:t>
            </a:r>
            <a:r>
              <a:rPr lang="zh-TW" altLang="en-US" dirty="0"/>
              <a:t> 選擇所有具有相同</a:t>
            </a:r>
            <a:r>
              <a:rPr lang="ja-JP" altLang="en-US"/>
              <a:t>屬性的</a:t>
            </a:r>
            <a:r>
              <a:rPr lang="en-US" altLang="zh-TW" dirty="0"/>
              <a:t>HTML </a:t>
            </a:r>
            <a:r>
              <a:rPr lang="ja-JP" altLang="en-US"/>
              <a:t>元素。</a:t>
            </a:r>
            <a:endParaRPr lang="en-US" altLang="ja-JP" dirty="0"/>
          </a:p>
        </p:txBody>
      </p:sp>
    </p:spTree>
    <p:extLst>
      <p:ext uri="{BB962C8B-B14F-4D97-AF65-F5344CB8AC3E}">
        <p14:creationId xmlns:p14="http://schemas.microsoft.com/office/powerpoint/2010/main" val="226051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0B8B-17EE-528E-2C1D-5E91D81F96E0}"/>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57873D0C-1B30-6D3F-6FF7-751C2BBC42FF}"/>
              </a:ext>
            </a:extLst>
          </p:cNvPr>
          <p:cNvSpPr>
            <a:spLocks noGrp="1"/>
          </p:cNvSpPr>
          <p:nvPr>
            <p:ph idx="1"/>
          </p:nvPr>
        </p:nvSpPr>
        <p:spPr/>
        <p:txBody>
          <a:bodyPr>
            <a:normAutofit/>
          </a:bodyPr>
          <a:lstStyle/>
          <a:p>
            <a:pPr>
              <a:buFont typeface="Wingdings" pitchFamily="2" charset="2"/>
              <a:buChar char="§"/>
            </a:pPr>
            <a:r>
              <a:rPr lang="zh-TW" altLang="en-US" dirty="0"/>
              <a:t> </a:t>
            </a:r>
            <a:r>
              <a:rPr lang="en-US" altLang="zh-TW" dirty="0"/>
              <a:t>pseudo-class</a:t>
            </a:r>
            <a:r>
              <a:rPr lang="zh-TW" altLang="en-US" dirty="0"/>
              <a:t> 用於指定所選元素的特殊狀態。 例如， </a:t>
            </a:r>
            <a:r>
              <a:rPr lang="en-US" altLang="zh-TW" dirty="0"/>
              <a:t>:hover </a:t>
            </a:r>
            <a:r>
              <a:rPr lang="zh-TW" altLang="en-US" dirty="0"/>
              <a:t>可用於在用戶滑鼠懸停在按鈕上時更改按鈕的樣式。</a:t>
            </a:r>
            <a:r>
              <a:rPr lang="en-US" altLang="zh-TW" dirty="0"/>
              <a:t> :nth-child()</a:t>
            </a:r>
            <a:r>
              <a:rPr lang="zh-TW" altLang="en-US" dirty="0"/>
              <a:t>可用來選擇第</a:t>
            </a:r>
            <a:r>
              <a:rPr lang="en-US" altLang="zh-TW" dirty="0"/>
              <a:t>n</a:t>
            </a:r>
            <a:r>
              <a:rPr lang="zh-TW" altLang="en-US" dirty="0"/>
              <a:t>個元素。</a:t>
            </a:r>
            <a:endParaRPr lang="en-US" altLang="zh-TW" dirty="0"/>
          </a:p>
          <a:p>
            <a:pPr>
              <a:buFont typeface="Wingdings" pitchFamily="2" charset="2"/>
              <a:buChar char="§"/>
            </a:pPr>
            <a:r>
              <a:rPr lang="zh-TW" altLang="en-US" dirty="0"/>
              <a:t> </a:t>
            </a:r>
            <a:r>
              <a:rPr lang="en-US" altLang="zh-TW" dirty="0"/>
              <a:t>pseudo-element</a:t>
            </a:r>
            <a:r>
              <a:rPr lang="zh-TW" altLang="en-US" dirty="0"/>
              <a:t> </a:t>
            </a:r>
            <a:r>
              <a:rPr lang="ja-JP" altLang="en-US" dirty="0"/>
              <a:t>是添加到選擇器的關鍵字，可讓我們設置所選元素的特定部分的樣式。 例如，</a:t>
            </a:r>
            <a:r>
              <a:rPr lang="en-US" altLang="ja-JP" dirty="0"/>
              <a:t>::</a:t>
            </a:r>
            <a:r>
              <a:rPr lang="en-US" dirty="0"/>
              <a:t>first-line </a:t>
            </a:r>
            <a:r>
              <a:rPr lang="ja-JP" altLang="en-US" dirty="0"/>
              <a:t>可用於更改段落第一行的字體。</a:t>
            </a:r>
            <a:r>
              <a:rPr lang="en-US" altLang="zh-TW" dirty="0"/>
              <a:t> </a:t>
            </a:r>
          </a:p>
          <a:p>
            <a:pPr marL="0" indent="0">
              <a:buNone/>
            </a:pPr>
            <a:r>
              <a:rPr lang="en-US" altLang="zh-TW" dirty="0"/>
              <a:t>pseudo-element(</a:t>
            </a:r>
            <a:r>
              <a:rPr lang="zh-TW" altLang="en-US" dirty="0"/>
              <a:t>偽元素</a:t>
            </a:r>
            <a:r>
              <a:rPr lang="en-US" altLang="zh-TW" dirty="0"/>
              <a:t>)</a:t>
            </a:r>
            <a:r>
              <a:rPr lang="zh-TW" altLang="en-US" dirty="0"/>
              <a:t>的目的在於創造一個</a:t>
            </a:r>
            <a:r>
              <a:rPr lang="en-US" altLang="zh-TW" dirty="0"/>
              <a:t>DOM</a:t>
            </a:r>
            <a:r>
              <a:rPr lang="zh-TW" altLang="en-US" dirty="0"/>
              <a:t>當中不存在的</a:t>
            </a:r>
            <a:r>
              <a:rPr lang="en-US" altLang="zh-TW" dirty="0"/>
              <a:t>HTML</a:t>
            </a:r>
            <a:r>
              <a:rPr lang="zh-TW" altLang="en-US" dirty="0"/>
              <a:t>元素。我們知道第一行並沒有被任何</a:t>
            </a:r>
            <a:r>
              <a:rPr lang="en-US" altLang="zh-TW" dirty="0"/>
              <a:t>tag</a:t>
            </a:r>
            <a:r>
              <a:rPr lang="zh-TW" altLang="en-US" dirty="0"/>
              <a:t>包住，但</a:t>
            </a:r>
            <a:r>
              <a:rPr lang="en-US" altLang="ja-JP" dirty="0"/>
              <a:t>::</a:t>
            </a:r>
            <a:r>
              <a:rPr lang="en-US" dirty="0" err="1"/>
              <a:t>first-line選取的過程中，就像是用了一個看不到的</a:t>
            </a:r>
            <a:r>
              <a:rPr lang="en-US" altLang="zh-TW" dirty="0" err="1"/>
              <a:t>tag</a:t>
            </a:r>
            <a:r>
              <a:rPr lang="zh-TW" altLang="en-US" dirty="0"/>
              <a:t>把第一行包住，所以才能選到這行。這就是</a:t>
            </a:r>
            <a:r>
              <a:rPr lang="en-US" altLang="zh-TW" dirty="0"/>
              <a:t>pseudo-element(</a:t>
            </a:r>
            <a:r>
              <a:rPr lang="zh-TW" altLang="en-US" dirty="0"/>
              <a:t>偽元素</a:t>
            </a:r>
            <a:r>
              <a:rPr lang="en-US" altLang="zh-TW" dirty="0"/>
              <a:t>)</a:t>
            </a:r>
            <a:r>
              <a:rPr lang="zh-TW" altLang="en-US" dirty="0"/>
              <a:t>的命名原因。</a:t>
            </a:r>
            <a:endParaRPr lang="en-TW" dirty="0"/>
          </a:p>
        </p:txBody>
      </p:sp>
    </p:spTree>
    <p:extLst>
      <p:ext uri="{BB962C8B-B14F-4D97-AF65-F5344CB8AC3E}">
        <p14:creationId xmlns:p14="http://schemas.microsoft.com/office/powerpoint/2010/main" val="229974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200B-4726-CC5F-DBBD-DC0AF6B67799}"/>
              </a:ext>
            </a:extLst>
          </p:cNvPr>
          <p:cNvSpPr>
            <a:spLocks noGrp="1"/>
          </p:cNvSpPr>
          <p:nvPr>
            <p:ph type="title"/>
          </p:nvPr>
        </p:nvSpPr>
        <p:spPr/>
        <p:txBody>
          <a:bodyPr/>
          <a:lstStyle/>
          <a:p>
            <a:r>
              <a:rPr lang="en-US" dirty="0"/>
              <a:t>CSS Selectors </a:t>
            </a:r>
            <a:r>
              <a:rPr lang="ja-JP" altLang="en-US"/>
              <a:t>選擇器</a:t>
            </a:r>
            <a:endParaRPr lang="en-TW" dirty="0"/>
          </a:p>
        </p:txBody>
      </p:sp>
      <p:sp>
        <p:nvSpPr>
          <p:cNvPr id="3" name="Content Placeholder 2">
            <a:extLst>
              <a:ext uri="{FF2B5EF4-FFF2-40B4-BE49-F238E27FC236}">
                <a16:creationId xmlns:a16="http://schemas.microsoft.com/office/drawing/2014/main" id="{33674637-D0D9-193A-8871-1A8B0325E321}"/>
              </a:ext>
            </a:extLst>
          </p:cNvPr>
          <p:cNvSpPr>
            <a:spLocks noGrp="1"/>
          </p:cNvSpPr>
          <p:nvPr>
            <p:ph idx="1"/>
          </p:nvPr>
        </p:nvSpPr>
        <p:spPr/>
        <p:txBody>
          <a:bodyPr/>
          <a:lstStyle/>
          <a:p>
            <a:r>
              <a:rPr lang="en-US" altLang="zh-TW" dirty="0"/>
              <a:t>pseudo-class(</a:t>
            </a:r>
            <a:r>
              <a:rPr lang="en-US" dirty="0" err="1"/>
              <a:t>偽類</a:t>
            </a:r>
            <a:r>
              <a:rPr lang="en-US" altLang="zh-TW" dirty="0"/>
              <a:t>)</a:t>
            </a:r>
            <a:r>
              <a:rPr lang="ja-JP" altLang="en-US"/>
              <a:t> 中，“</a:t>
            </a:r>
            <a:r>
              <a:rPr lang="en-US" altLang="zh-TW" dirty="0"/>
              <a:t>class</a:t>
            </a:r>
            <a:r>
              <a:rPr lang="ja-JP" altLang="en-US"/>
              <a:t>”單字的使用更多是指“具有共同特徵並通過種類或質量與其他事物區分開來的一組或類別的事物”，跟</a:t>
            </a:r>
            <a:r>
              <a:rPr lang="en-US" altLang="zh-TW" dirty="0"/>
              <a:t>Object-Oriented</a:t>
            </a:r>
            <a:r>
              <a:rPr lang="zh-TW" altLang="en-US" dirty="0"/>
              <a:t> </a:t>
            </a:r>
            <a:r>
              <a:rPr lang="en-US" altLang="zh-TW" dirty="0"/>
              <a:t>Programming</a:t>
            </a:r>
            <a:r>
              <a:rPr lang="zh-TW" altLang="en-US" dirty="0"/>
              <a:t>當中的</a:t>
            </a:r>
            <a:r>
              <a:rPr lang="en-US" altLang="zh-TW" dirty="0"/>
              <a:t>class</a:t>
            </a:r>
            <a:r>
              <a:rPr lang="zh-TW" altLang="en-US" dirty="0"/>
              <a:t>無關</a:t>
            </a:r>
            <a:r>
              <a:rPr lang="ja-JP" altLang="en-US"/>
              <a:t>。</a:t>
            </a:r>
          </a:p>
        </p:txBody>
      </p:sp>
    </p:spTree>
    <p:extLst>
      <p:ext uri="{BB962C8B-B14F-4D97-AF65-F5344CB8AC3E}">
        <p14:creationId xmlns:p14="http://schemas.microsoft.com/office/powerpoint/2010/main" val="3204198769"/>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24409</TotalTime>
  <Words>3574</Words>
  <Application>Microsoft Office PowerPoint</Application>
  <PresentationFormat>寬螢幕</PresentationFormat>
  <Paragraphs>196</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Calibri</vt:lpstr>
      <vt:lpstr>Cambria Math</vt:lpstr>
      <vt:lpstr>Times New Roman</vt:lpstr>
      <vt:lpstr>Wingdings</vt:lpstr>
      <vt:lpstr>RetrospectVTI</vt:lpstr>
      <vt:lpstr>CSS</vt:lpstr>
      <vt:lpstr>DOM Tree</vt:lpstr>
      <vt:lpstr>CSS</vt:lpstr>
      <vt:lpstr>將樣式附加於HTML</vt:lpstr>
      <vt:lpstr>CSS顏色設定</vt:lpstr>
      <vt:lpstr>CSS顏色設定</vt:lpstr>
      <vt:lpstr>CSS Selectors 選擇器</vt:lpstr>
      <vt:lpstr>CSS Selectors 選擇器</vt:lpstr>
      <vt:lpstr>CSS Selectors 選擇器</vt:lpstr>
      <vt:lpstr>CSS 概念</vt:lpstr>
      <vt:lpstr>CSS 概念</vt:lpstr>
      <vt:lpstr>CSS 概念</vt:lpstr>
      <vt:lpstr>CSS 概念</vt:lpstr>
      <vt:lpstr>文字樣式 text styling</vt:lpstr>
      <vt:lpstr>CSS 單位</vt:lpstr>
      <vt:lpstr>CSS 單位</vt:lpstr>
      <vt:lpstr>CSS 單位</vt:lpstr>
      <vt:lpstr>背景樣式</vt:lpstr>
      <vt:lpstr>背景樣式</vt:lpstr>
      <vt:lpstr>Box Model</vt:lpstr>
      <vt:lpstr>Box Model</vt:lpstr>
      <vt:lpstr>Box Model</vt:lpstr>
      <vt:lpstr>Box Model</vt:lpstr>
      <vt:lpstr>Box Model</vt:lpstr>
      <vt:lpstr>Box Model</vt:lpstr>
      <vt:lpstr>Box Model</vt:lpstr>
      <vt:lpstr>Display屬性</vt:lpstr>
      <vt:lpstr>PowerPoint 簡報</vt:lpstr>
      <vt:lpstr>Position 屬性</vt:lpstr>
      <vt:lpstr>Position 屬性</vt:lpstr>
      <vt:lpstr>Position 屬性</vt:lpstr>
      <vt:lpstr>Stacking Context</vt:lpstr>
      <vt:lpstr>表格樣式設定</vt:lpstr>
      <vt:lpstr>Opacity與Cursor設定</vt:lpstr>
      <vt:lpstr>Transition 設定</vt:lpstr>
      <vt:lpstr>Transform 屬性</vt:lpstr>
      <vt:lpstr>CSS 動畫</vt:lpstr>
      <vt:lpstr>CSS 動畫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2749</cp:revision>
  <dcterms:created xsi:type="dcterms:W3CDTF">2021-02-23T11:38:50Z</dcterms:created>
  <dcterms:modified xsi:type="dcterms:W3CDTF">2022-09-23T06:34:45Z</dcterms:modified>
</cp:coreProperties>
</file>