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82" r:id="rId18"/>
    <p:sldId id="278" r:id="rId19"/>
    <p:sldId id="281" r:id="rId20"/>
    <p:sldId id="284" r:id="rId21"/>
    <p:sldId id="290" r:id="rId22"/>
    <p:sldId id="285" r:id="rId23"/>
    <p:sldId id="286" r:id="rId24"/>
    <p:sldId id="287" r:id="rId25"/>
    <p:sldId id="288" r:id="rId26"/>
    <p:sldId id="289" r:id="rId27"/>
    <p:sldId id="280" r:id="rId28"/>
    <p:sldId id="279" r:id="rId29"/>
    <p:sldId id="283" r:id="rId30"/>
    <p:sldId id="291" r:id="rId31"/>
    <p:sldId id="292" r:id="rId32"/>
    <p:sldId id="294" r:id="rId33"/>
    <p:sldId id="295" r:id="rId34"/>
    <p:sldId id="29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4540"/>
  </p:normalViewPr>
  <p:slideViewPr>
    <p:cSldViewPr snapToGrid="0">
      <p:cViewPr varScale="1">
        <p:scale>
          <a:sx n="79" d="100"/>
          <a:sy n="79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web.npm.gov.tw/APP_Prog/cht/overview_cht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4200"/>
              <a:t>Asynchronous</a:t>
            </a:r>
            <a:br>
              <a:rPr lang="en-US" altLang="zh-TW" sz="4200"/>
            </a:br>
            <a:r>
              <a:rPr lang="en-US" altLang="zh-TW" sz="4200"/>
              <a:t>JavaScript</a:t>
            </a:r>
            <a:endParaRPr lang="zh-TW" altLang="en-US" sz="42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2553AA-A547-2479-B8B1-8099318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605F6F4D-5D3F-6DED-6D71-AC04DBC37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7216" y="325950"/>
            <a:ext cx="9477568" cy="58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014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D906E1-D6A9-9214-55BA-DEDD6612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860" y="450088"/>
            <a:ext cx="10678280" cy="423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F4669D-2A2E-D41A-6094-357566DF9424}"/>
              </a:ext>
            </a:extLst>
          </p:cNvPr>
          <p:cNvSpPr txBox="1"/>
          <p:nvPr/>
        </p:nvSpPr>
        <p:spPr>
          <a:xfrm>
            <a:off x="756860" y="5047411"/>
            <a:ext cx="988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onFulfillment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onRejection</a:t>
            </a:r>
            <a:r>
              <a:rPr lang="en-US" dirty="0">
                <a:solidFill>
                  <a:srgbClr val="FF0000"/>
                </a:solidFill>
              </a:rPr>
              <a:t> are all callback functions.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另外</a:t>
            </a: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ja-JP" altLang="en-US">
                <a:solidFill>
                  <a:srgbClr val="FF0000"/>
                </a:solidFill>
              </a:rPr>
              <a:t>後面通常是使用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catch()</a:t>
            </a:r>
            <a:r>
              <a:rPr lang="ja-JP" altLang="en-US">
                <a:solidFill>
                  <a:srgbClr val="FF0000"/>
                </a:solidFill>
              </a:rPr>
              <a:t>來接</a:t>
            </a:r>
            <a:r>
              <a:rPr lang="en-US" dirty="0" err="1">
                <a:solidFill>
                  <a:srgbClr val="FF0000"/>
                </a:solidFill>
              </a:rPr>
              <a:t>onRejection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749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8B5E-39D4-7490-2EEA-CA021CAA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21C2-63CE-4984-F4BA-D8E2659F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0177"/>
          </a:xfrm>
        </p:spPr>
        <p:txBody>
          <a:bodyPr>
            <a:normAutofit/>
          </a:bodyPr>
          <a:lstStyle/>
          <a:p>
            <a:r>
              <a:rPr lang="ja-JP" altLang="en-US"/>
              <a:t>為了支持錯誤處理，</a:t>
            </a:r>
            <a:r>
              <a:rPr lang="en-US" dirty="0"/>
              <a:t>Promise </a:t>
            </a:r>
            <a:r>
              <a:rPr lang="ja-JP" altLang="en-US"/>
              <a:t>物件提供了一個 </a:t>
            </a:r>
            <a:r>
              <a:rPr lang="en-US" dirty="0"/>
              <a:t>catch() </a:t>
            </a:r>
            <a:r>
              <a:rPr lang="ja-JP" altLang="en-US"/>
              <a:t>方法，跟</a:t>
            </a:r>
            <a:r>
              <a:rPr lang="en-US" dirty="0"/>
              <a:t>then()</a:t>
            </a:r>
            <a:r>
              <a:rPr lang="ja-JP" altLang="en-US"/>
              <a:t>很像。我們調用</a:t>
            </a:r>
            <a:r>
              <a:rPr lang="en-US" altLang="zh-TW" dirty="0"/>
              <a:t>.catch()</a:t>
            </a:r>
            <a:r>
              <a:rPr lang="zh-TW" altLang="en-US" dirty="0"/>
              <a:t>時，</a:t>
            </a:r>
            <a:r>
              <a:rPr lang="ja-JP" altLang="en-US"/>
              <a:t>傳入一個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/>
              <a:t>當作參數。傳遞給 </a:t>
            </a:r>
            <a:r>
              <a:rPr lang="en-US" dirty="0"/>
              <a:t>catch() </a:t>
            </a:r>
            <a:r>
              <a:rPr lang="ja-JP" altLang="en-US"/>
              <a:t>的處理函數在異步操作失敗時自動被</a:t>
            </a:r>
            <a:r>
              <a:rPr lang="en-US" altLang="zh-TW" dirty="0"/>
              <a:t>JavaScript</a:t>
            </a:r>
            <a:r>
              <a:rPr lang="ja-JP" altLang="en-US"/>
              <a:t>調用。</a:t>
            </a:r>
            <a:r>
              <a:rPr lang="en-US" altLang="zh-TW" dirty="0"/>
              <a:t>catch()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被調用時，參數會被放入錯誤訊息，通常以變數</a:t>
            </a:r>
            <a:r>
              <a:rPr lang="en-US" altLang="zh-TW" dirty="0"/>
              <a:t>e</a:t>
            </a:r>
            <a:r>
              <a:rPr lang="zh-TW" altLang="en-US" dirty="0"/>
              <a:t>或是</a:t>
            </a:r>
            <a:r>
              <a:rPr lang="en-US" altLang="zh-TW" dirty="0"/>
              <a:t>err</a:t>
            </a:r>
            <a:r>
              <a:rPr lang="zh-TW" altLang="en-US" dirty="0"/>
              <a:t>代表錯誤</a:t>
            </a:r>
            <a:r>
              <a:rPr lang="en-US" altLang="zh-TW" dirty="0"/>
              <a:t>(error)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當串連多個</a:t>
            </a:r>
            <a:r>
              <a:rPr lang="en-US" altLang="zh-TW" dirty="0"/>
              <a:t>.then</a:t>
            </a:r>
            <a:r>
              <a:rPr lang="zh-TW" altLang="en-US" dirty="0"/>
              <a:t>語句時，後一個</a:t>
            </a:r>
            <a:r>
              <a:rPr lang="en-US" altLang="zh-TW" dirty="0"/>
              <a:t>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被執行時，所用的參數是前一個</a:t>
            </a:r>
            <a:r>
              <a:rPr lang="en-US" altLang="zh-TW" dirty="0"/>
              <a:t>.then()</a:t>
            </a:r>
            <a:r>
              <a:rPr lang="zh-TW" altLang="en-US" dirty="0"/>
              <a:t>中的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所回傳的值。</a:t>
            </a:r>
            <a:endParaRPr lang="en-US" altLang="zh-TW" dirty="0"/>
          </a:p>
          <a:p>
            <a:r>
              <a:rPr lang="ja-JP" altLang="en-US"/>
              <a:t>如果將 </a:t>
            </a:r>
            <a:r>
              <a:rPr lang="en-US" dirty="0"/>
              <a:t>catch() </a:t>
            </a:r>
            <a:r>
              <a:rPr lang="ja-JP" altLang="en-US"/>
              <a:t>添加到 </a:t>
            </a:r>
            <a:r>
              <a:rPr lang="en-US" dirty="0"/>
              <a:t>Promise </a:t>
            </a:r>
            <a:r>
              <a:rPr lang="en-US" altLang="zh-TW" dirty="0"/>
              <a:t>Chain</a:t>
            </a:r>
            <a:r>
              <a:rPr lang="ja-JP" altLang="en-US"/>
              <a:t>的末尾，那麼當任何異步函數調用失敗時都會調用它。</a:t>
            </a:r>
            <a:endParaRPr lang="en-US" altLang="zh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7192159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2BF3-2C64-5A1C-6EDA-2E054918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altLang="zh-TW" dirty="0"/>
              <a:t>M</a:t>
            </a:r>
            <a:r>
              <a:rPr lang="en-US" dirty="0"/>
              <a:t>ultiple </a:t>
            </a:r>
            <a:r>
              <a:rPr lang="en-US" altLang="zh-TW" dirty="0"/>
              <a:t>P</a:t>
            </a:r>
            <a:r>
              <a:rPr lang="en-US" dirty="0"/>
              <a:t>romises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0230-0CCC-1860-CEAD-429051C0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當我們的操作由多個異步函數組成時，我們需要用到</a:t>
            </a:r>
            <a:r>
              <a:rPr lang="en-US" dirty="0"/>
              <a:t>promise </a:t>
            </a:r>
            <a:r>
              <a:rPr lang="en-US" dirty="0" err="1"/>
              <a:t>chaining，讓</a:t>
            </a:r>
            <a:r>
              <a:rPr lang="ja-JP" altLang="en-US"/>
              <a:t>我們在開始下一個函數之前完成前一個函數。這種情況下，每個</a:t>
            </a:r>
            <a:r>
              <a:rPr lang="en-US" altLang="zh-TW" dirty="0"/>
              <a:t>Promise</a:t>
            </a:r>
            <a:r>
              <a:rPr lang="zh-TW" altLang="en-US" dirty="0"/>
              <a:t>都互相依賴。</a:t>
            </a:r>
            <a:endParaRPr lang="en-US" altLang="ja-JP" dirty="0"/>
          </a:p>
          <a:p>
            <a:r>
              <a:rPr lang="ja-JP" altLang="en-US"/>
              <a:t>有時，我們需要所有</a:t>
            </a:r>
            <a:r>
              <a:rPr lang="en-US" dirty="0"/>
              <a:t>Promise</a:t>
            </a:r>
            <a:r>
              <a:rPr lang="ja-JP" altLang="en-US"/>
              <a:t>都被</a:t>
            </a:r>
            <a:r>
              <a:rPr lang="en-US" dirty="0"/>
              <a:t>fulfilled，</a:t>
            </a:r>
            <a:r>
              <a:rPr lang="ja-JP" altLang="en-US"/>
              <a:t>但它們並不相互依賴。在這種情況下，將它們全部一起啟動，然後在它們全部</a:t>
            </a:r>
            <a:r>
              <a:rPr lang="en-US" dirty="0"/>
              <a:t>fulfilled</a:t>
            </a:r>
            <a:r>
              <a:rPr lang="ja-JP" altLang="en-US"/>
              <a:t>時收到通知會更有效。</a:t>
            </a:r>
            <a:r>
              <a:rPr lang="en-US" altLang="zh-TW" dirty="0"/>
              <a:t>JavaScript</a:t>
            </a:r>
            <a:r>
              <a:rPr lang="zh-TW" altLang="en-US" dirty="0"/>
              <a:t>當中，提供了</a:t>
            </a:r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ja-JP" altLang="en-US"/>
              <a:t>這個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，它接受一個 </a:t>
            </a:r>
            <a:r>
              <a:rPr lang="en-US" dirty="0"/>
              <a:t>promise array</a:t>
            </a:r>
            <a:r>
              <a:rPr lang="ja-JP" altLang="en-US"/>
              <a:t>並返回一個 </a:t>
            </a:r>
            <a:r>
              <a:rPr lang="en-US" dirty="0"/>
              <a:t>promise。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7453886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612-1BCD-D8A9-948E-50FA96CD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altLang="zh-TW" dirty="0"/>
              <a:t>M</a:t>
            </a:r>
            <a:r>
              <a:rPr lang="en-US" dirty="0"/>
              <a:t>ultiple </a:t>
            </a:r>
            <a:r>
              <a:rPr lang="en-US" altLang="zh-TW" dirty="0"/>
              <a:t>P</a:t>
            </a:r>
            <a:r>
              <a:rPr lang="en-US" dirty="0"/>
              <a:t>romises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2E38-8E4B-CC8A-D17A-4AA9E969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ja-JP" altLang="en-US"/>
              <a:t>返回的</a:t>
            </a:r>
            <a:r>
              <a:rPr lang="en-US" altLang="zh-TW" dirty="0"/>
              <a:t>p</a:t>
            </a:r>
            <a:r>
              <a:rPr lang="en-US" dirty="0"/>
              <a:t>romise</a:t>
            </a:r>
            <a:r>
              <a:rPr lang="ja-JP" altLang="en-US"/>
              <a:t>是：</a:t>
            </a:r>
            <a:endParaRPr lang="en-US" altLang="ja-JP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fulfilled </a:t>
            </a:r>
            <a:r>
              <a:rPr lang="en-US" altLang="zh-TW" dirty="0"/>
              <a:t>-</a:t>
            </a:r>
            <a:r>
              <a:rPr lang="zh-TW" altLang="en-US" dirty="0"/>
              <a:t> 如果所有在</a:t>
            </a:r>
            <a:r>
              <a:rPr lang="en-US" altLang="zh-TW" dirty="0"/>
              <a:t>array</a:t>
            </a:r>
            <a:r>
              <a:rPr lang="zh-TW" altLang="en-US" dirty="0"/>
              <a:t>當中的</a:t>
            </a:r>
            <a:r>
              <a:rPr lang="en-US" altLang="zh-TW" dirty="0"/>
              <a:t>promises</a:t>
            </a:r>
            <a:r>
              <a:rPr lang="zh-TW" altLang="en-US" dirty="0"/>
              <a:t>都變成</a:t>
            </a:r>
            <a:r>
              <a:rPr lang="en-US" altLang="zh-TW" dirty="0"/>
              <a:t>fulfilled</a:t>
            </a:r>
            <a:r>
              <a:rPr lang="zh-TW" altLang="en-US" dirty="0"/>
              <a:t>，則</a:t>
            </a:r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en-US" dirty="0" err="1"/>
              <a:t>所</a:t>
            </a:r>
            <a:r>
              <a:rPr lang="en-US" altLang="zh-TW" dirty="0" err="1"/>
              <a:t>return</a:t>
            </a:r>
            <a:r>
              <a:rPr lang="zh-TW" altLang="en-US" dirty="0"/>
              <a:t>的</a:t>
            </a:r>
            <a:r>
              <a:rPr lang="en-US" altLang="zh-TW" dirty="0"/>
              <a:t>promise</a:t>
            </a:r>
            <a:r>
              <a:rPr lang="zh-TW" altLang="en-US" dirty="0"/>
              <a:t>狀態會變成</a:t>
            </a:r>
            <a:r>
              <a:rPr lang="en-US" altLang="zh-TW" dirty="0"/>
              <a:t>fulfilled</a:t>
            </a:r>
            <a:r>
              <a:rPr lang="zh-TW" altLang="en-US" dirty="0"/>
              <a:t>。</a:t>
            </a:r>
            <a:r>
              <a:rPr lang="en-US" altLang="zh-TW" dirty="0"/>
              <a:t>.then()</a:t>
            </a:r>
            <a:r>
              <a:rPr lang="zh-TW" altLang="en-US" dirty="0"/>
              <a:t>被</a:t>
            </a:r>
            <a:r>
              <a:rPr lang="en-US" altLang="zh-TW" dirty="0"/>
              <a:t>JavaScript</a:t>
            </a:r>
            <a:r>
              <a:rPr lang="zh-TW" altLang="en-US" dirty="0"/>
              <a:t>調用時，參數是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responses</a:t>
            </a:r>
            <a:r>
              <a:rPr lang="zh-TW" altLang="en-US" dirty="0"/>
              <a:t>，順序跟</a:t>
            </a:r>
            <a:r>
              <a:rPr lang="en-US" altLang="zh-TW" dirty="0" err="1"/>
              <a:t>Promise.all</a:t>
            </a:r>
            <a:r>
              <a:rPr lang="en-US" altLang="zh-TW" dirty="0"/>
              <a:t>()</a:t>
            </a:r>
            <a:r>
              <a:rPr lang="zh-TW" altLang="en-US" dirty="0"/>
              <a:t>參數的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promises</a:t>
            </a:r>
            <a:r>
              <a:rPr lang="zh-TW" altLang="en-US" dirty="0"/>
              <a:t>的順序相同。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rejected </a:t>
            </a:r>
            <a:r>
              <a:rPr lang="en-US" altLang="zh-TW" dirty="0"/>
              <a:t>–</a:t>
            </a:r>
            <a:r>
              <a:rPr lang="zh-TW" altLang="en-US" dirty="0"/>
              <a:t> 當任一個</a:t>
            </a:r>
            <a:r>
              <a:rPr lang="en-US" altLang="zh-TW" dirty="0"/>
              <a:t>array</a:t>
            </a:r>
            <a:r>
              <a:rPr lang="zh-TW" altLang="en-US" dirty="0"/>
              <a:t>當中的</a:t>
            </a:r>
            <a:r>
              <a:rPr lang="en-US" altLang="zh-TW" dirty="0"/>
              <a:t>promises</a:t>
            </a:r>
            <a:r>
              <a:rPr lang="zh-TW" altLang="en-US" dirty="0"/>
              <a:t>變成</a:t>
            </a:r>
            <a:r>
              <a:rPr lang="en-US" altLang="zh-TW" dirty="0"/>
              <a:t>rejected</a:t>
            </a:r>
            <a:r>
              <a:rPr lang="zh-TW" altLang="en-US" dirty="0"/>
              <a:t>，則</a:t>
            </a:r>
            <a:r>
              <a:rPr lang="en-US" dirty="0" err="1"/>
              <a:t>Promise.all</a:t>
            </a:r>
            <a:r>
              <a:rPr lang="en-US" dirty="0"/>
              <a:t>() </a:t>
            </a:r>
            <a:r>
              <a:rPr lang="en-US" dirty="0" err="1"/>
              <a:t>所</a:t>
            </a:r>
            <a:r>
              <a:rPr lang="en-US" altLang="zh-TW" dirty="0" err="1"/>
              <a:t>return</a:t>
            </a:r>
            <a:r>
              <a:rPr lang="zh-TW" altLang="en-US" dirty="0"/>
              <a:t>的</a:t>
            </a:r>
            <a:r>
              <a:rPr lang="en-US" altLang="zh-TW" dirty="0"/>
              <a:t>promise</a:t>
            </a:r>
            <a:r>
              <a:rPr lang="zh-TW" altLang="en-US" dirty="0"/>
              <a:t>狀態會變成</a:t>
            </a:r>
            <a:r>
              <a:rPr lang="en-US" altLang="zh-TW" dirty="0"/>
              <a:t>rejected </a:t>
            </a:r>
            <a:r>
              <a:rPr lang="zh-TW" altLang="en-US" dirty="0"/>
              <a:t>。此時，</a:t>
            </a:r>
            <a:r>
              <a:rPr lang="en-US" altLang="zh-TW" dirty="0"/>
              <a:t>.catch()</a:t>
            </a:r>
            <a:r>
              <a:rPr lang="zh-TW" altLang="en-US" dirty="0"/>
              <a:t>被</a:t>
            </a:r>
            <a:r>
              <a:rPr lang="en-US" altLang="zh-TW" dirty="0"/>
              <a:t>JavaScript</a:t>
            </a:r>
            <a:r>
              <a:rPr lang="zh-TW" altLang="en-US" dirty="0"/>
              <a:t>調用時，參數會是被</a:t>
            </a:r>
            <a:r>
              <a:rPr lang="en-US" altLang="zh-TW" dirty="0"/>
              <a:t>rejected</a:t>
            </a:r>
            <a:r>
              <a:rPr lang="zh-TW" altLang="en-US" dirty="0"/>
              <a:t>的</a:t>
            </a:r>
            <a:r>
              <a:rPr lang="en-US" altLang="zh-TW" dirty="0"/>
              <a:t>promises</a:t>
            </a:r>
            <a:r>
              <a:rPr lang="zh-TW" altLang="en-US" dirty="0"/>
              <a:t>的錯誤訊息。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7683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15FE-34AA-9E0F-0D0D-083AD200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altLang="zh-TW" dirty="0"/>
              <a:t>M</a:t>
            </a:r>
            <a:r>
              <a:rPr lang="en-US" dirty="0"/>
              <a:t>ultiple </a:t>
            </a:r>
            <a:r>
              <a:rPr lang="en-US" altLang="zh-TW" dirty="0"/>
              <a:t>P</a:t>
            </a:r>
            <a:r>
              <a:rPr lang="en-US" dirty="0"/>
              <a:t>romises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4EBE-99F8-8190-4293-3D19E4F5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有時，我們可能需要履行一組</a:t>
            </a:r>
            <a:r>
              <a:rPr lang="en-US" dirty="0"/>
              <a:t>Promise</a:t>
            </a:r>
            <a:r>
              <a:rPr lang="ja-JP" altLang="en-US"/>
              <a:t>中的任何一個，而不關心哪一個，那我們就需要使用</a:t>
            </a:r>
            <a:r>
              <a:rPr lang="en-US" dirty="0" err="1"/>
              <a:t>Promise.any</a:t>
            </a:r>
            <a:r>
              <a:rPr lang="en-US" dirty="0"/>
              <a:t>()</a:t>
            </a:r>
            <a:r>
              <a:rPr lang="ja-JP" altLang="en-US"/>
              <a:t>。只要</a:t>
            </a:r>
            <a:r>
              <a:rPr lang="en-US" dirty="0"/>
              <a:t>Promise array</a:t>
            </a:r>
            <a:r>
              <a:rPr lang="ja-JP" altLang="en-US"/>
              <a:t>中的任何一個變成</a:t>
            </a:r>
            <a:r>
              <a:rPr lang="en-US" altLang="zh-TW" dirty="0"/>
              <a:t>fulfilled</a:t>
            </a:r>
            <a:r>
              <a:rPr lang="ja-JP" altLang="en-US"/>
              <a:t>，就執行</a:t>
            </a:r>
            <a:r>
              <a:rPr lang="en-US" altLang="ja-JP" dirty="0"/>
              <a:t>.</a:t>
            </a:r>
            <a:r>
              <a:rPr lang="en-US" dirty="0"/>
              <a:t>then()，</a:t>
            </a:r>
            <a:r>
              <a:rPr lang="ja-JP" altLang="en-US"/>
              <a:t>或者如果所有</a:t>
            </a:r>
            <a:r>
              <a:rPr lang="en-US" altLang="zh-TW" dirty="0"/>
              <a:t>promises</a:t>
            </a:r>
            <a:r>
              <a:rPr lang="ja-JP" altLang="en-US"/>
              <a:t>都被拒絕，則執行</a:t>
            </a:r>
            <a:r>
              <a:rPr lang="en-US" altLang="ja-JP" dirty="0"/>
              <a:t>.</a:t>
            </a:r>
            <a:r>
              <a:rPr lang="en-US" dirty="0"/>
              <a:t>catch()。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1626780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2A1B-7766-AE14-7B0B-E620CD8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dirty="0"/>
              <a:t>sync and </a:t>
            </a:r>
            <a:r>
              <a:rPr lang="en-US" altLang="zh-TW" dirty="0"/>
              <a:t>A</a:t>
            </a:r>
            <a:r>
              <a:rPr lang="en-US" dirty="0"/>
              <a:t>wait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D2DE-EFD6-D07D-3306-9FB3BF63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/>
          </a:bodyPr>
          <a:lstStyle/>
          <a:p>
            <a:r>
              <a:rPr lang="en-US" altLang="zh-TW" dirty="0"/>
              <a:t>A</a:t>
            </a:r>
            <a:r>
              <a:rPr lang="en-US" dirty="0"/>
              <a:t>sync </a:t>
            </a:r>
            <a:r>
              <a:rPr lang="ja-JP" altLang="en-US" dirty="0"/>
              <a:t>關鍵字為我們提供了一種更簡單的方式來處理基於</a:t>
            </a:r>
            <a:r>
              <a:rPr lang="en-US" altLang="zh-TW" dirty="0"/>
              <a:t>async</a:t>
            </a:r>
            <a:r>
              <a:rPr lang="zh-TW" altLang="en-US" dirty="0"/>
              <a:t> </a:t>
            </a:r>
            <a:r>
              <a:rPr lang="en-US" altLang="zh-TW" dirty="0"/>
              <a:t>promise</a:t>
            </a:r>
            <a:r>
              <a:rPr lang="ja-JP" altLang="en-US" dirty="0"/>
              <a:t>的代碼：</a:t>
            </a:r>
            <a:endParaRPr lang="en-US" altLang="ja-JP" dirty="0"/>
          </a:p>
          <a:p>
            <a:r>
              <a:rPr lang="en-US" i="1" dirty="0"/>
              <a:t>async function </a:t>
            </a:r>
            <a:r>
              <a:rPr lang="en-US" i="1" dirty="0" err="1"/>
              <a:t>myFunction</a:t>
            </a:r>
            <a:r>
              <a:rPr lang="en-US" i="1" dirty="0"/>
              <a:t>() {</a:t>
            </a:r>
          </a:p>
          <a:p>
            <a:r>
              <a:rPr lang="en-US" i="1" dirty="0"/>
              <a:t>  // This is an async function</a:t>
            </a:r>
          </a:p>
          <a:p>
            <a:r>
              <a:rPr lang="en-US" i="1" dirty="0"/>
              <a:t>}</a:t>
            </a:r>
          </a:p>
          <a:p>
            <a:r>
              <a:rPr lang="ja-JP" altLang="en-US" dirty="0"/>
              <a:t>在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ja-JP" altLang="en-US" dirty="0"/>
              <a:t>中，您可以在調用會</a:t>
            </a:r>
            <a:r>
              <a:rPr lang="zh-TW" altLang="en-US" dirty="0"/>
              <a:t> </a:t>
            </a:r>
            <a:r>
              <a:rPr lang="en-US" dirty="0"/>
              <a:t>return promise </a:t>
            </a:r>
            <a:r>
              <a:rPr lang="ja-JP" altLang="en-US" dirty="0"/>
              <a:t>的函數之前使用 </a:t>
            </a:r>
            <a:r>
              <a:rPr lang="en-US" dirty="0"/>
              <a:t>await </a:t>
            </a:r>
            <a:r>
              <a:rPr lang="ja-JP" altLang="en-US" dirty="0"/>
              <a:t>關鍵字。這使得代碼在該點等待直到</a:t>
            </a:r>
            <a:r>
              <a:rPr lang="en-US" dirty="0"/>
              <a:t>Promise</a:t>
            </a:r>
            <a:r>
              <a:rPr lang="ja-JP" altLang="en-US" dirty="0"/>
              <a:t>被</a:t>
            </a:r>
            <a:r>
              <a:rPr lang="en-US" dirty="0"/>
              <a:t>fulfilled</a:t>
            </a:r>
            <a:r>
              <a:rPr lang="ja-JP" altLang="en-US" dirty="0"/>
              <a:t>或是</a:t>
            </a:r>
            <a:r>
              <a:rPr lang="en-US" dirty="0"/>
              <a:t>rejected。</a:t>
            </a:r>
            <a:r>
              <a:rPr lang="zh-TW" alt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await </a:t>
            </a:r>
            <a:r>
              <a:rPr lang="ja-JP" altLang="en-US" dirty="0">
                <a:solidFill>
                  <a:srgbClr val="FF0000"/>
                </a:solidFill>
              </a:rPr>
              <a:t>關鍵字只能放在</a:t>
            </a:r>
            <a:r>
              <a:rPr lang="en-US" dirty="0">
                <a:solidFill>
                  <a:srgbClr val="FF0000"/>
                </a:solidFill>
              </a:rPr>
              <a:t>async function</a:t>
            </a:r>
            <a:r>
              <a:rPr lang="ja-JP" altLang="en-US" dirty="0">
                <a:solidFill>
                  <a:srgbClr val="FF0000"/>
                </a:solidFill>
              </a:rPr>
              <a:t>內部！！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7949528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B0E3-F963-A8DF-9DF7-8F0CEE8C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dirty="0"/>
              <a:t>sync and </a:t>
            </a:r>
            <a:r>
              <a:rPr lang="en-US" altLang="zh-TW" dirty="0"/>
              <a:t>A</a:t>
            </a:r>
            <a:r>
              <a:rPr lang="en-US" dirty="0"/>
              <a:t>wait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8EE9-3C79-0FA7-1989-9A9BC220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94891"/>
          </a:xfrm>
        </p:spPr>
        <p:txBody>
          <a:bodyPr>
            <a:normAutofit lnSpcReduction="10000"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特別注意！！</a:t>
            </a:r>
            <a:r>
              <a:rPr lang="en-US" altLang="zh-TW" dirty="0">
                <a:solidFill>
                  <a:srgbClr val="FF0000"/>
                </a:solidFill>
              </a:rPr>
              <a:t>JavaScript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ja-JP" altLang="en-US">
                <a:solidFill>
                  <a:srgbClr val="FF0000"/>
                </a:solidFill>
              </a:rPr>
              <a:t>所有的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都一定會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 一個 </a:t>
            </a:r>
            <a:r>
              <a:rPr lang="en-US" altLang="zh-TW" dirty="0">
                <a:solidFill>
                  <a:srgbClr val="FF0000"/>
                </a:solidFill>
              </a:rPr>
              <a:t>Promise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Object</a:t>
            </a:r>
            <a:r>
              <a:rPr lang="zh-TW" altLang="en-US" dirty="0">
                <a:solidFill>
                  <a:srgbClr val="FF0000"/>
                </a:solidFill>
              </a:rPr>
              <a:t>，不論我們在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內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什麼值！！在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內部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的任何值，在</a:t>
            </a:r>
            <a:r>
              <a:rPr lang="en-US" altLang="zh-TW" dirty="0">
                <a:solidFill>
                  <a:srgbClr val="FF0000"/>
                </a:solidFill>
              </a:rPr>
              <a:t>async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所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Promise</a:t>
            </a:r>
            <a:r>
              <a:rPr lang="zh-TW" altLang="en-US" dirty="0">
                <a:solidFill>
                  <a:srgbClr val="FF0000"/>
                </a:solidFill>
              </a:rPr>
              <a:t>變成</a:t>
            </a:r>
            <a:r>
              <a:rPr lang="en-US" altLang="zh-TW" dirty="0">
                <a:solidFill>
                  <a:srgbClr val="FF0000"/>
                </a:solidFill>
              </a:rPr>
              <a:t>fulfilled</a:t>
            </a:r>
            <a:r>
              <a:rPr lang="zh-TW" altLang="en-US" dirty="0">
                <a:solidFill>
                  <a:srgbClr val="FF0000"/>
                </a:solidFill>
              </a:rPr>
              <a:t>時，執行</a:t>
            </a:r>
            <a:r>
              <a:rPr lang="en-US" altLang="zh-TW" dirty="0">
                <a:solidFill>
                  <a:srgbClr val="FF0000"/>
                </a:solidFill>
              </a:rPr>
              <a:t>.then()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callback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r>
              <a:rPr lang="zh-TW" altLang="en-US" dirty="0">
                <a:solidFill>
                  <a:srgbClr val="FF0000"/>
                </a:solidFill>
              </a:rPr>
              <a:t>內部自動變成參數。</a:t>
            </a:r>
            <a:r>
              <a:rPr lang="zh-TW" altLang="en-US" dirty="0">
                <a:solidFill>
                  <a:schemeClr val="tx1"/>
                </a:solidFill>
              </a:rPr>
              <a:t>例如：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i="1" dirty="0">
                <a:solidFill>
                  <a:schemeClr val="tx1"/>
                </a:solidFill>
              </a:rPr>
              <a:t>async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function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</a:rPr>
              <a:t>myFunction</a:t>
            </a:r>
            <a:r>
              <a:rPr lang="en-US" altLang="zh-TW" i="1" dirty="0">
                <a:solidFill>
                  <a:schemeClr val="tx1"/>
                </a:solidFill>
              </a:rPr>
              <a:t>()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{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zh-TW" altLang="en-US" i="1" dirty="0">
                <a:solidFill>
                  <a:schemeClr val="tx1"/>
                </a:solidFill>
              </a:rPr>
              <a:t>  </a:t>
            </a:r>
            <a:r>
              <a:rPr lang="en-US" altLang="zh-TW" i="1" dirty="0">
                <a:solidFill>
                  <a:schemeClr val="tx1"/>
                </a:solidFill>
              </a:rPr>
              <a:t>return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10;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en-US" altLang="zh-TW" i="1" dirty="0">
                <a:solidFill>
                  <a:schemeClr val="tx1"/>
                </a:solidFill>
              </a:rPr>
              <a:t>}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en-US" altLang="zh-TW" i="1" dirty="0">
                <a:solidFill>
                  <a:schemeClr val="tx1"/>
                </a:solidFill>
              </a:rPr>
              <a:t>let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promise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=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</a:rPr>
              <a:t>myFunction</a:t>
            </a:r>
            <a:r>
              <a:rPr lang="en-US" altLang="zh-TW" i="1" dirty="0">
                <a:solidFill>
                  <a:schemeClr val="tx1"/>
                </a:solidFill>
              </a:rPr>
              <a:t>();</a:t>
            </a:r>
            <a:br>
              <a:rPr lang="en-US" altLang="zh-TW" i="1" dirty="0">
                <a:solidFill>
                  <a:schemeClr val="tx1"/>
                </a:solidFill>
              </a:rPr>
            </a:br>
            <a:r>
              <a:rPr lang="en-US" altLang="zh-TW" i="1" dirty="0" err="1">
                <a:solidFill>
                  <a:schemeClr val="tx1"/>
                </a:solidFill>
              </a:rPr>
              <a:t>promise.then</a:t>
            </a:r>
            <a:r>
              <a:rPr lang="en-US" altLang="zh-TW" i="1" dirty="0">
                <a:solidFill>
                  <a:schemeClr val="tx1"/>
                </a:solidFill>
              </a:rPr>
              <a:t>(data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=&gt;</a:t>
            </a:r>
            <a:r>
              <a:rPr lang="zh-TW" altLang="en-US" i="1" dirty="0">
                <a:solidFill>
                  <a:schemeClr val="tx1"/>
                </a:solidFill>
              </a:rPr>
              <a:t> </a:t>
            </a:r>
            <a:r>
              <a:rPr lang="en-US" altLang="zh-TW" i="1" dirty="0">
                <a:solidFill>
                  <a:schemeClr val="tx1"/>
                </a:solidFill>
              </a:rPr>
              <a:t>{</a:t>
            </a:r>
            <a:r>
              <a:rPr lang="en-US" altLang="zh-TW" i="1" dirty="0" err="1">
                <a:solidFill>
                  <a:schemeClr val="tx1"/>
                </a:solidFill>
              </a:rPr>
              <a:t>console.log</a:t>
            </a:r>
            <a:r>
              <a:rPr lang="en-US" altLang="zh-TW" i="1" dirty="0">
                <a:solidFill>
                  <a:schemeClr val="tx1"/>
                </a:solidFill>
              </a:rPr>
              <a:t>(data);})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在最後一行的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r>
              <a:rPr lang="zh-TW" altLang="en-US" dirty="0">
                <a:solidFill>
                  <a:schemeClr val="tx1"/>
                </a:solidFill>
              </a:rPr>
              <a:t>會是</a:t>
            </a:r>
            <a:r>
              <a:rPr lang="en-US" altLang="zh-TW" dirty="0">
                <a:solidFill>
                  <a:schemeClr val="tx1"/>
                </a:solidFill>
              </a:rPr>
              <a:t>10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7327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F598-7C25-7FE5-D17E-1D7085B7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dirty="0"/>
              <a:t>sync and </a:t>
            </a:r>
            <a:r>
              <a:rPr lang="en-US" altLang="zh-TW" dirty="0"/>
              <a:t>A</a:t>
            </a:r>
            <a:r>
              <a:rPr lang="en-US" dirty="0"/>
              <a:t>wait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DAD0-EA02-47FF-775F-B134E810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45464"/>
          </a:xfrm>
        </p:spPr>
        <p:txBody>
          <a:bodyPr>
            <a:normAutofit/>
          </a:bodyPr>
          <a:lstStyle/>
          <a:p>
            <a:r>
              <a:rPr lang="ja-JP" altLang="en-US" dirty="0"/>
              <a:t>特別注意，若程式碼是：</a:t>
            </a:r>
            <a:endParaRPr lang="en-US" altLang="ja-JP" dirty="0"/>
          </a:p>
          <a:p>
            <a:r>
              <a:rPr lang="en-US" altLang="zh-TW" i="1" dirty="0"/>
              <a:t>async</a:t>
            </a:r>
            <a:r>
              <a:rPr lang="zh-TW" altLang="en-US" i="1" dirty="0"/>
              <a:t> </a:t>
            </a:r>
            <a:r>
              <a:rPr lang="en-US" altLang="zh-TW" i="1" dirty="0"/>
              <a:t>function</a:t>
            </a:r>
            <a:r>
              <a:rPr lang="zh-TW" altLang="en-US" i="1" dirty="0"/>
              <a:t> </a:t>
            </a:r>
            <a:r>
              <a:rPr lang="en-US" altLang="zh-TW" i="1" dirty="0" err="1"/>
              <a:t>fetchSomething</a:t>
            </a:r>
            <a:r>
              <a:rPr lang="en-US" altLang="zh-TW" i="1" dirty="0"/>
              <a:t>()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</a:t>
            </a:r>
            <a:r>
              <a:rPr lang="en-US" altLang="zh-TW" i="1" dirty="0"/>
              <a:t>const</a:t>
            </a:r>
            <a:r>
              <a:rPr lang="zh-TW" altLang="en-US" i="1" dirty="0"/>
              <a:t> </a:t>
            </a:r>
            <a:r>
              <a:rPr lang="en-US" altLang="zh-TW" i="1" dirty="0"/>
              <a:t>response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/>
              <a:t>await</a:t>
            </a:r>
            <a:r>
              <a:rPr lang="zh-TW" altLang="en-US" i="1" dirty="0"/>
              <a:t> </a:t>
            </a:r>
            <a:r>
              <a:rPr lang="en-US" altLang="zh-TW" i="1" dirty="0"/>
              <a:t>fetch(URL);</a:t>
            </a:r>
          </a:p>
          <a:p>
            <a:r>
              <a:rPr lang="en-US" altLang="zh-TW" i="1" dirty="0"/>
              <a:t>}</a:t>
            </a:r>
            <a:endParaRPr lang="en-US" altLang="ja-JP" i="1" dirty="0"/>
          </a:p>
          <a:p>
            <a:r>
              <a:rPr lang="ja-JP" altLang="en-US" dirty="0">
                <a:solidFill>
                  <a:srgbClr val="FF0000"/>
                </a:solidFill>
              </a:rPr>
              <a:t>在這裡，我們調用了 </a:t>
            </a:r>
            <a:r>
              <a:rPr lang="en-US" dirty="0">
                <a:solidFill>
                  <a:srgbClr val="FF0000"/>
                </a:solidFill>
              </a:rPr>
              <a:t>await fetch()，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並不會是</a:t>
            </a:r>
            <a:r>
              <a:rPr lang="ja-JP" altLang="en-US" dirty="0">
                <a:solidFill>
                  <a:srgbClr val="FF0000"/>
                </a:solidFill>
              </a:rPr>
              <a:t>一個 </a:t>
            </a:r>
            <a:r>
              <a:rPr lang="en-US" dirty="0">
                <a:solidFill>
                  <a:srgbClr val="FF0000"/>
                </a:solidFill>
              </a:rPr>
              <a:t>Promise！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使用了</a:t>
            </a:r>
            <a:r>
              <a:rPr lang="en-US" altLang="zh-TW" dirty="0" err="1">
                <a:solidFill>
                  <a:srgbClr val="FF0000"/>
                </a:solidFill>
              </a:rPr>
              <a:t>await</a:t>
            </a:r>
            <a:r>
              <a:rPr lang="zh-TW" altLang="en-US" dirty="0">
                <a:solidFill>
                  <a:srgbClr val="FF0000"/>
                </a:solidFill>
              </a:rPr>
              <a:t>關鍵字，</a:t>
            </a:r>
            <a:r>
              <a:rPr lang="ja-JP" altLang="en-US" dirty="0">
                <a:solidFill>
                  <a:srgbClr val="FF0000"/>
                </a:solidFill>
              </a:rPr>
              <a:t>我們會獲得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r>
              <a:rPr lang="zh-TW" altLang="en-US" dirty="0">
                <a:solidFill>
                  <a:srgbClr val="FF0000"/>
                </a:solidFill>
              </a:rPr>
              <a:t>回應的</a:t>
            </a:r>
            <a:r>
              <a:rPr lang="ja-JP" altLang="en-US" dirty="0">
                <a:solidFill>
                  <a:srgbClr val="FF0000"/>
                </a:solidFill>
              </a:rPr>
              <a:t>完整的 </a:t>
            </a:r>
            <a:r>
              <a:rPr lang="en-US" dirty="0">
                <a:solidFill>
                  <a:srgbClr val="FF0000"/>
                </a:solidFill>
              </a:rPr>
              <a:t>Response </a:t>
            </a:r>
            <a:r>
              <a:rPr lang="en-US" altLang="zh-TW" dirty="0">
                <a:solidFill>
                  <a:srgbClr val="FF0000"/>
                </a:solidFill>
              </a:rPr>
              <a:t>Object</a:t>
            </a:r>
            <a:r>
              <a:rPr lang="ja-JP" altLang="en-US" dirty="0">
                <a:solidFill>
                  <a:srgbClr val="FF0000"/>
                </a:solidFill>
              </a:rPr>
              <a:t>，就像 </a:t>
            </a:r>
            <a:r>
              <a:rPr lang="en-US" dirty="0">
                <a:solidFill>
                  <a:srgbClr val="FF0000"/>
                </a:solidFill>
              </a:rPr>
              <a:t>fetch() </a:t>
            </a:r>
            <a:r>
              <a:rPr lang="ja-JP" altLang="en-US" dirty="0">
                <a:solidFill>
                  <a:srgbClr val="FF0000"/>
                </a:solidFill>
              </a:rPr>
              <a:t>是一個同步函數</a:t>
            </a:r>
            <a:r>
              <a:rPr lang="en-US" altLang="zh-TW" dirty="0">
                <a:solidFill>
                  <a:srgbClr val="FF0000"/>
                </a:solidFill>
              </a:rPr>
              <a:t>(synchronous)</a:t>
            </a:r>
            <a:r>
              <a:rPr lang="zh-TW" altLang="en-US" dirty="0">
                <a:solidFill>
                  <a:srgbClr val="FF0000"/>
                </a:solidFill>
              </a:rPr>
              <a:t>一</a:t>
            </a:r>
            <a:r>
              <a:rPr lang="ja-JP" altLang="en-US" dirty="0">
                <a:solidFill>
                  <a:srgbClr val="FF0000"/>
                </a:solidFill>
              </a:rPr>
              <a:t>樣！</a:t>
            </a:r>
            <a:r>
              <a:rPr lang="ja-JP" altLang="en-US" dirty="0"/>
              <a:t> 我們在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內部</a:t>
            </a:r>
            <a:r>
              <a:rPr lang="ja-JP" altLang="en-US" dirty="0"/>
              <a:t>甚至可以使用 </a:t>
            </a:r>
            <a:r>
              <a:rPr lang="en-US" dirty="0"/>
              <a:t>try...catch </a:t>
            </a:r>
            <a:r>
              <a:rPr lang="ja-JP" altLang="en-US" dirty="0"/>
              <a:t>塊進行錯誤處理，就像代碼是同步的一樣。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6181611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30C3-55D6-277F-65FB-1449743B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E2B5-F955-F399-8A82-9BF8FFEB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en-US" altLang="zh-TW" dirty="0" err="1"/>
              <a:t>Node.js</a:t>
            </a:r>
            <a:r>
              <a:rPr lang="zh-TW" altLang="en-US" dirty="0"/>
              <a:t>當中，</a:t>
            </a:r>
            <a:r>
              <a:rPr lang="ja-JP" altLang="en-US"/>
              <a:t>將凡事有任何需要等待結果的、請求外部資源才能進行的函式，都會被放到</a:t>
            </a:r>
            <a:r>
              <a:rPr lang="en-US" dirty="0"/>
              <a:t>Event Loop</a:t>
            </a:r>
            <a:r>
              <a:rPr lang="ja-JP" altLang="en-US"/>
              <a:t>中等待。</a:t>
            </a:r>
            <a:endParaRPr lang="en-US" altLang="ja-JP" dirty="0"/>
          </a:p>
          <a:p>
            <a:r>
              <a:rPr lang="ja-JP" altLang="en-US"/>
              <a:t>當運算結果出來了或是資源載入完成後，這些正在等待被執行的函式，都會被</a:t>
            </a:r>
            <a:r>
              <a:rPr lang="en-US" altLang="zh-TW" dirty="0"/>
              <a:t>Node.js</a:t>
            </a:r>
            <a:r>
              <a:rPr lang="zh-TW" altLang="en-US" dirty="0"/>
              <a:t>依序執行。</a:t>
            </a:r>
            <a:r>
              <a:rPr lang="ja-JP" altLang="en-US"/>
              <a:t>如此一來，</a:t>
            </a:r>
            <a:r>
              <a:rPr lang="en-US" altLang="zh-TW" dirty="0"/>
              <a:t>Node.js</a:t>
            </a:r>
            <a:r>
              <a:rPr lang="zh-TW" altLang="en-US" dirty="0"/>
              <a:t>可以保持忙碌且維持高效率。</a:t>
            </a:r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 </a:t>
            </a:r>
            <a:r>
              <a:rPr lang="en-US" altLang="zh-TW" sz="1800" dirty="0"/>
              <a:t>Node.js</a:t>
            </a:r>
            <a:r>
              <a:rPr lang="zh-TW" altLang="en-US" sz="1800" dirty="0"/>
              <a:t>的</a:t>
            </a:r>
            <a:r>
              <a:rPr lang="en-US" altLang="zh-TW" sz="1800" dirty="0"/>
              <a:t>Event Loop</a:t>
            </a:r>
            <a:r>
              <a:rPr lang="zh-TW" altLang="en-US" sz="1800" dirty="0"/>
              <a:t>與瀏覽器的</a:t>
            </a:r>
            <a:r>
              <a:rPr lang="en-US" altLang="zh-TW" sz="1800" dirty="0"/>
              <a:t>Event</a:t>
            </a:r>
            <a:r>
              <a:rPr lang="zh-TW" altLang="en-US" sz="1800" dirty="0"/>
              <a:t> </a:t>
            </a:r>
            <a:r>
              <a:rPr lang="en-US" altLang="zh-TW" sz="1800" dirty="0"/>
              <a:t>Loop</a:t>
            </a:r>
            <a:r>
              <a:rPr lang="zh-TW" altLang="en-US" sz="1800" dirty="0"/>
              <a:t>不盡相同。</a:t>
            </a:r>
            <a:r>
              <a:rPr lang="en-US" altLang="zh-TW" sz="1800" dirty="0"/>
              <a:t>Event</a:t>
            </a:r>
            <a:r>
              <a:rPr lang="zh-TW" altLang="en-US" sz="1800" dirty="0"/>
              <a:t> </a:t>
            </a:r>
            <a:r>
              <a:rPr lang="en-US" altLang="zh-TW" sz="1800" dirty="0"/>
              <a:t>Loop</a:t>
            </a:r>
            <a:r>
              <a:rPr lang="zh-TW" altLang="en-US" sz="1800" dirty="0"/>
              <a:t>的結果也跟</a:t>
            </a:r>
            <a:r>
              <a:rPr lang="en-US" altLang="zh-TW" sz="1800" dirty="0"/>
              <a:t>JavaScript</a:t>
            </a:r>
            <a:r>
              <a:rPr lang="zh-TW" altLang="en-US" sz="1800" dirty="0"/>
              <a:t>引擎的版本有關。</a:t>
            </a:r>
          </a:p>
        </p:txBody>
      </p:sp>
    </p:spTree>
    <p:extLst>
      <p:ext uri="{BB962C8B-B14F-4D97-AF65-F5344CB8AC3E}">
        <p14:creationId xmlns:p14="http://schemas.microsoft.com/office/powerpoint/2010/main" val="248210153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D599-2CEB-0EAA-6193-2DC52E24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61F8-F86F-FCE2-3248-4EC05B2D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8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AJAX</a:t>
            </a:r>
            <a:r>
              <a:rPr lang="ja-JP" altLang="en-US"/>
              <a:t>即「</a:t>
            </a:r>
            <a:r>
              <a:rPr lang="en-US" dirty="0"/>
              <a:t>Asynchronous JavaScript and XML」</a:t>
            </a:r>
            <a:r>
              <a:rPr lang="en-US" altLang="zh-TW" dirty="0"/>
              <a:t>(</a:t>
            </a:r>
            <a:r>
              <a:rPr lang="ja-JP" altLang="en-US"/>
              <a:t>非同步的</a:t>
            </a:r>
            <a:r>
              <a:rPr lang="en-US" dirty="0"/>
              <a:t>JavaScript</a:t>
            </a:r>
            <a:r>
              <a:rPr lang="ja-JP" altLang="en-US"/>
              <a:t>與</a:t>
            </a:r>
            <a:r>
              <a:rPr lang="en-US" dirty="0"/>
              <a:t>XML</a:t>
            </a:r>
            <a:r>
              <a:rPr lang="ja-JP" altLang="en-US"/>
              <a:t>技術</a:t>
            </a:r>
            <a:r>
              <a:rPr lang="en-US" altLang="zh-TW" dirty="0"/>
              <a:t>)</a:t>
            </a:r>
            <a:r>
              <a:rPr lang="ja-JP" altLang="en-US"/>
              <a:t>，指的是一套綜合了多項技術的瀏覽器端網頁開發技術。</a:t>
            </a:r>
          </a:p>
          <a:p>
            <a:r>
              <a:rPr lang="en-US" dirty="0"/>
              <a:t>AJAX</a:t>
            </a:r>
            <a:r>
              <a:rPr lang="ja-JP" altLang="en-US"/>
              <a:t>在客戶端使用各種 </a:t>
            </a:r>
            <a:r>
              <a:rPr lang="en-US" dirty="0"/>
              <a:t>Web </a:t>
            </a:r>
            <a:r>
              <a:rPr lang="ja-JP" altLang="en-US"/>
              <a:t>技術來創建異步</a:t>
            </a:r>
            <a:r>
              <a:rPr lang="en-US" altLang="zh-TW" dirty="0"/>
              <a:t>(asynchronous)</a:t>
            </a:r>
            <a:r>
              <a:rPr lang="ja-JP" altLang="en-US"/>
              <a:t> </a:t>
            </a:r>
            <a:r>
              <a:rPr lang="en-US" dirty="0"/>
              <a:t>Web </a:t>
            </a:r>
            <a:r>
              <a:rPr lang="ja-JP" altLang="en-US"/>
              <a:t>應用程序。應用程序可以在背景從服務器發送和獲得數據，而不干擾現有頁面的顯示和行為。通過將數據交換層與表示層分離，</a:t>
            </a:r>
            <a:r>
              <a:rPr lang="en-US" dirty="0"/>
              <a:t>Ajax </a:t>
            </a:r>
            <a:r>
              <a:rPr lang="ja-JP" altLang="en-US"/>
              <a:t>允許網頁以及擴展的 </a:t>
            </a:r>
            <a:r>
              <a:rPr lang="en-US" dirty="0"/>
              <a:t>Web </a:t>
            </a:r>
            <a:r>
              <a:rPr lang="ja-JP" altLang="en-US"/>
              <a:t>應用程序動態地更改內容，而無需重新加載整個頁面。在實踐中，數據的傳送通常使用 </a:t>
            </a:r>
            <a:r>
              <a:rPr lang="en-US" dirty="0"/>
              <a:t>JSON </a:t>
            </a:r>
            <a:r>
              <a:rPr lang="ja-JP" altLang="en-US"/>
              <a:t>而不是 </a:t>
            </a:r>
            <a:r>
              <a:rPr lang="en-US" dirty="0"/>
              <a:t>XML。</a:t>
            </a:r>
          </a:p>
          <a:p>
            <a:r>
              <a:rPr lang="ja-JP" altLang="en-US"/>
              <a:t>常見的</a:t>
            </a:r>
            <a:r>
              <a:rPr lang="en-US" altLang="zh-TW" dirty="0"/>
              <a:t>Ajax</a:t>
            </a:r>
            <a:r>
              <a:rPr lang="zh-TW" altLang="en-US" dirty="0"/>
              <a:t>應用的</a:t>
            </a:r>
            <a:r>
              <a:rPr lang="ja-JP" altLang="en-US"/>
              <a:t>例子是，我們在</a:t>
            </a:r>
            <a:r>
              <a:rPr lang="en-US" dirty="0"/>
              <a:t>YouTube</a:t>
            </a:r>
            <a:r>
              <a:rPr lang="ja-JP" altLang="en-US"/>
              <a:t>或是</a:t>
            </a:r>
            <a:r>
              <a:rPr lang="en-US" dirty="0"/>
              <a:t>Google</a:t>
            </a:r>
            <a:r>
              <a:rPr lang="ja-JP" altLang="en-US"/>
              <a:t>搜尋時，網站會根據我們前面打的幾個字，猜想我們想要搜尋的關鍵字是什麼。這就是不干擾現有頁面的顯示和行為的情況下，從服務器發送和獲得數據，並且更新網頁的方法。</a:t>
            </a:r>
            <a:endParaRPr lang="en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3021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EBE9-EBBA-F70D-AD6B-8273653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2F93-446D-804C-5C70-DD3BBD3B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在認識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之前，先來認識一種資料結構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r>
              <a:rPr lang="en-US" altLang="zh-TW" dirty="0"/>
              <a:t> Queue</a:t>
            </a:r>
            <a:r>
              <a:rPr lang="zh-TW" altLang="en-US" dirty="0"/>
              <a:t>與</a:t>
            </a:r>
            <a:r>
              <a:rPr lang="en-US" altLang="zh-TW" dirty="0"/>
              <a:t>Stack</a:t>
            </a:r>
            <a:r>
              <a:rPr lang="zh-TW" altLang="en-US" dirty="0"/>
              <a:t>是兩個相似但原則相反的資料結構。</a:t>
            </a:r>
            <a:r>
              <a:rPr lang="en-US" altLang="zh-TW" dirty="0"/>
              <a:t> Queue</a:t>
            </a:r>
            <a:r>
              <a:rPr lang="zh-TW" altLang="en-US" dirty="0"/>
              <a:t>是一種列隊式的結構，採用先進先出</a:t>
            </a:r>
            <a:r>
              <a:rPr lang="en-US" altLang="zh-TW" dirty="0"/>
              <a:t>(First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Out,</a:t>
            </a:r>
            <a:r>
              <a:rPr lang="zh-TW" altLang="en-US" dirty="0"/>
              <a:t> </a:t>
            </a:r>
            <a:r>
              <a:rPr lang="en-US" altLang="zh-TW" dirty="0"/>
              <a:t>FIFO)</a:t>
            </a:r>
            <a:r>
              <a:rPr lang="zh-TW" altLang="en-US" dirty="0"/>
              <a:t>為原則。</a:t>
            </a:r>
            <a:r>
              <a:rPr lang="en-US" altLang="zh-TW" dirty="0"/>
              <a:t> Stack</a:t>
            </a:r>
            <a:r>
              <a:rPr lang="zh-TW" altLang="en-US" dirty="0"/>
              <a:t>則是堆狀的結構，採用後進先出為</a:t>
            </a:r>
            <a:r>
              <a:rPr lang="en-US" altLang="zh-TW" dirty="0"/>
              <a:t>(Last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Out,</a:t>
            </a:r>
            <a:r>
              <a:rPr lang="zh-TW" altLang="en-US" dirty="0"/>
              <a:t> </a:t>
            </a:r>
            <a:r>
              <a:rPr lang="en-US" altLang="zh-TW" dirty="0"/>
              <a:t>LIFO)</a:t>
            </a:r>
            <a:r>
              <a:rPr lang="zh-TW" altLang="en-US" dirty="0"/>
              <a:t>原則。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3B1947-1B26-CB2A-A286-4BC53512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908" y="3939218"/>
            <a:ext cx="7072184" cy="21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7200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5B54-F53C-8B40-1277-827F03B7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5B64E-16A0-ECBD-B1A8-4B11E48CF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0350" y="1996988"/>
            <a:ext cx="5371299" cy="4281471"/>
          </a:xfrm>
        </p:spPr>
      </p:pic>
    </p:spTree>
    <p:extLst>
      <p:ext uri="{BB962C8B-B14F-4D97-AF65-F5344CB8AC3E}">
        <p14:creationId xmlns:p14="http://schemas.microsoft.com/office/powerpoint/2010/main" val="375096288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C611-6C36-3647-593D-00952F41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7CE-AD7E-EE1B-7956-9EFFEDA6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Node.js</a:t>
            </a:r>
            <a:r>
              <a:rPr lang="zh-TW" altLang="en-US" dirty="0"/>
              <a:t>的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/>
              <a:t>當中，大致</a:t>
            </a:r>
            <a:r>
              <a:rPr lang="zh-TW" altLang="en-US" dirty="0"/>
              <a:t>可分成以下幾種</a:t>
            </a:r>
            <a:r>
              <a:rPr lang="en-US" altLang="zh-TW" dirty="0"/>
              <a:t>Queue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優先級別：</a:t>
            </a:r>
            <a:r>
              <a:rPr lang="en-US" dirty="0" err="1"/>
              <a:t>nextTick</a:t>
            </a:r>
            <a:r>
              <a:rPr lang="en-US" dirty="0"/>
              <a:t> </a:t>
            </a:r>
            <a:r>
              <a:rPr lang="en-US" altLang="zh-TW" dirty="0"/>
              <a:t>q</a:t>
            </a:r>
            <a:r>
              <a:rPr lang="en-US" dirty="0"/>
              <a:t>ueue</a:t>
            </a:r>
            <a:r>
              <a:rPr lang="zh-TW" altLang="en-US" dirty="0"/>
              <a:t> </a:t>
            </a:r>
            <a:r>
              <a:rPr lang="en-US" dirty="0" err="1"/>
              <a:t>以及</a:t>
            </a:r>
            <a:r>
              <a:rPr lang="zh-TW" altLang="en-US" dirty="0"/>
              <a:t> </a:t>
            </a:r>
            <a:r>
              <a:rPr lang="en-US" altLang="zh-TW" dirty="0" err="1"/>
              <a:t>microTask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普通級別：</a:t>
            </a:r>
            <a:r>
              <a:rPr lang="en-US" dirty="0" err="1"/>
              <a:t>macrotask</a:t>
            </a:r>
            <a:r>
              <a:rPr lang="en-US" dirty="0"/>
              <a:t> queue (</a:t>
            </a:r>
            <a:r>
              <a:rPr lang="en-US" dirty="0" err="1"/>
              <a:t>或叫做</a:t>
            </a:r>
            <a:r>
              <a:rPr lang="zh-TW" altLang="en-US" dirty="0"/>
              <a:t> </a:t>
            </a:r>
            <a:r>
              <a:rPr lang="en-US" dirty="0"/>
              <a:t>task queue)。</a:t>
            </a:r>
            <a:r>
              <a:rPr lang="en-US" dirty="0" err="1"/>
              <a:t>其中</a:t>
            </a:r>
            <a:r>
              <a:rPr lang="en-US" dirty="0"/>
              <a:t>， </a:t>
            </a:r>
            <a:r>
              <a:rPr lang="en-US" dirty="0" err="1"/>
              <a:t>macrotask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又有</a:t>
            </a:r>
            <a:r>
              <a:rPr lang="en-US" altLang="zh-TW" dirty="0"/>
              <a:t>timers,</a:t>
            </a:r>
            <a:r>
              <a:rPr lang="zh-TW" altLang="en-US" dirty="0"/>
              <a:t> </a:t>
            </a:r>
            <a:r>
              <a:rPr lang="en-US" altLang="zh-TW" dirty="0"/>
              <a:t>pending</a:t>
            </a:r>
            <a:r>
              <a:rPr lang="zh-TW" altLang="en-US" dirty="0"/>
              <a:t> </a:t>
            </a:r>
            <a:r>
              <a:rPr lang="en-US" altLang="zh-TW" dirty="0"/>
              <a:t>callbacks,</a:t>
            </a:r>
            <a:r>
              <a:rPr lang="zh-TW" altLang="en-US" dirty="0"/>
              <a:t> </a:t>
            </a:r>
            <a:r>
              <a:rPr lang="en-US" altLang="zh-TW" dirty="0"/>
              <a:t>Idle,</a:t>
            </a:r>
            <a:r>
              <a:rPr lang="zh-TW" altLang="en-US" dirty="0"/>
              <a:t> </a:t>
            </a:r>
            <a:r>
              <a:rPr lang="en-US" altLang="zh-TW" dirty="0"/>
              <a:t>prepare,</a:t>
            </a:r>
            <a:r>
              <a:rPr lang="zh-TW" altLang="en-US" dirty="0"/>
              <a:t> </a:t>
            </a:r>
            <a:r>
              <a:rPr lang="en-US" altLang="zh-TW" dirty="0"/>
              <a:t>polling,</a:t>
            </a:r>
            <a:r>
              <a:rPr lang="zh-TW" altLang="en-US" dirty="0"/>
              <a:t> </a:t>
            </a:r>
            <a:r>
              <a:rPr lang="en-US" altLang="zh-TW" dirty="0"/>
              <a:t>check,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callbacks</a:t>
            </a:r>
            <a:r>
              <a:rPr lang="zh-TW" altLang="en-US" dirty="0"/>
              <a:t>這六種。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64733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28B8-0A5E-13BC-0743-44A65AA7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1704-8BB4-4896-35C6-A48853B9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nextTick</a:t>
            </a:r>
            <a:r>
              <a:rPr lang="en-US" dirty="0"/>
              <a:t> Queue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優先程度最高</a:t>
            </a:r>
            <a:r>
              <a:rPr lang="ja-JP" altLang="en-US"/>
              <a:t>的</a:t>
            </a:r>
            <a:r>
              <a:rPr lang="en-US" dirty="0"/>
              <a:t>queue。</a:t>
            </a:r>
            <a:r>
              <a:rPr lang="ja-JP" altLang="en-US"/>
              <a:t>給定的</a:t>
            </a:r>
            <a:r>
              <a:rPr lang="en-US" dirty="0" err="1"/>
              <a:t>process.nextTick</a:t>
            </a:r>
            <a:r>
              <a:rPr lang="en-US" dirty="0"/>
              <a:t>(</a:t>
            </a:r>
            <a:r>
              <a:rPr lang="en-US" altLang="zh-TW" dirty="0" err="1"/>
              <a:t>callbackFn</a:t>
            </a:r>
            <a:r>
              <a:rPr lang="en-US" dirty="0"/>
              <a:t>)</a:t>
            </a:r>
            <a:r>
              <a:rPr lang="ja-JP" altLang="en-US"/>
              <a:t>的</a:t>
            </a:r>
            <a:r>
              <a:rPr lang="en-US" altLang="zh-TW" dirty="0" err="1"/>
              <a:t>callbackFn</a:t>
            </a:r>
            <a:r>
              <a:rPr lang="ja-JP" altLang="en-US"/>
              <a:t>都會被放入這個</a:t>
            </a:r>
            <a:r>
              <a:rPr lang="en-US" altLang="zh-TW" dirty="0"/>
              <a:t>queue</a:t>
            </a:r>
            <a:r>
              <a:rPr lang="zh-TW" altLang="en-US" dirty="0"/>
              <a:t>內部。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 err="1"/>
              <a:t>microTask</a:t>
            </a:r>
            <a:r>
              <a:rPr lang="en-US" dirty="0"/>
              <a:t> Queue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優先程度第二高的</a:t>
            </a:r>
            <a:r>
              <a:rPr lang="en-US" dirty="0" err="1"/>
              <a:t>queue。當</a:t>
            </a:r>
            <a:r>
              <a:rPr lang="en-US" altLang="zh-TW" dirty="0" err="1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en-US" dirty="0"/>
              <a:t> </a:t>
            </a:r>
            <a:r>
              <a:rPr lang="en-US" dirty="0" err="1"/>
              <a:t>的狀態，由pending</a:t>
            </a:r>
            <a:r>
              <a:rPr lang="ja-JP" altLang="en-US"/>
              <a:t>轉變為</a:t>
            </a:r>
            <a:r>
              <a:rPr lang="en-US" dirty="0"/>
              <a:t>fulfilled</a:t>
            </a:r>
            <a:r>
              <a:rPr lang="ja-JP" altLang="en-US"/>
              <a:t>或</a:t>
            </a:r>
            <a:r>
              <a:rPr lang="en-US" dirty="0"/>
              <a:t>rejected</a:t>
            </a:r>
            <a:r>
              <a:rPr lang="ja-JP" altLang="en-US"/>
              <a:t>時，</a:t>
            </a:r>
            <a:r>
              <a:rPr lang="en-US" altLang="ja-JP" dirty="0"/>
              <a:t>.</a:t>
            </a:r>
            <a:r>
              <a:rPr lang="en-US" dirty="0"/>
              <a:t>then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ja-JP" altLang="en-US"/>
              <a:t>或</a:t>
            </a:r>
            <a:r>
              <a:rPr lang="en-US" altLang="ja-JP" dirty="0"/>
              <a:t>.</a:t>
            </a:r>
            <a:r>
              <a:rPr lang="en-US" dirty="0"/>
              <a:t>catch(</a:t>
            </a:r>
            <a:r>
              <a:rPr lang="en-US" altLang="zh-TW" dirty="0" err="1"/>
              <a:t>callbackFn</a:t>
            </a:r>
            <a:r>
              <a:rPr lang="en-US" dirty="0"/>
              <a:t>)</a:t>
            </a:r>
            <a:r>
              <a:rPr lang="ja-JP" altLang="en-US"/>
              <a:t>所執行的</a:t>
            </a:r>
            <a:r>
              <a:rPr lang="en-US" altLang="zh-TW" dirty="0" err="1"/>
              <a:t>callbackFn</a:t>
            </a:r>
            <a:r>
              <a:rPr lang="ja-JP" altLang="en-US"/>
              <a:t>會被排在這個</a:t>
            </a:r>
            <a:r>
              <a:rPr lang="en-US" dirty="0"/>
              <a:t>queue。</a:t>
            </a:r>
          </a:p>
          <a:p>
            <a:pPr marL="0" indent="0">
              <a:buNone/>
            </a:pPr>
            <a:r>
              <a:rPr lang="zh-TW" altLang="en-US" dirty="0"/>
              <a:t>以下的都是</a:t>
            </a:r>
            <a:r>
              <a:rPr lang="en-US" altLang="zh-TW" dirty="0" err="1"/>
              <a:t>macroTask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timers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ja-JP" altLang="en-US"/>
              <a:t>當</a:t>
            </a:r>
            <a:r>
              <a:rPr lang="en-US" altLang="zh-TW" dirty="0" err="1"/>
              <a:t>setTimeout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跟</a:t>
            </a:r>
            <a:r>
              <a:rPr lang="en-US" altLang="zh-TW" dirty="0" err="1"/>
              <a:t>setInterval</a:t>
            </a:r>
            <a:r>
              <a:rPr lang="en-US" altLang="zh-TW" dirty="0"/>
              <a:t>(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ja-JP" altLang="en-US"/>
              <a:t>所設定的時間倒數完畢時，</a:t>
            </a:r>
            <a:r>
              <a:rPr lang="en-US" altLang="zh-TW" dirty="0"/>
              <a:t> </a:t>
            </a:r>
            <a:r>
              <a:rPr lang="en-US" altLang="zh-TW" dirty="0" err="1"/>
              <a:t>callbackFn</a:t>
            </a:r>
            <a:r>
              <a:rPr lang="ja-JP" altLang="en-US"/>
              <a:t>會被放來這裡等待執行。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045149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1FB6-6ABA-595F-9FF7-5E1F68A1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5AD1-85BC-531A-6257-86A8FA69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Pending callbacks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給作業系統做使用的</a:t>
            </a:r>
            <a:r>
              <a:rPr lang="en-US" altLang="zh-TW" dirty="0"/>
              <a:t>queue	</a:t>
            </a:r>
            <a:r>
              <a:rPr lang="zh-TW" altLang="en-US" dirty="0"/>
              <a:t>，例如</a:t>
            </a:r>
            <a:r>
              <a:rPr lang="en-US" altLang="zh-TW" dirty="0"/>
              <a:t>socket</a:t>
            </a:r>
            <a:r>
              <a:rPr lang="zh-TW" altLang="en-US" dirty="0"/>
              <a:t>連線時的錯誤，或是</a:t>
            </a:r>
            <a:r>
              <a:rPr lang="ja-JP" altLang="en-US"/>
              <a:t>傳輸控制協定層出現錯誤，相關的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會被放到這邊來。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dirty="0"/>
              <a:t>Idle, prepare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</a:t>
            </a:r>
            <a:r>
              <a:rPr lang="en-US" altLang="zh-TW" dirty="0"/>
              <a:t>Node.js</a:t>
            </a:r>
            <a:r>
              <a:rPr lang="zh-TW" altLang="en-US" dirty="0"/>
              <a:t>內部做使用的</a:t>
            </a:r>
            <a:r>
              <a:rPr lang="en-US" altLang="zh-TW" dirty="0"/>
              <a:t>queue</a:t>
            </a:r>
            <a:r>
              <a:rPr lang="zh-TW" altLang="en-US" dirty="0"/>
              <a:t>，可以略過。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Polling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當</a:t>
            </a:r>
            <a:r>
              <a:rPr lang="en-US" altLang="zh-TW" dirty="0"/>
              <a:t>I/O</a:t>
            </a:r>
            <a:r>
              <a:rPr lang="zh-TW" altLang="en-US" dirty="0"/>
              <a:t>有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時使用的</a:t>
            </a:r>
            <a:r>
              <a:rPr lang="en-US" altLang="zh-TW" dirty="0"/>
              <a:t>queue</a:t>
            </a:r>
            <a:r>
              <a:rPr lang="zh-TW" altLang="en-US" dirty="0"/>
              <a:t>。例如，</a:t>
            </a:r>
            <a:r>
              <a:rPr lang="en-US" altLang="zh-TW" dirty="0"/>
              <a:t>.on(‘data’,</a:t>
            </a:r>
            <a:r>
              <a:rPr lang="zh-TW" altLang="en-US" dirty="0"/>
              <a:t> </a:t>
            </a:r>
            <a:r>
              <a:rPr lang="en-US" altLang="zh-TW" dirty="0" err="1"/>
              <a:t>callbackFn</a:t>
            </a:r>
            <a:r>
              <a:rPr lang="en-US" altLang="zh-TW" dirty="0"/>
              <a:t>)</a:t>
            </a:r>
            <a:r>
              <a:rPr lang="zh-TW" altLang="en-US" dirty="0"/>
              <a:t>當中</a:t>
            </a:r>
            <a:r>
              <a:rPr lang="en-US" altLang="zh-TW" dirty="0" err="1"/>
              <a:t>callbackFn</a:t>
            </a:r>
            <a:r>
              <a:rPr lang="zh-TW" altLang="en-US" dirty="0"/>
              <a:t>就會被放入</a:t>
            </a:r>
            <a:r>
              <a:rPr lang="en-US" altLang="zh-TW" dirty="0"/>
              <a:t>polling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給</a:t>
            </a:r>
            <a:r>
              <a:rPr lang="en-US" altLang="zh-TW" dirty="0" err="1"/>
              <a:t>setImmediate</a:t>
            </a:r>
            <a:r>
              <a:rPr lang="en-US" altLang="zh-TW" dirty="0"/>
              <a:t>()</a:t>
            </a:r>
            <a:r>
              <a:rPr lang="zh-TW" altLang="en-US" dirty="0"/>
              <a:t>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使用的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Callbacks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當</a:t>
            </a:r>
            <a:r>
              <a:rPr lang="en-US" altLang="zh-TW" dirty="0"/>
              <a:t>socket</a:t>
            </a:r>
            <a:r>
              <a:rPr lang="zh-TW" altLang="en-US" dirty="0"/>
              <a:t>或是檔案被關閉或是突然中斷連線時，使用的關閉動作</a:t>
            </a:r>
            <a:r>
              <a:rPr lang="en-US" altLang="zh-TW" dirty="0"/>
              <a:t>callback</a:t>
            </a:r>
            <a:r>
              <a:rPr lang="zh-TW" altLang="en-US" dirty="0"/>
              <a:t>會被放在這裡。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984400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A76B-0044-B25C-9D0A-AB005D3A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4397-09B6-442E-1642-3E5D1C46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6102"/>
          </a:xfrm>
        </p:spPr>
        <p:txBody>
          <a:bodyPr>
            <a:normAutofit/>
          </a:bodyPr>
          <a:lstStyle/>
          <a:p>
            <a:r>
              <a:rPr lang="en-US" dirty="0"/>
              <a:t>Node.js</a:t>
            </a:r>
            <a:r>
              <a:rPr lang="zh-TW" altLang="en-US" dirty="0"/>
              <a:t> </a:t>
            </a:r>
            <a:r>
              <a:rPr lang="en-US" dirty="0" err="1"/>
              <a:t>運行程式碼的順序是</a:t>
            </a:r>
            <a:r>
              <a:rPr lang="en-US" dirty="0"/>
              <a:t>：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將整份程式碼先掃描一次。若遇到同步函式，就馬上執行。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若遇到異步函式，則將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分配到各自歸屬的</a:t>
            </a:r>
            <a:r>
              <a:rPr lang="en-US" altLang="zh-TW" dirty="0"/>
              <a:t>queue</a:t>
            </a:r>
            <a:r>
              <a:rPr lang="zh-TW" altLang="en-US" dirty="0"/>
              <a:t>內部。例如，</a:t>
            </a:r>
            <a:r>
              <a:rPr lang="en-US" altLang="zh-TW" dirty="0"/>
              <a:t> </a:t>
            </a:r>
            <a:r>
              <a:rPr lang="en-US" altLang="zh-TW" dirty="0" err="1"/>
              <a:t>setImmediate</a:t>
            </a:r>
            <a:r>
              <a:rPr lang="en-US" altLang="zh-TW" dirty="0"/>
              <a:t>()</a:t>
            </a:r>
            <a:r>
              <a:rPr lang="zh-TW" altLang="en-US" dirty="0"/>
              <a:t>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就會被放到</a:t>
            </a:r>
            <a:r>
              <a:rPr lang="en-US" altLang="zh-TW" dirty="0"/>
              <a:t>Check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當整份程式碼完成掃描後，</a:t>
            </a:r>
            <a:r>
              <a:rPr lang="en-US" altLang="zh-TW" dirty="0"/>
              <a:t>Node.js</a:t>
            </a:r>
            <a:r>
              <a:rPr lang="zh-TW" altLang="en-US" dirty="0"/>
              <a:t>會重複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。只要</a:t>
            </a:r>
            <a:r>
              <a:rPr lang="en-US" altLang="zh-TW" dirty="0"/>
              <a:t>queue</a:t>
            </a:r>
            <a:r>
              <a:rPr lang="zh-TW" altLang="en-US" dirty="0"/>
              <a:t>還有</a:t>
            </a:r>
            <a:r>
              <a:rPr lang="en-US" altLang="zh-TW" dirty="0"/>
              <a:t>callback</a:t>
            </a:r>
            <a:r>
              <a:rPr lang="zh-TW" altLang="en-US" dirty="0"/>
              <a:t>尚未被觸發，</a:t>
            </a:r>
            <a:r>
              <a:rPr lang="en-US" altLang="zh-TW" dirty="0"/>
              <a:t>Node.js</a:t>
            </a:r>
            <a:r>
              <a:rPr lang="zh-TW" altLang="en-US" dirty="0"/>
              <a:t>就會一直循環，不斷循環下去。例如，</a:t>
            </a:r>
            <a:r>
              <a:rPr lang="en-US" altLang="zh-TW" dirty="0" err="1"/>
              <a:t>setTimeout</a:t>
            </a:r>
            <a:r>
              <a:rPr lang="en-US" altLang="zh-TW" dirty="0"/>
              <a:t>()</a:t>
            </a:r>
            <a:r>
              <a:rPr lang="zh-TW" altLang="en-US" dirty="0"/>
              <a:t>有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，但需要幾秒後才觸發，那這之間的時間</a:t>
            </a:r>
            <a:r>
              <a:rPr lang="en-US" altLang="zh-TW" dirty="0"/>
              <a:t>event loop</a:t>
            </a:r>
            <a:r>
              <a:rPr lang="zh-TW" altLang="en-US" dirty="0"/>
              <a:t>就會不斷循環。當然，這中間的幾秒也有可能有其他的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被放入</a:t>
            </a:r>
            <a:r>
              <a:rPr lang="en-US" altLang="zh-TW" dirty="0"/>
              <a:t>queue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379030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6B9F-0B83-71D8-6782-3D0FA8D1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D51A-0542-57DA-8428-078C4F14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ja-JP" altLang="en-US"/>
              <a:t>循環至某個</a:t>
            </a:r>
            <a:r>
              <a:rPr lang="en-US" dirty="0"/>
              <a:t>queue</a:t>
            </a:r>
            <a:r>
              <a:rPr lang="ja-JP" altLang="en-US"/>
              <a:t>時，發現</a:t>
            </a:r>
            <a:r>
              <a:rPr lang="en-US" dirty="0"/>
              <a:t>callback</a:t>
            </a:r>
            <a:r>
              <a:rPr lang="ja-JP" altLang="en-US"/>
              <a:t>可以被執行了，就把</a:t>
            </a:r>
            <a:r>
              <a:rPr lang="en-US" altLang="zh-TW" dirty="0"/>
              <a:t>queue</a:t>
            </a:r>
            <a:r>
              <a:rPr lang="zh-TW" altLang="en-US" dirty="0"/>
              <a:t>內部的</a:t>
            </a:r>
            <a:r>
              <a:rPr lang="en-US" dirty="0"/>
              <a:t>callback</a:t>
            </a:r>
            <a:r>
              <a:rPr lang="ja-JP" altLang="en-US"/>
              <a:t>依照</a:t>
            </a:r>
            <a:r>
              <a:rPr lang="zh-TW" altLang="en-US" dirty="0"/>
              <a:t>先進先出的原則處理。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ja-JP" altLang="en-US"/>
              <a:t>如果在循環的過程中，</a:t>
            </a:r>
            <a:r>
              <a:rPr lang="en-US" dirty="0"/>
              <a:t> </a:t>
            </a:r>
            <a:r>
              <a:rPr lang="en-US" dirty="0" err="1"/>
              <a:t>若nextTick</a:t>
            </a:r>
            <a:r>
              <a:rPr lang="en-US" dirty="0"/>
              <a:t> </a:t>
            </a:r>
            <a:r>
              <a:rPr lang="en-US" dirty="0" err="1"/>
              <a:t>Queue有函式可以執行，則優先將</a:t>
            </a:r>
            <a:r>
              <a:rPr lang="en-US" dirty="0"/>
              <a:t> </a:t>
            </a:r>
            <a:r>
              <a:rPr lang="en-US" dirty="0" err="1"/>
              <a:t>nextTick</a:t>
            </a:r>
            <a:r>
              <a:rPr lang="en-US" dirty="0"/>
              <a:t> </a:t>
            </a:r>
            <a:r>
              <a:rPr lang="en-US" dirty="0" err="1"/>
              <a:t>Queue清空</a:t>
            </a:r>
            <a:r>
              <a:rPr lang="en-US" dirty="0"/>
              <a:t>。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microtask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也是同樣操作，</a:t>
            </a:r>
            <a:r>
              <a:rPr lang="en-US" dirty="0" err="1"/>
              <a:t>若</a:t>
            </a:r>
            <a:r>
              <a:rPr lang="en-US" altLang="zh-TW" dirty="0"/>
              <a:t> microtask</a:t>
            </a:r>
            <a:r>
              <a:rPr lang="zh-TW" altLang="en-US" dirty="0"/>
              <a:t> </a:t>
            </a:r>
            <a:r>
              <a:rPr lang="en-US" altLang="zh-TW" dirty="0"/>
              <a:t>Queue </a:t>
            </a:r>
            <a:r>
              <a:rPr lang="zh-TW" altLang="en-US" dirty="0"/>
              <a:t>當中</a:t>
            </a:r>
            <a:r>
              <a:rPr lang="en-US" dirty="0" err="1"/>
              <a:t>有函式可以執行，則優先將</a:t>
            </a:r>
            <a:r>
              <a:rPr lang="en-US" dirty="0"/>
              <a:t> </a:t>
            </a:r>
            <a:r>
              <a:rPr lang="en-US" altLang="zh-TW" dirty="0"/>
              <a:t>microtask</a:t>
            </a:r>
            <a:r>
              <a:rPr lang="zh-TW" altLang="en-US" dirty="0"/>
              <a:t> </a:t>
            </a:r>
            <a:r>
              <a:rPr lang="en-US" altLang="zh-TW" dirty="0"/>
              <a:t>Queue </a:t>
            </a:r>
            <a:r>
              <a:rPr lang="en-US" dirty="0" err="1"/>
              <a:t>清空</a:t>
            </a:r>
            <a:r>
              <a:rPr lang="en-US" dirty="0"/>
              <a:t>。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4283344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9156-8E29-C2C9-CF5B-C37B10B4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B652-A589-9227-897C-EA0FB4A8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在電腦科學中，進程</a:t>
            </a:r>
            <a:r>
              <a:rPr lang="en-US" altLang="zh-TW" dirty="0"/>
              <a:t>(process)</a:t>
            </a:r>
            <a:r>
              <a:rPr lang="ja-JP" altLang="en-US"/>
              <a:t>是正在執行的程式，執行緒</a:t>
            </a:r>
            <a:r>
              <a:rPr lang="en-US" altLang="zh-TW" dirty="0"/>
              <a:t>(thread)</a:t>
            </a:r>
            <a:r>
              <a:rPr lang="ja-JP" altLang="en-US"/>
              <a:t>是可以由程序調度員</a:t>
            </a:r>
            <a:r>
              <a:rPr lang="en-US" altLang="zh-TW" dirty="0"/>
              <a:t>(scheduler</a:t>
            </a:r>
            <a:r>
              <a:rPr lang="zh-TW" altLang="en-US" dirty="0"/>
              <a:t>，一個作業系統內的功能</a:t>
            </a:r>
            <a:r>
              <a:rPr lang="en-US" altLang="zh-TW" dirty="0"/>
              <a:t>)</a:t>
            </a:r>
            <a:r>
              <a:rPr lang="ja-JP" altLang="en-US"/>
              <a:t>獨立管理的輕量級進程。一個</a:t>
            </a:r>
            <a:r>
              <a:rPr lang="en-US" altLang="zh-TW" dirty="0"/>
              <a:t>process</a:t>
            </a:r>
            <a:r>
              <a:rPr lang="zh-TW" altLang="en-US" dirty="0"/>
              <a:t>內部可以有多個</a:t>
            </a:r>
            <a:r>
              <a:rPr lang="en-US" altLang="zh-TW" dirty="0"/>
              <a:t>threads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ja-JP" altLang="en-US"/>
              <a:t>由於絕大多數的時間，我們電腦的許多</a:t>
            </a:r>
            <a:r>
              <a:rPr lang="en-US" altLang="zh-TW" dirty="0"/>
              <a:t>CPU</a:t>
            </a:r>
            <a:r>
              <a:rPr lang="zh-TW" altLang="en-US" dirty="0"/>
              <a:t>都是閒置的狀態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threads</a:t>
            </a:r>
            <a:r>
              <a:rPr lang="zh-TW" altLang="en-US" dirty="0"/>
              <a:t>可能會需要等待</a:t>
            </a:r>
            <a:r>
              <a:rPr lang="en-US" altLang="zh-TW" dirty="0"/>
              <a:t>I/O</a:t>
            </a:r>
            <a:r>
              <a:rPr lang="zh-TW" altLang="en-US" dirty="0"/>
              <a:t>，或是可能發生</a:t>
            </a:r>
            <a:r>
              <a:rPr lang="en-US" altLang="zh-TW" dirty="0"/>
              <a:t>CPU</a:t>
            </a:r>
            <a:r>
              <a:rPr lang="zh-TW" altLang="en-US" dirty="0"/>
              <a:t>正在忙碌，其他的</a:t>
            </a:r>
            <a:r>
              <a:rPr lang="en-US" altLang="zh-TW" dirty="0"/>
              <a:t>CPU</a:t>
            </a:r>
            <a:r>
              <a:rPr lang="zh-TW" altLang="en-US" dirty="0"/>
              <a:t>卻閒得發慌的情況</a:t>
            </a:r>
            <a:r>
              <a:rPr lang="en-US" altLang="zh-TW" dirty="0"/>
              <a:t>)</a:t>
            </a:r>
            <a:r>
              <a:rPr lang="zh-TW" altLang="en-US" dirty="0"/>
              <a:t>，因此，我們可以寫出內部含有多個</a:t>
            </a:r>
            <a:r>
              <a:rPr lang="en-US" altLang="zh-TW" dirty="0"/>
              <a:t>threads</a:t>
            </a:r>
            <a:r>
              <a:rPr lang="zh-TW" altLang="en-US" dirty="0"/>
              <a:t>的程式，讓</a:t>
            </a:r>
            <a:r>
              <a:rPr lang="en-US" altLang="zh-TW" dirty="0"/>
              <a:t>threads</a:t>
            </a:r>
            <a:r>
              <a:rPr lang="zh-TW" altLang="en-US" dirty="0"/>
              <a:t>被多個</a:t>
            </a:r>
            <a:r>
              <a:rPr lang="en-US" altLang="zh-TW" dirty="0"/>
              <a:t>CPU</a:t>
            </a:r>
            <a:r>
              <a:rPr lang="zh-TW" altLang="en-US" dirty="0"/>
              <a:t>並進執行，善用</a:t>
            </a:r>
            <a:r>
              <a:rPr lang="en-US" altLang="zh-TW" dirty="0"/>
              <a:t>CPU</a:t>
            </a:r>
            <a:r>
              <a:rPr lang="zh-TW" altLang="en-US" dirty="0"/>
              <a:t>資源，提高效率。這就是許多程式語言都支援的</a:t>
            </a:r>
            <a:r>
              <a:rPr lang="en-US" altLang="zh-TW" dirty="0"/>
              <a:t>multi-threaded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6090307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35A3-591C-CE85-7193-DD99A9A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6683-0B02-7627-09AD-5FA9D593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當兩個以上的</a:t>
            </a:r>
            <a:r>
              <a:rPr lang="en-US" altLang="zh-TW" dirty="0"/>
              <a:t>thread</a:t>
            </a:r>
            <a:r>
              <a:rPr lang="ja-JP" altLang="en-US"/>
              <a:t>訪問一個共享資源</a:t>
            </a:r>
            <a:r>
              <a:rPr lang="en-US" altLang="zh-TW" dirty="0"/>
              <a:t>(shared</a:t>
            </a:r>
            <a:r>
              <a:rPr lang="zh-TW" altLang="en-US" dirty="0"/>
              <a:t> </a:t>
            </a:r>
            <a:r>
              <a:rPr lang="en-US" altLang="zh-TW" dirty="0"/>
              <a:t>resource)</a:t>
            </a:r>
            <a:r>
              <a:rPr lang="zh-TW" altLang="en-US" dirty="0"/>
              <a:t>時</a:t>
            </a:r>
            <a:r>
              <a:rPr lang="ja-JP" altLang="en-US"/>
              <a:t>，就會發生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ja-JP" altLang="en-US"/>
              <a:t>。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zh-TW" altLang="en-US" dirty="0"/>
              <a:t>發生時，有可能造成難以預期的狀況或</a:t>
            </a:r>
            <a:r>
              <a:rPr lang="en-US" altLang="zh-TW" dirty="0"/>
              <a:t>bug</a:t>
            </a:r>
            <a:r>
              <a:rPr lang="zh-TW" altLang="en-US" dirty="0"/>
              <a:t>。</a:t>
            </a:r>
            <a:endParaRPr lang="en-TW" altLang="zh-TW" sz="1800" dirty="0"/>
          </a:p>
          <a:p>
            <a:r>
              <a:rPr lang="ja-JP" altLang="en-US"/>
              <a:t>要避免</a:t>
            </a:r>
            <a:r>
              <a:rPr lang="en-US" altLang="zh-TW" dirty="0"/>
              <a:t>Race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zh-TW" altLang="en-US" dirty="0"/>
              <a:t>的發生，我們可以透過劃分</a:t>
            </a:r>
            <a:r>
              <a:rPr lang="en-US" altLang="zh-TW" dirty="0"/>
              <a:t>c</a:t>
            </a:r>
            <a:r>
              <a:rPr lang="en-US" dirty="0"/>
              <a:t>ritical </a:t>
            </a:r>
            <a:r>
              <a:rPr lang="en-US" altLang="zh-TW" dirty="0"/>
              <a:t>r</a:t>
            </a:r>
            <a:r>
              <a:rPr lang="en-US" dirty="0"/>
              <a:t>egion。</a:t>
            </a:r>
            <a:r>
              <a:rPr lang="ja-JP" altLang="en-US"/>
              <a:t>程式當中，訪問</a:t>
            </a:r>
            <a:r>
              <a:rPr lang="en-US" altLang="zh-TW" dirty="0"/>
              <a:t>shared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r>
              <a:rPr lang="ja-JP" altLang="en-US"/>
              <a:t>的部分，被稱為</a:t>
            </a:r>
            <a:r>
              <a:rPr lang="en-US" dirty="0"/>
              <a:t>Critical Region </a:t>
            </a:r>
            <a:r>
              <a:rPr lang="ja-JP" altLang="en-US"/>
              <a:t>。每當我們要進去</a:t>
            </a:r>
            <a:r>
              <a:rPr lang="en-US" dirty="0"/>
              <a:t>Critical </a:t>
            </a:r>
            <a:r>
              <a:rPr lang="en-US" dirty="0" err="1"/>
              <a:t>Region之前，我們可以先把</a:t>
            </a:r>
            <a:r>
              <a:rPr lang="ja-JP" altLang="en-US"/>
              <a:t>共享資源</a:t>
            </a:r>
            <a:r>
              <a:rPr lang="zh-TW" altLang="en-US" dirty="0"/>
              <a:t>上鎖。上鎖期間，任何其他的</a:t>
            </a:r>
            <a:r>
              <a:rPr lang="en-US" altLang="zh-TW" dirty="0"/>
              <a:t>thread</a:t>
            </a:r>
            <a:r>
              <a:rPr lang="zh-TW" altLang="en-US" dirty="0"/>
              <a:t>都無法訪問這個</a:t>
            </a:r>
            <a:r>
              <a:rPr lang="ja-JP" altLang="en-US"/>
              <a:t>共享資源</a:t>
            </a:r>
            <a:r>
              <a:rPr lang="zh-TW" altLang="en-US" dirty="0"/>
              <a:t>。離開 </a:t>
            </a:r>
            <a:r>
              <a:rPr lang="en-US" dirty="0"/>
              <a:t>Critical Region</a:t>
            </a:r>
            <a:r>
              <a:rPr lang="zh-TW" altLang="en-US" dirty="0"/>
              <a:t> </a:t>
            </a:r>
            <a:r>
              <a:rPr lang="en-US" dirty="0" err="1"/>
              <a:t>之後，再去做解鎖</a:t>
            </a:r>
            <a:r>
              <a:rPr lang="en-US" dirty="0"/>
              <a:t>。</a:t>
            </a:r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Lock</a:t>
            </a:r>
            <a:r>
              <a:rPr lang="ja-JP" altLang="en-US" sz="1800"/>
              <a:t>也稱為</a:t>
            </a:r>
            <a:r>
              <a:rPr lang="en-US" altLang="zh-TW" sz="1800" dirty="0"/>
              <a:t>mutex</a:t>
            </a:r>
            <a:r>
              <a:rPr lang="zh-TW" altLang="en-US" sz="1800" dirty="0"/>
              <a:t> </a:t>
            </a:r>
            <a:r>
              <a:rPr lang="en-US" altLang="zh-TW" sz="1800" dirty="0"/>
              <a:t>(mutual exclusion lock )</a:t>
            </a:r>
            <a:r>
              <a:rPr lang="ja-JP" altLang="en-US" sz="1800"/>
              <a:t>。 在進入</a:t>
            </a:r>
            <a:r>
              <a:rPr lang="en-US" sz="1800" dirty="0"/>
              <a:t>Critical Region</a:t>
            </a:r>
            <a:r>
              <a:rPr lang="ja-JP" altLang="en-US" sz="1800"/>
              <a:t>之前，</a:t>
            </a:r>
            <a:r>
              <a:rPr lang="en-US" altLang="zh-TW" sz="1800" dirty="0"/>
              <a:t>mutex</a:t>
            </a:r>
            <a:r>
              <a:rPr lang="ja-JP" altLang="en-US" sz="1800"/>
              <a:t>會檢查我們是否可以進入。</a:t>
            </a:r>
            <a:r>
              <a:rPr lang="en-US" altLang="zh-TW" sz="1800" dirty="0"/>
              <a:t>Mutex</a:t>
            </a:r>
            <a:r>
              <a:rPr lang="ja-JP" altLang="en-US" sz="1800"/>
              <a:t>另一個名字是</a:t>
            </a:r>
            <a:r>
              <a:rPr lang="en-US" altLang="ja-JP" sz="1800" dirty="0"/>
              <a:t>binary semaphore </a:t>
            </a:r>
            <a:r>
              <a:rPr lang="ja-JP" altLang="en-US" sz="1800"/>
              <a:t>。</a:t>
            </a:r>
            <a:endParaRPr lang="en-TW" sz="1800" dirty="0"/>
          </a:p>
          <a:p>
            <a:endParaRPr lang="en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8336793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F33E-FE07-E5D1-B407-EA126553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C1A7-4787-2491-9617-893EC4D5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4318"/>
          </a:xfrm>
        </p:spPr>
        <p:txBody>
          <a:bodyPr>
            <a:normAutofit/>
          </a:bodyPr>
          <a:lstStyle/>
          <a:p>
            <a:r>
              <a:rPr lang="en-US" dirty="0" err="1"/>
              <a:t>在</a:t>
            </a:r>
            <a:r>
              <a:rPr lang="en-US" altLang="zh-TW" dirty="0" err="1"/>
              <a:t>Node.js</a:t>
            </a:r>
            <a:r>
              <a:rPr lang="zh-TW" altLang="en-US" dirty="0"/>
              <a:t>當中，製作</a:t>
            </a:r>
            <a:r>
              <a:rPr lang="en-US" altLang="zh-TW" dirty="0"/>
              <a:t>mutex</a:t>
            </a:r>
            <a:r>
              <a:rPr lang="zh-TW" altLang="en-US" dirty="0"/>
              <a:t>的方式很簡單。</a:t>
            </a:r>
            <a:endParaRPr lang="en-US" altLang="zh-TW" dirty="0"/>
          </a:p>
          <a:p>
            <a:r>
              <a:rPr lang="en-US" i="1" dirty="0"/>
              <a:t>let mutex = </a:t>
            </a:r>
            <a:r>
              <a:rPr lang="en-US" i="1" dirty="0" err="1"/>
              <a:t>Promise.resolve</a:t>
            </a:r>
            <a:r>
              <a:rPr lang="en-US" i="1" dirty="0"/>
              <a:t>(); </a:t>
            </a:r>
            <a:br>
              <a:rPr lang="en-US" i="1" dirty="0"/>
            </a:br>
            <a:r>
              <a:rPr lang="en-US" i="1" dirty="0"/>
              <a:t>async function </a:t>
            </a:r>
            <a:r>
              <a:rPr lang="en-US" i="1" dirty="0" err="1"/>
              <a:t>doingSomethingCritical</a:t>
            </a:r>
            <a:r>
              <a:rPr lang="en-US" i="1" dirty="0"/>
              <a:t>() {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mutex = </a:t>
            </a:r>
            <a:r>
              <a:rPr lang="en-US" i="1" dirty="0" err="1"/>
              <a:t>mutex.then</a:t>
            </a:r>
            <a:r>
              <a:rPr lang="en-US" i="1" dirty="0"/>
              <a:t>(() =&gt; { </a:t>
            </a:r>
            <a:br>
              <a:rPr lang="en-US" i="1" dirty="0"/>
            </a:br>
            <a:r>
              <a:rPr lang="zh-TW" altLang="en-US" i="1" dirty="0"/>
              <a:t>      </a:t>
            </a:r>
            <a:r>
              <a:rPr lang="en-US" i="1" dirty="0"/>
              <a:t>// ... do stuff on the critical path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}) .catch(() =&gt; { </a:t>
            </a:r>
            <a:br>
              <a:rPr lang="en-US" i="1" dirty="0"/>
            </a:br>
            <a:r>
              <a:rPr lang="zh-TW" altLang="en-US" i="1" dirty="0"/>
              <a:t>      </a:t>
            </a:r>
            <a:r>
              <a:rPr lang="en-US" i="1" dirty="0"/>
              <a:t>// ... manage errors on the critical path }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) </a:t>
            </a:r>
            <a:br>
              <a:rPr lang="en-US" i="1" dirty="0"/>
            </a:br>
            <a:r>
              <a:rPr lang="zh-TW" altLang="en-US" i="1" dirty="0"/>
              <a:t>    </a:t>
            </a:r>
            <a:r>
              <a:rPr lang="en-US" i="1" dirty="0"/>
              <a:t>return mutex</a:t>
            </a:r>
            <a:br>
              <a:rPr lang="en-US" i="1" dirty="0"/>
            </a:br>
            <a:r>
              <a:rPr lang="en-US" i="1" dirty="0"/>
              <a:t>}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74277752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CE8CBA5-ED91-31CF-3F2D-B85B1BFA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804" y="259724"/>
            <a:ext cx="6179256" cy="60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5238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E04-D935-1004-C46B-77249223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/>
              <a:t>進階課程</a:t>
            </a:r>
            <a:r>
              <a:rPr lang="en-US" altLang="ja-JP" dirty="0"/>
              <a:t>) </a:t>
            </a:r>
            <a:r>
              <a:rPr lang="en-US" dirty="0"/>
              <a:t>Race Condition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332D-F1DE-6B78-7231-F7E830DF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0815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這個想法是，每次我們調用</a:t>
            </a:r>
            <a:r>
              <a:rPr lang="en-US" dirty="0" err="1"/>
              <a:t>doingSomethingCritical</a:t>
            </a:r>
            <a:r>
              <a:rPr lang="en-US" dirty="0"/>
              <a:t>()</a:t>
            </a:r>
            <a:r>
              <a:rPr lang="ja-JP" altLang="en-US"/>
              <a:t>函數時，我們都在使用</a:t>
            </a:r>
            <a:r>
              <a:rPr lang="en-US" dirty="0" err="1"/>
              <a:t>mutex.then</a:t>
            </a:r>
            <a:r>
              <a:rPr lang="en-US" dirty="0"/>
              <a:t>()</a:t>
            </a:r>
            <a:r>
              <a:rPr lang="ja-JP" altLang="en-US"/>
              <a:t>有效地「排隊」執行</a:t>
            </a:r>
            <a:r>
              <a:rPr lang="en-US" dirty="0"/>
              <a:t>critical region</a:t>
            </a:r>
            <a:r>
              <a:rPr lang="ja-JP" altLang="en-US"/>
              <a:t>的代碼。</a:t>
            </a:r>
            <a:endParaRPr lang="en-US" altLang="ja-JP" dirty="0"/>
          </a:p>
          <a:p>
            <a:r>
              <a:rPr lang="en-US" dirty="0"/>
              <a:t>mutex = </a:t>
            </a:r>
            <a:r>
              <a:rPr lang="en-US" dirty="0" err="1"/>
              <a:t>Promise.resolve</a:t>
            </a:r>
            <a:r>
              <a:rPr lang="en-US" dirty="0"/>
              <a:t>()</a:t>
            </a:r>
            <a:r>
              <a:rPr lang="ja-JP" altLang="en-US"/>
              <a:t>會回傳給我們一個</a:t>
            </a:r>
            <a:r>
              <a:rPr lang="en-US" altLang="zh-TW" dirty="0"/>
              <a:t>fulfilled</a:t>
            </a:r>
            <a:r>
              <a:rPr lang="en-US" dirty="0"/>
              <a:t> promise</a:t>
            </a:r>
            <a:r>
              <a:rPr lang="zh-TW" altLang="en-US" dirty="0"/>
              <a:t> （這是</a:t>
            </a:r>
            <a:r>
              <a:rPr lang="en-US" altLang="zh-TW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的一個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。請見</a:t>
            </a:r>
            <a:r>
              <a:rPr lang="en-US" altLang="zh-TW"/>
              <a:t>MDN</a:t>
            </a:r>
            <a:r>
              <a:rPr lang="zh-TW" altLang="en-US"/>
              <a:t>）</a:t>
            </a:r>
            <a:r>
              <a:rPr lang="en-US" dirty="0"/>
              <a:t>。</a:t>
            </a:r>
            <a:r>
              <a:rPr lang="en-US" dirty="0" err="1"/>
              <a:t>這是屬於</a:t>
            </a:r>
            <a:r>
              <a:rPr lang="ja-JP" altLang="en-US"/>
              <a:t>屬於同步動作，在</a:t>
            </a:r>
            <a:r>
              <a:rPr lang="en-US" dirty="0"/>
              <a:t>Node.js </a:t>
            </a:r>
            <a:r>
              <a:rPr lang="ja-JP" altLang="en-US"/>
              <a:t>會直接被執行，不會排進任何的</a:t>
            </a:r>
            <a:r>
              <a:rPr lang="en-US" dirty="0"/>
              <a:t>queue</a:t>
            </a:r>
            <a:r>
              <a:rPr lang="ja-JP" altLang="en-US"/>
              <a:t>內部。</a:t>
            </a:r>
          </a:p>
          <a:p>
            <a:r>
              <a:rPr lang="ja-JP" altLang="en-US"/>
              <a:t>之後，在</a:t>
            </a:r>
            <a:r>
              <a:rPr lang="en-US" dirty="0"/>
              <a:t>critical region</a:t>
            </a:r>
            <a:r>
              <a:rPr lang="ja-JP" altLang="en-US"/>
              <a:t>內部的 </a:t>
            </a:r>
            <a:r>
              <a:rPr lang="en-US" dirty="0" err="1"/>
              <a:t>mutex.then</a:t>
            </a:r>
            <a:r>
              <a:rPr lang="en-US" dirty="0"/>
              <a:t>(() =&gt; </a:t>
            </a:r>
            <a:r>
              <a:rPr lang="en-US" altLang="zh-TW" dirty="0"/>
              <a:t>{})</a:t>
            </a:r>
            <a:r>
              <a:rPr lang="ja-JP" altLang="en-US"/>
              <a:t>，因為是在 </a:t>
            </a:r>
            <a:r>
              <a:rPr lang="en-US" dirty="0"/>
              <a:t>promise </a:t>
            </a:r>
            <a:r>
              <a:rPr lang="ja-JP" altLang="en-US"/>
              <a:t>上調用 </a:t>
            </a:r>
            <a:r>
              <a:rPr lang="en-US" altLang="ja-JP" dirty="0"/>
              <a:t>.</a:t>
            </a:r>
            <a:r>
              <a:rPr lang="en-US" dirty="0"/>
              <a:t>then(</a:t>
            </a:r>
            <a:r>
              <a:rPr lang="en-US" dirty="0" err="1"/>
              <a:t>callback</a:t>
            </a:r>
            <a:r>
              <a:rPr lang="en-US" altLang="zh-TW" dirty="0" err="1"/>
              <a:t>Fn</a:t>
            </a:r>
            <a:r>
              <a:rPr lang="en-US" dirty="0"/>
              <a:t>) ，</a:t>
            </a:r>
            <a:r>
              <a:rPr lang="ja-JP" altLang="en-US"/>
              <a:t>所以</a:t>
            </a:r>
            <a:r>
              <a:rPr lang="en-US" dirty="0" err="1"/>
              <a:t>callback</a:t>
            </a:r>
            <a:r>
              <a:rPr lang="en-US" altLang="zh-TW" dirty="0" err="1"/>
              <a:t>Fn</a:t>
            </a:r>
            <a:r>
              <a:rPr lang="ja-JP" altLang="en-US"/>
              <a:t>會被放進</a:t>
            </a:r>
            <a:r>
              <a:rPr lang="en-US" dirty="0" err="1"/>
              <a:t>microTask</a:t>
            </a:r>
            <a:r>
              <a:rPr lang="en-US" dirty="0"/>
              <a:t> </a:t>
            </a:r>
            <a:r>
              <a:rPr lang="en-US" altLang="zh-TW" dirty="0" err="1"/>
              <a:t>q</a:t>
            </a:r>
            <a:r>
              <a:rPr lang="en-US" dirty="0" err="1"/>
              <a:t>ueue，event</a:t>
            </a:r>
            <a:r>
              <a:rPr lang="en-US" dirty="0"/>
              <a:t> </a:t>
            </a:r>
            <a:r>
              <a:rPr lang="en-US" dirty="0" err="1"/>
              <a:t>loop運作</a:t>
            </a:r>
            <a:r>
              <a:rPr lang="ja-JP" altLang="en-US"/>
              <a:t>時才會被執行。如此一來，</a:t>
            </a:r>
            <a:r>
              <a:rPr lang="en-US" dirty="0" err="1"/>
              <a:t>Promise.all</a:t>
            </a:r>
            <a:r>
              <a:rPr lang="en-US" dirty="0"/>
              <a:t>()</a:t>
            </a:r>
            <a:r>
              <a:rPr lang="ja-JP" altLang="en-US"/>
              <a:t>雖然可以一次同時進行好幾個</a:t>
            </a:r>
            <a:r>
              <a:rPr lang="en-US" dirty="0" err="1"/>
              <a:t>doingSomethingCritical</a:t>
            </a:r>
            <a:r>
              <a:rPr lang="en-US" dirty="0"/>
              <a:t>()，</a:t>
            </a:r>
            <a:r>
              <a:rPr lang="ja-JP" altLang="en-US"/>
              <a:t>但是所有的要進入</a:t>
            </a:r>
            <a:r>
              <a:rPr lang="en-US" dirty="0"/>
              <a:t>critical </a:t>
            </a:r>
            <a:r>
              <a:rPr lang="en-US" altLang="zh-TW" dirty="0"/>
              <a:t>region</a:t>
            </a:r>
            <a:r>
              <a:rPr lang="ja-JP" altLang="en-US"/>
              <a:t>的</a:t>
            </a:r>
            <a:r>
              <a:rPr lang="en-US" dirty="0"/>
              <a:t>callback</a:t>
            </a:r>
            <a:r>
              <a:rPr lang="ja-JP" altLang="en-US"/>
              <a:t>全部都被放進</a:t>
            </a:r>
            <a:r>
              <a:rPr lang="en-US" dirty="0" err="1"/>
              <a:t>microTask</a:t>
            </a:r>
            <a:r>
              <a:rPr lang="en-US" dirty="0"/>
              <a:t> Queue</a:t>
            </a:r>
            <a:r>
              <a:rPr lang="ja-JP" altLang="en-US"/>
              <a:t>內部，排隊等待並且依照順序執行。這樣一來，我們就不必擔心</a:t>
            </a:r>
            <a:r>
              <a:rPr lang="en-US" dirty="0"/>
              <a:t>race condition</a:t>
            </a:r>
            <a:r>
              <a:rPr lang="ja-JP" altLang="en-US"/>
              <a:t>了！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04300137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02EF-CCF0-F8F6-271A-EFF6B67C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2919-E8A9-13C4-A0C3-3465D4FF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altLang="zh-TW" dirty="0"/>
              <a:t>(Application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zh-TW" altLang="en-US" dirty="0"/>
              <a:t> </a:t>
            </a:r>
            <a:r>
              <a:rPr lang="en-US" altLang="zh-TW" dirty="0"/>
              <a:t>Interface)</a:t>
            </a:r>
            <a:r>
              <a:rPr lang="zh-TW" altLang="en-US" dirty="0"/>
              <a:t> 的</a:t>
            </a:r>
            <a:r>
              <a:rPr lang="ja-JP" altLang="en-US"/>
              <a:t>中文是應用程式介面。</a:t>
            </a:r>
            <a:r>
              <a:rPr lang="en-US" altLang="zh-TW" dirty="0"/>
              <a:t>Application</a:t>
            </a:r>
            <a:r>
              <a:rPr lang="zh-TW" altLang="en-US" dirty="0"/>
              <a:t>是指任何具有功能的程式，</a:t>
            </a:r>
            <a:r>
              <a:rPr lang="en-US" altLang="zh-TW" dirty="0"/>
              <a:t> Interface(</a:t>
            </a:r>
            <a:r>
              <a:rPr lang="zh-TW" altLang="en-US" dirty="0"/>
              <a:t>接口</a:t>
            </a:r>
            <a:r>
              <a:rPr lang="en-US" altLang="zh-TW" dirty="0"/>
              <a:t>)</a:t>
            </a:r>
            <a:r>
              <a:rPr lang="ja-JP" altLang="en-US"/>
              <a:t>可以被認為是兩個程式之間的服務契約。 該合約定義了兩個程式之間如何相互通信。例如： 當程式甲需要程式乙幫他做某件事，或是取得某些資料的時候，程式乙會定義一套的標準或接口，告訴任何想要程式乙提供服務的對象，如何跟程式乙溝通</a:t>
            </a:r>
            <a:r>
              <a:rPr lang="zh-TW" altLang="en-US" dirty="0"/>
              <a:t>。這套標準就是</a:t>
            </a:r>
            <a:r>
              <a:rPr lang="en-US" dirty="0"/>
              <a:t>API。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5013221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B270-B62E-07D4-1699-F6EEB872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F4E7-D474-9314-2EA4-436ECCAE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6037"/>
          </a:xfrm>
        </p:spPr>
        <p:txBody>
          <a:bodyPr>
            <a:normAutofit/>
          </a:bodyPr>
          <a:lstStyle/>
          <a:p>
            <a:r>
              <a:rPr lang="ja-JP" altLang="en-US"/>
              <a:t>這時程式甲並不需要知道程式乙做了什麼，怎麼做的。程式甲只需要知道三件事</a:t>
            </a:r>
            <a:r>
              <a:rPr lang="en-US" altLang="ja-JP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API</a:t>
            </a:r>
            <a:r>
              <a:rPr lang="zh-TW" altLang="en-US" dirty="0"/>
              <a:t>上面要求要提供什麼資料，才能向</a:t>
            </a:r>
            <a:r>
              <a:rPr lang="ja-JP" altLang="en-US"/>
              <a:t>程式乙溝通？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成功的話，程式乙會回復給我什麼</a:t>
            </a:r>
            <a:r>
              <a:rPr lang="en-US" altLang="ja-JP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失敗的話，程式乙會回復給我什麼</a:t>
            </a:r>
            <a:r>
              <a:rPr lang="en-US" altLang="ja-JP" dirty="0"/>
              <a:t>?</a:t>
            </a:r>
            <a:endParaRPr lang="en-TW" dirty="0"/>
          </a:p>
          <a:p>
            <a:r>
              <a:rPr lang="en-US" altLang="zh-TW" dirty="0"/>
              <a:t>API</a:t>
            </a:r>
            <a:r>
              <a:rPr lang="zh-TW" altLang="en-US" dirty="0"/>
              <a:t>上面會把這些情況寫得明明白白。 至於哪些機構或機關有提供</a:t>
            </a:r>
            <a:r>
              <a:rPr lang="en-US" altLang="zh-TW" dirty="0"/>
              <a:t>API</a:t>
            </a:r>
            <a:r>
              <a:rPr lang="zh-TW" altLang="en-US" dirty="0"/>
              <a:t>提供大家服務呢？如</a:t>
            </a:r>
            <a:r>
              <a:rPr lang="en-US" altLang="zh-TW" dirty="0"/>
              <a:t>Facebook</a:t>
            </a:r>
            <a:r>
              <a:rPr lang="zh-TW" altLang="en-US" dirty="0"/>
              <a:t>、</a:t>
            </a:r>
            <a:r>
              <a:rPr lang="en-US" altLang="zh-TW" dirty="0"/>
              <a:t>Google</a:t>
            </a:r>
            <a:r>
              <a:rPr lang="zh-TW" altLang="en-US" dirty="0"/>
              <a:t>，或是政府機關網站（像是故宮博物院）都會有對應的</a:t>
            </a:r>
            <a:r>
              <a:rPr lang="en-US" altLang="zh-TW" dirty="0"/>
              <a:t>API</a:t>
            </a:r>
            <a:r>
              <a:rPr lang="zh-TW" altLang="en-US" dirty="0"/>
              <a:t>規格文件可以參考。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53356495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A177-E58B-53A5-5D46-F2A0762A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5CF9-9B3F-FC5A-6493-4EB0560B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透過</a:t>
            </a:r>
            <a:r>
              <a:rPr lang="en-US" altLang="zh-TW" dirty="0"/>
              <a:t>API</a:t>
            </a:r>
            <a:r>
              <a:rPr lang="zh-TW" altLang="en-US" dirty="0"/>
              <a:t>，我們可以連結到其他程式所提供的服務。例如，故宮博物院的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ja-JP" altLang="en-US" dirty="0"/>
              <a:t>，不限用途，不用付費即可公開使用。但使用之前，需要先申請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。請見：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https://openapiweb.npm.gov.tw/APP_Prog/cht/overview_cht.aspx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3655694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0B3B-CA6C-8697-D7E8-1458319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Promise-Based 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53E5-B504-C98F-60C2-54203387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若我們想要製作</a:t>
            </a:r>
            <a:r>
              <a:rPr lang="en-US" dirty="0" err="1"/>
              <a:t>一個</a:t>
            </a:r>
            <a:r>
              <a:rPr lang="en-US" altLang="zh-TW" dirty="0" err="1"/>
              <a:t>API</a:t>
            </a:r>
            <a:r>
              <a:rPr lang="zh-TW" altLang="en-US" dirty="0"/>
              <a:t>，而</a:t>
            </a:r>
            <a:r>
              <a:rPr lang="en-US" altLang="zh-TW" dirty="0"/>
              <a:t>API </a:t>
            </a:r>
            <a:r>
              <a:rPr lang="zh-TW" altLang="en-US" dirty="0"/>
              <a:t>中的 </a:t>
            </a:r>
            <a:r>
              <a:rPr lang="en-US" altLang="zh-TW" dirty="0"/>
              <a:t>function</a:t>
            </a:r>
            <a:r>
              <a:rPr lang="zh-TW" altLang="en-US" dirty="0"/>
              <a:t>會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，使得調用這些</a:t>
            </a:r>
            <a:r>
              <a:rPr lang="en-US" altLang="zh-TW" dirty="0"/>
              <a:t>function</a:t>
            </a:r>
            <a:r>
              <a:rPr lang="zh-TW" altLang="en-US" dirty="0"/>
              <a:t>時，可以使用</a:t>
            </a:r>
            <a:r>
              <a:rPr lang="en-US" altLang="zh-TW" dirty="0"/>
              <a:t>.then(),</a:t>
            </a:r>
            <a:r>
              <a:rPr lang="zh-TW" altLang="en-US" dirty="0"/>
              <a:t> </a:t>
            </a:r>
            <a:r>
              <a:rPr lang="en-US" altLang="zh-TW" dirty="0"/>
              <a:t>.catch()</a:t>
            </a:r>
            <a:r>
              <a:rPr lang="zh-TW" altLang="en-US" dirty="0"/>
              <a:t>等語法，那我們就必須使用</a:t>
            </a:r>
            <a:r>
              <a:rPr lang="en-US" altLang="zh-TW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的</a:t>
            </a:r>
            <a:r>
              <a:rPr lang="en-US" altLang="zh-TW" dirty="0"/>
              <a:t>constructor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r>
              <a:rPr lang="en-US" dirty="0"/>
              <a:t>Promise</a:t>
            </a:r>
            <a:r>
              <a:rPr lang="zh-TW" altLang="en-US" dirty="0"/>
              <a:t> </a:t>
            </a:r>
            <a:r>
              <a:rPr lang="en-US" altLang="zh-TW" dirty="0"/>
              <a:t>constructor</a:t>
            </a:r>
            <a:r>
              <a:rPr lang="ja-JP" altLang="en-US"/>
              <a:t>接受一個函數作為參數。我們將這個函數稱為</a:t>
            </a:r>
            <a:r>
              <a:rPr lang="en-US" dirty="0"/>
              <a:t>executor。</a:t>
            </a:r>
          </a:p>
          <a:p>
            <a:r>
              <a:rPr lang="en-US" dirty="0"/>
              <a:t>executor</a:t>
            </a:r>
            <a:r>
              <a:rPr lang="ja-JP" altLang="en-US"/>
              <a:t>函數本身有兩個參數，它們都是函數，通常稱為</a:t>
            </a:r>
            <a:r>
              <a:rPr lang="zh-TW" altLang="en-US" dirty="0"/>
              <a:t> </a:t>
            </a:r>
            <a:r>
              <a:rPr lang="en-US" dirty="0"/>
              <a:t>resolve </a:t>
            </a:r>
            <a:r>
              <a:rPr lang="ja-JP" altLang="en-US"/>
              <a:t>和</a:t>
            </a:r>
            <a:r>
              <a:rPr lang="zh-TW" altLang="en-US" dirty="0"/>
              <a:t> </a:t>
            </a:r>
            <a:r>
              <a:rPr lang="en-US" dirty="0"/>
              <a:t>reject。</a:t>
            </a:r>
            <a:r>
              <a:rPr lang="ja-JP" altLang="en-US"/>
              <a:t>如果異步函數成功，則調用</a:t>
            </a:r>
            <a:r>
              <a:rPr lang="en-US" dirty="0"/>
              <a:t>resolve，</a:t>
            </a:r>
            <a:r>
              <a:rPr lang="ja-JP" altLang="en-US"/>
              <a:t>如果失敗，則調用</a:t>
            </a:r>
            <a:r>
              <a:rPr lang="en-US" dirty="0"/>
              <a:t>reject</a:t>
            </a:r>
            <a:r>
              <a:rPr lang="zh-TW" altLang="en-US" dirty="0"/>
              <a:t> </a:t>
            </a:r>
            <a:r>
              <a:rPr lang="en-US" dirty="0"/>
              <a:t>。Resolve</a:t>
            </a:r>
            <a:r>
              <a:rPr lang="zh-TW" altLang="en-US" dirty="0"/>
              <a:t> </a:t>
            </a:r>
            <a:r>
              <a:rPr lang="ja-JP" altLang="en-US"/>
              <a:t>以及</a:t>
            </a:r>
            <a:r>
              <a:rPr lang="zh-TW" altLang="en-US" dirty="0"/>
              <a:t> </a:t>
            </a:r>
            <a:r>
              <a:rPr lang="en-US" dirty="0"/>
              <a:t>Reject</a:t>
            </a:r>
            <a:r>
              <a:rPr lang="zh-TW" altLang="en-US" dirty="0"/>
              <a:t> </a:t>
            </a:r>
            <a:r>
              <a:rPr lang="ja-JP" altLang="en-US"/>
              <a:t>這兩個函數的</a:t>
            </a:r>
            <a:r>
              <a:rPr lang="en-US" dirty="0"/>
              <a:t>argument</a:t>
            </a:r>
            <a:r>
              <a:rPr lang="ja-JP" altLang="en-US"/>
              <a:t>只有一個，並且可以是任何的</a:t>
            </a:r>
            <a:r>
              <a:rPr lang="en-US" dirty="0"/>
              <a:t>data type。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3845419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7649-3290-E197-1E64-8748D8F8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同步與異步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2409-0097-E7E0-8664-6006037B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在計算機程式中，異步</a:t>
            </a:r>
            <a:r>
              <a:rPr lang="en-US" altLang="zh-TW" dirty="0"/>
              <a:t>(asynchronous)</a:t>
            </a:r>
            <a:r>
              <a:rPr lang="ja-JP" altLang="en-US"/>
              <a:t>代表著一個</a:t>
            </a:r>
            <a:r>
              <a:rPr lang="en-US" altLang="zh-TW" dirty="0"/>
              <a:t>process</a:t>
            </a:r>
            <a:r>
              <a:rPr lang="ja-JP" altLang="en-US"/>
              <a:t>獨立於其他</a:t>
            </a:r>
            <a:r>
              <a:rPr lang="en-US" altLang="zh-TW" dirty="0"/>
              <a:t> process</a:t>
            </a:r>
            <a:r>
              <a:rPr lang="ja-JP" altLang="en-US"/>
              <a:t>運行，而同步</a:t>
            </a:r>
            <a:r>
              <a:rPr lang="en-US" altLang="zh-TW" dirty="0"/>
              <a:t>(synchronous)</a:t>
            </a:r>
            <a:r>
              <a:rPr lang="ja-JP" altLang="en-US"/>
              <a:t>代表著一個</a:t>
            </a:r>
            <a:r>
              <a:rPr lang="en-US" altLang="zh-TW" dirty="0"/>
              <a:t>process</a:t>
            </a:r>
            <a:r>
              <a:rPr lang="ja-JP" altLang="en-US"/>
              <a:t>僅在某個其他</a:t>
            </a:r>
            <a:r>
              <a:rPr lang="en-US" altLang="zh-TW" dirty="0"/>
              <a:t>process</a:t>
            </a:r>
            <a:r>
              <a:rPr lang="ja-JP" altLang="en-US"/>
              <a:t>完成或移交後而運行。</a:t>
            </a:r>
            <a:endParaRPr lang="en-US" altLang="ja-JP" dirty="0"/>
          </a:p>
          <a:p>
            <a:endParaRPr lang="en-TW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4FA6BA-9489-A418-6C69-2FA72EE9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028" y="3429000"/>
            <a:ext cx="6245943" cy="27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935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FA55-0E8D-F881-C79D-69C29797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同步與異步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F94-7892-776D-0774-7E50AAED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6295"/>
          </a:xfrm>
        </p:spPr>
        <p:txBody>
          <a:bodyPr>
            <a:normAutofit/>
          </a:bodyPr>
          <a:lstStyle/>
          <a:p>
            <a:r>
              <a:rPr lang="zh-TW" altLang="en-US" dirty="0"/>
              <a:t>通常來說，</a:t>
            </a:r>
            <a:r>
              <a:rPr lang="en-US" altLang="zh-TW" dirty="0"/>
              <a:t>JavaScript</a:t>
            </a:r>
            <a:r>
              <a:rPr lang="zh-TW" altLang="en-US" dirty="0"/>
              <a:t>的特性是</a:t>
            </a:r>
            <a:r>
              <a:rPr lang="en-US" altLang="zh-TW" dirty="0"/>
              <a:t>single-threaded</a:t>
            </a:r>
            <a:r>
              <a:rPr lang="zh-TW" altLang="en-US" dirty="0"/>
              <a:t> </a:t>
            </a:r>
            <a:r>
              <a:rPr lang="en-US" altLang="zh-TW" dirty="0"/>
              <a:t>synchronous</a:t>
            </a:r>
            <a:r>
              <a:rPr lang="zh-TW" altLang="en-US" dirty="0"/>
              <a:t>，代表</a:t>
            </a:r>
            <a:r>
              <a:rPr lang="en-US" altLang="zh-TW" dirty="0"/>
              <a:t>JavaScript</a:t>
            </a:r>
            <a:r>
              <a:rPr lang="zh-TW" altLang="en-US" dirty="0"/>
              <a:t>是個一次只會做一件事情的程式語言。然而，</a:t>
            </a:r>
            <a:r>
              <a:rPr lang="en-US" altLang="zh-TW" dirty="0"/>
              <a:t>JS</a:t>
            </a:r>
            <a:r>
              <a:rPr lang="zh-TW" altLang="en-US" dirty="0"/>
              <a:t>有內建的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，例如</a:t>
            </a:r>
            <a:r>
              <a:rPr lang="en-US" altLang="zh-TW" dirty="0" err="1"/>
              <a:t>setTimeout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r>
              <a:rPr lang="en-US" dirty="0" err="1"/>
              <a:t>setTimeout</a:t>
            </a:r>
            <a:r>
              <a:rPr lang="en-US" dirty="0"/>
              <a:t>() </a:t>
            </a:r>
            <a:r>
              <a:rPr lang="en-US" altLang="zh-TW" dirty="0" err="1"/>
              <a:t>funtion</a:t>
            </a:r>
            <a:r>
              <a:rPr lang="ja-JP" altLang="en-US"/>
              <a:t>設置一個計時器，一旦計時器時間到，該計時器就會執行一個函數或指定的一段代碼。</a:t>
            </a:r>
            <a:r>
              <a:rPr lang="en-US" dirty="0"/>
              <a:t> </a:t>
            </a:r>
            <a:r>
              <a:rPr lang="en-US" dirty="0" err="1"/>
              <a:t>setTimeout</a:t>
            </a:r>
            <a:r>
              <a:rPr lang="en-US" altLang="zh-TW" dirty="0"/>
              <a:t>()</a:t>
            </a:r>
            <a:r>
              <a:rPr lang="zh-TW" altLang="en-US" dirty="0"/>
              <a:t>的語法為：</a:t>
            </a:r>
            <a:endParaRPr lang="en-US" altLang="ja-JP" dirty="0"/>
          </a:p>
          <a:p>
            <a:r>
              <a:rPr lang="en-US" i="1" dirty="0" err="1"/>
              <a:t>setTimeout</a:t>
            </a:r>
            <a:r>
              <a:rPr lang="en-US" i="1" dirty="0"/>
              <a:t>(code, delay)</a:t>
            </a:r>
          </a:p>
          <a:p>
            <a:r>
              <a:rPr lang="en-US" altLang="zh-TW" dirty="0"/>
              <a:t>Code</a:t>
            </a:r>
            <a:r>
              <a:rPr lang="zh-TW" altLang="en-US" dirty="0"/>
              <a:t>是</a:t>
            </a:r>
            <a:r>
              <a:rPr lang="en-US" altLang="zh-TW" dirty="0"/>
              <a:t>delay</a:t>
            </a:r>
            <a:r>
              <a:rPr lang="zh-TW" altLang="en-US" dirty="0"/>
              <a:t>結束時要執行的程式碼，</a:t>
            </a:r>
            <a:r>
              <a:rPr lang="en-US" altLang="zh-TW" dirty="0"/>
              <a:t>delay</a:t>
            </a:r>
            <a:r>
              <a:rPr lang="ja-JP" altLang="en-US"/>
              <a:t> 是在執行指定的函數或代碼之前計時器應等待的時間（以毫秒為單位）。如果省略此參數，則使用值 </a:t>
            </a:r>
            <a:r>
              <a:rPr lang="en-US" altLang="ja-JP" dirty="0"/>
              <a:t>0</a:t>
            </a:r>
            <a:r>
              <a:rPr lang="ja-JP" altLang="en-US"/>
              <a:t>，表示“立即”執行。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5918269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652-14A8-A282-F089-E5823E4D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同步與異步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E587-BF71-C35C-1770-633F6301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4791"/>
          </a:xfrm>
        </p:spPr>
        <p:txBody>
          <a:bodyPr>
            <a:normAutofit lnSpcReduction="10000"/>
          </a:bodyPr>
          <a:lstStyle/>
          <a:p>
            <a:r>
              <a:rPr lang="en-US" altLang="zh-TW" i="1" dirty="0" err="1"/>
              <a:t>console.log</a:t>
            </a:r>
            <a:r>
              <a:rPr lang="en-US" altLang="zh-TW" i="1" dirty="0"/>
              <a:t>(’start’);</a:t>
            </a:r>
          </a:p>
          <a:p>
            <a:r>
              <a:rPr lang="en-US" altLang="zh-TW" i="1" dirty="0" err="1"/>
              <a:t>setTimeout</a:t>
            </a:r>
            <a:r>
              <a:rPr lang="en-US" altLang="zh-TW" i="1" dirty="0"/>
              <a:t>(()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</a:p>
          <a:p>
            <a:r>
              <a:rPr lang="zh-TW" altLang="en-US" i="1" dirty="0"/>
              <a:t>    </a:t>
            </a:r>
            <a:r>
              <a:rPr lang="en-US" altLang="zh-TW" i="1" dirty="0" err="1"/>
              <a:t>console.log</a:t>
            </a:r>
            <a:r>
              <a:rPr lang="en-US" altLang="zh-TW" i="1" dirty="0"/>
              <a:t>(‘Here</a:t>
            </a:r>
            <a:r>
              <a:rPr lang="zh-TW" altLang="en-US" i="1" dirty="0"/>
              <a:t> </a:t>
            </a:r>
            <a:r>
              <a:rPr lang="en-US" altLang="zh-TW" i="1" dirty="0"/>
              <a:t>is</a:t>
            </a:r>
            <a:r>
              <a:rPr lang="zh-TW" altLang="en-US" i="1" dirty="0"/>
              <a:t> </a:t>
            </a:r>
            <a:r>
              <a:rPr lang="en-US" altLang="zh-TW" i="1" dirty="0"/>
              <a:t>the</a:t>
            </a:r>
            <a:r>
              <a:rPr lang="zh-TW" altLang="en-US" i="1" dirty="0"/>
              <a:t> </a:t>
            </a:r>
            <a:r>
              <a:rPr lang="en-US" altLang="zh-TW" i="1" dirty="0"/>
              <a:t>code.’);</a:t>
            </a:r>
          </a:p>
          <a:p>
            <a:r>
              <a:rPr lang="en-US" altLang="zh-TW" i="1" dirty="0"/>
              <a:t>},</a:t>
            </a:r>
            <a:r>
              <a:rPr lang="zh-TW" altLang="en-US" i="1" dirty="0"/>
              <a:t> </a:t>
            </a:r>
            <a:r>
              <a:rPr lang="en-US" altLang="zh-TW" i="1" dirty="0"/>
              <a:t>2000)</a:t>
            </a:r>
          </a:p>
          <a:p>
            <a:r>
              <a:rPr lang="en-US" altLang="zh-TW" i="1" dirty="0" err="1"/>
              <a:t>console.log</a:t>
            </a:r>
            <a:r>
              <a:rPr lang="en-US" altLang="zh-TW" i="1" dirty="0"/>
              <a:t>(end’);</a:t>
            </a:r>
          </a:p>
          <a:p>
            <a:r>
              <a:rPr lang="en-US" dirty="0" err="1"/>
              <a:t>上面這段程式碼執行的結果是</a:t>
            </a:r>
            <a:r>
              <a:rPr lang="en-US" dirty="0"/>
              <a:t>：</a:t>
            </a:r>
          </a:p>
          <a:p>
            <a:r>
              <a:rPr lang="en-US" altLang="zh-TW" i="1" dirty="0"/>
              <a:t>start</a:t>
            </a:r>
            <a:br>
              <a:rPr lang="en-US" altLang="zh-TW" i="1" dirty="0"/>
            </a:br>
            <a:r>
              <a:rPr lang="en-US" altLang="zh-TW" i="1" dirty="0"/>
              <a:t>end</a:t>
            </a:r>
            <a:br>
              <a:rPr lang="en-US" altLang="zh-TW" i="1" dirty="0"/>
            </a:br>
            <a:r>
              <a:rPr lang="en-US" altLang="zh-TW" i="1" dirty="0"/>
              <a:t>Here</a:t>
            </a:r>
            <a:r>
              <a:rPr lang="zh-TW" altLang="en-US" i="1" dirty="0"/>
              <a:t> </a:t>
            </a:r>
            <a:r>
              <a:rPr lang="en-US" altLang="zh-TW" i="1" dirty="0"/>
              <a:t>is</a:t>
            </a:r>
            <a:r>
              <a:rPr lang="zh-TW" altLang="en-US" i="1" dirty="0"/>
              <a:t> </a:t>
            </a:r>
            <a:r>
              <a:rPr lang="en-US" altLang="zh-TW" i="1" dirty="0"/>
              <a:t>the</a:t>
            </a:r>
            <a:r>
              <a:rPr lang="zh-TW" altLang="en-US" i="1" dirty="0"/>
              <a:t> </a:t>
            </a:r>
            <a:r>
              <a:rPr lang="en-US" altLang="zh-TW" i="1" dirty="0"/>
              <a:t>code.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9669859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A8D3-463E-78A5-3B0A-4D3FEB3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52BF-2CFB-8467-C5BB-6C2E44D1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 </a:t>
            </a:r>
            <a:r>
              <a:rPr lang="ja-JP" altLang="en-US"/>
              <a:t>是現代 </a:t>
            </a:r>
            <a:r>
              <a:rPr lang="en-US" dirty="0"/>
              <a:t>JavaScript </a:t>
            </a:r>
            <a:r>
              <a:rPr lang="ja-JP" altLang="en-US"/>
              <a:t>中異步編程的基礎。</a:t>
            </a:r>
            <a:r>
              <a:rPr lang="en-US" dirty="0"/>
              <a:t>Promise </a:t>
            </a:r>
            <a:r>
              <a:rPr lang="ja-JP" altLang="en-US"/>
              <a:t>是一個由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所</a:t>
            </a:r>
            <a:r>
              <a:rPr lang="en-US" altLang="zh-TW" dirty="0"/>
              <a:t>return</a:t>
            </a:r>
            <a:r>
              <a:rPr lang="ja-JP" altLang="en-US"/>
              <a:t>的物件，主要功能是，</a:t>
            </a:r>
            <a:r>
              <a:rPr lang="en-US" dirty="0"/>
              <a:t>Promise </a:t>
            </a:r>
            <a:r>
              <a:rPr lang="ja-JP" altLang="en-US"/>
              <a:t>會代理一個建立時不用預先得知結果的值。</a:t>
            </a:r>
            <a:endParaRPr lang="en-US" altLang="ja-JP" dirty="0"/>
          </a:p>
          <a:p>
            <a:r>
              <a:rPr lang="en-US" dirty="0"/>
              <a:t>Promise</a:t>
            </a:r>
            <a:r>
              <a:rPr lang="ja-JP" altLang="en-US"/>
              <a:t>使我們能夠繫結著發動非同步操作後，最終的成功值</a:t>
            </a:r>
            <a:r>
              <a:rPr lang="en-US" altLang="zh-TW" dirty="0"/>
              <a:t>(</a:t>
            </a:r>
            <a:r>
              <a:rPr lang="en-US" dirty="0"/>
              <a:t>success value</a:t>
            </a:r>
            <a:r>
              <a:rPr lang="en-US" altLang="zh-TW" dirty="0"/>
              <a:t>)</a:t>
            </a:r>
            <a:r>
              <a:rPr lang="ja-JP" altLang="en-US"/>
              <a:t>或失敗訊息</a:t>
            </a:r>
            <a:r>
              <a:rPr lang="en-US" altLang="zh-TW" dirty="0"/>
              <a:t>(</a:t>
            </a:r>
            <a:r>
              <a:rPr lang="en-US" dirty="0"/>
              <a:t>failure reason</a:t>
            </a:r>
            <a:r>
              <a:rPr lang="en-US" altLang="zh-TW" dirty="0"/>
              <a:t>)</a:t>
            </a:r>
            <a:r>
              <a:rPr lang="ja-JP" altLang="en-US"/>
              <a:t>的處理函式（</a:t>
            </a:r>
            <a:r>
              <a:rPr lang="en-US" dirty="0"/>
              <a:t>handlers）。</a:t>
            </a:r>
            <a:r>
              <a:rPr lang="ja-JP" altLang="en-US"/>
              <a:t>我們向伺服器傳送</a:t>
            </a:r>
            <a:r>
              <a:rPr lang="en-US" dirty="0"/>
              <a:t>request</a:t>
            </a:r>
            <a:r>
              <a:rPr lang="ja-JP" altLang="en-US"/>
              <a:t>之後，因為需要等待</a:t>
            </a:r>
            <a:r>
              <a:rPr lang="en-US" dirty="0"/>
              <a:t>response</a:t>
            </a:r>
            <a:r>
              <a:rPr lang="ja-JP" altLang="en-US"/>
              <a:t>的時間，所以我們會先得到一個</a:t>
            </a:r>
            <a:r>
              <a:rPr lang="en-US" dirty="0"/>
              <a:t>Promise，</a:t>
            </a:r>
            <a:r>
              <a:rPr lang="ja-JP" altLang="en-US"/>
              <a:t>而這個</a:t>
            </a:r>
            <a:r>
              <a:rPr lang="en-US" dirty="0"/>
              <a:t>Promise</a:t>
            </a:r>
            <a:r>
              <a:rPr lang="ja-JP" altLang="en-US"/>
              <a:t>目前的狀態是「擱置」</a:t>
            </a:r>
            <a:r>
              <a:rPr lang="en-US" altLang="zh-TW" dirty="0"/>
              <a:t>(</a:t>
            </a:r>
            <a:r>
              <a:rPr lang="en-US" dirty="0"/>
              <a:t>pending</a:t>
            </a:r>
            <a:r>
              <a:rPr lang="en-US" altLang="zh-TW" dirty="0"/>
              <a:t>)</a:t>
            </a:r>
            <a:r>
              <a:rPr lang="en-US" dirty="0"/>
              <a:t>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2312889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5E79-2D6B-D25A-5B1D-63131CE2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F0-190A-F22D-5CCB-E4438E7A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2871"/>
          </a:xfrm>
        </p:spPr>
        <p:txBody>
          <a:bodyPr>
            <a:normAutofit/>
          </a:bodyPr>
          <a:lstStyle/>
          <a:p>
            <a:r>
              <a:rPr lang="ja-JP" altLang="en-US"/>
              <a:t>一個 </a:t>
            </a:r>
            <a:r>
              <a:rPr lang="en-US" dirty="0"/>
              <a:t>Promise </a:t>
            </a:r>
            <a:r>
              <a:rPr lang="ja-JP" altLang="en-US"/>
              <a:t>物件有處於以下三種狀態：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擱置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pending</a:t>
            </a:r>
            <a:r>
              <a:rPr lang="en-US" altLang="zh-TW" dirty="0"/>
              <a:t>)</a:t>
            </a:r>
            <a:r>
              <a:rPr lang="en-US" dirty="0"/>
              <a:t>：</a:t>
            </a:r>
            <a:r>
              <a:rPr lang="ja-JP" altLang="en-US"/>
              <a:t>初始狀態，並不是 </a:t>
            </a:r>
            <a:r>
              <a:rPr lang="en-US" dirty="0"/>
              <a:t>fulfilled </a:t>
            </a:r>
            <a:r>
              <a:rPr lang="ja-JP" altLang="en-US"/>
              <a:t>與 </a:t>
            </a:r>
            <a:r>
              <a:rPr lang="en-US" dirty="0"/>
              <a:t>rejected。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實現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fulfilled</a:t>
            </a:r>
            <a:r>
              <a:rPr lang="en-US" altLang="zh-TW" dirty="0"/>
              <a:t>)</a:t>
            </a:r>
            <a:r>
              <a:rPr lang="en-US" dirty="0"/>
              <a:t>：</a:t>
            </a:r>
            <a:r>
              <a:rPr lang="ja-JP" altLang="en-US"/>
              <a:t>表示操作成功地完成。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拒絕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rejected</a:t>
            </a:r>
            <a:r>
              <a:rPr lang="en-US" altLang="zh-TW" dirty="0"/>
              <a:t>)</a:t>
            </a:r>
            <a:r>
              <a:rPr lang="en-US" dirty="0"/>
              <a:t>：</a:t>
            </a:r>
            <a:r>
              <a:rPr lang="ja-JP" altLang="en-US"/>
              <a:t>表示操作失敗了。</a:t>
            </a:r>
          </a:p>
          <a:p>
            <a:r>
              <a:rPr lang="en-US" dirty="0"/>
              <a:t>Promise</a:t>
            </a:r>
            <a:r>
              <a:rPr lang="ja-JP" altLang="en-US"/>
              <a:t>在</a:t>
            </a:r>
            <a:r>
              <a:rPr lang="en-US" dirty="0"/>
              <a:t>pending</a:t>
            </a:r>
            <a:r>
              <a:rPr lang="ja-JP" altLang="en-US"/>
              <a:t>後的幾秒之內，狀態可能變成</a:t>
            </a:r>
            <a:r>
              <a:rPr lang="en-US" dirty="0"/>
              <a:t>fulfilled</a:t>
            </a:r>
            <a:r>
              <a:rPr lang="ja-JP" altLang="en-US"/>
              <a:t>或是</a:t>
            </a:r>
            <a:r>
              <a:rPr lang="en-US" dirty="0"/>
              <a:t>rejected。</a:t>
            </a:r>
            <a:r>
              <a:rPr lang="ja-JP" altLang="en-US"/>
              <a:t>一個處於擱置</a:t>
            </a:r>
            <a:r>
              <a:rPr lang="en-US" altLang="ja-JP" dirty="0"/>
              <a:t>(</a:t>
            </a:r>
            <a:r>
              <a:rPr lang="en-US" dirty="0"/>
              <a:t>pending)</a:t>
            </a:r>
            <a:r>
              <a:rPr lang="ja-JP" altLang="en-US"/>
              <a:t>狀態的 </a:t>
            </a:r>
            <a:r>
              <a:rPr lang="en-US" altLang="zh-TW" dirty="0"/>
              <a:t>P</a:t>
            </a:r>
            <a:r>
              <a:rPr lang="en-US" dirty="0"/>
              <a:t>romise ，</a:t>
            </a:r>
            <a:r>
              <a:rPr lang="en-US" dirty="0" err="1"/>
              <a:t>若操作成功</a:t>
            </a:r>
            <a:r>
              <a:rPr lang="en-US" dirty="0"/>
              <a:t>，</a:t>
            </a:r>
            <a:r>
              <a:rPr lang="ja-JP" altLang="en-US"/>
              <a:t>能夠將狀態變成</a:t>
            </a:r>
            <a:r>
              <a:rPr lang="en-US" dirty="0"/>
              <a:t>fulfilled，</a:t>
            </a:r>
            <a:r>
              <a:rPr lang="ja-JP" altLang="en-US"/>
              <a:t>或是因為某些原因或錯誤而被</a:t>
            </a:r>
            <a:r>
              <a:rPr lang="en-US" dirty="0" err="1"/>
              <a:t>操作失敗，變成</a:t>
            </a:r>
            <a:r>
              <a:rPr lang="ja-JP" altLang="en-US"/>
              <a:t>拒絕</a:t>
            </a:r>
            <a:r>
              <a:rPr lang="en-US" altLang="zh-TW" dirty="0"/>
              <a:t>(</a:t>
            </a:r>
            <a:r>
              <a:rPr lang="en-US" dirty="0"/>
              <a:t>rejected</a:t>
            </a:r>
            <a:r>
              <a:rPr lang="en-US" altLang="zh-TW" dirty="0"/>
              <a:t>)</a:t>
            </a:r>
            <a:r>
              <a:rPr lang="zh-TW" altLang="en-US" dirty="0"/>
              <a:t>狀態</a:t>
            </a:r>
            <a:r>
              <a:rPr lang="en-US" dirty="0"/>
              <a:t>。</a:t>
            </a:r>
            <a:r>
              <a:rPr lang="ja-JP" altLang="en-US"/>
              <a:t>當上述任一狀態轉換發生時，那些透過 </a:t>
            </a:r>
            <a:r>
              <a:rPr lang="en-US" dirty="0"/>
              <a:t>then </a:t>
            </a:r>
            <a:r>
              <a:rPr lang="ja-JP" altLang="en-US"/>
              <a:t>方法所繫結的</a:t>
            </a:r>
            <a:r>
              <a:rPr lang="en-US" altLang="zh-TW" dirty="0"/>
              <a:t>callback</a:t>
            </a:r>
            <a:r>
              <a:rPr lang="ja-JP" altLang="en-US"/>
              <a:t>就會被調用。</a:t>
            </a:r>
          </a:p>
        </p:txBody>
      </p:sp>
    </p:spTree>
    <p:extLst>
      <p:ext uri="{BB962C8B-B14F-4D97-AF65-F5344CB8AC3E}">
        <p14:creationId xmlns:p14="http://schemas.microsoft.com/office/powerpoint/2010/main" val="367656699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630B-B550-F32B-B226-401609E5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82A4-B0EB-D312-A861-D872E8C8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例如</a:t>
            </a:r>
            <a:r>
              <a:rPr lang="en-US" dirty="0"/>
              <a:t>：</a:t>
            </a:r>
          </a:p>
          <a:p>
            <a:r>
              <a:rPr lang="en-US" altLang="zh-TW" i="1" dirty="0"/>
              <a:t>let</a:t>
            </a:r>
            <a:r>
              <a:rPr lang="zh-TW" altLang="en-US" i="1" dirty="0"/>
              <a:t> </a:t>
            </a:r>
            <a:r>
              <a:rPr lang="en-US" altLang="zh-TW" i="1" dirty="0" err="1"/>
              <a:t>promiseObject</a:t>
            </a:r>
            <a:r>
              <a:rPr lang="zh-TW" altLang="en-US" i="1" dirty="0"/>
              <a:t> </a:t>
            </a:r>
            <a:r>
              <a:rPr lang="en-US" altLang="zh-TW" i="1" dirty="0"/>
              <a:t>=</a:t>
            </a:r>
            <a:r>
              <a:rPr lang="zh-TW" altLang="en-US" i="1" dirty="0"/>
              <a:t> </a:t>
            </a:r>
            <a:r>
              <a:rPr lang="en-US" altLang="zh-TW" i="1" dirty="0"/>
              <a:t>fetch(URL);</a:t>
            </a:r>
            <a:br>
              <a:rPr lang="en-US" altLang="zh-TW" i="1" dirty="0"/>
            </a:br>
            <a:r>
              <a:rPr lang="en-US" altLang="zh-TW" i="1" dirty="0" err="1"/>
              <a:t>promiseObject.then</a:t>
            </a:r>
            <a:r>
              <a:rPr lang="en-US" altLang="zh-TW" i="1" dirty="0"/>
              <a:t>((data)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</a:t>
            </a:r>
            <a:br>
              <a:rPr lang="en-US" altLang="zh-TW" i="1" dirty="0"/>
            </a:br>
            <a:r>
              <a:rPr lang="zh-TW" altLang="en-US" i="1" dirty="0"/>
              <a:t>    </a:t>
            </a:r>
            <a:r>
              <a:rPr lang="en-US" altLang="zh-TW" i="1" dirty="0" err="1"/>
              <a:t>console.log</a:t>
            </a:r>
            <a:r>
              <a:rPr lang="en-US" altLang="zh-TW" i="1" dirty="0"/>
              <a:t>(data);</a:t>
            </a:r>
            <a:br>
              <a:rPr lang="en-US" altLang="zh-TW" i="1" dirty="0"/>
            </a:br>
            <a:r>
              <a:rPr lang="en-US" altLang="zh-TW" i="1" dirty="0"/>
              <a:t>})</a:t>
            </a:r>
          </a:p>
          <a:p>
            <a:r>
              <a:rPr lang="en-US" dirty="0" err="1"/>
              <a:t>這段程式碼中，當</a:t>
            </a:r>
            <a:r>
              <a:rPr lang="en-US" altLang="zh-TW" dirty="0" err="1"/>
              <a:t>promiseObject</a:t>
            </a:r>
            <a:r>
              <a:rPr lang="zh-TW" altLang="en-US" dirty="0"/>
              <a:t>從</a:t>
            </a:r>
            <a:r>
              <a:rPr lang="en-US" altLang="zh-TW" dirty="0"/>
              <a:t>pending</a:t>
            </a:r>
            <a:r>
              <a:rPr lang="zh-TW" altLang="en-US" dirty="0"/>
              <a:t>變成</a:t>
            </a:r>
            <a:r>
              <a:rPr lang="en-US" altLang="zh-TW" dirty="0"/>
              <a:t>fulfilled</a:t>
            </a:r>
            <a:r>
              <a:rPr lang="zh-TW" altLang="en-US" dirty="0"/>
              <a:t>之後，</a:t>
            </a:r>
            <a:r>
              <a:rPr lang="en-US" altLang="zh-TW" dirty="0"/>
              <a:t>.then()</a:t>
            </a:r>
            <a:r>
              <a:rPr lang="zh-TW" altLang="en-US" dirty="0"/>
              <a:t>內部的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就會被</a:t>
            </a:r>
            <a:r>
              <a:rPr lang="en-US" altLang="zh-TW" dirty="0"/>
              <a:t>JavaScript</a:t>
            </a:r>
            <a:r>
              <a:rPr lang="zh-TW" altLang="en-US" dirty="0"/>
              <a:t>自動執行。執行時，帶入的參數就是從</a:t>
            </a:r>
            <a:r>
              <a:rPr lang="en-US" altLang="zh-TW" dirty="0"/>
              <a:t>URL</a:t>
            </a:r>
            <a:r>
              <a:rPr lang="zh-TW" altLang="en-US" dirty="0"/>
              <a:t>獲得的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內容。</a:t>
            </a:r>
            <a:endParaRPr lang="en-TW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5C4D89-0FE8-983A-7231-C8766E8E7D22}"/>
              </a:ext>
            </a:extLst>
          </p:cNvPr>
          <p:cNvCxnSpPr>
            <a:cxnSpLocks/>
          </p:cNvCxnSpPr>
          <p:nvPr/>
        </p:nvCxnSpPr>
        <p:spPr>
          <a:xfrm flipH="1">
            <a:off x="4218432" y="2535936"/>
            <a:ext cx="2633472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159255-C22C-B9C9-29BB-911724C0CBA7}"/>
              </a:ext>
            </a:extLst>
          </p:cNvPr>
          <p:cNvSpPr txBox="1"/>
          <p:nvPr/>
        </p:nvSpPr>
        <p:spPr>
          <a:xfrm>
            <a:off x="6937248" y="2212770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JavaScript's Fetch API allows us to send HTTP requests.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61544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43381</TotalTime>
  <Words>3103</Words>
  <Application>Microsoft Office PowerPoint</Application>
  <PresentationFormat>寬螢幕</PresentationFormat>
  <Paragraphs>123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Calibri</vt:lpstr>
      <vt:lpstr>Times New Roman</vt:lpstr>
      <vt:lpstr>Wingdings</vt:lpstr>
      <vt:lpstr>RetrospectVTI</vt:lpstr>
      <vt:lpstr>Asynchronous JavaScript</vt:lpstr>
      <vt:lpstr>Ajax</vt:lpstr>
      <vt:lpstr>PowerPoint 簡報</vt:lpstr>
      <vt:lpstr>同步與異步</vt:lpstr>
      <vt:lpstr>同步與異步</vt:lpstr>
      <vt:lpstr>同步與異步</vt:lpstr>
      <vt:lpstr>Promise</vt:lpstr>
      <vt:lpstr>Promise</vt:lpstr>
      <vt:lpstr>Promise</vt:lpstr>
      <vt:lpstr>PowerPoint 簡報</vt:lpstr>
      <vt:lpstr>PowerPoint 簡報</vt:lpstr>
      <vt:lpstr>Catching Errors</vt:lpstr>
      <vt:lpstr>Combining Multiple Promises</vt:lpstr>
      <vt:lpstr>Combining Multiple Promises</vt:lpstr>
      <vt:lpstr>Combining Multiple Promises</vt:lpstr>
      <vt:lpstr>Async and Await</vt:lpstr>
      <vt:lpstr>Async and Await</vt:lpstr>
      <vt:lpstr>Async and Await</vt:lpstr>
      <vt:lpstr>Node.js Event Loop</vt:lpstr>
      <vt:lpstr>Node.js Event Loop</vt:lpstr>
      <vt:lpstr>Node.js Event Loop</vt:lpstr>
      <vt:lpstr>Node.js Event Loop</vt:lpstr>
      <vt:lpstr>Node.js Event Loop</vt:lpstr>
      <vt:lpstr>Node.js Event Loop</vt:lpstr>
      <vt:lpstr>Node.js Event Loop</vt:lpstr>
      <vt:lpstr>Node.js Event Loop</vt:lpstr>
      <vt:lpstr>(進階課程) Race Condition</vt:lpstr>
      <vt:lpstr>(進階課程) Race Condition</vt:lpstr>
      <vt:lpstr>(進階課程) Race Condition</vt:lpstr>
      <vt:lpstr>(進階課程) Race Condition</vt:lpstr>
      <vt:lpstr>Promise-Based API</vt:lpstr>
      <vt:lpstr>Promise-Based API</vt:lpstr>
      <vt:lpstr>Promise-Based API</vt:lpstr>
      <vt:lpstr>Promise-Based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8259</cp:revision>
  <dcterms:created xsi:type="dcterms:W3CDTF">2021-02-23T11:38:50Z</dcterms:created>
  <dcterms:modified xsi:type="dcterms:W3CDTF">2022-10-15T03:06:08Z</dcterms:modified>
</cp:coreProperties>
</file>