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694"/>
  </p:normalViewPr>
  <p:slideViewPr>
    <p:cSldViewPr snapToGrid="0">
      <p:cViewPr varScale="1">
        <p:scale>
          <a:sx n="79" d="100"/>
          <a:sy n="79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C473E-9F8C-4610-A3DB-F98DDF9A6136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8109-67DF-4E57-9C77-D8F9442E4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5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8109-67DF-4E57-9C77-D8F9442E4A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8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MongoDB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DE2558-8CC5-6C92-A1EC-9259A2F6F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4013-B63E-4869-AAD0-AB0C61F8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7357-6C61-286D-14D2-EA6BC4A9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db.collection.deleteOne</a:t>
            </a:r>
            <a:r>
              <a:rPr lang="en-US" dirty="0"/>
              <a:t>(&lt;filter&gt;)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可以刪除</a:t>
            </a:r>
            <a:r>
              <a:rPr lang="en-US" dirty="0"/>
              <a:t>collection</a:t>
            </a:r>
            <a:r>
              <a:rPr lang="zh-TW" altLang="en-US" dirty="0"/>
              <a:t>內的第一筆符合</a:t>
            </a:r>
            <a:r>
              <a:rPr lang="en-US" altLang="zh-TW" dirty="0"/>
              <a:t>filter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db.collection.deleteMany</a:t>
            </a:r>
            <a:r>
              <a:rPr lang="en-US" altLang="zh-TW" dirty="0"/>
              <a:t>(&lt;filter&gt;)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刪除</a:t>
            </a:r>
            <a:r>
              <a:rPr lang="en-US" dirty="0" err="1"/>
              <a:t>collectio</a:t>
            </a:r>
            <a:r>
              <a:rPr lang="en-US" altLang="zh-TW" dirty="0" err="1"/>
              <a:t>n</a:t>
            </a:r>
            <a:r>
              <a:rPr lang="en-US" dirty="0" err="1"/>
              <a:t>內</a:t>
            </a:r>
            <a:r>
              <a:rPr lang="zh-TW" altLang="en-US" dirty="0"/>
              <a:t>所有符合</a:t>
            </a:r>
            <a:r>
              <a:rPr lang="en-US" altLang="zh-TW" dirty="0"/>
              <a:t>filter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4373528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DA55-FBB9-F598-D657-910F4754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8FD7-902A-D107-C311-1B553683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6048955" cy="3760891"/>
          </a:xfrm>
        </p:spPr>
        <p:txBody>
          <a:bodyPr/>
          <a:lstStyle/>
          <a:p>
            <a:r>
              <a:rPr lang="en-US" dirty="0"/>
              <a:t>JavaScript Object Notation，</a:t>
            </a:r>
            <a:r>
              <a:rPr lang="ja-JP" altLang="en-US" dirty="0"/>
              <a:t>通常稱為 </a:t>
            </a:r>
            <a:r>
              <a:rPr lang="en-US" dirty="0"/>
              <a:t>JSON，</a:t>
            </a:r>
            <a:r>
              <a:rPr lang="ja-JP" altLang="en-US" dirty="0"/>
              <a:t>在 </a:t>
            </a:r>
            <a:r>
              <a:rPr lang="en-US" altLang="ja-JP" dirty="0"/>
              <a:t>2000 </a:t>
            </a:r>
            <a:r>
              <a:rPr lang="ja-JP" altLang="en-US" dirty="0"/>
              <a:t>年代初期由 </a:t>
            </a:r>
            <a:r>
              <a:rPr lang="en-US" dirty="0"/>
              <a:t>JavaScript </a:t>
            </a:r>
            <a:r>
              <a:rPr lang="ja-JP" altLang="en-US" dirty="0"/>
              <a:t>創建者 </a:t>
            </a:r>
            <a:r>
              <a:rPr lang="en-US" dirty="0"/>
              <a:t>Douglas Crockford </a:t>
            </a:r>
            <a:r>
              <a:rPr lang="ja-JP" altLang="en-US" dirty="0"/>
              <a:t>定義為 </a:t>
            </a:r>
            <a:r>
              <a:rPr lang="en-US" dirty="0"/>
              <a:t>JavaScript </a:t>
            </a:r>
            <a:r>
              <a:rPr lang="ja-JP" altLang="en-US" dirty="0"/>
              <a:t>語言的一部分。</a:t>
            </a:r>
            <a:r>
              <a:rPr lang="en-US" altLang="ja-JP" dirty="0"/>
              <a:t>JavaScript </a:t>
            </a:r>
            <a:r>
              <a:rPr lang="ja-JP" altLang="en-US" dirty="0"/>
              <a:t>物件是簡單的容器，其中一個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ja-JP" altLang="en-US" dirty="0"/>
              <a:t>可以映射到一個</a:t>
            </a:r>
            <a:r>
              <a:rPr lang="en-US" altLang="zh-TW" dirty="0"/>
              <a:t>value </a:t>
            </a:r>
            <a:r>
              <a:rPr lang="ja-JP" altLang="en-US" dirty="0"/>
              <a:t>（這個</a:t>
            </a:r>
            <a:r>
              <a:rPr lang="en-US" altLang="zh-TW" dirty="0"/>
              <a:t>value</a:t>
            </a:r>
            <a:r>
              <a:rPr lang="ja-JP" altLang="en-US" dirty="0"/>
              <a:t>可以是數字、</a:t>
            </a:r>
            <a:r>
              <a:rPr lang="en-US" altLang="zh-TW" dirty="0"/>
              <a:t>String</a:t>
            </a:r>
            <a:r>
              <a:rPr lang="ja-JP" altLang="en-US" dirty="0"/>
              <a:t>、</a:t>
            </a:r>
            <a:r>
              <a:rPr lang="en-US" altLang="zh-TW" dirty="0"/>
              <a:t>Function</a:t>
            </a:r>
            <a:r>
              <a:rPr lang="ja-JP" altLang="en-US" dirty="0"/>
              <a:t>，甚至是另一個物件）。這種簡單的語言特性允許 </a:t>
            </a:r>
            <a:r>
              <a:rPr lang="en-US" altLang="ja-JP" dirty="0"/>
              <a:t>JavaScript </a:t>
            </a:r>
            <a:r>
              <a:rPr lang="zh-TW" altLang="en-US" dirty="0"/>
              <a:t>物件</a:t>
            </a:r>
            <a:r>
              <a:rPr lang="ja-JP" altLang="en-US" dirty="0"/>
              <a:t>在文件中非常簡單地表示：</a:t>
            </a:r>
            <a:endParaRPr lang="en-TW" dirty="0"/>
          </a:p>
        </p:txBody>
      </p:sp>
      <p:pic>
        <p:nvPicPr>
          <p:cNvPr id="6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BCB782FD-244B-3942-91BE-43DCE635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3" y="2108201"/>
            <a:ext cx="3483187" cy="39903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4877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874-32D2-7BD5-6F3B-DC72708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90F9-BC02-967D-6D40-A10A3B6C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406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ja-JP" altLang="en-US"/>
              <a:t>的普遍性使其成為</a:t>
            </a:r>
            <a:r>
              <a:rPr lang="zh-TW" altLang="en-US" dirty="0"/>
              <a:t> </a:t>
            </a:r>
            <a:r>
              <a:rPr lang="en-US" dirty="0"/>
              <a:t>MongoDB</a:t>
            </a:r>
            <a:r>
              <a:rPr lang="zh-TW" altLang="en-US" dirty="0"/>
              <a:t> 在開發時的</a:t>
            </a:r>
            <a:r>
              <a:rPr lang="ja-JP" altLang="en-US"/>
              <a:t>數據結構第一選擇。 但是，有幾個問題使 </a:t>
            </a:r>
            <a:r>
              <a:rPr lang="en-US" altLang="ja-JP" dirty="0"/>
              <a:t>JSON </a:t>
            </a:r>
            <a:r>
              <a:rPr lang="ja-JP" altLang="en-US"/>
              <a:t>不太適合在數據庫內部使用：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</a:t>
            </a:r>
            <a:r>
              <a:rPr lang="ja-JP" altLang="en-US"/>
              <a:t>是基於純文字的格式，而純文字在解析上很緩慢。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</a:t>
            </a:r>
            <a:r>
              <a:rPr lang="ja-JP" altLang="en-US"/>
              <a:t>的高可讀性並無法節省儲存空間，另一個用</a:t>
            </a:r>
            <a:r>
              <a:rPr lang="en-US" altLang="zh-TW" dirty="0"/>
              <a:t>JSON</a:t>
            </a:r>
            <a:r>
              <a:rPr lang="zh-TW" altLang="en-US" dirty="0"/>
              <a:t>製作</a:t>
            </a:r>
            <a:r>
              <a:rPr lang="ja-JP" altLang="en-US"/>
              <a:t>數據庫會引發的問題。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</a:t>
            </a:r>
            <a:r>
              <a:rPr lang="ja-JP" altLang="en-US"/>
              <a:t>僅支持有限數量的基本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ja-JP" altLang="en-US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25180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38B-A994-6BF4-0D9C-516FE363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9730-4429-226C-C0A0-88CAD1A0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為了使 </a:t>
            </a:r>
            <a:r>
              <a:rPr lang="en-US" dirty="0"/>
              <a:t>MongoDB</a:t>
            </a:r>
            <a:r>
              <a:rPr lang="zh-TW" altLang="en-US" dirty="0"/>
              <a:t>提高性能，人們</a:t>
            </a:r>
            <a:r>
              <a:rPr lang="ja-JP" altLang="en-US" dirty="0"/>
              <a:t>發明了 </a:t>
            </a:r>
            <a:r>
              <a:rPr lang="en-US" dirty="0"/>
              <a:t>BSON </a:t>
            </a:r>
            <a:r>
              <a:rPr lang="ja-JP" altLang="en-US" dirty="0"/>
              <a:t>來解決以上的問題。</a:t>
            </a:r>
            <a:r>
              <a:rPr lang="en-US" dirty="0"/>
              <a:t> BSON</a:t>
            </a:r>
            <a:r>
              <a:rPr lang="zh-TW" altLang="en-US" dirty="0"/>
              <a:t> </a:t>
            </a:r>
            <a:r>
              <a:rPr lang="en-US" dirty="0" err="1"/>
              <a:t>基於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zh-TW" altLang="en-US" dirty="0"/>
              <a:t>，</a:t>
            </a:r>
            <a:r>
              <a:rPr lang="ja-JP" altLang="en-US" dirty="0"/>
              <a:t>但仍然具有高性能和通用性。</a:t>
            </a:r>
            <a:r>
              <a:rPr lang="en-US" dirty="0"/>
              <a:t> BSON</a:t>
            </a:r>
            <a:r>
              <a:rPr lang="zh-TW" altLang="en-US" dirty="0"/>
              <a:t> </a:t>
            </a:r>
            <a:r>
              <a:rPr lang="en-US" dirty="0" err="1"/>
              <a:t>代表</a:t>
            </a:r>
            <a:r>
              <a:rPr lang="zh-TW" altLang="en-US" dirty="0"/>
              <a:t> 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ja-JP" altLang="en-US" dirty="0"/>
              <a:t>，</a:t>
            </a:r>
            <a:r>
              <a:rPr lang="en-US" altLang="ja-JP" dirty="0"/>
              <a:t>BSON </a:t>
            </a:r>
            <a:r>
              <a:rPr lang="ja-JP" altLang="en-US" dirty="0"/>
              <a:t>的二進制結構對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ja-JP" altLang="en-US" dirty="0"/>
              <a:t>和長度信息進行編碼，從而可以更快地對其進行解析，針對速度、空間和靈活性進行了優化。</a:t>
            </a:r>
            <a:endParaRPr lang="en-US" dirty="0"/>
          </a:p>
          <a:p>
            <a:r>
              <a:rPr lang="en-US" dirty="0" err="1"/>
              <a:t>例如，將</a:t>
            </a:r>
            <a:r>
              <a:rPr lang="en-US" altLang="zh-TW" dirty="0" err="1"/>
              <a:t>JSON</a:t>
            </a:r>
            <a:r>
              <a:rPr lang="zh-TW" altLang="en-US" dirty="0"/>
              <a:t>的</a:t>
            </a:r>
            <a:r>
              <a:rPr lang="en-US" dirty="0"/>
              <a:t>{“hello”: “world”} </a:t>
            </a:r>
            <a:r>
              <a:rPr lang="en-US" dirty="0" err="1"/>
              <a:t>換成</a:t>
            </a:r>
            <a:r>
              <a:rPr lang="en-US" altLang="zh-TW" dirty="0" err="1"/>
              <a:t>BSON</a:t>
            </a:r>
            <a:r>
              <a:rPr lang="zh-TW" altLang="en-US" dirty="0"/>
              <a:t>會得到</a:t>
            </a:r>
            <a:endParaRPr lang="en-US" dirty="0"/>
          </a:p>
          <a:p>
            <a:r>
              <a:rPr lang="en-US" dirty="0"/>
              <a:t>\x16\x00\x00\x00\x02 hello\x00\x06\x00\x00\x00world\x00\x00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1561337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5A9-7AC1-6FEE-101C-67D60C7F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2F545-1DF5-6882-8006-C4AEEF624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37378"/>
              </p:ext>
            </p:extLst>
          </p:nvPr>
        </p:nvGraphicFramePr>
        <p:xfrm>
          <a:off x="1096963" y="2108200"/>
          <a:ext cx="9855642" cy="248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7769">
                  <a:extLst>
                    <a:ext uri="{9D8B030D-6E8A-4147-A177-3AD203B41FA5}">
                      <a16:colId xmlns:a16="http://schemas.microsoft.com/office/drawing/2014/main" val="907998862"/>
                    </a:ext>
                  </a:extLst>
                </a:gridCol>
                <a:gridCol w="3546389">
                  <a:extLst>
                    <a:ext uri="{9D8B030D-6E8A-4147-A177-3AD203B41FA5}">
                      <a16:colId xmlns:a16="http://schemas.microsoft.com/office/drawing/2014/main" val="2795458468"/>
                    </a:ext>
                  </a:extLst>
                </a:gridCol>
                <a:gridCol w="4391484">
                  <a:extLst>
                    <a:ext uri="{9D8B030D-6E8A-4147-A177-3AD203B41FA5}">
                      <a16:colId xmlns:a16="http://schemas.microsoft.com/office/drawing/2014/main" val="120584437"/>
                    </a:ext>
                  </a:extLst>
                </a:gridCol>
              </a:tblGrid>
              <a:tr h="522044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JSON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BSON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352050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Encoding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UTF-8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String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34841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Type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Support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Boolean,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Number,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String, Boolean, Number (Integer, Float, Long, Decimal128...), Array, Date, Raw Binary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756006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Readability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Human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Machine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Only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97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68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B917-D8DC-6912-5465-8528DE2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33F0-6C59-26F7-07DB-1C7076DB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33329" cy="3760891"/>
          </a:xfrm>
        </p:spPr>
        <p:txBody>
          <a:bodyPr/>
          <a:lstStyle/>
          <a:p>
            <a:r>
              <a:rPr lang="en-US" dirty="0"/>
              <a:t>MongoDB Shell </a:t>
            </a:r>
            <a:r>
              <a:rPr lang="en-US" altLang="zh-TW" dirty="0"/>
              <a:t>(</a:t>
            </a:r>
            <a:r>
              <a:rPr lang="en-US" dirty="0" err="1"/>
              <a:t>mongosh</a:t>
            </a:r>
            <a:r>
              <a:rPr lang="en-US" altLang="zh-TW" dirty="0"/>
              <a:t>)</a:t>
            </a:r>
            <a:r>
              <a:rPr lang="ja-JP" altLang="en-US"/>
              <a:t>是一個功能齊全的 </a:t>
            </a:r>
            <a:r>
              <a:rPr lang="en-US" dirty="0"/>
              <a:t>JavaScript </a:t>
            </a:r>
            <a:r>
              <a:rPr lang="ja-JP" altLang="en-US"/>
              <a:t>和 </a:t>
            </a:r>
            <a:r>
              <a:rPr lang="en-US" dirty="0"/>
              <a:t>Node.js 16.x REPL</a:t>
            </a:r>
            <a:r>
              <a:rPr lang="en-US" altLang="zh-TW" dirty="0"/>
              <a:t>(Read,</a:t>
            </a:r>
            <a:r>
              <a:rPr lang="zh-TW" altLang="en-US" dirty="0"/>
              <a:t> </a:t>
            </a:r>
            <a:r>
              <a:rPr lang="en-US" altLang="zh-TW" dirty="0"/>
              <a:t>Evaluate,</a:t>
            </a:r>
            <a:r>
              <a:rPr lang="zh-TW" altLang="en-US" dirty="0"/>
              <a:t> </a:t>
            </a:r>
            <a:r>
              <a:rPr lang="en-US" altLang="zh-TW" dirty="0"/>
              <a:t>Print,</a:t>
            </a:r>
            <a:r>
              <a:rPr lang="zh-TW" altLang="en-US" dirty="0"/>
              <a:t> </a:t>
            </a:r>
            <a:r>
              <a:rPr lang="en-US" altLang="zh-TW" dirty="0"/>
              <a:t>Loop)</a:t>
            </a:r>
            <a:r>
              <a:rPr lang="en-US" dirty="0"/>
              <a:t> </a:t>
            </a:r>
            <a:r>
              <a:rPr lang="ja-JP" altLang="en-US"/>
              <a:t>環境，用於與 </a:t>
            </a:r>
            <a:r>
              <a:rPr lang="en-US" dirty="0"/>
              <a:t>MongoDB </a:t>
            </a:r>
            <a:r>
              <a:rPr lang="ja-JP" altLang="en-US"/>
              <a:t>部署進行交互運作。我們可以使用 </a:t>
            </a:r>
            <a:r>
              <a:rPr lang="en-US" dirty="0"/>
              <a:t>MongoDB Shell </a:t>
            </a:r>
            <a:r>
              <a:rPr lang="ja-JP" altLang="en-US"/>
              <a:t>直接用數據庫測試查詢和操作。</a:t>
            </a:r>
            <a:endParaRPr lang="en-US" altLang="ja-JP" dirty="0"/>
          </a:p>
          <a:p>
            <a:r>
              <a:rPr lang="ja-JP" altLang="en-US"/>
              <a:t>在</a:t>
            </a:r>
            <a:r>
              <a:rPr lang="en-US" altLang="zh-TW" dirty="0"/>
              <a:t>MongoDB</a:t>
            </a:r>
            <a:r>
              <a:rPr lang="zh-TW" altLang="en-US" dirty="0"/>
              <a:t>當中，我們可以一次擁有數個</a:t>
            </a:r>
            <a:r>
              <a:rPr lang="en-US" altLang="zh-TW" dirty="0"/>
              <a:t>databases</a:t>
            </a:r>
            <a:r>
              <a:rPr lang="zh-TW" altLang="en-US" dirty="0"/>
              <a:t>。每個</a:t>
            </a:r>
            <a:r>
              <a:rPr lang="en-US" altLang="zh-TW" dirty="0"/>
              <a:t>database</a:t>
            </a:r>
            <a:r>
              <a:rPr lang="zh-TW" altLang="en-US" dirty="0"/>
              <a:t>內部可以有數個</a:t>
            </a:r>
            <a:r>
              <a:rPr lang="en-US" altLang="zh-TW" dirty="0"/>
              <a:t>collections</a:t>
            </a:r>
            <a:r>
              <a:rPr lang="zh-TW" altLang="en-US" dirty="0"/>
              <a:t>。</a:t>
            </a:r>
            <a:r>
              <a:rPr lang="en-US" altLang="zh-TW" dirty="0"/>
              <a:t>Collections</a:t>
            </a:r>
            <a:r>
              <a:rPr lang="zh-TW" altLang="en-US" dirty="0"/>
              <a:t>等同於是</a:t>
            </a:r>
            <a:r>
              <a:rPr lang="en-US" altLang="zh-TW" dirty="0"/>
              <a:t>MySQL</a:t>
            </a:r>
            <a:r>
              <a:rPr lang="zh-TW" altLang="en-US" dirty="0"/>
              <a:t>當中的一個表格。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EA2FE7-F713-8286-71F8-9095BE76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4368088"/>
            <a:ext cx="4877597" cy="18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69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D841-F31A-F1E7-F69E-FB1CA10D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9D61-22C6-9444-7006-1FA867AA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</a:t>
            </a:r>
            <a:r>
              <a:rPr lang="en-US" altLang="zh-TW" dirty="0"/>
              <a:t>MongoDB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當中，常用的指令有：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show</a:t>
            </a:r>
            <a:r>
              <a:rPr lang="zh-TW" altLang="en-US" dirty="0"/>
              <a:t> </a:t>
            </a:r>
            <a:r>
              <a:rPr lang="en-US" altLang="zh-TW" dirty="0" err="1"/>
              <a:t>dbs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展示所有的資料庫。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展示目前所在的資料庫。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use &lt;</a:t>
            </a:r>
            <a:r>
              <a:rPr lang="en-US" dirty="0" err="1"/>
              <a:t>db</a:t>
            </a:r>
            <a:r>
              <a:rPr 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將當前</a:t>
            </a:r>
            <a:r>
              <a:rPr lang="zh-TW" altLang="en-US" dirty="0"/>
              <a:t>所在的資料庫</a:t>
            </a:r>
            <a:r>
              <a:rPr lang="ja-JP" altLang="en-US"/>
              <a:t>切換到 </a:t>
            </a:r>
            <a:r>
              <a:rPr lang="en-US" altLang="ja-JP" dirty="0"/>
              <a:t>&lt;</a:t>
            </a:r>
            <a:r>
              <a:rPr lang="en-US" dirty="0" err="1"/>
              <a:t>db</a:t>
            </a:r>
            <a:r>
              <a:rPr lang="en-US" dirty="0"/>
              <a:t>&gt;。</a:t>
            </a:r>
            <a:r>
              <a:rPr lang="en-US" dirty="0" err="1"/>
              <a:t>若</a:t>
            </a:r>
            <a:r>
              <a:rPr lang="en-US" altLang="ja-JP" dirty="0"/>
              <a:t> &lt;</a:t>
            </a:r>
            <a:r>
              <a:rPr lang="en-US" dirty="0" err="1"/>
              <a:t>db</a:t>
            </a:r>
            <a:r>
              <a:rPr lang="en-US" dirty="0"/>
              <a:t>&gt;</a:t>
            </a:r>
            <a:r>
              <a:rPr lang="en-US" dirty="0" err="1"/>
              <a:t>不存在，則製作出並且</a:t>
            </a:r>
            <a:r>
              <a:rPr lang="ja-JP" altLang="en-US"/>
              <a:t>切換到 </a:t>
            </a:r>
            <a:r>
              <a:rPr lang="en-US" altLang="ja-JP" dirty="0"/>
              <a:t>&lt;</a:t>
            </a:r>
            <a:r>
              <a:rPr lang="en-US" dirty="0" err="1"/>
              <a:t>db</a:t>
            </a:r>
            <a:r>
              <a:rPr lang="en-US" dirty="0"/>
              <a:t>&gt;。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show collections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打印當前</a:t>
            </a:r>
            <a:r>
              <a:rPr lang="zh-TW" altLang="en-US" dirty="0"/>
              <a:t>所在的資料庫</a:t>
            </a:r>
            <a:r>
              <a:rPr lang="ja-JP" altLang="en-US"/>
              <a:t>的所有</a:t>
            </a:r>
            <a:r>
              <a:rPr lang="en-US" altLang="zh-TW" dirty="0"/>
              <a:t>collections</a:t>
            </a:r>
            <a:r>
              <a:rPr lang="ja-JP" altLang="en-US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37131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DD2B-5170-2016-6816-D75731B0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DF58-EB96-0355-2B24-94932BC1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5247"/>
          </a:xfrm>
        </p:spPr>
        <p:txBody>
          <a:bodyPr>
            <a:normAutofit/>
          </a:bodyPr>
          <a:lstStyle/>
          <a:p>
            <a:r>
              <a:rPr lang="ja-JP" altLang="en-US" dirty="0"/>
              <a:t>在</a:t>
            </a:r>
            <a:r>
              <a:rPr lang="en-US" altLang="zh-TW"/>
              <a:t>MongoDB</a:t>
            </a:r>
            <a:r>
              <a:rPr lang="zh-TW" altLang="en-US"/>
              <a:t>中</a:t>
            </a:r>
            <a:r>
              <a:rPr lang="zh-TW" altLang="en-US" dirty="0"/>
              <a:t>，</a:t>
            </a:r>
            <a:r>
              <a:rPr lang="en-US" altLang="zh-TW" dirty="0"/>
              <a:t>document</a:t>
            </a:r>
            <a:r>
              <a:rPr lang="zh-TW" altLang="en-US" dirty="0"/>
              <a:t>指的是</a:t>
            </a:r>
            <a:r>
              <a:rPr lang="ja-JP" altLang="en-US" dirty="0"/>
              <a:t>數據的基本單元或基本構建塊。在</a:t>
            </a:r>
            <a:r>
              <a:rPr lang="en-US" altLang="zh-TW" dirty="0"/>
              <a:t>MongoDB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當中，跟</a:t>
            </a:r>
            <a:r>
              <a:rPr lang="en-US" altLang="zh-TW" dirty="0"/>
              <a:t>CRUD</a:t>
            </a:r>
            <a:r>
              <a:rPr lang="zh-TW" altLang="en-US" dirty="0"/>
              <a:t>有關的常見語法有：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db.collection.insertOne</a:t>
            </a:r>
            <a:r>
              <a:rPr lang="en-US" altLang="zh-TW" dirty="0"/>
              <a:t>(&lt;document&gt;)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參數為一個物件，功能為在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db.collection.insertMany</a:t>
            </a:r>
            <a:r>
              <a:rPr lang="en-US" altLang="zh-TW" dirty="0"/>
              <a:t>( [ &lt;document 1&gt; , &lt;document 2&gt;, ...)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參數為一個由物件組成的</a:t>
            </a:r>
            <a:r>
              <a:rPr lang="en-US" altLang="zh-TW" dirty="0"/>
              <a:t>array</a:t>
            </a:r>
            <a:r>
              <a:rPr lang="zh-TW" altLang="en-US" dirty="0"/>
              <a:t>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當中新增一個或一個以上的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</a:t>
            </a:r>
            <a:r>
              <a:rPr lang="en-US" altLang="zh-TW" dirty="0"/>
              <a:t>( &lt;document or array of documents&gt;)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參數為一個物件或是一個由物件組成的</a:t>
            </a:r>
            <a:r>
              <a:rPr lang="en-US" altLang="zh-TW" dirty="0"/>
              <a:t>array</a:t>
            </a:r>
            <a:r>
              <a:rPr lang="zh-TW" altLang="en-US" dirty="0"/>
              <a:t>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當中新增一個或一個以上的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41930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4B5C-75EB-53F6-B773-CFFE61E0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406D-D6ED-2952-89CB-A45E675D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18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db.collection.find</a:t>
            </a:r>
            <a:r>
              <a:rPr lang="en-US" altLang="zh-TW" dirty="0"/>
              <a:t>(&lt;query&gt;)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找尋</a:t>
            </a:r>
            <a:r>
              <a:rPr lang="en-US" altLang="zh-TW" dirty="0"/>
              <a:t>collection</a:t>
            </a:r>
            <a:r>
              <a:rPr lang="zh-TW" altLang="en-US" dirty="0"/>
              <a:t>中的資料。</a:t>
            </a:r>
            <a:r>
              <a:rPr lang="en-US" altLang="zh-TW" dirty="0"/>
              <a:t>Query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/>
              <a:t>object</a:t>
            </a:r>
            <a:r>
              <a:rPr lang="zh-TW" altLang="en-US" dirty="0"/>
              <a:t>，用來過濾找尋的資料。若想要獲得</a:t>
            </a:r>
            <a:r>
              <a:rPr lang="en-US" altLang="zh-TW" dirty="0"/>
              <a:t>collection</a:t>
            </a:r>
            <a:r>
              <a:rPr lang="zh-TW" altLang="en-US" dirty="0"/>
              <a:t>中的所有資料，</a:t>
            </a:r>
            <a:r>
              <a:rPr lang="en-US" altLang="zh-TW" dirty="0"/>
              <a:t>query</a:t>
            </a:r>
            <a:r>
              <a:rPr lang="zh-TW" altLang="en-US" dirty="0"/>
              <a:t>可以是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，或者執行</a:t>
            </a:r>
            <a:r>
              <a:rPr lang="en-US" altLang="zh-TW" dirty="0"/>
              <a:t>find()</a:t>
            </a:r>
            <a:r>
              <a:rPr lang="zh-TW" altLang="en-US" dirty="0"/>
              <a:t>時不給定任何</a:t>
            </a:r>
            <a:r>
              <a:rPr lang="en-US" altLang="zh-TW" dirty="0"/>
              <a:t>argument</a:t>
            </a:r>
            <a:r>
              <a:rPr lang="zh-TW" altLang="en-US" dirty="0"/>
              <a:t>即可。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db.collection.updateOne</a:t>
            </a:r>
            <a:r>
              <a:rPr lang="en-US" altLang="zh-TW" dirty="0"/>
              <a:t>( &lt;filter&gt;, &lt;update&gt;)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更新</a:t>
            </a:r>
            <a:r>
              <a:rPr lang="en-US" altLang="zh-TW" dirty="0"/>
              <a:t>collection</a:t>
            </a:r>
            <a:r>
              <a:rPr lang="zh-TW" altLang="en-US" dirty="0"/>
              <a:t>中第一筆找到的資料。</a:t>
            </a:r>
            <a:r>
              <a:rPr lang="ja-JP" altLang="en-US"/>
              <a:t> </a:t>
            </a:r>
            <a:r>
              <a:rPr lang="en-US" altLang="zh-TW" dirty="0"/>
              <a:t>Filter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/>
              <a:t>object</a:t>
            </a:r>
            <a:r>
              <a:rPr lang="zh-TW" altLang="en-US" dirty="0"/>
              <a:t>，是指</a:t>
            </a:r>
            <a:r>
              <a:rPr lang="ja-JP" altLang="en-US"/>
              <a:t>更新的選擇標準，與</a:t>
            </a:r>
            <a:r>
              <a:rPr lang="en-US" altLang="zh-TW" dirty="0"/>
              <a:t>find()</a:t>
            </a:r>
            <a:r>
              <a:rPr lang="ja-JP" altLang="en-US"/>
              <a:t>中</a:t>
            </a:r>
            <a:r>
              <a:rPr lang="en-US" altLang="zh-TW" dirty="0"/>
              <a:t>query</a:t>
            </a:r>
            <a:r>
              <a:rPr lang="zh-TW" altLang="en-US" dirty="0"/>
              <a:t>功能一模一樣</a:t>
            </a:r>
            <a:r>
              <a:rPr lang="ja-JP" altLang="en-US"/>
              <a:t>。</a:t>
            </a:r>
            <a:r>
              <a:rPr lang="en-US" altLang="zh-TW" dirty="0"/>
              <a:t>Update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也是</a:t>
            </a:r>
            <a:r>
              <a:rPr lang="en-US" altLang="zh-TW" dirty="0"/>
              <a:t>object</a:t>
            </a:r>
            <a:r>
              <a:rPr lang="zh-TW" altLang="en-US" dirty="0"/>
              <a:t>，我們可以將被修改資料的新數據放在</a:t>
            </a:r>
            <a:r>
              <a:rPr lang="en-US" altLang="zh-TW" dirty="0"/>
              <a:t>update</a:t>
            </a:r>
            <a:r>
              <a:rPr lang="zh-TW" altLang="en-US" dirty="0"/>
              <a:t>這個位置。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db.collection.updateMany</a:t>
            </a:r>
            <a:r>
              <a:rPr lang="en-US" altLang="zh-TW" dirty="0"/>
              <a:t>(&lt;filter&gt;,&lt;update&gt;)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功能也是更新</a:t>
            </a:r>
            <a:r>
              <a:rPr lang="en-US" altLang="zh-TW" dirty="0"/>
              <a:t>collection</a:t>
            </a:r>
            <a:r>
              <a:rPr lang="zh-TW" altLang="en-US" dirty="0"/>
              <a:t>中的資料，但可以一次性的更新</a:t>
            </a:r>
            <a:r>
              <a:rPr lang="en-US" altLang="zh-TW" dirty="0"/>
              <a:t>collection</a:t>
            </a:r>
            <a:r>
              <a:rPr lang="zh-TW" altLang="en-US" dirty="0"/>
              <a:t>中所有符合</a:t>
            </a:r>
            <a:r>
              <a:rPr lang="en-US" altLang="zh-TW" dirty="0"/>
              <a:t>filter</a:t>
            </a:r>
            <a:r>
              <a:rPr lang="zh-TW" altLang="en-US" dirty="0"/>
              <a:t>的多筆資料。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147214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42315</TotalTime>
  <Words>830</Words>
  <Application>Microsoft Office PowerPoint</Application>
  <PresentationFormat>寬螢幕</PresentationFormat>
  <Paragraphs>47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RetrospectVTI</vt:lpstr>
      <vt:lpstr>MongoDB</vt:lpstr>
      <vt:lpstr>JSON and BSON</vt:lpstr>
      <vt:lpstr>JSON and BSON</vt:lpstr>
      <vt:lpstr>JSON and BSON</vt:lpstr>
      <vt:lpstr>JSON and BSON</vt:lpstr>
      <vt:lpstr>MongoDB Shell (mongosh)</vt:lpstr>
      <vt:lpstr>MongoDB Shell (mongosh)</vt:lpstr>
      <vt:lpstr>MongoDB Shell (mongosh)</vt:lpstr>
      <vt:lpstr>MongoDB Shell (mongosh)</vt:lpstr>
      <vt:lpstr>MongoDB Shell (mongosh)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7588</cp:revision>
  <dcterms:created xsi:type="dcterms:W3CDTF">2021-02-23T11:38:50Z</dcterms:created>
  <dcterms:modified xsi:type="dcterms:W3CDTF">2022-10-17T23:33:47Z</dcterms:modified>
</cp:coreProperties>
</file>