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67" r:id="rId4"/>
    <p:sldId id="268" r:id="rId5"/>
    <p:sldId id="271" r:id="rId6"/>
    <p:sldId id="269" r:id="rId7"/>
    <p:sldId id="270" r:id="rId8"/>
    <p:sldId id="272" r:id="rId9"/>
    <p:sldId id="273" r:id="rId10"/>
    <p:sldId id="275" r:id="rId11"/>
    <p:sldId id="276" r:id="rId12"/>
    <p:sldId id="295" r:id="rId13"/>
    <p:sldId id="288" r:id="rId14"/>
    <p:sldId id="289" r:id="rId15"/>
    <p:sldId id="287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5788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outlineViewPr>
    <p:cViewPr>
      <p:scale>
        <a:sx n="33" d="100"/>
        <a:sy n="33" d="100"/>
      </p:scale>
      <p:origin x="0" y="-10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pencercoo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OAuth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74FF9A-7FE9-E035-64C9-7319FC8BB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36E5-D3A8-4CE3-24FD-7F65EEF8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Passport</a:t>
            </a:r>
            <a:r>
              <a:rPr lang="zh-TW" altLang="en-US" dirty="0"/>
              <a:t> 套件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F30B-DADF-E119-A504-C894E79F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Passport</a:t>
            </a:r>
            <a:r>
              <a:rPr lang="en-US" altLang="zh-TW" dirty="0" err="1"/>
              <a:t>.js</a:t>
            </a:r>
            <a:r>
              <a:rPr lang="en-US" dirty="0"/>
              <a:t> </a:t>
            </a:r>
            <a:r>
              <a:rPr lang="ja-JP" altLang="en-US"/>
              <a:t>是適用於 </a:t>
            </a:r>
            <a:r>
              <a:rPr lang="en-US" dirty="0"/>
              <a:t>Node.js </a:t>
            </a:r>
            <a:r>
              <a:rPr lang="ja-JP" altLang="en-US"/>
              <a:t>中，用來做身份驗證的</a:t>
            </a:r>
            <a:r>
              <a:rPr lang="en-US" altLang="zh-TW" dirty="0"/>
              <a:t>middleware</a:t>
            </a:r>
            <a:r>
              <a:rPr lang="zh-TW" altLang="en-US" dirty="0"/>
              <a:t>。使用</a:t>
            </a:r>
            <a:r>
              <a:rPr lang="en-US" altLang="zh-TW" dirty="0" err="1"/>
              <a:t>Passport.js</a:t>
            </a:r>
            <a:r>
              <a:rPr lang="zh-TW" altLang="en-US" dirty="0"/>
              <a:t>，我們可以將</a:t>
            </a:r>
            <a:r>
              <a:rPr lang="en-US" altLang="zh-TW" dirty="0"/>
              <a:t>OAuth</a:t>
            </a:r>
            <a:r>
              <a:rPr lang="ja-JP" altLang="en-US"/>
              <a:t>身份驗證的功能輕鬆集成到任何基於 </a:t>
            </a:r>
            <a:r>
              <a:rPr lang="en-US" dirty="0"/>
              <a:t>Node </a:t>
            </a:r>
            <a:r>
              <a:rPr lang="ja-JP" altLang="en-US"/>
              <a:t>和 </a:t>
            </a:r>
            <a:r>
              <a:rPr lang="en-US" dirty="0"/>
              <a:t>Express </a:t>
            </a:r>
            <a:r>
              <a:rPr lang="ja-JP" altLang="en-US"/>
              <a:t>的應用程序中。</a:t>
            </a:r>
            <a:endParaRPr lang="en-US" altLang="ja-JP" dirty="0"/>
          </a:p>
          <a:p>
            <a:r>
              <a:rPr lang="en-US" dirty="0"/>
              <a:t>Passport </a:t>
            </a:r>
            <a:r>
              <a:rPr lang="ja-JP" altLang="en-US"/>
              <a:t>庫提供了 </a:t>
            </a:r>
            <a:r>
              <a:rPr lang="en-US" altLang="ja-JP" dirty="0"/>
              <a:t>500 </a:t>
            </a:r>
            <a:r>
              <a:rPr lang="ja-JP" altLang="en-US"/>
              <a:t>多種身份驗證機制，包括本地身份驗證、</a:t>
            </a:r>
            <a:r>
              <a:rPr lang="en-US" altLang="zh-TW" dirty="0"/>
              <a:t>Google</a:t>
            </a:r>
            <a:r>
              <a:rPr lang="zh-TW" altLang="en-US" dirty="0"/>
              <a:t>、</a:t>
            </a:r>
            <a:r>
              <a:rPr lang="en-US" altLang="zh-TW" dirty="0"/>
              <a:t>Facebook</a:t>
            </a:r>
            <a:r>
              <a:rPr lang="zh-TW" altLang="en-US" dirty="0"/>
              <a:t>、</a:t>
            </a:r>
            <a:r>
              <a:rPr lang="en-US" altLang="zh-TW" dirty="0"/>
              <a:t>Twitter</a:t>
            </a:r>
            <a:r>
              <a:rPr lang="zh-TW" altLang="en-US" dirty="0"/>
              <a:t>、</a:t>
            </a:r>
            <a:r>
              <a:rPr lang="en-US" altLang="zh-TW" dirty="0"/>
              <a:t> GitHub </a:t>
            </a:r>
            <a:r>
              <a:rPr lang="zh-TW" altLang="en-US" dirty="0"/>
              <a:t>、</a:t>
            </a:r>
            <a:r>
              <a:rPr lang="en-US" altLang="zh-TW" dirty="0"/>
              <a:t>LinkedIn</a:t>
            </a:r>
            <a:r>
              <a:rPr lang="zh-TW" altLang="en-US" dirty="0"/>
              <a:t>、</a:t>
            </a:r>
            <a:r>
              <a:rPr lang="en-US" altLang="zh-TW" dirty="0"/>
              <a:t> Instagram </a:t>
            </a:r>
            <a:r>
              <a:rPr lang="zh-TW" altLang="en-US" dirty="0"/>
              <a:t>登入等等功能</a:t>
            </a:r>
            <a:r>
              <a:rPr lang="ja-JP" altLang="en-US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25069674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70DC80-BBB5-37EB-FF32-1A9BEF79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8154" y="254642"/>
            <a:ext cx="8275692" cy="58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48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728E0-219F-BF7A-E70A-CA595DED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altLang="zh-TW" dirty="0"/>
              <a:t>Passport套件語法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E2BFF-FBA9-1230-3B43-32BDA807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Passport</a:t>
            </a:r>
            <a:r>
              <a:rPr lang="zh-TW" altLang="en-US" dirty="0"/>
              <a:t>把所有跟</a:t>
            </a:r>
            <a:r>
              <a:rPr lang="en-US" altLang="zh-TW" dirty="0"/>
              <a:t>OAuth</a:t>
            </a:r>
            <a:r>
              <a:rPr lang="zh-TW" altLang="en-US" dirty="0"/>
              <a:t>有關的步驟都自動完成了，所以我們的程式碼是從獲得</a:t>
            </a:r>
            <a:r>
              <a:rPr lang="en-US" altLang="zh-TW" dirty="0"/>
              <a:t>token</a:t>
            </a:r>
            <a:r>
              <a:rPr lang="zh-TW" altLang="en-US" dirty="0"/>
              <a:t>與</a:t>
            </a:r>
            <a:r>
              <a:rPr lang="en-US" altLang="zh-TW" dirty="0"/>
              <a:t>resource owner</a:t>
            </a:r>
            <a:r>
              <a:rPr lang="zh-TW" altLang="en-US" dirty="0"/>
              <a:t>的資料後，以及</a:t>
            </a:r>
            <a:r>
              <a:rPr lang="en-US" altLang="zh-TW" dirty="0"/>
              <a:t>redirect</a:t>
            </a:r>
            <a:r>
              <a:rPr lang="zh-TW" altLang="en-US"/>
              <a:t>的部分開始撰寫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內部的步驟有點繁瑣且複雜，需要一些耐心。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17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515E-FEBF-6FD5-B5E6-CB49CD9A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D82-F772-DF3B-DF9B-D30CE64A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15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先設定</a:t>
            </a:r>
            <a:r>
              <a:rPr lang="en-US" altLang="zh-TW" dirty="0" err="1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的登入方式。</a:t>
            </a:r>
            <a:r>
              <a:rPr lang="en-US" altLang="zh-TW" dirty="0"/>
              <a:t> 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需要兩個</a:t>
            </a:r>
            <a:r>
              <a:rPr lang="en-US" altLang="zh-TW" dirty="0"/>
              <a:t>parameter</a:t>
            </a:r>
            <a:r>
              <a:rPr lang="zh-TW" altLang="en-US" dirty="0"/>
              <a:t>，第一個</a:t>
            </a:r>
            <a:r>
              <a:rPr lang="en-US" altLang="zh-TW" dirty="0"/>
              <a:t>parameter</a:t>
            </a:r>
            <a:r>
              <a:rPr lang="zh-TW" altLang="en-US" dirty="0"/>
              <a:t>是一個物件，內部含有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id,</a:t>
            </a:r>
            <a:r>
              <a:rPr lang="zh-TW" altLang="en-US" dirty="0"/>
              <a:t> 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secret</a:t>
            </a:r>
            <a:r>
              <a:rPr lang="zh-TW" altLang="en-US" dirty="0"/>
              <a:t>以及一個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。第二個</a:t>
            </a:r>
            <a:r>
              <a:rPr lang="en-US" altLang="zh-TW" dirty="0"/>
              <a:t>parameter</a:t>
            </a:r>
            <a:r>
              <a:rPr lang="zh-TW" altLang="en-US" dirty="0"/>
              <a:t>是一個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用戶端在</a:t>
            </a:r>
            <a:r>
              <a:rPr lang="en-US" altLang="zh-TW" dirty="0"/>
              <a:t>Google</a:t>
            </a:r>
            <a:r>
              <a:rPr lang="zh-TW" altLang="en-US" dirty="0"/>
              <a:t>登入頁面按下登入後，</a:t>
            </a:r>
            <a:r>
              <a:rPr lang="en-US" altLang="zh-TW" dirty="0"/>
              <a:t>Passport</a:t>
            </a:r>
            <a:r>
              <a:rPr lang="zh-TW" altLang="en-US" dirty="0"/>
              <a:t>會自動完成</a:t>
            </a:r>
            <a:r>
              <a:rPr lang="en-US" altLang="zh-TW" dirty="0" err="1"/>
              <a:t>Oauth</a:t>
            </a:r>
            <a:r>
              <a:rPr lang="zh-TW" altLang="en-US" dirty="0"/>
              <a:t>的步驟，取得用戶的資料。取得用戶的資料後，</a:t>
            </a:r>
            <a:r>
              <a:rPr lang="en-US" altLang="zh-TW" dirty="0"/>
              <a:t>Passport</a:t>
            </a:r>
            <a:r>
              <a:rPr lang="zh-TW" altLang="en-US" dirty="0"/>
              <a:t>會自動調用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第二個</a:t>
            </a:r>
            <a:r>
              <a:rPr lang="en-US" altLang="zh-TW" dirty="0"/>
              <a:t>parameter</a:t>
            </a:r>
            <a:r>
              <a:rPr lang="zh-TW" altLang="en-US" dirty="0"/>
              <a:t>內部的</a:t>
            </a:r>
            <a:r>
              <a:rPr lang="en-US" altLang="zh-TW" dirty="0"/>
              <a:t>function</a:t>
            </a:r>
            <a:r>
              <a:rPr lang="zh-TW" altLang="en-US" dirty="0"/>
              <a:t>。此</a:t>
            </a:r>
            <a:r>
              <a:rPr lang="en-US" altLang="zh-TW" dirty="0"/>
              <a:t>function</a:t>
            </a:r>
            <a:r>
              <a:rPr lang="zh-TW" altLang="en-US" dirty="0"/>
              <a:t>的參數為</a:t>
            </a:r>
            <a:r>
              <a:rPr lang="en-US" altLang="zh-TW" dirty="0" err="1"/>
              <a:t>accessToken</a:t>
            </a:r>
            <a:r>
              <a:rPr lang="en-US" altLang="zh-TW" dirty="0"/>
              <a:t>, </a:t>
            </a:r>
            <a:r>
              <a:rPr lang="en-US" altLang="zh-TW" dirty="0" err="1"/>
              <a:t>refreshToken</a:t>
            </a:r>
            <a:r>
              <a:rPr lang="en-US" altLang="zh-TW" dirty="0"/>
              <a:t>, profile, done</a:t>
            </a:r>
            <a:r>
              <a:rPr lang="zh-TW" altLang="en-US" dirty="0"/>
              <a:t>。其中，</a:t>
            </a:r>
            <a:r>
              <a:rPr lang="en-US" altLang="zh-TW" dirty="0"/>
              <a:t>profile</a:t>
            </a:r>
            <a:r>
              <a:rPr lang="zh-TW" altLang="en-US" dirty="0"/>
              <a:t>代表</a:t>
            </a:r>
            <a:r>
              <a:rPr lang="en-US" altLang="zh-TW" dirty="0"/>
              <a:t>Passport</a:t>
            </a:r>
            <a:r>
              <a:rPr lang="zh-TW" altLang="en-US" dirty="0"/>
              <a:t>從</a:t>
            </a:r>
            <a:r>
              <a:rPr lang="en-US" altLang="zh-TW" dirty="0"/>
              <a:t>Google</a:t>
            </a:r>
            <a:r>
              <a:rPr lang="zh-TW" altLang="en-US" dirty="0"/>
              <a:t>取得的用戶資料。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我們可以在此</a:t>
            </a:r>
            <a:r>
              <a:rPr lang="en-US" altLang="zh-TW" dirty="0"/>
              <a:t>function</a:t>
            </a:r>
            <a:r>
              <a:rPr lang="zh-TW" altLang="en-US" dirty="0"/>
              <a:t>內部判斷，若此用戶為第一次登入系統，則將從</a:t>
            </a:r>
            <a:r>
              <a:rPr lang="en-US" altLang="zh-TW" dirty="0"/>
              <a:t>Google</a:t>
            </a:r>
            <a:r>
              <a:rPr lang="zh-TW" altLang="en-US" dirty="0"/>
              <a:t>取得的用戶資料存入我們系統的資料庫內。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974840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CA11-7865-C6FD-C75D-C9319EAB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7B2E-6764-462E-B4BF-1A70F1B6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在此</a:t>
            </a:r>
            <a:r>
              <a:rPr lang="en-US" altLang="zh-TW" dirty="0" err="1"/>
              <a:t>function</a:t>
            </a:r>
            <a:r>
              <a:rPr lang="zh-TW" altLang="en-US" dirty="0"/>
              <a:t>的第四個參數</a:t>
            </a:r>
            <a:r>
              <a:rPr lang="en-US" altLang="zh-TW" dirty="0"/>
              <a:t>done</a:t>
            </a:r>
            <a:r>
              <a:rPr lang="zh-TW" altLang="en-US" dirty="0"/>
              <a:t>是一個</a:t>
            </a:r>
            <a:r>
              <a:rPr lang="en-US" altLang="zh-TW" dirty="0"/>
              <a:t>function</a:t>
            </a:r>
            <a:r>
              <a:rPr lang="zh-TW" altLang="en-US" dirty="0"/>
              <a:t>。我們可以將使用者資訊放入</a:t>
            </a:r>
            <a:r>
              <a:rPr lang="en-US" altLang="zh-TW" dirty="0"/>
              <a:t>done</a:t>
            </a:r>
            <a:r>
              <a:rPr lang="zh-TW" altLang="en-US" dirty="0"/>
              <a:t>的第二個參數內，並且執行</a:t>
            </a:r>
            <a:r>
              <a:rPr lang="en-US" altLang="zh-TW" dirty="0"/>
              <a:t>done()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dirty="0" err="1"/>
              <a:t>在程式開發當中，</a:t>
            </a:r>
            <a:r>
              <a:rPr lang="en-US" altLang="zh-TW" dirty="0" err="1"/>
              <a:t>Serialization</a:t>
            </a:r>
            <a:r>
              <a:rPr lang="zh-TW" altLang="en-US" dirty="0"/>
              <a:t>是指，將數據</a:t>
            </a:r>
            <a:r>
              <a:rPr lang="en-US" altLang="zh-TW" dirty="0"/>
              <a:t>(</a:t>
            </a:r>
            <a:r>
              <a:rPr lang="zh-TW" altLang="en-US" dirty="0"/>
              <a:t>或是物件</a:t>
            </a:r>
            <a:r>
              <a:rPr lang="en-US" altLang="zh-TW" dirty="0"/>
              <a:t>)</a:t>
            </a:r>
            <a:r>
              <a:rPr lang="zh-TW" altLang="en-US" dirty="0"/>
              <a:t>傳輸或儲存之前，將其轉換為</a:t>
            </a:r>
            <a:r>
              <a:rPr lang="en-US" altLang="zh-TW" dirty="0"/>
              <a:t>bytes</a:t>
            </a:r>
            <a:r>
              <a:rPr lang="zh-TW" altLang="en-US" dirty="0"/>
              <a:t>的過程。</a:t>
            </a:r>
            <a:r>
              <a:rPr lang="en-US" altLang="zh-TW" dirty="0"/>
              <a:t>Deserialization</a:t>
            </a:r>
            <a:r>
              <a:rPr lang="zh-TW" altLang="en-US" dirty="0"/>
              <a:t>則是指將</a:t>
            </a:r>
            <a:r>
              <a:rPr lang="en-US" altLang="zh-TW" dirty="0"/>
              <a:t>bytes</a:t>
            </a:r>
            <a:r>
              <a:rPr lang="zh-TW" altLang="en-US" dirty="0"/>
              <a:t>轉換回到物件。</a:t>
            </a:r>
            <a:endParaRPr lang="en-US" altLang="zh-TW" dirty="0"/>
          </a:p>
          <a:p>
            <a:r>
              <a:rPr lang="en-US" altLang="zh-TW" dirty="0"/>
              <a:t>Passport</a:t>
            </a:r>
            <a:r>
              <a:rPr lang="zh-TW" altLang="en-US" dirty="0"/>
              <a:t>將這部分的實作留給開發者自己決定怎麼實踐</a:t>
            </a:r>
            <a:r>
              <a:rPr lang="en-US" altLang="zh-TW" dirty="0"/>
              <a:t>Serialization</a:t>
            </a:r>
            <a:r>
              <a:rPr lang="zh-TW" altLang="en-US" dirty="0"/>
              <a:t>與</a:t>
            </a:r>
            <a:r>
              <a:rPr lang="en-US" altLang="zh-TW" dirty="0"/>
              <a:t>Deserialization</a:t>
            </a:r>
            <a:r>
              <a:rPr lang="zh-TW" altLang="en-US" dirty="0"/>
              <a:t>的功能。傳統上來說，</a:t>
            </a:r>
            <a:r>
              <a:rPr lang="en-US" altLang="zh-TW" dirty="0"/>
              <a:t> Serialization</a:t>
            </a:r>
            <a:r>
              <a:rPr lang="zh-TW" altLang="en-US" dirty="0"/>
              <a:t>的做法，是簡單的將用戶端的</a:t>
            </a:r>
            <a:r>
              <a:rPr lang="en-US" altLang="zh-TW" dirty="0"/>
              <a:t>id</a:t>
            </a:r>
            <a:r>
              <a:rPr lang="zh-TW" altLang="en-US" dirty="0"/>
              <a:t>存入</a:t>
            </a:r>
            <a:r>
              <a:rPr lang="en-US" altLang="zh-TW" dirty="0"/>
              <a:t>session</a:t>
            </a:r>
            <a:r>
              <a:rPr lang="zh-TW" altLang="en-US" dirty="0"/>
              <a:t>。而</a:t>
            </a:r>
            <a:r>
              <a:rPr lang="en-US" altLang="zh-TW" dirty="0"/>
              <a:t>Deserialization</a:t>
            </a:r>
            <a:r>
              <a:rPr lang="zh-TW" altLang="en-US" dirty="0"/>
              <a:t>的做法是將</a:t>
            </a:r>
            <a:r>
              <a:rPr lang="en-US" altLang="zh-TW" dirty="0"/>
              <a:t>session</a:t>
            </a:r>
            <a:r>
              <a:rPr lang="zh-TW" altLang="en-US" dirty="0"/>
              <a:t>內部的</a:t>
            </a:r>
            <a:r>
              <a:rPr lang="en-US" altLang="zh-TW" dirty="0"/>
              <a:t>id</a:t>
            </a:r>
            <a:r>
              <a:rPr lang="zh-TW" altLang="en-US" dirty="0"/>
              <a:t>拿去資料庫查看資料，將</a:t>
            </a:r>
            <a:r>
              <a:rPr lang="en-US" altLang="zh-TW" dirty="0"/>
              <a:t>id</a:t>
            </a:r>
            <a:r>
              <a:rPr lang="zh-TW" altLang="en-US" dirty="0"/>
              <a:t>所指向的資料取回。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363306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8AB6-B65F-F61E-6146-1AC790B7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F647-DB98-32CB-AD6C-79801B4E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9450"/>
          </a:xfrm>
        </p:spPr>
        <p:txBody>
          <a:bodyPr>
            <a:normAutofit lnSpcReduction="10000"/>
          </a:bodyPr>
          <a:lstStyle/>
          <a:p>
            <a:r>
              <a:rPr lang="en-TW" dirty="0"/>
              <a:t>在</a:t>
            </a:r>
            <a:r>
              <a:rPr lang="en-US" altLang="zh-TW" dirty="0"/>
              <a:t>Passport</a:t>
            </a:r>
            <a:r>
              <a:rPr lang="zh-TW" altLang="en-US" dirty="0"/>
              <a:t>當中，</a:t>
            </a:r>
            <a:r>
              <a:rPr lang="en-US" altLang="zh-TW" dirty="0"/>
              <a:t>serialization</a:t>
            </a:r>
            <a:r>
              <a:rPr lang="zh-TW" altLang="en-US" dirty="0"/>
              <a:t>與</a:t>
            </a:r>
            <a:r>
              <a:rPr lang="en-US" altLang="zh-TW" dirty="0"/>
              <a:t>deserialization</a:t>
            </a:r>
            <a:r>
              <a:rPr lang="zh-TW" altLang="en-US" dirty="0"/>
              <a:t>的功能名稱叫做</a:t>
            </a:r>
            <a:r>
              <a:rPr lang="en-US" altLang="zh-TW" dirty="0" err="1"/>
              <a:t>serializeUser</a:t>
            </a:r>
            <a:r>
              <a:rPr lang="zh-TW" altLang="en-US" dirty="0"/>
              <a:t>與</a:t>
            </a:r>
            <a:r>
              <a:rPr lang="en-US" altLang="zh-TW" dirty="0" err="1"/>
              <a:t>deserializeUser</a:t>
            </a:r>
            <a:r>
              <a:rPr lang="zh-TW" altLang="en-US" dirty="0"/>
              <a:t>。我們實作這兩個功能之前，需要先使用</a:t>
            </a:r>
            <a:r>
              <a:rPr lang="en-US" altLang="zh-TW" dirty="0"/>
              <a:t>express-session</a:t>
            </a:r>
            <a:r>
              <a:rPr lang="zh-TW" altLang="en-US" dirty="0"/>
              <a:t>這個套件的功能，幫</a:t>
            </a:r>
            <a:r>
              <a:rPr lang="en-US" altLang="zh-TW" dirty="0"/>
              <a:t>session</a:t>
            </a:r>
            <a:r>
              <a:rPr lang="zh-TW" altLang="en-US" dirty="0"/>
              <a:t>做簽名等功能。</a:t>
            </a:r>
            <a:endParaRPr lang="en-US" altLang="zh-TW" dirty="0"/>
          </a:p>
          <a:p>
            <a:r>
              <a:rPr lang="zh-TW" altLang="en-US" dirty="0"/>
              <a:t>以上的功能都設定好後，在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內部的第二個參數的</a:t>
            </a:r>
            <a:r>
              <a:rPr lang="en-US" altLang="zh-TW" dirty="0"/>
              <a:t>function</a:t>
            </a:r>
            <a:r>
              <a:rPr lang="zh-TW" altLang="en-US" dirty="0"/>
              <a:t>所使用的第四個參數</a:t>
            </a:r>
            <a:r>
              <a:rPr lang="en-US" altLang="zh-TW" dirty="0"/>
              <a:t>done</a:t>
            </a:r>
            <a:r>
              <a:rPr lang="zh-TW" altLang="en-US" dirty="0"/>
              <a:t>被我們執行時，</a:t>
            </a:r>
            <a:r>
              <a:rPr lang="en-US" altLang="zh-TW" dirty="0"/>
              <a:t>Passport</a:t>
            </a:r>
            <a:r>
              <a:rPr lang="zh-TW" altLang="en-US" dirty="0"/>
              <a:t>會透過</a:t>
            </a:r>
            <a:r>
              <a:rPr lang="en-US" altLang="zh-TW" dirty="0"/>
              <a:t>express-session</a:t>
            </a:r>
            <a:r>
              <a:rPr lang="zh-TW" altLang="en-US" dirty="0"/>
              <a:t>套件去自動執行</a:t>
            </a:r>
            <a:r>
              <a:rPr lang="en-US" altLang="zh-TW" dirty="0" err="1"/>
              <a:t>passport.serializeUser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r>
              <a:rPr lang="en-US" altLang="zh-TW" dirty="0" err="1"/>
              <a:t>serializeUser</a:t>
            </a:r>
            <a:r>
              <a:rPr lang="en-US" altLang="zh-TW" dirty="0"/>
              <a:t>()</a:t>
            </a:r>
            <a:r>
              <a:rPr lang="zh-TW" altLang="en-US" dirty="0"/>
              <a:t>參數為</a:t>
            </a:r>
            <a:r>
              <a:rPr lang="en-US" altLang="zh-TW" dirty="0"/>
              <a:t>user</a:t>
            </a:r>
            <a:r>
              <a:rPr lang="zh-TW" altLang="en-US" dirty="0"/>
              <a:t>與</a:t>
            </a:r>
            <a:r>
              <a:rPr lang="en-US" altLang="zh-TW" dirty="0"/>
              <a:t>done</a:t>
            </a:r>
            <a:r>
              <a:rPr lang="zh-TW" altLang="en-US" dirty="0"/>
              <a:t>。</a:t>
            </a:r>
            <a:r>
              <a:rPr lang="en-US" altLang="zh-TW" dirty="0"/>
              <a:t>user</a:t>
            </a:r>
            <a:r>
              <a:rPr lang="zh-TW" altLang="en-US" dirty="0"/>
              <a:t>會被自動帶入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的</a:t>
            </a:r>
            <a:r>
              <a:rPr lang="en-US" altLang="zh-TW" dirty="0"/>
              <a:t>done</a:t>
            </a:r>
            <a:r>
              <a:rPr lang="zh-TW" altLang="en-US" dirty="0"/>
              <a:t>的第二個參數。</a:t>
            </a:r>
            <a:r>
              <a:rPr lang="en-US" altLang="zh-TW" dirty="0"/>
              <a:t> </a:t>
            </a:r>
            <a:r>
              <a:rPr lang="en-US" altLang="zh-TW" dirty="0" err="1"/>
              <a:t>passport.serializeUser</a:t>
            </a:r>
            <a:r>
              <a:rPr lang="en-US" altLang="zh-TW" dirty="0"/>
              <a:t>()</a:t>
            </a:r>
            <a:r>
              <a:rPr lang="zh-TW" altLang="en-US" dirty="0"/>
              <a:t>也會自動帶入以下的兩個功能</a:t>
            </a:r>
            <a:r>
              <a:rPr lang="en-US" altLang="zh-TW" dirty="0"/>
              <a:t>(</a:t>
            </a:r>
            <a:r>
              <a:rPr lang="zh-TW" altLang="en-US" dirty="0"/>
              <a:t>當內部的</a:t>
            </a:r>
            <a:r>
              <a:rPr lang="en-US" altLang="zh-TW" dirty="0"/>
              <a:t>done()</a:t>
            </a:r>
            <a:r>
              <a:rPr lang="zh-TW" altLang="en-US" dirty="0"/>
              <a:t>被執行時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內部的</a:t>
            </a:r>
            <a:r>
              <a:rPr lang="en-US" altLang="zh-TW" dirty="0"/>
              <a:t>done()</a:t>
            </a:r>
            <a:r>
              <a:rPr lang="zh-TW" altLang="en-US" dirty="0"/>
              <a:t>執行時，將參數的值放入</a:t>
            </a:r>
            <a:r>
              <a:rPr lang="en-US" altLang="zh-TW" dirty="0"/>
              <a:t>session</a:t>
            </a:r>
            <a:r>
              <a:rPr lang="zh-TW" altLang="en-US" dirty="0"/>
              <a:t>內部，並且在用戶端設置</a:t>
            </a:r>
            <a:r>
              <a:rPr lang="en-US" altLang="zh-TW" dirty="0"/>
              <a:t>cookie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 err="1"/>
              <a:t>req.isAuthenticated</a:t>
            </a:r>
            <a:r>
              <a:rPr lang="en-US" altLang="zh-TW" dirty="0"/>
              <a:t>()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274234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A686-BA5E-1A98-6EF3-BE01D033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7C4B-866D-1F48-992C-F48E3BD8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serializeUser</a:t>
            </a:r>
            <a:r>
              <a:rPr lang="zh-TW" altLang="en-US" dirty="0"/>
              <a:t>完成後，</a:t>
            </a:r>
            <a:r>
              <a:rPr lang="en-US" altLang="zh-TW" dirty="0"/>
              <a:t>Passport</a:t>
            </a:r>
            <a:r>
              <a:rPr lang="zh-TW" altLang="en-US" dirty="0"/>
              <a:t>會執行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route</a:t>
            </a:r>
            <a:r>
              <a:rPr lang="zh-TW" altLang="en-US" dirty="0"/>
              <a:t>。進入此</a:t>
            </a:r>
            <a:r>
              <a:rPr lang="en-US" altLang="zh-TW" dirty="0"/>
              <a:t>route</a:t>
            </a:r>
            <a:r>
              <a:rPr lang="zh-TW" altLang="en-US" dirty="0"/>
              <a:t>之後，</a:t>
            </a:r>
            <a:r>
              <a:rPr lang="en-US" altLang="zh-TW" dirty="0"/>
              <a:t>Passport</a:t>
            </a:r>
            <a:r>
              <a:rPr lang="zh-TW" altLang="en-US" dirty="0"/>
              <a:t>會執行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Passport </a:t>
            </a:r>
            <a:r>
              <a:rPr lang="zh-TW" altLang="en-US" dirty="0"/>
              <a:t>在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額外附加的一個功能，就是當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內部的</a:t>
            </a:r>
            <a:r>
              <a:rPr lang="en-US" altLang="zh-TW" dirty="0"/>
              <a:t>done()</a:t>
            </a:r>
            <a:r>
              <a:rPr lang="zh-TW" altLang="en-US" dirty="0"/>
              <a:t>被執行時，第二個參數會被設定在</a:t>
            </a:r>
            <a:r>
              <a:rPr lang="en-US" altLang="zh-TW" dirty="0" err="1"/>
              <a:t>req.user</a:t>
            </a:r>
            <a:r>
              <a:rPr lang="zh-TW" altLang="en-US" dirty="0"/>
              <a:t>內部。為何</a:t>
            </a:r>
            <a:r>
              <a:rPr lang="en-US" altLang="zh-TW" dirty="0"/>
              <a:t>Passport</a:t>
            </a:r>
            <a:r>
              <a:rPr lang="zh-TW" altLang="en-US" dirty="0"/>
              <a:t>會如此設計？這是因為，從使用者登入後，我們目前只有執行過</a:t>
            </a:r>
            <a:r>
              <a:rPr lang="en-US" altLang="zh-TW" dirty="0" err="1"/>
              <a:t>serializeUser</a:t>
            </a:r>
            <a:r>
              <a:rPr lang="zh-TW" altLang="en-US" dirty="0"/>
              <a:t>，也就是將使用者的登入資訊存入</a:t>
            </a:r>
            <a:r>
              <a:rPr lang="en-US" altLang="zh-TW" dirty="0"/>
              <a:t>session</a:t>
            </a:r>
            <a:r>
              <a:rPr lang="zh-TW" altLang="en-US" dirty="0"/>
              <a:t>內部。但使用者或許曾經登入過系統，是個舊用戶，以前曾在系統內有存過其他資料。我們讓使用者開始使用網站之前，最好可以把這些資料放在一個方便存取的地方。這就是為</a:t>
            </a:r>
            <a:r>
              <a:rPr lang="en-US" altLang="zh-TW" dirty="0"/>
              <a:t>Passport </a:t>
            </a:r>
            <a:r>
              <a:rPr lang="zh-TW" altLang="en-US" dirty="0"/>
              <a:t>會提供「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內部自動設定</a:t>
            </a:r>
            <a:r>
              <a:rPr lang="en-US" altLang="zh-TW" dirty="0" err="1"/>
              <a:t>req.user</a:t>
            </a:r>
            <a:r>
              <a:rPr lang="zh-TW" altLang="en-US" dirty="0"/>
              <a:t>的值是</a:t>
            </a:r>
            <a:r>
              <a:rPr lang="en-US" altLang="zh-TW" dirty="0"/>
              <a:t>done()</a:t>
            </a:r>
            <a:r>
              <a:rPr lang="zh-TW" altLang="en-US" dirty="0"/>
              <a:t>的第二個參數的值」這個功能了。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833130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B77E-B4CD-E498-7EC8-5596DD9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Passport套件語法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DC7E-7CB3-52F1-89E3-7AF6125F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最後，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內部會將使用者導向到網頁的其他地方。在這些</a:t>
            </a:r>
            <a:r>
              <a:rPr lang="en-US" altLang="zh-TW" dirty="0"/>
              <a:t>route</a:t>
            </a:r>
            <a:r>
              <a:rPr lang="zh-TW" altLang="en-US" dirty="0"/>
              <a:t>內部，我們就可以使用</a:t>
            </a:r>
            <a:r>
              <a:rPr lang="en-US" altLang="zh-TW" dirty="0" err="1"/>
              <a:t>req.user</a:t>
            </a:r>
            <a:r>
              <a:rPr lang="zh-TW" altLang="en-US" dirty="0"/>
              <a:t>這個屬性來客製化網頁的內容了。</a:t>
            </a:r>
            <a:endParaRPr lang="en-US" altLang="zh-TW" dirty="0"/>
          </a:p>
          <a:p>
            <a:r>
              <a:rPr lang="en-US" dirty="0" err="1"/>
              <a:t>以下幾個為</a:t>
            </a:r>
            <a:r>
              <a:rPr lang="en-US" altLang="zh-TW" dirty="0" err="1"/>
              <a:t>Passport</a:t>
            </a:r>
            <a:r>
              <a:rPr lang="zh-TW" altLang="en-US" dirty="0"/>
              <a:t>內建的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req.logout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登出使用者。</a:t>
            </a:r>
            <a:r>
              <a:rPr lang="en-US" altLang="zh-TW" dirty="0"/>
              <a:t>Passport</a:t>
            </a:r>
            <a:r>
              <a:rPr lang="zh-TW" altLang="en-US" dirty="0"/>
              <a:t>會自動刪除</a:t>
            </a:r>
            <a:r>
              <a:rPr lang="en-US" altLang="zh-TW" dirty="0"/>
              <a:t>session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req.isAuthenticated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給定</a:t>
            </a:r>
            <a:r>
              <a:rPr lang="en-US" altLang="zh-TW" dirty="0" err="1"/>
              <a:t>boolean</a:t>
            </a:r>
            <a:r>
              <a:rPr lang="zh-TW" altLang="en-US"/>
              <a:t>的值，代表使用者是否被認證過。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2252619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728D-225E-4720-6F30-48457149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98276-0152-C514-CC27-DD81298D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使用者按下透過</a:t>
            </a:r>
            <a:r>
              <a:rPr lang="en-US" altLang="zh-TW" dirty="0"/>
              <a:t>Google</a:t>
            </a:r>
            <a:r>
              <a:rPr lang="zh-TW" altLang="en-US" dirty="0"/>
              <a:t>登入後，會進入</a:t>
            </a:r>
            <a:r>
              <a:rPr lang="en-US" altLang="zh-TW" dirty="0"/>
              <a:t>Google Strategy</a:t>
            </a:r>
            <a:r>
              <a:rPr lang="zh-TW" altLang="en-US" dirty="0"/>
              <a:t>的</a:t>
            </a:r>
            <a:r>
              <a:rPr lang="en-US" altLang="zh-TW" dirty="0"/>
              <a:t>callback 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內部，我們可以決定是否儲存使用者資訊。執行</a:t>
            </a:r>
            <a:r>
              <a:rPr lang="en-US" altLang="zh-TW" dirty="0"/>
              <a:t>done()</a:t>
            </a:r>
            <a:r>
              <a:rPr lang="zh-TW" altLang="en-US" dirty="0"/>
              <a:t>後，連接到第三步驟。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serializeUser</a:t>
            </a:r>
            <a:r>
              <a:rPr lang="en-US" altLang="zh-TW" dirty="0"/>
              <a:t>()</a:t>
            </a:r>
            <a:r>
              <a:rPr lang="zh-TW" altLang="en-US" dirty="0"/>
              <a:t>被執行。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被導向到在</a:t>
            </a:r>
            <a:r>
              <a:rPr lang="en-US" altLang="zh-TW" dirty="0"/>
              <a:t>Google</a:t>
            </a:r>
            <a:r>
              <a:rPr lang="zh-TW" altLang="en-US" dirty="0"/>
              <a:t>設定的</a:t>
            </a:r>
            <a:r>
              <a:rPr lang="en-US" altLang="zh-TW" dirty="0"/>
              <a:t>callback URL</a:t>
            </a:r>
            <a:r>
              <a:rPr lang="zh-TW" altLang="en-US" dirty="0"/>
              <a:t>，也就是 </a:t>
            </a:r>
            <a:r>
              <a:rPr lang="en-US" altLang="zh-TW" dirty="0"/>
              <a:t>/auth/google/redirect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被執行。</a:t>
            </a:r>
            <a:r>
              <a:rPr lang="en-US" altLang="zh-TW" dirty="0" err="1"/>
              <a:t>req.user</a:t>
            </a:r>
            <a:r>
              <a:rPr lang="zh-TW" altLang="en-US" dirty="0"/>
              <a:t>被設定成資料庫內的使用者資訊。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/auth/google/redirect</a:t>
            </a:r>
            <a:r>
              <a:rPr lang="zh-TW" altLang="en-US" dirty="0"/>
              <a:t>內部導向使用者到</a:t>
            </a:r>
            <a:r>
              <a:rPr lang="en-US" altLang="zh-TW" dirty="0"/>
              <a:t>/profile</a:t>
            </a:r>
            <a:r>
              <a:rPr lang="zh-TW" altLang="en-US" dirty="0"/>
              <a:t>頁面。在</a:t>
            </a:r>
            <a:r>
              <a:rPr lang="en-US" altLang="zh-TW" dirty="0"/>
              <a:t>/profile</a:t>
            </a:r>
            <a:r>
              <a:rPr lang="zh-TW" altLang="en-US" dirty="0"/>
              <a:t>中，</a:t>
            </a:r>
            <a:r>
              <a:rPr lang="en-US" altLang="zh-TW" dirty="0" err="1"/>
              <a:t>req.user</a:t>
            </a:r>
            <a:r>
              <a:rPr lang="zh-TW" altLang="en-US" dirty="0"/>
              <a:t>是</a:t>
            </a:r>
            <a:r>
              <a:rPr lang="en-US" altLang="zh-TW" dirty="0" err="1"/>
              <a:t>deserializeUser</a:t>
            </a:r>
            <a:r>
              <a:rPr lang="en-US" altLang="zh-TW" dirty="0"/>
              <a:t>()</a:t>
            </a:r>
            <a:r>
              <a:rPr lang="zh-TW" altLang="en-US" dirty="0"/>
              <a:t>被執行的結果。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873176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989B-E52A-0B41-A4A9-7D35061D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0452-A36A-6095-3CEE-F97FFD92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8979"/>
          </a:xfrm>
        </p:spPr>
        <p:txBody>
          <a:bodyPr>
            <a:normAutofit/>
          </a:bodyPr>
          <a:lstStyle/>
          <a:p>
            <a:r>
              <a:rPr lang="ja-JP" altLang="en-US" dirty="0"/>
              <a:t>我們</a:t>
            </a:r>
            <a:r>
              <a:rPr lang="zh-TW" altLang="en-US" dirty="0"/>
              <a:t>可以</a:t>
            </a:r>
            <a:r>
              <a:rPr lang="ja-JP" altLang="en-US" dirty="0"/>
              <a:t>依靠另一方（如 </a:t>
            </a:r>
            <a:r>
              <a:rPr lang="en-US" dirty="0"/>
              <a:t>Facebook）</a:t>
            </a:r>
            <a:r>
              <a:rPr lang="ja-JP" altLang="en-US" dirty="0"/>
              <a:t>來驗證某人的真實性，而不是使用密碼。大多數網站讓用戶在本地身份驗證（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authentication</a:t>
            </a:r>
            <a:r>
              <a:rPr lang="ja-JP" altLang="en-US" dirty="0"/>
              <a:t>）或使用其他服務之間進行選擇。我們可以使用</a:t>
            </a:r>
            <a:r>
              <a:rPr lang="en-US" altLang="zh-TW" dirty="0"/>
              <a:t>OAuth</a:t>
            </a:r>
            <a:r>
              <a:rPr lang="ja-JP" altLang="en-US" dirty="0"/>
              <a:t>以幫助新舊用戶簡化註冊</a:t>
            </a:r>
            <a:r>
              <a:rPr lang="en-US" altLang="ja-JP" dirty="0"/>
              <a:t>/</a:t>
            </a:r>
            <a:r>
              <a:rPr lang="ja-JP" altLang="en-US" dirty="0"/>
              <a:t>登錄過程。假設用戶已經在瀏覽器中登入 </a:t>
            </a:r>
            <a:r>
              <a:rPr lang="en-US" dirty="0" err="1"/>
              <a:t>Facebook，則</a:t>
            </a:r>
            <a:r>
              <a:rPr lang="ja-JP" altLang="en-US" dirty="0"/>
              <a:t>用戶只需單擊一個按鈕即可登入我們的網站，而不需要填寫個人資料表格或是註冊新的密碼。</a:t>
            </a:r>
            <a:endParaRPr lang="en-US" altLang="ja-JP" dirty="0"/>
          </a:p>
          <a:p>
            <a:r>
              <a:rPr lang="ja-JP" altLang="en-US" dirty="0"/>
              <a:t>大多數網站都會使用</a:t>
            </a:r>
            <a:r>
              <a:rPr lang="en-US" altLang="zh-TW" dirty="0"/>
              <a:t>OAuth</a:t>
            </a:r>
            <a:r>
              <a:rPr lang="ja-JP" altLang="en-US" dirty="0"/>
              <a:t>來提高轉化率，即訪問網站者中的註冊百分比。若用戶覺得註冊帳戶非常容易，更多的用戶會傾向註冊帳戶。每個帳戶都有電子郵件地址，網站也就可以開始通過電子郵件向用戶進行營銷。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076716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5DC-8E9B-B1A4-ACF2-AA957942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9A9D-A410-35F6-672A-B2A10B64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1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OAuth 2.0 </a:t>
            </a:r>
            <a:r>
              <a:rPr lang="en-US" dirty="0" err="1"/>
              <a:t>是一種</a:t>
            </a:r>
            <a:r>
              <a:rPr lang="ja-JP" altLang="en-US" dirty="0"/>
              <a:t>安全協議，協議規範能讓第三方應用程式以有限的權限，透過構建資源擁有者與</a:t>
            </a:r>
            <a:r>
              <a:rPr lang="en-US" dirty="0" err="1"/>
              <a:t>網路</a:t>
            </a:r>
            <a:r>
              <a:rPr lang="ja-JP" altLang="en-US" dirty="0"/>
              <a:t>伺服器間的許可交互機制，讓第三方應用程式代表資源擁有者訪問伺服器。</a:t>
            </a:r>
            <a:r>
              <a:rPr lang="en-US" dirty="0" err="1"/>
              <a:t>OAuth常見名詞</a:t>
            </a:r>
            <a:r>
              <a:rPr lang="en-US" dirty="0"/>
              <a:t>：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</a:t>
            </a:r>
            <a:r>
              <a:rPr lang="en-US" altLang="zh-TW" dirty="0"/>
              <a:t>Owner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資源擁有者，即網頁的使用者。資源是指網頁使用者的個人資料與授權。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客戶端，指的是</a:t>
            </a:r>
            <a:r>
              <a:rPr lang="ja-JP" altLang="en-US" dirty="0"/>
              <a:t>第三方應用程式</a:t>
            </a:r>
            <a:r>
              <a:rPr lang="zh-TW" altLang="en-US" dirty="0"/>
              <a:t>網站本身。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授權伺服器，指的是</a:t>
            </a:r>
            <a:r>
              <a:rPr lang="en-US" altLang="zh-TW" dirty="0"/>
              <a:t>Google,</a:t>
            </a:r>
            <a:r>
              <a:rPr lang="zh-TW" altLang="en-US" dirty="0"/>
              <a:t> </a:t>
            </a:r>
            <a:r>
              <a:rPr lang="en-US" altLang="zh-TW" dirty="0"/>
              <a:t>Facebook</a:t>
            </a:r>
            <a:r>
              <a:rPr lang="zh-TW" altLang="en-US" dirty="0"/>
              <a:t>等大型系統，也就是給予授權的伺服器。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資源伺服器，指的是</a:t>
            </a:r>
            <a:r>
              <a:rPr lang="en-US" altLang="zh-TW" dirty="0"/>
              <a:t>Google,</a:t>
            </a:r>
            <a:r>
              <a:rPr lang="zh-TW" altLang="en-US" dirty="0"/>
              <a:t> </a:t>
            </a:r>
            <a:r>
              <a:rPr lang="en-US" altLang="zh-TW" dirty="0"/>
              <a:t>Facebook</a:t>
            </a:r>
            <a:r>
              <a:rPr lang="zh-TW" altLang="en-US" dirty="0"/>
              <a:t>等大型系統中，存放資源擁有者的被保護資訊的位置。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623802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9F5DC4B-D497-5F56-7D79-328D5FB16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598" y="661248"/>
            <a:ext cx="10136804" cy="50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883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CF4B-F6F0-D31D-36F4-EF3CE12F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443D-3C26-36B2-4A6E-EADF33C8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8008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Site A </a:t>
            </a:r>
            <a:r>
              <a:rPr lang="en-US" dirty="0" err="1"/>
              <a:t>到</a:t>
            </a:r>
            <a:r>
              <a:rPr lang="en-US" dirty="0"/>
              <a:t> Site B</a:t>
            </a:r>
            <a:r>
              <a:rPr lang="zh-TW" altLang="en-US" dirty="0"/>
              <a:t> </a:t>
            </a:r>
            <a:r>
              <a:rPr lang="en-US" dirty="0" err="1"/>
              <a:t>註冊自己，並且從</a:t>
            </a:r>
            <a:r>
              <a:rPr lang="zh-TW" altLang="en-US" dirty="0"/>
              <a:t>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拿到</a:t>
            </a:r>
            <a:r>
              <a:rPr lang="en-US" dirty="0"/>
              <a:t> Secret </a:t>
            </a:r>
            <a:r>
              <a:rPr lang="en-US" dirty="0" err="1"/>
              <a:t>以及一個</a:t>
            </a:r>
            <a:r>
              <a:rPr lang="zh-TW" altLang="en-US" dirty="0"/>
              <a:t> </a:t>
            </a:r>
            <a:r>
              <a:rPr lang="en-US" dirty="0"/>
              <a:t>ID。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當使用者</a:t>
            </a:r>
            <a:r>
              <a:rPr lang="en-US" altLang="zh-TW" dirty="0" err="1"/>
              <a:t>X</a:t>
            </a:r>
            <a:r>
              <a:rPr lang="zh-TW" altLang="en-US" dirty="0"/>
              <a:t>告訴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去存取</a:t>
            </a:r>
            <a:r>
              <a:rPr lang="en-US" altLang="zh-TW" dirty="0"/>
              <a:t>X</a:t>
            </a:r>
            <a:r>
              <a:rPr lang="zh-TW" altLang="en-US" dirty="0"/>
              <a:t>在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上的資料，使用者</a:t>
            </a:r>
            <a:r>
              <a:rPr lang="en-US" altLang="zh-TW" dirty="0"/>
              <a:t>X</a:t>
            </a:r>
            <a:r>
              <a:rPr lang="zh-TW" altLang="en-US" dirty="0"/>
              <a:t>會被透過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 </a:t>
            </a:r>
            <a:r>
              <a:rPr lang="en-US" altLang="zh-TW" dirty="0"/>
              <a:t>ID</a:t>
            </a:r>
            <a:r>
              <a:rPr lang="zh-TW" altLang="en-US" dirty="0"/>
              <a:t> 送到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，並且告訴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說自己同意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來獲取自己存在這裡的資訊。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接下來會把使用者</a:t>
            </a:r>
            <a:r>
              <a:rPr lang="en-US" altLang="zh-TW" dirty="0"/>
              <a:t>X</a:t>
            </a:r>
            <a:r>
              <a:rPr lang="zh-TW" altLang="en-US" dirty="0"/>
              <a:t>導回到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，並且附加上一個</a:t>
            </a:r>
            <a:r>
              <a:rPr lang="en-US" dirty="0"/>
              <a:t>Authorization Cod</a:t>
            </a:r>
            <a:r>
              <a:rPr lang="en-US" altLang="zh-TW" dirty="0"/>
              <a:t>e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接下來把</a:t>
            </a:r>
            <a:r>
              <a:rPr lang="en-US" dirty="0"/>
              <a:t>Authorization Cod</a:t>
            </a:r>
            <a:r>
              <a:rPr lang="en-US" altLang="zh-TW" dirty="0"/>
              <a:t>e</a:t>
            </a:r>
            <a:r>
              <a:rPr lang="zh-TW" altLang="en-US" dirty="0"/>
              <a:t>以及在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註冊時得到的 </a:t>
            </a:r>
            <a:r>
              <a:rPr lang="en-US" altLang="zh-TW" dirty="0"/>
              <a:t>secret</a:t>
            </a:r>
            <a:r>
              <a:rPr lang="zh-TW" altLang="en-US" dirty="0"/>
              <a:t> 送到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確認了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給的 </a:t>
            </a:r>
            <a:r>
              <a:rPr lang="en-US" altLang="zh-TW" dirty="0"/>
              <a:t>secret</a:t>
            </a:r>
            <a:r>
              <a:rPr lang="zh-TW" altLang="en-US" dirty="0"/>
              <a:t>，確認沒有其他網站冒充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，並且透過 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確認使用者</a:t>
            </a:r>
            <a:r>
              <a:rPr lang="en-US" altLang="zh-TW" dirty="0"/>
              <a:t>X</a:t>
            </a:r>
            <a:r>
              <a:rPr lang="zh-TW" altLang="en-US" dirty="0"/>
              <a:t>確實給了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授權來存取使用者</a:t>
            </a:r>
            <a:r>
              <a:rPr lang="en-US" altLang="zh-TW" dirty="0"/>
              <a:t>X</a:t>
            </a:r>
            <a:r>
              <a:rPr lang="zh-TW" altLang="en-US" dirty="0"/>
              <a:t>的資訊，於是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將</a:t>
            </a:r>
            <a:r>
              <a:rPr lang="en-US" altLang="zh-TW" dirty="0"/>
              <a:t>security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寄給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接下來拿者 </a:t>
            </a:r>
            <a:r>
              <a:rPr lang="en-US" altLang="zh-TW" dirty="0"/>
              <a:t>security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 到 </a:t>
            </a:r>
            <a:r>
              <a:rPr lang="en-US" altLang="zh-TW" dirty="0"/>
              <a:t>Site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去取得所需資料。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617262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67C5-DC9E-D0DA-41CA-93861CCA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5DD0-63FF-5E56-51C1-CB95AC37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062872" cy="37608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架設</a:t>
            </a:r>
            <a:r>
              <a:rPr lang="en-US" altLang="zh-TW" dirty="0"/>
              <a:t>Client</a:t>
            </a:r>
            <a:r>
              <a:rPr lang="zh-TW" altLang="en-US" dirty="0"/>
              <a:t>叫做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，網址是</a:t>
            </a:r>
            <a:r>
              <a:rPr lang="en-US" altLang="zh-TW" dirty="0">
                <a:hlinkClick r:id="rId2"/>
              </a:rPr>
              <a:t>www.spencercool.com</a:t>
            </a:r>
            <a:r>
              <a:rPr lang="zh-TW" altLang="en-US" dirty="0"/>
              <a:t>。</a:t>
            </a:r>
            <a:r>
              <a:rPr lang="en-US" altLang="zh-TW" dirty="0"/>
              <a:t>Client</a:t>
            </a:r>
            <a:r>
              <a:rPr lang="zh-TW" altLang="en-US" dirty="0"/>
              <a:t>需要先到</a:t>
            </a:r>
            <a:r>
              <a:rPr lang="en-US" altLang="zh-TW" dirty="0"/>
              <a:t>Google</a:t>
            </a:r>
            <a:r>
              <a:rPr lang="zh-TW" altLang="en-US" dirty="0"/>
              <a:t>註冊自己，表明自己會使用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OAuth</a:t>
            </a:r>
            <a:r>
              <a:rPr lang="zh-TW" altLang="en-US" dirty="0"/>
              <a:t>，而</a:t>
            </a:r>
            <a:r>
              <a:rPr lang="en-US" altLang="zh-TW" dirty="0"/>
              <a:t>Google</a:t>
            </a:r>
            <a:r>
              <a:rPr lang="zh-TW" altLang="en-US" dirty="0"/>
              <a:t>會給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兩組英數字碼：</a:t>
            </a:r>
            <a:r>
              <a:rPr lang="en-US" altLang="zh-TW" dirty="0" err="1"/>
              <a:t>client_id</a:t>
            </a:r>
            <a:r>
              <a:rPr lang="zh-TW" altLang="en-US" dirty="0"/>
              <a:t>以及</a:t>
            </a:r>
            <a:r>
              <a:rPr lang="en-US" altLang="zh-TW" dirty="0"/>
              <a:t>secret</a:t>
            </a:r>
            <a:r>
              <a:rPr lang="zh-TW" altLang="en-US" dirty="0"/>
              <a:t>。也需要設定</a:t>
            </a:r>
            <a:r>
              <a:rPr lang="en-US" altLang="zh-TW" dirty="0"/>
              <a:t>redirect</a:t>
            </a:r>
            <a:r>
              <a:rPr lang="zh-TW" altLang="en-US" dirty="0"/>
              <a:t> </a:t>
            </a:r>
            <a:r>
              <a:rPr lang="en-US" altLang="zh-TW" dirty="0"/>
              <a:t>URL</a:t>
            </a:r>
            <a:r>
              <a:rPr lang="zh-TW" altLang="en-US" dirty="0"/>
              <a:t>，是</a:t>
            </a:r>
            <a:r>
              <a:rPr lang="en-US" altLang="zh-TW" dirty="0"/>
              <a:t>Google</a:t>
            </a:r>
            <a:r>
              <a:rPr lang="zh-TW" altLang="en-US" dirty="0"/>
              <a:t>驗證使用者完成後，需要將使用者導向到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的地方。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需要製作一個</a:t>
            </a:r>
            <a:r>
              <a:rPr lang="en-US" altLang="zh-TW" dirty="0"/>
              <a:t>anchor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，</a:t>
            </a:r>
            <a:r>
              <a:rPr lang="ja-JP" altLang="en-US"/>
              <a:t> 連結到 </a:t>
            </a:r>
            <a:r>
              <a:rPr lang="en-US" altLang="ja-JP" dirty="0"/>
              <a:t>/</a:t>
            </a:r>
            <a:r>
              <a:rPr lang="en-US" dirty="0"/>
              <a:t>auth/google。網頁使用者點擊連結，就會被送到</a:t>
            </a:r>
            <a:r>
              <a:rPr lang="en-US" altLang="zh-TW" dirty="0"/>
              <a:t>Google</a:t>
            </a:r>
            <a:r>
              <a:rPr lang="zh-TW" altLang="en-US" dirty="0"/>
              <a:t>登入頁面。</a:t>
            </a:r>
            <a:r>
              <a:rPr lang="en-US" altLang="zh-TW" dirty="0"/>
              <a:t>(</a:t>
            </a:r>
            <a:r>
              <a:rPr lang="zh-TW" altLang="en-US" dirty="0"/>
              <a:t>見右圖</a:t>
            </a:r>
            <a:r>
              <a:rPr lang="en-US" altLang="zh-TW" dirty="0"/>
              <a:t>)</a:t>
            </a:r>
            <a:endParaRPr lang="en-TW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DEDC8-C179-8ACA-B8FB-7601BFF56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67" y="2351792"/>
            <a:ext cx="2743199" cy="30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4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F808-B3BB-3520-C9C2-93C66BC2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F678-8377-740B-4808-FED0C28F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337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網頁使用者登入</a:t>
            </a:r>
            <a:r>
              <a:rPr lang="zh-TW" altLang="en-US" dirty="0"/>
              <a:t> 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dirty="0" err="1"/>
              <a:t>後，</a:t>
            </a:r>
            <a:r>
              <a:rPr lang="en-US" altLang="zh-TW" dirty="0" err="1"/>
              <a:t>Google</a:t>
            </a:r>
            <a:r>
              <a:rPr lang="zh-TW" altLang="en-US" dirty="0"/>
              <a:t>會在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內部製作一組</a:t>
            </a:r>
            <a:r>
              <a:rPr lang="en-US" altLang="zh-TW" dirty="0"/>
              <a:t>code</a:t>
            </a:r>
            <a:r>
              <a:rPr lang="zh-TW" altLang="en-US" dirty="0"/>
              <a:t>，這組</a:t>
            </a:r>
            <a:r>
              <a:rPr lang="en-US" altLang="zh-TW" dirty="0"/>
              <a:t>code</a:t>
            </a:r>
            <a:r>
              <a:rPr lang="zh-TW" altLang="en-US" dirty="0"/>
              <a:t>專屬於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以及目前的使用者。如果目前的使用者叫做</a:t>
            </a:r>
            <a:r>
              <a:rPr lang="en-US" altLang="zh-TW" dirty="0"/>
              <a:t>Wilson</a:t>
            </a:r>
            <a:r>
              <a:rPr lang="zh-TW" altLang="en-US" dirty="0"/>
              <a:t>，我們可以先用</a:t>
            </a:r>
            <a:r>
              <a:rPr lang="en-US" altLang="zh-TW" dirty="0"/>
              <a:t>”Spencer-Wilson</a:t>
            </a:r>
            <a:r>
              <a:rPr lang="zh-TW" altLang="en-US" dirty="0"/>
              <a:t> </a:t>
            </a:r>
            <a:r>
              <a:rPr lang="en-US" altLang="zh-TW" dirty="0"/>
              <a:t>code”</a:t>
            </a:r>
            <a:r>
              <a:rPr lang="zh-TW" altLang="en-US" dirty="0"/>
              <a:t>來代表這種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製作的</a:t>
            </a:r>
            <a:r>
              <a:rPr lang="en-US" altLang="zh-TW" dirty="0"/>
              <a:t>code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先把</a:t>
            </a:r>
            <a:r>
              <a:rPr lang="en-US" altLang="zh-TW" dirty="0"/>
              <a:t>secret</a:t>
            </a:r>
            <a:r>
              <a:rPr lang="zh-TW" altLang="en-US" dirty="0"/>
              <a:t>連同</a:t>
            </a:r>
            <a:r>
              <a:rPr lang="en-US" altLang="zh-TW" dirty="0"/>
              <a:t>”Spencer-Wilson</a:t>
            </a:r>
            <a:r>
              <a:rPr lang="zh-TW" altLang="en-US" dirty="0"/>
              <a:t> </a:t>
            </a:r>
            <a:r>
              <a:rPr lang="en-US" altLang="zh-TW" dirty="0"/>
              <a:t>code”</a:t>
            </a:r>
            <a:r>
              <a:rPr lang="zh-TW" altLang="en-US" dirty="0"/>
              <a:t>帶到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取得</a:t>
            </a:r>
            <a:r>
              <a:rPr lang="en-US" altLang="zh-TW" dirty="0"/>
              <a:t>token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取得</a:t>
            </a:r>
            <a:r>
              <a:rPr lang="en-US" altLang="zh-TW" dirty="0"/>
              <a:t>token</a:t>
            </a:r>
            <a:r>
              <a:rPr lang="zh-TW" altLang="en-US" dirty="0"/>
              <a:t>後，</a:t>
            </a:r>
            <a:r>
              <a:rPr lang="en-US" altLang="zh-TW" dirty="0"/>
              <a:t> 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用</a:t>
            </a:r>
            <a:r>
              <a:rPr lang="en-US" altLang="zh-TW" dirty="0"/>
              <a:t>token</a:t>
            </a:r>
            <a:r>
              <a:rPr lang="zh-TW" altLang="en-US" dirty="0"/>
              <a:t>向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取得使用者資訊。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419447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EC4-0710-C3F2-9D1D-F6B1A0F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TW" dirty="0"/>
              <a:t>Au</a:t>
            </a:r>
            <a:r>
              <a:rPr lang="en-US" dirty="0"/>
              <a:t>th</a:t>
            </a:r>
            <a:r>
              <a:rPr lang="zh-TW" altLang="en-US" dirty="0"/>
              <a:t> </a:t>
            </a:r>
            <a:r>
              <a:rPr lang="en-US" dirty="0" err="1"/>
              <a:t>詳細流程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B21A-E185-4E1B-D7D3-3509BA30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692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zh-TW" altLang="en-US" dirty="0"/>
              <a:t>由於認證成功，</a:t>
            </a:r>
            <a:r>
              <a:rPr lang="en-US" altLang="zh-TW" dirty="0"/>
              <a:t>Google Server</a:t>
            </a:r>
            <a:r>
              <a:rPr lang="zh-TW" altLang="en-US" dirty="0"/>
              <a:t>會用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302</a:t>
            </a:r>
            <a:r>
              <a:rPr lang="zh-TW" altLang="en-US" dirty="0"/>
              <a:t>把網頁使用者重新導向到</a:t>
            </a:r>
            <a:r>
              <a:rPr lang="en-US" altLang="zh-TW" dirty="0"/>
              <a:t>https://</a:t>
            </a:r>
            <a:r>
              <a:rPr lang="en-US" altLang="zh-TW" dirty="0" err="1"/>
              <a:t>www.spencer.com</a:t>
            </a:r>
            <a:r>
              <a:rPr lang="en-US" altLang="zh-TW" dirty="0"/>
              <a:t>/auth/google/</a:t>
            </a:r>
            <a:r>
              <a:rPr lang="en-US" altLang="zh-TW" dirty="0" err="1"/>
              <a:t>redirect?code</a:t>
            </a:r>
            <a:r>
              <a:rPr lang="en-US" altLang="zh-TW" dirty="0"/>
              <a:t>=________</a:t>
            </a:r>
            <a:r>
              <a:rPr lang="zh-TW" altLang="en-US" dirty="0"/>
              <a:t> 這個網址。其中的</a:t>
            </a:r>
            <a:r>
              <a:rPr lang="en-US" altLang="zh-TW" dirty="0"/>
              <a:t>code</a:t>
            </a:r>
            <a:r>
              <a:rPr lang="zh-TW" altLang="en-US" dirty="0"/>
              <a:t>會是</a:t>
            </a:r>
            <a:r>
              <a:rPr lang="en-US" altLang="zh-TW" dirty="0"/>
              <a:t>Spencer-Wilson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。</a:t>
            </a:r>
            <a:r>
              <a:rPr lang="en-US" altLang="zh-TW" dirty="0"/>
              <a:t>/auth/google/redirect</a:t>
            </a:r>
            <a:r>
              <a:rPr lang="zh-TW" altLang="en-US" dirty="0"/>
              <a:t>這個</a:t>
            </a:r>
            <a:r>
              <a:rPr lang="en-US" altLang="zh-TW" dirty="0"/>
              <a:t>route</a:t>
            </a:r>
            <a:r>
              <a:rPr lang="zh-TW" altLang="en-US" dirty="0"/>
              <a:t>是由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後端來處理的。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可以在</a:t>
            </a:r>
            <a:r>
              <a:rPr lang="en-US" altLang="zh-TW" dirty="0"/>
              <a:t>/auth/google/redirect</a:t>
            </a:r>
            <a:r>
              <a:rPr lang="zh-TW" altLang="en-US" dirty="0"/>
              <a:t>這個</a:t>
            </a:r>
            <a:r>
              <a:rPr lang="en-US" altLang="zh-TW" dirty="0"/>
              <a:t>route</a:t>
            </a:r>
            <a:r>
              <a:rPr lang="zh-TW" altLang="en-US" dirty="0"/>
              <a:t>中，先確認了使用者已經被驗證了</a:t>
            </a:r>
            <a:r>
              <a:rPr lang="en-US" altLang="zh-TW" dirty="0"/>
              <a:t>(</a:t>
            </a:r>
            <a:r>
              <a:rPr lang="zh-TW" altLang="en-US" dirty="0"/>
              <a:t>可以用</a:t>
            </a:r>
            <a:r>
              <a:rPr lang="en-US" altLang="zh-TW" dirty="0" err="1"/>
              <a:t>passport.authenticate</a:t>
            </a:r>
            <a:r>
              <a:rPr lang="en-US" altLang="zh-TW" dirty="0"/>
              <a:t>(‘google’))</a:t>
            </a:r>
            <a:r>
              <a:rPr lang="zh-TW" altLang="en-US" dirty="0"/>
              <a:t>，再將使用者導向</a:t>
            </a:r>
            <a:r>
              <a:rPr lang="en-US" altLang="zh-TW" dirty="0"/>
              <a:t>profile</a:t>
            </a:r>
            <a:r>
              <a:rPr lang="zh-TW" altLang="en-US" dirty="0"/>
              <a:t>頁面，此頁面顯示使用者存在</a:t>
            </a:r>
            <a:r>
              <a:rPr lang="en-US" altLang="zh-TW" dirty="0"/>
              <a:t>Google</a:t>
            </a:r>
            <a:r>
              <a:rPr lang="zh-TW" altLang="en-US" dirty="0"/>
              <a:t>的基本資訊，但頁面是由</a:t>
            </a:r>
            <a:r>
              <a:rPr lang="en-US" altLang="zh-TW" dirty="0"/>
              <a:t>Spencer</a:t>
            </a:r>
            <a:r>
              <a:rPr lang="zh-TW" altLang="en-US" dirty="0"/>
              <a:t> </a:t>
            </a:r>
            <a:r>
              <a:rPr lang="en-US" altLang="zh-TW" dirty="0"/>
              <a:t>cool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 所提供的。對網頁使用者來說，步驟</a:t>
            </a:r>
            <a:r>
              <a:rPr lang="en-US" altLang="zh-TW" dirty="0"/>
              <a:t>2</a:t>
            </a:r>
            <a:r>
              <a:rPr lang="zh-TW" altLang="en-US" dirty="0"/>
              <a:t>到</a:t>
            </a:r>
            <a:r>
              <a:rPr lang="en-US" altLang="zh-TW" dirty="0"/>
              <a:t>6</a:t>
            </a:r>
            <a:r>
              <a:rPr lang="zh-TW" altLang="en-US" dirty="0"/>
              <a:t>都是不可見的。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114751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167F4E8-ADA9-4DA6-90B1-12A9BE307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85" y="484834"/>
            <a:ext cx="9873230" cy="55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86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41661</TotalTime>
  <Words>1758</Words>
  <Application>Microsoft Macintosh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Times New Roman</vt:lpstr>
      <vt:lpstr>Wingdings</vt:lpstr>
      <vt:lpstr>RetrospectVTI</vt:lpstr>
      <vt:lpstr>OAuth</vt:lpstr>
      <vt:lpstr>OAuth</vt:lpstr>
      <vt:lpstr>OAuth</vt:lpstr>
      <vt:lpstr>PowerPoint Presentation</vt:lpstr>
      <vt:lpstr>OAuth 2.0 詳細流程</vt:lpstr>
      <vt:lpstr>OAuth 詳細流程</vt:lpstr>
      <vt:lpstr>OAuth 詳細流程</vt:lpstr>
      <vt:lpstr>OAuth 詳細流程</vt:lpstr>
      <vt:lpstr>PowerPoint Presentation</vt:lpstr>
      <vt:lpstr>Passport 套件</vt:lpstr>
      <vt:lpstr>PowerPoint Presentation</vt:lpstr>
      <vt:lpstr>Passport套件語法</vt:lpstr>
      <vt:lpstr>Passport套件語法</vt:lpstr>
      <vt:lpstr>Passport套件語法</vt:lpstr>
      <vt:lpstr>Passport套件語法</vt:lpstr>
      <vt:lpstr>Passport套件語法</vt:lpstr>
      <vt:lpstr>Passport套件語法</vt:lpstr>
      <vt:lpstr>整體流程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7456</cp:revision>
  <dcterms:created xsi:type="dcterms:W3CDTF">2021-02-23T11:38:50Z</dcterms:created>
  <dcterms:modified xsi:type="dcterms:W3CDTF">2022-12-09T11:06:03Z</dcterms:modified>
</cp:coreProperties>
</file>