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90" r:id="rId3"/>
    <p:sldId id="291" r:id="rId4"/>
    <p:sldId id="323" r:id="rId5"/>
    <p:sldId id="292" r:id="rId6"/>
    <p:sldId id="293" r:id="rId7"/>
    <p:sldId id="294" r:id="rId8"/>
    <p:sldId id="296" r:id="rId9"/>
    <p:sldId id="297" r:id="rId10"/>
    <p:sldId id="298" r:id="rId11"/>
    <p:sldId id="299" r:id="rId12"/>
    <p:sldId id="300" r:id="rId13"/>
    <p:sldId id="295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24" r:id="rId32"/>
    <p:sldId id="325" r:id="rId33"/>
    <p:sldId id="319" r:id="rId34"/>
    <p:sldId id="320" r:id="rId35"/>
    <p:sldId id="321" r:id="rId36"/>
    <p:sldId id="322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JavaScript</a:t>
            </a:r>
            <a:r>
              <a:rPr lang="zh-TW" altLang="en-US" sz="5400" dirty="0"/>
              <a:t> </a:t>
            </a:r>
            <a:r>
              <a:rPr lang="en-US" altLang="zh-TW" sz="5400" dirty="0"/>
              <a:t>Basics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248EB3-8A45-105D-C1E4-D3EEAC4C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8F2B-AE2A-1068-3275-47152397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變數與賦值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541D-4D29-388F-61F7-23517DFC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TW" altLang="en-US" dirty="0"/>
              <a:t>用</a:t>
            </a:r>
            <a:r>
              <a:rPr lang="en-US" altLang="zh-TW" dirty="0"/>
              <a:t>const,</a:t>
            </a:r>
            <a:r>
              <a:rPr lang="zh-TW" altLang="en-US" dirty="0"/>
              <a:t> </a:t>
            </a:r>
            <a:r>
              <a:rPr lang="en-US" altLang="zh-TW" dirty="0"/>
              <a:t>let</a:t>
            </a:r>
            <a:r>
              <a:rPr lang="zh-TW" altLang="en-US" dirty="0"/>
              <a:t>宣告過的變數，都不能重複宣告。</a:t>
            </a:r>
            <a:r>
              <a:rPr lang="en-US" altLang="zh-TW" dirty="0"/>
              <a:t>(redeclaration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allowed)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dirty="0"/>
              <a:t>const</a:t>
            </a:r>
            <a:r>
              <a:rPr lang="zh-TW" altLang="en-US" dirty="0"/>
              <a:t>不能做重複</a:t>
            </a:r>
            <a:r>
              <a:rPr lang="ja-JP" altLang="en-US" dirty="0"/>
              <a:t>賦值。</a:t>
            </a:r>
            <a:r>
              <a:rPr lang="en-US" altLang="zh-TW" dirty="0"/>
              <a:t>(reassignment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allowed)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1900" dirty="0"/>
              <a:t>*</a:t>
            </a:r>
            <a:r>
              <a:rPr lang="en-US" altLang="zh-TW" sz="1900" dirty="0"/>
              <a:t>.</a:t>
            </a:r>
            <a:r>
              <a:rPr lang="zh-TW" altLang="en-US" sz="1900" dirty="0"/>
              <a:t> </a:t>
            </a:r>
            <a:r>
              <a:rPr lang="en-US" altLang="zh-TW" sz="1900" dirty="0"/>
              <a:t>JavaScript </a:t>
            </a:r>
            <a:r>
              <a:rPr lang="ja-JP" altLang="en-US" sz="1900" dirty="0"/>
              <a:t>引擎中有一個稱為</a:t>
            </a:r>
            <a:r>
              <a:rPr lang="en-US" altLang="zh-TW" sz="1900" dirty="0"/>
              <a:t>garbage</a:t>
            </a:r>
            <a:r>
              <a:rPr lang="zh-TW" altLang="en-US" sz="1900" dirty="0"/>
              <a:t> </a:t>
            </a:r>
            <a:r>
              <a:rPr lang="en-US" altLang="zh-TW" sz="1900" dirty="0"/>
              <a:t>collector</a:t>
            </a:r>
            <a:r>
              <a:rPr lang="ja-JP" altLang="en-US" sz="1900" dirty="0"/>
              <a:t>的後台程式。 它監視所有</a:t>
            </a:r>
            <a:r>
              <a:rPr lang="zh-TW" altLang="en-US" sz="1900" dirty="0"/>
              <a:t>物件</a:t>
            </a:r>
            <a:r>
              <a:rPr lang="ja-JP" altLang="en-US" sz="1900" dirty="0"/>
              <a:t>並刪除那些變得無法訪問的</a:t>
            </a:r>
            <a:r>
              <a:rPr lang="en-US" altLang="zh-TW" sz="1900" dirty="0"/>
              <a:t>object</a:t>
            </a:r>
            <a:r>
              <a:rPr lang="ja-JP" altLang="en-US" sz="1900" dirty="0"/>
              <a:t>。</a:t>
            </a:r>
            <a:endParaRPr lang="en-US" altLang="zh-TW" sz="1900" dirty="0"/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0DFF3D-77D8-9D23-0501-8252FCBE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68101"/>
              </p:ext>
            </p:extLst>
          </p:nvPr>
        </p:nvGraphicFramePr>
        <p:xfrm>
          <a:off x="1097280" y="3219947"/>
          <a:ext cx="9997440" cy="15373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3800465380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819809058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332386377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846988720"/>
                    </a:ext>
                  </a:extLst>
                </a:gridCol>
              </a:tblGrid>
              <a:tr h="512466">
                <a:tc>
                  <a:txBody>
                    <a:bodyPr/>
                    <a:lstStyle/>
                    <a:p>
                      <a:pPr algn="ctr"/>
                      <a:endParaRPr lang="en-TW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redeclaration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reassignment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initializer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44353"/>
                  </a:ext>
                </a:extLst>
              </a:tr>
              <a:tr h="512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let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不需要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294287"/>
                  </a:ext>
                </a:extLst>
              </a:tr>
              <a:tr h="512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const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需要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3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1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F71A-9764-9C38-974E-AC3B84BA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dirty="0"/>
              <a:t>數據類型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0EA6-CDAD-D3C3-334C-5ABC948F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ja-JP" altLang="en-US"/>
              <a:t>中有 </a:t>
            </a:r>
            <a:r>
              <a:rPr lang="en-US" altLang="zh-TW" dirty="0"/>
              <a:t>7</a:t>
            </a:r>
            <a:r>
              <a:rPr lang="en-US" altLang="ja-JP" dirty="0"/>
              <a:t> </a:t>
            </a:r>
            <a:r>
              <a:rPr lang="ja-JP" altLang="en-US"/>
              <a:t>種基本數據類型。這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ja-JP" altLang="en-US"/>
              <a:t>種基本數據類型被稱為</a:t>
            </a:r>
            <a:r>
              <a:rPr lang="en-US" altLang="zh-TW" dirty="0"/>
              <a:t>primitive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Number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整數與帶小數點的數字。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BigInt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任意長度的整數。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字符串。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Boolean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r>
              <a:rPr lang="zh-TW" altLang="en-US" dirty="0"/>
              <a:t>或</a:t>
            </a:r>
            <a:r>
              <a:rPr lang="en-US" altLang="zh-TW" dirty="0"/>
              <a:t>false</a:t>
            </a:r>
            <a:r>
              <a:rPr lang="zh-TW" altLang="en-US" dirty="0"/>
              <a:t>兩種值。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null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用來代表某個故意不存在的值。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349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BBDE-C6FC-7A51-6755-34F4B94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數據類型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C7AB-A6BA-AAB2-7E9F-90B9B5BC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dirty="0"/>
              <a:t>undefined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未被</a:t>
            </a:r>
            <a:r>
              <a:rPr lang="en-US" dirty="0" err="1"/>
              <a:t>賦值的變數，就是</a:t>
            </a:r>
            <a:r>
              <a:rPr lang="en-US" altLang="zh-TW" dirty="0" err="1"/>
              <a:t>undefined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dirty="0"/>
              <a:t>symbol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unique</a:t>
            </a:r>
            <a:r>
              <a:rPr lang="zh-TW" altLang="en-US" dirty="0"/>
              <a:t> </a:t>
            </a:r>
            <a:r>
              <a:rPr lang="en-US" altLang="zh-TW" dirty="0"/>
              <a:t>identifier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6"/>
            </a:pPr>
            <a:endParaRPr lang="en-TW" dirty="0"/>
          </a:p>
          <a:p>
            <a:pPr marL="0" indent="0">
              <a:buNone/>
            </a:pPr>
            <a:r>
              <a:rPr lang="en-TW" dirty="0"/>
              <a:t>除了這</a:t>
            </a:r>
            <a:r>
              <a:rPr lang="en-US" altLang="zh-TW" dirty="0"/>
              <a:t> 7</a:t>
            </a:r>
            <a:r>
              <a:rPr lang="en-US" altLang="ja-JP" dirty="0"/>
              <a:t> </a:t>
            </a:r>
            <a:r>
              <a:rPr lang="ja-JP" altLang="en-US"/>
              <a:t>種基本數據類型</a:t>
            </a:r>
            <a:r>
              <a:rPr lang="zh-TW" altLang="en-US" dirty="0"/>
              <a:t>之外，</a:t>
            </a:r>
            <a:r>
              <a:rPr lang="en-US" dirty="0"/>
              <a:t> JavaScript</a:t>
            </a:r>
            <a:r>
              <a:rPr lang="zh-TW" altLang="en-US" dirty="0"/>
              <a:t> </a:t>
            </a:r>
            <a:r>
              <a:rPr lang="en-US" dirty="0" err="1"/>
              <a:t>的第八種數據類型叫做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，屬於</a:t>
            </a:r>
            <a:r>
              <a:rPr lang="en-US" altLang="zh-TW" dirty="0"/>
              <a:t>non-primitive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。</a:t>
            </a:r>
            <a:r>
              <a:rPr lang="en-US" dirty="0"/>
              <a:t> JavaScript</a:t>
            </a:r>
            <a:r>
              <a:rPr lang="zh-TW" altLang="en-US" dirty="0"/>
              <a:t> </a:t>
            </a:r>
            <a:r>
              <a:rPr lang="en-US" dirty="0" err="1"/>
              <a:t>中的</a:t>
            </a:r>
            <a:r>
              <a:rPr lang="en-US" altLang="zh-TW" dirty="0"/>
              <a:t> object</a:t>
            </a:r>
            <a:r>
              <a:rPr lang="zh-TW" altLang="en-US" dirty="0"/>
              <a:t>可能是</a:t>
            </a:r>
            <a:r>
              <a:rPr lang="en-US" altLang="zh-TW" dirty="0"/>
              <a:t>array,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或是</a:t>
            </a:r>
            <a:r>
              <a:rPr lang="en-US" altLang="zh-TW" dirty="0"/>
              <a:t>function</a:t>
            </a:r>
            <a:r>
              <a:rPr lang="zh-TW" altLang="en-US" dirty="0"/>
              <a:t>等等。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921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F23-BBA6-7B63-E523-3F83740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5E5BF-A8A3-31D8-91F8-1607DE6EF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JavaScript </a:t>
                </a:r>
                <a:r>
                  <a:rPr lang="ja-JP" altLang="en-US"/>
                  <a:t>數字格式允許我們精確地表示介於 </a:t>
                </a:r>
                <a:r>
                  <a:rPr lang="en-US" altLang="ja-JP" dirty="0"/>
                  <a:t>-9,007,199,254,740,992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−253</m:t>
                        </m:r>
                      </m:sup>
                    </m:sSup>
                  </m:oMath>
                </a14:m>
                <a:r>
                  <a:rPr lang="en-US" altLang="ja-JP" dirty="0"/>
                  <a:t>) </a:t>
                </a:r>
                <a:r>
                  <a:rPr lang="ja-JP" altLang="en-US"/>
                  <a:t>和 </a:t>
                </a:r>
                <a:r>
                  <a:rPr lang="en-US" altLang="ja-JP" dirty="0"/>
                  <a:t>9,007,199,254,740,992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253</m:t>
                        </m:r>
                      </m:sup>
                    </m:sSup>
                  </m:oMath>
                </a14:m>
                <a:r>
                  <a:rPr lang="en-US" altLang="ja-JP" dirty="0"/>
                  <a:t>) </a:t>
                </a:r>
                <a:r>
                  <a:rPr lang="ja-JP" altLang="en-US"/>
                  <a:t>之間的所有整數。 如果使用大於此的整數值，則可能會丟失數字的精度。</a:t>
                </a:r>
                <a:endParaRPr lang="en-US" altLang="ja-JP" dirty="0"/>
              </a:p>
              <a:p>
                <a:r>
                  <a:rPr lang="ja-JP" altLang="en-US"/>
                  <a:t>數字支援的運算符號包含加法、減法、乘法 、除法、</a:t>
                </a:r>
                <a:r>
                  <a:rPr lang="en-US" altLang="ja-JP" dirty="0"/>
                  <a:t>remainder operator</a:t>
                </a:r>
                <a:r>
                  <a:rPr lang="ja-JP" altLang="en-US"/>
                  <a:t>、</a:t>
                </a:r>
                <a:r>
                  <a:rPr lang="en-US" altLang="zh-TW" dirty="0"/>
                  <a:t>exponentiation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operator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++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--</a:t>
                </a:r>
                <a:r>
                  <a:rPr lang="zh-TW" altLang="en-US" dirty="0"/>
                  <a:t>、</a:t>
                </a:r>
                <a:r>
                  <a:rPr lang="en-US" altLang="ja-JP" dirty="0"/>
                  <a:t> +=</a:t>
                </a:r>
                <a:r>
                  <a:rPr lang="ja-JP" altLang="en-US"/>
                  <a:t>、</a:t>
                </a:r>
                <a:r>
                  <a:rPr lang="en-US" altLang="zh-TW" dirty="0"/>
                  <a:t>-=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/=</a:t>
                </a:r>
                <a:r>
                  <a:rPr lang="zh-TW" altLang="en-US" dirty="0"/>
                  <a:t>、*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ja-JP" altLang="en-US"/>
                  <a:t>等等。</a:t>
                </a:r>
                <a:r>
                  <a:rPr lang="en-US" altLang="ja-JP" dirty="0"/>
                  <a:t> </a:t>
                </a:r>
              </a:p>
              <a:p>
                <a:endParaRPr lang="en-US" altLang="ja-JP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5E5BF-A8A3-31D8-91F8-1607DE6EF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010" r="-214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76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8F63-CB97-FFB9-27F9-A59E9F0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57E2-2EB5-D1AB-FA36-1573EA76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String</a:t>
            </a:r>
            <a:r>
              <a:rPr lang="zh-TW" altLang="en-US" dirty="0"/>
              <a:t>是由字母或數字串接組成的。</a:t>
            </a:r>
            <a:r>
              <a:rPr lang="en-US" altLang="zh-TW" dirty="0"/>
              <a:t>String</a:t>
            </a:r>
            <a:r>
              <a:rPr lang="zh-TW" altLang="en-US" dirty="0"/>
              <a:t>需要使用單引號或雙引號。</a:t>
            </a:r>
            <a:endParaRPr lang="en-US" altLang="zh-TW" dirty="0"/>
          </a:p>
          <a:p>
            <a:r>
              <a:rPr lang="zh-TW" altLang="en-US" dirty="0"/>
              <a:t>兩個</a:t>
            </a:r>
            <a:r>
              <a:rPr lang="en-US" altLang="zh-TW" dirty="0"/>
              <a:t>String</a:t>
            </a:r>
            <a:r>
              <a:rPr lang="zh-TW" altLang="en-US" dirty="0"/>
              <a:t>之間的串接是由符號「</a:t>
            </a:r>
            <a:r>
              <a:rPr lang="en-US" altLang="zh-TW" dirty="0"/>
              <a:t>+</a:t>
            </a:r>
            <a:r>
              <a:rPr lang="zh-TW" altLang="en-US" dirty="0"/>
              <a:t>」所完成的。</a:t>
            </a:r>
            <a:r>
              <a:rPr lang="en-US" altLang="zh-TW" dirty="0"/>
              <a:t>String</a:t>
            </a:r>
            <a:r>
              <a:rPr lang="zh-TW" altLang="en-US" dirty="0"/>
              <a:t>之間的串接被稱為</a:t>
            </a:r>
            <a:r>
              <a:rPr lang="en-US" altLang="zh-TW" dirty="0"/>
              <a:t>concatenation</a:t>
            </a:r>
            <a:r>
              <a:rPr lang="zh-TW" altLang="en-US" dirty="0"/>
              <a:t>。</a:t>
            </a:r>
            <a:r>
              <a:rPr lang="en-US" altLang="zh-TW" dirty="0"/>
              <a:t>String</a:t>
            </a:r>
            <a:r>
              <a:rPr lang="zh-TW" altLang="en-US" dirty="0"/>
              <a:t>與</a:t>
            </a:r>
            <a:r>
              <a:rPr lang="en-US" altLang="zh-TW" dirty="0"/>
              <a:t>String</a:t>
            </a:r>
            <a:r>
              <a:rPr lang="zh-TW" altLang="en-US" dirty="0"/>
              <a:t>之間不能做「</a:t>
            </a:r>
            <a:r>
              <a:rPr lang="en-US" altLang="zh-TW" dirty="0"/>
              <a:t>-</a:t>
            </a:r>
            <a:r>
              <a:rPr lang="zh-TW" altLang="en-US" dirty="0"/>
              <a:t>」、 「*」、 「</a:t>
            </a:r>
            <a:r>
              <a:rPr lang="en-US" altLang="zh-TW" dirty="0"/>
              <a:t>/</a:t>
            </a:r>
            <a:r>
              <a:rPr lang="zh-TW" altLang="en-US" dirty="0"/>
              <a:t>」運算。若嘗試做此類運算，則會出現</a:t>
            </a:r>
            <a:r>
              <a:rPr lang="en-US" altLang="zh-TW" dirty="0" err="1"/>
              <a:t>NaN</a:t>
            </a:r>
            <a:r>
              <a:rPr lang="zh-TW" altLang="en-US" dirty="0"/>
              <a:t>，代表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Number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這是因為，</a:t>
            </a:r>
            <a:r>
              <a:rPr lang="en-US" altLang="zh-TW" dirty="0"/>
              <a:t>JavaScript</a:t>
            </a:r>
            <a:r>
              <a:rPr lang="zh-TW" altLang="en-US" dirty="0"/>
              <a:t>還是會嘗試算出某個數字結果，但兩個</a:t>
            </a:r>
            <a:r>
              <a:rPr lang="en-US" altLang="zh-TW" dirty="0"/>
              <a:t>operand</a:t>
            </a:r>
            <a:r>
              <a:rPr lang="zh-TW" altLang="en-US" dirty="0"/>
              <a:t>的值都不是數字，無法算出一個數字結果，所以會出現</a:t>
            </a:r>
            <a:r>
              <a:rPr lang="en-US" altLang="zh-TW" dirty="0" err="1"/>
              <a:t>NaN</a:t>
            </a:r>
            <a:r>
              <a:rPr lang="zh-TW" altLang="en-US" dirty="0"/>
              <a:t>。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Number</a:t>
            </a:r>
            <a:r>
              <a:rPr lang="zh-TW" altLang="en-US" dirty="0">
                <a:solidFill>
                  <a:srgbClr val="FF0000"/>
                </a:solidFill>
              </a:rPr>
              <a:t>之間，若是做「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」運算，則會變成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zh-TW" altLang="en-US" dirty="0">
                <a:solidFill>
                  <a:srgbClr val="FF0000"/>
                </a:solidFill>
              </a:rPr>
              <a:t>之間的</a:t>
            </a:r>
            <a:r>
              <a:rPr lang="en-US" altLang="zh-TW" dirty="0">
                <a:solidFill>
                  <a:srgbClr val="FF0000"/>
                </a:solidFill>
              </a:rPr>
              <a:t>concatenation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\n</a:t>
            </a:r>
            <a:r>
              <a:rPr lang="zh-TW" altLang="en-US" dirty="0">
                <a:solidFill>
                  <a:schemeClr val="tx1"/>
                </a:solidFill>
              </a:rPr>
              <a:t>可以換行。</a:t>
            </a:r>
            <a:endParaRPr lang="en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8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8D5-1AF1-F37D-AD4C-B73B7DC6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BCBD-5AA0-559A-5FBA-8C425332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是個物件導向的程式語言，所以</a:t>
            </a:r>
            <a:r>
              <a:rPr lang="en-US" altLang="zh-TW" dirty="0"/>
              <a:t>JavaScript</a:t>
            </a:r>
            <a:r>
              <a:rPr lang="zh-TW" altLang="en-US" dirty="0"/>
              <a:t>當中的數字可被視為是物件。以下是數字常見可用的</a:t>
            </a:r>
            <a:r>
              <a:rPr lang="en-US" altLang="zh-TW" dirty="0"/>
              <a:t>methods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toString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一個數字的</a:t>
            </a:r>
            <a:r>
              <a:rPr lang="en-US" altLang="zh-TW" dirty="0"/>
              <a:t>String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toFixed</a:t>
            </a:r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被轉換後的數字，到小數點後第</a:t>
            </a:r>
            <a:r>
              <a:rPr lang="en-US" altLang="zh-TW" dirty="0"/>
              <a:t>n</a:t>
            </a:r>
            <a:r>
              <a:rPr lang="zh-TW" altLang="en-US" dirty="0"/>
              <a:t>位數。</a:t>
            </a:r>
            <a:endParaRPr lang="en-US" altLang="zh-TW" dirty="0"/>
          </a:p>
          <a:p>
            <a:pPr marL="0" indent="0">
              <a:buNone/>
            </a:pPr>
            <a:r>
              <a:rPr lang="en-US" dirty="0" err="1"/>
              <a:t>注意</a:t>
            </a:r>
            <a:r>
              <a:rPr lang="en-US" dirty="0"/>
              <a:t>！</a:t>
            </a:r>
            <a:r>
              <a:rPr lang="ja-JP" altLang="en-US"/>
              <a:t> 二進制不能精確表示所有小數。 這可能會導致意外結果，例如 </a:t>
            </a:r>
            <a:r>
              <a:rPr lang="en-US" altLang="ja-JP" dirty="0"/>
              <a:t>0.1 + 0.2 === 0.3 </a:t>
            </a:r>
            <a:r>
              <a:rPr lang="ja-JP" altLang="en-US"/>
              <a:t>會</a:t>
            </a:r>
            <a:r>
              <a:rPr lang="en-US" altLang="zh-TW" dirty="0"/>
              <a:t>return</a:t>
            </a:r>
            <a:r>
              <a:rPr lang="ja-JP" altLang="en-US"/>
              <a:t> </a:t>
            </a:r>
            <a:r>
              <a:rPr lang="en-US" dirty="0"/>
              <a:t>false 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539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A7C5-93B7-9BDA-0A76-E42443E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Attributes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7B04-7DD4-AA81-8F8C-4962B33A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/>
              <a:t>String</a:t>
            </a:r>
            <a:r>
              <a:rPr lang="zh-TW" altLang="en-US" dirty="0"/>
              <a:t>有可用的</a:t>
            </a:r>
            <a:r>
              <a:rPr lang="en-US" altLang="zh-TW" dirty="0"/>
              <a:t>attributes</a:t>
            </a:r>
            <a:r>
              <a:rPr lang="zh-TW" altLang="en-US" dirty="0"/>
              <a:t>以及</a:t>
            </a:r>
            <a:r>
              <a:rPr lang="en-US" altLang="zh-TW" dirty="0"/>
              <a:t>methods</a:t>
            </a:r>
            <a:r>
              <a:rPr lang="zh-TW" altLang="en-US" dirty="0"/>
              <a:t>。常見的有：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length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r>
              <a:rPr lang="zh-TW" altLang="en-US" dirty="0"/>
              <a:t>的長度。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[n]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index</a:t>
            </a:r>
            <a:r>
              <a:rPr lang="zh-TW" altLang="en-US" dirty="0"/>
              <a:t> 第</a:t>
            </a:r>
            <a:r>
              <a:rPr lang="en-US" altLang="zh-TW" dirty="0"/>
              <a:t>n</a:t>
            </a:r>
            <a:r>
              <a:rPr lang="zh-TW" altLang="en-US" dirty="0"/>
              <a:t>項的字。</a:t>
            </a:r>
            <a:r>
              <a:rPr lang="en-US" altLang="zh-TW" dirty="0"/>
              <a:t>(index</a:t>
            </a:r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開始計算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slice(</a:t>
            </a:r>
            <a:r>
              <a:rPr lang="en-US" altLang="zh-TW" dirty="0" err="1"/>
              <a:t>indexStart</a:t>
            </a:r>
            <a:r>
              <a:rPr lang="zh-TW" altLang="en-US" dirty="0"/>
              <a:t> </a:t>
            </a:r>
            <a:r>
              <a:rPr lang="en-US" altLang="zh-TW" dirty="0"/>
              <a:t>[,</a:t>
            </a:r>
            <a:r>
              <a:rPr lang="zh-TW" altLang="en-US" dirty="0"/>
              <a:t> </a:t>
            </a:r>
            <a:r>
              <a:rPr lang="en-US" altLang="zh-TW" dirty="0" err="1"/>
              <a:t>indexEnd</a:t>
            </a:r>
            <a:r>
              <a:rPr lang="en-US" altLang="zh-TW" dirty="0"/>
              <a:t>]) -</a:t>
            </a:r>
            <a:r>
              <a:rPr lang="zh-TW" altLang="en-US" dirty="0"/>
              <a:t> 提取字符串的一部分並將其作為新</a:t>
            </a:r>
            <a:r>
              <a:rPr lang="en-US" altLang="zh-TW" dirty="0"/>
              <a:t>String</a:t>
            </a:r>
            <a:r>
              <a:rPr lang="zh-TW" altLang="en-US" dirty="0"/>
              <a:t>返回，而不修改原始字符串。</a:t>
            </a:r>
            <a:r>
              <a:rPr lang="en-US" altLang="zh-TW" dirty="0"/>
              <a:t> </a:t>
            </a:r>
            <a:r>
              <a:rPr lang="en-US" altLang="zh-TW" dirty="0" err="1"/>
              <a:t>indexStart</a:t>
            </a:r>
            <a:r>
              <a:rPr lang="zh-TW" altLang="en-US" dirty="0"/>
              <a:t>是</a:t>
            </a:r>
            <a:r>
              <a:rPr lang="en-US" altLang="zh-TW" dirty="0"/>
              <a:t>inclusive,</a:t>
            </a:r>
            <a:r>
              <a:rPr lang="zh-TW" altLang="en-US" dirty="0"/>
              <a:t> </a:t>
            </a:r>
            <a:r>
              <a:rPr lang="en-US" altLang="zh-TW" dirty="0" err="1"/>
              <a:t>indexEnd</a:t>
            </a:r>
            <a:r>
              <a:rPr lang="zh-TW" altLang="en-US" dirty="0"/>
              <a:t>是</a:t>
            </a:r>
            <a:r>
              <a:rPr lang="en-US" altLang="zh-TW" dirty="0"/>
              <a:t>optional,</a:t>
            </a:r>
            <a:r>
              <a:rPr lang="zh-TW" altLang="en-US" dirty="0"/>
              <a:t> </a:t>
            </a:r>
            <a:r>
              <a:rPr lang="en-US" altLang="zh-TW" dirty="0"/>
              <a:t>exclusive</a:t>
            </a:r>
            <a:r>
              <a:rPr lang="zh-TW" altLang="en-US" dirty="0"/>
              <a:t>。</a:t>
            </a:r>
            <a:endParaRPr lang="en-TW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indexOf</a:t>
            </a:r>
            <a:r>
              <a:rPr lang="en-US" altLang="zh-TW" dirty="0"/>
              <a:t>(substring)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substring</a:t>
            </a:r>
            <a:r>
              <a:rPr lang="zh-TW" altLang="en-US" dirty="0"/>
              <a:t> 的</a:t>
            </a:r>
            <a:r>
              <a:rPr lang="en-US" altLang="zh-TW" dirty="0"/>
              <a:t>index</a:t>
            </a:r>
            <a:r>
              <a:rPr lang="zh-TW" altLang="en-US" dirty="0"/>
              <a:t>位置。若找不到</a:t>
            </a:r>
            <a:r>
              <a:rPr lang="en-US" altLang="zh-TW" dirty="0"/>
              <a:t>substring</a:t>
            </a:r>
            <a:r>
              <a:rPr lang="zh-TW" altLang="en-US" dirty="0"/>
              <a:t>，則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468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D0A9-7019-A2E0-7839-11209139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Attributes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C5DF-4434-B482-CE23-D6F50888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21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toUpperCase</a:t>
            </a:r>
            <a:r>
              <a:rPr lang="en-US" altLang="zh-TW" dirty="0"/>
              <a:t>() 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轉換為大寫的</a:t>
            </a:r>
            <a:r>
              <a:rPr lang="en-US" altLang="zh-TW" dirty="0"/>
              <a:t>String</a:t>
            </a:r>
            <a:r>
              <a:rPr lang="zh-TW" altLang="en-US" dirty="0"/>
              <a:t>。 此方法不會影響</a:t>
            </a:r>
            <a:r>
              <a:rPr lang="en-US" altLang="zh-TW" dirty="0"/>
              <a:t>String</a:t>
            </a:r>
            <a:r>
              <a:rPr lang="zh-TW" altLang="en-US" dirty="0"/>
              <a:t>本身。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toLowerCase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轉換為小寫的</a:t>
            </a:r>
            <a:r>
              <a:rPr lang="en-US" altLang="zh-TW" dirty="0"/>
              <a:t>String</a:t>
            </a:r>
            <a:r>
              <a:rPr lang="zh-TW" altLang="en-US" dirty="0"/>
              <a:t>。 此方法不會影響</a:t>
            </a:r>
            <a:r>
              <a:rPr lang="en-US" altLang="zh-TW" dirty="0"/>
              <a:t>String</a:t>
            </a:r>
            <a:r>
              <a:rPr lang="zh-TW" altLang="en-US" dirty="0"/>
              <a:t>本身。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split(pattern)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接受一個</a:t>
            </a:r>
            <a:r>
              <a:rPr lang="en-US" altLang="zh-TW" dirty="0"/>
              <a:t>pattern</a:t>
            </a:r>
            <a:r>
              <a:rPr lang="zh-TW" altLang="en-US" dirty="0"/>
              <a:t>並通過搜索將一個字符串分成一個有序的</a:t>
            </a:r>
            <a:r>
              <a:rPr lang="en-US" altLang="zh-TW" dirty="0"/>
              <a:t>array</a:t>
            </a:r>
            <a:r>
              <a:rPr lang="zh-TW" altLang="en-US" dirty="0"/>
              <a:t>，然後</a:t>
            </a:r>
            <a:r>
              <a:rPr lang="en-US" altLang="zh-TW" dirty="0"/>
              <a:t>return</a:t>
            </a:r>
            <a:r>
              <a:rPr lang="zh-TW" altLang="en-US" dirty="0"/>
              <a:t>該</a:t>
            </a:r>
            <a:r>
              <a:rPr lang="en-US" altLang="zh-TW" dirty="0"/>
              <a:t>array</a:t>
            </a:r>
            <a:r>
              <a:rPr lang="zh-TW" altLang="en-US" dirty="0"/>
              <a:t>。</a:t>
            </a:r>
            <a:r>
              <a:rPr lang="en-US" altLang="zh-TW" dirty="0"/>
              <a:t> Pattern</a:t>
            </a:r>
            <a:r>
              <a:rPr lang="zh-TW" altLang="en-US" dirty="0"/>
              <a:t>可以是</a:t>
            </a:r>
            <a:r>
              <a:rPr lang="en-US" altLang="zh-TW" dirty="0"/>
              <a:t>regular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startsWith</a:t>
            </a:r>
            <a:r>
              <a:rPr lang="en-US" altLang="zh-TW" dirty="0"/>
              <a:t>(s)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ja-JP" altLang="en-US" dirty="0"/>
              <a:t>確定</a:t>
            </a:r>
            <a:r>
              <a:rPr lang="en-US" altLang="zh-TW" dirty="0"/>
              <a:t>String</a:t>
            </a:r>
            <a:r>
              <a:rPr lang="ja-JP" altLang="en-US" dirty="0"/>
              <a:t>是否以指定字串</a:t>
            </a:r>
            <a:r>
              <a:rPr lang="en-US" altLang="zh-TW" dirty="0"/>
              <a:t>s</a:t>
            </a:r>
            <a:r>
              <a:rPr lang="ja-JP" altLang="en-US" dirty="0"/>
              <a:t>開頭，根據需要返回 </a:t>
            </a:r>
            <a:r>
              <a:rPr lang="en-US" altLang="zh-TW" dirty="0"/>
              <a:t>true </a:t>
            </a:r>
            <a:r>
              <a:rPr lang="ja-JP" altLang="en-US" dirty="0"/>
              <a:t>或 </a:t>
            </a:r>
            <a:r>
              <a:rPr lang="en-US" altLang="zh-TW" dirty="0"/>
              <a:t>false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endsWith</a:t>
            </a:r>
            <a:r>
              <a:rPr lang="en-US" altLang="zh-TW" dirty="0"/>
              <a:t>(s)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與</a:t>
            </a:r>
            <a:r>
              <a:rPr lang="en-US" altLang="zh-TW" dirty="0" err="1"/>
              <a:t>startsWith</a:t>
            </a:r>
            <a:r>
              <a:rPr lang="en-US" altLang="zh-TW" dirty="0"/>
              <a:t>()</a:t>
            </a:r>
            <a:r>
              <a:rPr lang="zh-TW" altLang="en-US" dirty="0"/>
              <a:t>相同，但確認結尾。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includes(str)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r>
              <a:rPr lang="zh-TW" altLang="en-US" dirty="0"/>
              <a:t>如果</a:t>
            </a:r>
            <a:r>
              <a:rPr lang="en-US" altLang="zh-TW" dirty="0"/>
              <a:t>String</a:t>
            </a:r>
            <a:r>
              <a:rPr lang="zh-TW" altLang="en-US" dirty="0"/>
              <a:t>內部包含</a:t>
            </a:r>
            <a:r>
              <a:rPr lang="en-US" altLang="zh-TW" dirty="0"/>
              <a:t>str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charCodeAt</a:t>
            </a:r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返回一個介於 </a:t>
            </a:r>
            <a:r>
              <a:rPr lang="en-US" altLang="zh-TW" dirty="0"/>
              <a:t>0 </a:t>
            </a:r>
            <a:r>
              <a:rPr lang="zh-TW" altLang="en-US" dirty="0"/>
              <a:t>和 </a:t>
            </a:r>
            <a:r>
              <a:rPr lang="en-US" altLang="zh-TW" dirty="0"/>
              <a:t>65535 </a:t>
            </a:r>
            <a:r>
              <a:rPr lang="zh-TW" altLang="en-US" dirty="0"/>
              <a:t>之間的整數，表示給定索引處</a:t>
            </a:r>
            <a:r>
              <a:rPr lang="en-US" altLang="zh-TW" dirty="0"/>
              <a:t>n</a:t>
            </a:r>
            <a:r>
              <a:rPr lang="zh-TW" altLang="en-US" dirty="0"/>
              <a:t>的 </a:t>
            </a:r>
            <a:r>
              <a:rPr lang="en-US" altLang="zh-TW" dirty="0"/>
              <a:t>UTF-16 code</a:t>
            </a:r>
            <a:r>
              <a:rPr lang="zh-TW" altLang="en-US" dirty="0"/>
              <a:t> </a:t>
            </a:r>
            <a:r>
              <a:rPr lang="en-US" altLang="zh-TW" dirty="0"/>
              <a:t>unit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4341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F5DD-CB7B-A149-5100-9468B5B6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Boolean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5882-FB45-0D82-7C76-08D7D0D8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當中，</a:t>
            </a:r>
            <a:r>
              <a:rPr lang="en-US" altLang="zh-TW" dirty="0"/>
              <a:t>Boolean</a:t>
            </a:r>
            <a:r>
              <a:rPr lang="zh-TW" altLang="en-US" dirty="0"/>
              <a:t>代表兩個值之一：</a:t>
            </a:r>
            <a:r>
              <a:rPr lang="en-US" altLang="zh-TW" dirty="0"/>
              <a:t>true</a:t>
            </a:r>
            <a:r>
              <a:rPr lang="zh-TW" altLang="en-US" dirty="0"/>
              <a:t>或</a:t>
            </a:r>
            <a:r>
              <a:rPr lang="en-US" altLang="zh-TW" dirty="0"/>
              <a:t>false</a:t>
            </a:r>
            <a:r>
              <a:rPr lang="zh-TW" altLang="en-US" dirty="0"/>
              <a:t>。在程式語言當中，我們很多情況需要一種資料類型來記錄</a:t>
            </a:r>
            <a:r>
              <a:rPr lang="en-US" altLang="zh-TW" dirty="0"/>
              <a:t>true,</a:t>
            </a:r>
            <a:r>
              <a:rPr lang="zh-TW" altLang="en-US" dirty="0"/>
              <a:t> </a:t>
            </a:r>
            <a:r>
              <a:rPr lang="en-US" altLang="zh-TW" dirty="0"/>
              <a:t>false</a:t>
            </a:r>
            <a:r>
              <a:rPr lang="zh-TW" altLang="en-US" dirty="0"/>
              <a:t>資料。例如，</a:t>
            </a:r>
            <a:r>
              <a:rPr lang="en-US" altLang="zh-TW" dirty="0"/>
              <a:t>YouTube</a:t>
            </a:r>
            <a:r>
              <a:rPr lang="zh-TW" altLang="en-US" dirty="0"/>
              <a:t>資料庫紀錄使用者是否是</a:t>
            </a:r>
            <a:r>
              <a:rPr lang="en-US" altLang="zh-TW" dirty="0"/>
              <a:t>Premium</a:t>
            </a:r>
            <a:r>
              <a:rPr lang="zh-TW" altLang="en-US" dirty="0"/>
              <a:t>會員，就只需要使用</a:t>
            </a:r>
            <a:r>
              <a:rPr lang="en-US" altLang="zh-TW" dirty="0"/>
              <a:t>Boolean</a:t>
            </a:r>
            <a:r>
              <a:rPr lang="zh-TW" altLang="en-US" dirty="0"/>
              <a:t>即可。</a:t>
            </a:r>
            <a:endParaRPr lang="en-US" altLang="zh-TW" dirty="0"/>
          </a:p>
          <a:p>
            <a:r>
              <a:rPr lang="en-US" altLang="zh-TW" dirty="0"/>
              <a:t>Unary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 「</a:t>
            </a:r>
            <a:r>
              <a:rPr lang="en-US" altLang="zh-TW" dirty="0"/>
              <a:t>!</a:t>
            </a:r>
            <a:r>
              <a:rPr lang="zh-TW" altLang="en-US" dirty="0"/>
              <a:t>」可以將</a:t>
            </a:r>
            <a:r>
              <a:rPr lang="en-US" altLang="zh-TW" dirty="0"/>
              <a:t>Boolean</a:t>
            </a:r>
            <a:r>
              <a:rPr lang="zh-TW" altLang="en-US" dirty="0"/>
              <a:t>的值反轉。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/>
              <a:t>unary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/>
              <a:t> </a:t>
            </a:r>
            <a:r>
              <a:rPr lang="en-US" altLang="zh-TW"/>
              <a:t>typeof</a:t>
            </a:r>
            <a:r>
              <a:rPr lang="zh-TW" altLang="en-US" dirty="0"/>
              <a:t> 可以用來確認資料類型。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220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6496-2843-0D3C-F5D6-D9BD2D36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Null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A0F6-383F-0DB4-7A43-E4C2176F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已經宣告變數，卻沒有賦予</a:t>
            </a:r>
            <a:r>
              <a:rPr lang="en-US" altLang="zh-TW" dirty="0" err="1"/>
              <a:t>initializer</a:t>
            </a:r>
            <a:r>
              <a:rPr lang="zh-TW" altLang="en-US" dirty="0"/>
              <a:t>時，就會出現</a:t>
            </a:r>
            <a:r>
              <a:rPr lang="en-US" altLang="zh-TW" dirty="0"/>
              <a:t>undefined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undefined</a:t>
            </a:r>
            <a:r>
              <a:rPr lang="zh-TW" altLang="en-US" dirty="0">
                <a:solidFill>
                  <a:srgbClr val="FF0000"/>
                </a:solidFill>
              </a:rPr>
              <a:t>也是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中的</a:t>
            </a:r>
            <a:r>
              <a:rPr lang="en-US" altLang="zh-TW" dirty="0">
                <a:solidFill>
                  <a:srgbClr val="FF0000"/>
                </a:solidFill>
              </a:rPr>
              <a:t>functions</a:t>
            </a:r>
            <a:r>
              <a:rPr lang="zh-TW" altLang="en-US" dirty="0">
                <a:solidFill>
                  <a:srgbClr val="FF0000"/>
                </a:solidFill>
              </a:rPr>
              <a:t>的預設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null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用來代表某個故意不存在的值。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6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92A7-5A00-6DB3-9D0A-785E8944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什麼是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？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DB96-FC41-C548-81E7-9BC322B4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這門</a:t>
            </a:r>
            <a:r>
              <a:rPr lang="en-US" dirty="0">
                <a:solidFill>
                  <a:srgbClr val="FF0000"/>
                </a:solidFill>
              </a:rPr>
              <a:t>程式語言</a:t>
            </a:r>
            <a:r>
              <a:rPr lang="ja-JP" altLang="en-US"/>
              <a:t>最初的創建是為了“讓網頁活起來”。這種語言的程序稱為腳本</a:t>
            </a:r>
            <a:r>
              <a:rPr lang="en-US" altLang="zh-TW" dirty="0"/>
              <a:t>(script)</a:t>
            </a:r>
            <a:r>
              <a:rPr lang="ja-JP" altLang="en-US"/>
              <a:t>。 </a:t>
            </a:r>
            <a:r>
              <a:rPr lang="en-US" altLang="zh-TW" dirty="0"/>
              <a:t>JavaScript</a:t>
            </a:r>
            <a:r>
              <a:rPr lang="ja-JP" altLang="en-US"/>
              <a:t>可以直接被寫在網頁的 </a:t>
            </a:r>
            <a:r>
              <a:rPr lang="en-US" dirty="0"/>
              <a:t>HTML </a:t>
            </a:r>
            <a:r>
              <a:rPr lang="ja-JP" altLang="en-US"/>
              <a:t>中，並在頁面加載時自動運行。</a:t>
            </a:r>
            <a:endParaRPr lang="en-US" altLang="ja-JP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本身跟</a:t>
            </a:r>
            <a:r>
              <a:rPr lang="en-US" altLang="zh-TW" dirty="0"/>
              <a:t>Java</a:t>
            </a:r>
            <a:r>
              <a:rPr lang="zh-TW" altLang="en-US" dirty="0"/>
              <a:t>關聯不大。創建 </a:t>
            </a:r>
            <a:r>
              <a:rPr lang="en-US" altLang="zh-TW" dirty="0"/>
              <a:t>JavaScript </a:t>
            </a:r>
            <a:r>
              <a:rPr lang="zh-TW" altLang="en-US" dirty="0"/>
              <a:t>時，它最初有另一個名稱：“</a:t>
            </a:r>
            <a:r>
              <a:rPr lang="en-US" altLang="zh-TW" dirty="0" err="1"/>
              <a:t>LiveScript</a:t>
            </a:r>
            <a:r>
              <a:rPr lang="en-US" altLang="zh-TW" dirty="0"/>
              <a:t>”</a:t>
            </a:r>
            <a:r>
              <a:rPr lang="zh-TW" altLang="en-US" dirty="0"/>
              <a:t>。 但當時 </a:t>
            </a:r>
            <a:r>
              <a:rPr lang="en-US" altLang="zh-TW" dirty="0"/>
              <a:t>Java </a:t>
            </a:r>
            <a:r>
              <a:rPr lang="zh-TW" altLang="en-US" dirty="0"/>
              <a:t>非常流行，因此決定將一門新語言定位為 </a:t>
            </a:r>
            <a:r>
              <a:rPr lang="en-US" altLang="zh-TW" dirty="0"/>
              <a:t>Java </a:t>
            </a:r>
            <a:r>
              <a:rPr lang="zh-TW" altLang="en-US" dirty="0"/>
              <a:t>的“弟弟”會有所幫助，所以改名叫做</a:t>
            </a:r>
            <a:r>
              <a:rPr lang="en-US" altLang="zh-TW" dirty="0"/>
              <a:t>JavaScript </a:t>
            </a:r>
            <a:r>
              <a:rPr lang="zh-TW" altLang="en-US" dirty="0"/>
              <a:t>。但隨著時間過去與發展，</a:t>
            </a:r>
            <a:r>
              <a:rPr lang="en-US" altLang="zh-TW" dirty="0"/>
              <a:t>JavaScript </a:t>
            </a:r>
            <a:r>
              <a:rPr lang="zh-TW" altLang="en-US" dirty="0"/>
              <a:t>成為一種完全獨立的語言，擁有自己的規範，稱為 </a:t>
            </a:r>
            <a:r>
              <a:rPr lang="en-US" altLang="zh-TW" dirty="0"/>
              <a:t>ECMAScript</a:t>
            </a:r>
            <a:r>
              <a:rPr lang="zh-TW" altLang="en-US" dirty="0"/>
              <a:t>，現在它與 </a:t>
            </a:r>
            <a:r>
              <a:rPr lang="en-US" altLang="zh-TW" dirty="0"/>
              <a:t>Java </a:t>
            </a:r>
            <a:r>
              <a:rPr lang="zh-TW" altLang="en-US" dirty="0"/>
              <a:t>完全沒有關係。</a:t>
            </a: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BAE91B-24C1-BA20-289F-0DFA67FD6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322" y="81090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0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BEB0-D7F2-8F99-F3A7-2BA16623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9861-FCA5-F735-B15B-4A99F73E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國小學過的運算符號「</a:t>
            </a:r>
            <a:r>
              <a:rPr lang="en-US" altLang="zh-TW" dirty="0"/>
              <a:t>+</a:t>
            </a:r>
            <a:r>
              <a:rPr lang="en-TW" dirty="0"/>
              <a:t>」的用法是，兩個</a:t>
            </a:r>
            <a:r>
              <a:rPr lang="ja-JP" altLang="en-US"/>
              <a:t>運算元</a:t>
            </a:r>
            <a:r>
              <a:rPr lang="en-US" altLang="zh-TW" dirty="0"/>
              <a:t>(operand)</a:t>
            </a:r>
            <a:r>
              <a:rPr lang="zh-TW" altLang="en-US" dirty="0"/>
              <a:t>與一個運算符</a:t>
            </a:r>
            <a:r>
              <a:rPr lang="en-US" altLang="zh-TW" dirty="0"/>
              <a:t>(operator)</a:t>
            </a:r>
            <a:r>
              <a:rPr lang="zh-TW" altLang="en-US" dirty="0"/>
              <a:t>可以算出一個數字。例如，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中，</a:t>
            </a:r>
            <a:r>
              <a:rPr lang="en-US" altLang="zh-TW" dirty="0"/>
              <a:t>3,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zh-TW" altLang="en-US" dirty="0"/>
              <a:t>分別是</a:t>
            </a:r>
            <a:r>
              <a:rPr lang="ja-JP" altLang="en-US"/>
              <a:t>運算元，</a:t>
            </a:r>
            <a:r>
              <a:rPr lang="en-TW" dirty="0"/>
              <a:t> 「</a:t>
            </a:r>
            <a:r>
              <a:rPr lang="en-US" altLang="zh-TW" dirty="0"/>
              <a:t>+</a:t>
            </a:r>
            <a:r>
              <a:rPr lang="en-TW" dirty="0"/>
              <a:t>」 是運算符，</a:t>
            </a:r>
            <a:r>
              <a:rPr lang="en-US" altLang="zh-TW" dirty="0"/>
              <a:t>15</a:t>
            </a:r>
            <a:r>
              <a:rPr lang="zh-TW" altLang="en-US" dirty="0"/>
              <a:t>是運算結果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當中的運算符中，常見的有：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assignment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logical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typeof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 </a:t>
            </a:r>
            <a:r>
              <a:rPr lang="en-US" altLang="zh-TW" dirty="0"/>
              <a:t>(unary)</a:t>
            </a:r>
          </a:p>
          <a:p>
            <a:pPr>
              <a:buFont typeface="Wingdings" pitchFamily="2" charset="2"/>
              <a:buChar char="§"/>
            </a:pPr>
            <a:endParaRPr lang="en-US" altLang="ja-JP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8601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1CF0-EE34-DF5B-FBD0-28D16B88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CB61-8200-CC6F-109D-4BA57D84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negation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 </a:t>
            </a:r>
            <a:r>
              <a:rPr lang="en-US" altLang="zh-TW" dirty="0"/>
              <a:t>(unary)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increment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 </a:t>
            </a:r>
            <a:r>
              <a:rPr lang="en-US" altLang="zh-TW" dirty="0"/>
              <a:t>(unary)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arithmetic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85489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BC05-77CC-9095-4DCA-3B4B4ED7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9921-9EDC-7EDC-44A9-5241E965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當中的</a:t>
            </a:r>
            <a:r>
              <a:rPr lang="en-US" altLang="zh-TW" dirty="0">
                <a:solidFill>
                  <a:srgbClr val="FF0000"/>
                </a:solidFill>
              </a:rPr>
              <a:t>comparison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operators</a:t>
            </a:r>
            <a:r>
              <a:rPr lang="zh-TW" altLang="en-US" dirty="0">
                <a:solidFill>
                  <a:srgbClr val="FF0000"/>
                </a:solidFill>
              </a:rPr>
              <a:t> 的運算元是兩個任意資料型態，且運算結果為</a:t>
            </a:r>
            <a:r>
              <a:rPr lang="en-US" altLang="zh-TW" dirty="0">
                <a:solidFill>
                  <a:srgbClr val="FF0000"/>
                </a:solidFill>
              </a:rPr>
              <a:t>Boolean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returns true if the operands are equal.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!=</a:t>
            </a:r>
            <a:r>
              <a:rPr lang="zh-TW" altLang="en-US" dirty="0"/>
              <a:t> </a:t>
            </a:r>
            <a:r>
              <a:rPr lang="en-US" altLang="zh-TW" dirty="0"/>
              <a:t>returns true if the operands are not equal.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===</a:t>
            </a:r>
            <a:r>
              <a:rPr lang="zh-TW" altLang="en-US" dirty="0"/>
              <a:t> </a:t>
            </a:r>
            <a:r>
              <a:rPr lang="en-US" altLang="zh-TW" dirty="0"/>
              <a:t>returns</a:t>
            </a:r>
            <a:r>
              <a:rPr lang="zh-TW" altLang="en-US" dirty="0"/>
              <a:t> </a:t>
            </a:r>
            <a:r>
              <a:rPr lang="en-US" altLang="zh-TW" dirty="0"/>
              <a:t>true if the operands are equal and of the same</a:t>
            </a:r>
            <a:r>
              <a:rPr lang="zh-TW" altLang="en-US" dirty="0"/>
              <a:t> </a:t>
            </a:r>
            <a:r>
              <a:rPr lang="en-US" altLang="zh-TW" dirty="0"/>
              <a:t>data type.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!==</a:t>
            </a:r>
            <a:r>
              <a:rPr lang="zh-TW" altLang="en-US" dirty="0"/>
              <a:t> </a:t>
            </a:r>
            <a:r>
              <a:rPr lang="en-US" altLang="zh-TW" dirty="0"/>
              <a:t>returns</a:t>
            </a:r>
            <a:r>
              <a:rPr lang="zh-TW" altLang="en-US" dirty="0"/>
              <a:t> </a:t>
            </a:r>
            <a:r>
              <a:rPr lang="en-US" altLang="zh-TW" dirty="0"/>
              <a:t>true if the operands are of the same type but not equal, or are of different type.</a:t>
            </a:r>
          </a:p>
        </p:txBody>
      </p:sp>
    </p:spTree>
    <p:extLst>
      <p:ext uri="{BB962C8B-B14F-4D97-AF65-F5344CB8AC3E}">
        <p14:creationId xmlns:p14="http://schemas.microsoft.com/office/powerpoint/2010/main" val="275719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9E5-FEDD-B899-3D61-6B42D1DC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18E6-32CE-EA64-FA88-57712ADE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returns</a:t>
            </a:r>
            <a:r>
              <a:rPr lang="zh-TW" altLang="en-US" dirty="0"/>
              <a:t> </a:t>
            </a:r>
            <a:r>
              <a:rPr lang="en-US" altLang="zh-TW" dirty="0"/>
              <a:t>true if the left operand is greater than the right operand.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&gt;=</a:t>
            </a:r>
            <a:r>
              <a:rPr lang="zh-TW" altLang="en-US" dirty="0"/>
              <a:t> </a:t>
            </a:r>
            <a:r>
              <a:rPr lang="en-US" altLang="zh-TW" dirty="0"/>
              <a:t>returns true if the left operand is greater than or equal to the right operand.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returns true if the left operand is less than the right operand.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returns true if the left operand is less than or equal to the right operand.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303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EB21-5991-A5AD-C4E0-FA6E49DF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846C-57DB-BC0E-299C-36EA99AD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r>
              <a:rPr lang="zh-TW" altLang="en-US" dirty="0"/>
              <a:t> 的運算元是也兩個任意資料型態，且運算結果為</a:t>
            </a:r>
            <a:r>
              <a:rPr lang="en-US" altLang="zh-TW" dirty="0"/>
              <a:t>Boolean</a:t>
            </a:r>
            <a:r>
              <a:rPr lang="zh-TW" altLang="en-US" dirty="0"/>
              <a:t>值。然而，我們先來討論當兩個運算元都是</a:t>
            </a:r>
            <a:r>
              <a:rPr lang="en-US" altLang="zh-TW" dirty="0"/>
              <a:t>Boolean</a:t>
            </a:r>
            <a:r>
              <a:rPr lang="zh-TW" altLang="en-US" dirty="0"/>
              <a:t>時，</a:t>
            </a:r>
            <a:r>
              <a:rPr lang="en-US" dirty="0"/>
              <a:t>Logical </a:t>
            </a:r>
            <a:r>
              <a:rPr lang="en-US" altLang="zh-TW" dirty="0" err="1"/>
              <a:t>O</a:t>
            </a:r>
            <a:r>
              <a:rPr lang="en-US" dirty="0" err="1"/>
              <a:t>perators的運算規則</a:t>
            </a:r>
            <a:r>
              <a:rPr lang="en-US" dirty="0"/>
              <a:t>：</a:t>
            </a:r>
          </a:p>
          <a:p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92C467-F4D6-46CC-961C-1C9D91678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64739"/>
              </p:ext>
            </p:extLst>
          </p:nvPr>
        </p:nvGraphicFramePr>
        <p:xfrm>
          <a:off x="1097280" y="3429000"/>
          <a:ext cx="9997440" cy="24400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1458750935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030249046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756961379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528841128"/>
                    </a:ext>
                  </a:extLst>
                </a:gridCol>
              </a:tblGrid>
              <a:tr h="488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&amp;&amp;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||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87123"/>
                  </a:ext>
                </a:extLst>
              </a:tr>
              <a:tr h="488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4161"/>
                  </a:ext>
                </a:extLst>
              </a:tr>
              <a:tr h="488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15802"/>
                  </a:ext>
                </a:extLst>
              </a:tr>
              <a:tr h="488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1683"/>
                  </a:ext>
                </a:extLst>
              </a:tr>
              <a:tr h="488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40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11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0AFC-130C-2CC3-B7A0-334EA9DC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9FAA1-2B8A-2CC6-18FE-EE8696C1F2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</a:t>
                </a:r>
                <a:r>
                  <a:rPr lang="en-US" altLang="zh-TW" dirty="0"/>
                  <a:t>decimal</a:t>
                </a:r>
                <a:r>
                  <a:rPr lang="zh-TW" altLang="en-US" dirty="0"/>
                  <a:t>系統</a:t>
                </a:r>
                <a:r>
                  <a:rPr lang="ja-JP" altLang="en-US"/>
                  <a:t>中，可用數字集合是：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9}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ja-JP" dirty="0"/>
              </a:p>
              <a:p>
                <a:r>
                  <a:rPr lang="ja-JP" altLang="en-US"/>
                  <a:t>我們從 </a:t>
                </a:r>
                <a:r>
                  <a:rPr lang="en-US" altLang="ja-JP" dirty="0"/>
                  <a:t>0</a:t>
                </a:r>
                <a:r>
                  <a:rPr lang="ja-JP" altLang="en-US"/>
                  <a:t>、</a:t>
                </a:r>
                <a:r>
                  <a:rPr lang="en-US" altLang="ja-JP" dirty="0"/>
                  <a:t>1</a:t>
                </a:r>
                <a:r>
                  <a:rPr lang="ja-JP" altLang="en-US"/>
                  <a:t>、</a:t>
                </a:r>
                <a:r>
                  <a:rPr lang="en-US" altLang="ja-JP" dirty="0"/>
                  <a:t>2</a:t>
                </a:r>
                <a:r>
                  <a:rPr lang="ja-JP" altLang="en-US"/>
                  <a:t>、</a:t>
                </a:r>
                <a:r>
                  <a:rPr lang="en-US" altLang="ja-JP" dirty="0"/>
                  <a:t>……</a:t>
                </a:r>
                <a:r>
                  <a:rPr lang="ja-JP" altLang="en-US"/>
                  <a:t>數到 </a:t>
                </a:r>
                <a:r>
                  <a:rPr lang="en-US" altLang="ja-JP" dirty="0"/>
                  <a:t>9 </a:t>
                </a:r>
                <a:r>
                  <a:rPr lang="ja-JP" altLang="en-US"/>
                  <a:t>。由於我們沒有任何數字可以使用了，我們使用 </a:t>
                </a:r>
                <a:r>
                  <a:rPr lang="en-US" altLang="ja-JP" dirty="0"/>
                  <a:t>2 </a:t>
                </a:r>
                <a:r>
                  <a:rPr lang="ja-JP" altLang="en-US"/>
                  <a:t>位數字來標記下一個數字。 然後，我們把</a:t>
                </a:r>
                <a:r>
                  <a:rPr lang="en-US" altLang="ja-JP" dirty="0"/>
                  <a:t>1</a:t>
                </a:r>
                <a:r>
                  <a:rPr lang="ja-JP" altLang="en-US"/>
                  <a:t>放在前面，</a:t>
                </a:r>
                <a:r>
                  <a:rPr lang="en-US" altLang="ja-JP" dirty="0"/>
                  <a:t>0</a:t>
                </a:r>
                <a:r>
                  <a:rPr lang="ja-JP" altLang="en-US"/>
                  <a:t>放在最後； 這就是 </a:t>
                </a:r>
                <a:r>
                  <a:rPr lang="en-US" altLang="ja-JP" dirty="0"/>
                  <a:t>10</a:t>
                </a:r>
                <a:r>
                  <a:rPr lang="ja-JP" altLang="en-US"/>
                  <a:t>。我們繼續從 </a:t>
                </a:r>
                <a:r>
                  <a:rPr lang="en-US" altLang="ja-JP" dirty="0"/>
                  <a:t>10</a:t>
                </a:r>
                <a:r>
                  <a:rPr lang="ja-JP" altLang="en-US"/>
                  <a:t>、</a:t>
                </a:r>
                <a:r>
                  <a:rPr lang="en-US" altLang="ja-JP" dirty="0"/>
                  <a:t>11</a:t>
                </a:r>
                <a:r>
                  <a:rPr lang="ja-JP" altLang="en-US"/>
                  <a:t>、</a:t>
                </a:r>
                <a:r>
                  <a:rPr lang="en-US" altLang="ja-JP" dirty="0"/>
                  <a:t>12</a:t>
                </a:r>
                <a:r>
                  <a:rPr lang="ja-JP" altLang="en-US"/>
                  <a:t>、</a:t>
                </a:r>
                <a:r>
                  <a:rPr lang="en-US" altLang="ja-JP" dirty="0"/>
                  <a:t>…… </a:t>
                </a:r>
                <a:r>
                  <a:rPr lang="ja-JP" altLang="en-US"/>
                  <a:t>數到 </a:t>
                </a:r>
                <a:r>
                  <a:rPr lang="en-US" altLang="ja-JP" dirty="0"/>
                  <a:t>19</a:t>
                </a:r>
                <a:r>
                  <a:rPr lang="ja-JP" altLang="en-US"/>
                  <a:t>。在最後一位數字上我們沒有任何數字可以使用，所以我們進位，生成數字 </a:t>
                </a:r>
                <a:r>
                  <a:rPr lang="en-US" altLang="ja-JP" dirty="0"/>
                  <a:t>20</a:t>
                </a:r>
                <a:r>
                  <a:rPr lang="ja-JP" altLang="en-US"/>
                  <a:t>。</a:t>
                </a:r>
              </a:p>
              <a:p>
                <a:r>
                  <a:rPr lang="ja-JP" altLang="en-US"/>
                  <a:t>在</a:t>
                </a:r>
                <a:r>
                  <a:rPr lang="en-US" altLang="zh-TW" dirty="0"/>
                  <a:t>binary</a:t>
                </a:r>
                <a:r>
                  <a:rPr lang="zh-TW" altLang="en-US" dirty="0"/>
                  <a:t>系統</a:t>
                </a:r>
                <a:r>
                  <a:rPr lang="ja-JP" altLang="en-US"/>
                  <a:t>中，可用數字集合是：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zh-TW" altLang="en-US" dirty="0"/>
                  <a:t> 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9FAA1-2B8A-2CC6-18FE-EE8696C1F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347" r="-504"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9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017A-8414-EE67-EF00-486FAAE3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EA30-1081-2287-539D-51D95B4E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317515" cy="3760891"/>
          </a:xfrm>
        </p:spPr>
        <p:txBody>
          <a:bodyPr/>
          <a:lstStyle/>
          <a:p>
            <a:r>
              <a:rPr lang="ja-JP" altLang="en-US" dirty="0"/>
              <a:t>然後，我們從 </a:t>
            </a:r>
            <a:r>
              <a:rPr lang="en-US" altLang="ja-JP" dirty="0"/>
              <a:t>0 </a:t>
            </a:r>
            <a:r>
              <a:rPr lang="ja-JP" altLang="en-US" dirty="0"/>
              <a:t>數到 </a:t>
            </a:r>
            <a:r>
              <a:rPr lang="en-US" altLang="ja-JP" dirty="0"/>
              <a:t>1</a:t>
            </a:r>
            <a:r>
              <a:rPr lang="ja-JP" altLang="en-US" dirty="0"/>
              <a:t>，我們沒有任何數字可以使用了。 </a:t>
            </a:r>
            <a:r>
              <a:rPr lang="zh-TW" altLang="en-US" dirty="0"/>
              <a:t>進位</a:t>
            </a:r>
            <a:r>
              <a:rPr lang="ja-JP" altLang="en-US" dirty="0"/>
              <a:t>後，使用 </a:t>
            </a:r>
            <a:r>
              <a:rPr lang="en-US" altLang="ja-JP" dirty="0"/>
              <a:t>2 </a:t>
            </a:r>
            <a:r>
              <a:rPr lang="ja-JP" altLang="en-US" dirty="0"/>
              <a:t>位數的數字，即 </a:t>
            </a:r>
            <a:r>
              <a:rPr lang="en-US" altLang="ja-JP" dirty="0"/>
              <a:t>10</a:t>
            </a:r>
            <a:r>
              <a:rPr lang="ja-JP" altLang="en-US" dirty="0"/>
              <a:t>。然後，我們從 </a:t>
            </a:r>
            <a:r>
              <a:rPr lang="en-US" altLang="ja-JP" dirty="0"/>
              <a:t>10</a:t>
            </a:r>
            <a:r>
              <a:rPr lang="ja-JP" altLang="en-US" dirty="0"/>
              <a:t>、</a:t>
            </a:r>
            <a:r>
              <a:rPr lang="en-US" altLang="ja-JP" dirty="0"/>
              <a:t>11 </a:t>
            </a:r>
            <a:r>
              <a:rPr lang="ja-JP" altLang="en-US" dirty="0"/>
              <a:t>開始計數，最後一位數字不能再使用任何數字，所以我們使用 </a:t>
            </a:r>
            <a:r>
              <a:rPr lang="en-US" altLang="ja-JP" dirty="0"/>
              <a:t>100</a:t>
            </a:r>
            <a:r>
              <a:rPr lang="ja-JP" altLang="en-US" dirty="0"/>
              <a:t>。然後，我們從 </a:t>
            </a:r>
            <a:r>
              <a:rPr lang="en-US" altLang="ja-JP" dirty="0"/>
              <a:t>100</a:t>
            </a:r>
            <a:r>
              <a:rPr lang="ja-JP" altLang="en-US" dirty="0"/>
              <a:t>、</a:t>
            </a:r>
            <a:r>
              <a:rPr lang="en-US" altLang="ja-JP" dirty="0"/>
              <a:t>101</a:t>
            </a:r>
            <a:r>
              <a:rPr lang="ja-JP" altLang="en-US" dirty="0"/>
              <a:t>、</a:t>
            </a:r>
            <a:r>
              <a:rPr lang="en-US" altLang="ja-JP" dirty="0"/>
              <a:t>110 </a:t>
            </a:r>
            <a:r>
              <a:rPr lang="ja-JP" altLang="en-US" dirty="0"/>
              <a:t>開始計數 </a:t>
            </a:r>
            <a:r>
              <a:rPr lang="en-US" altLang="ja-JP" dirty="0"/>
              <a:t>, 111, </a:t>
            </a:r>
            <a:r>
              <a:rPr lang="ja-JP" altLang="en-US" dirty="0"/>
              <a:t>最後一位沒有任何數字可以使用，所以我們做 </a:t>
            </a:r>
            <a:r>
              <a:rPr lang="en-US" altLang="ja-JP" dirty="0"/>
              <a:t>1000</a:t>
            </a:r>
            <a:r>
              <a:rPr lang="ja-JP" altLang="en-US" dirty="0"/>
              <a:t>。然後，我們從 </a:t>
            </a:r>
            <a:r>
              <a:rPr lang="en-US" altLang="ja-JP" dirty="0"/>
              <a:t>1000</a:t>
            </a:r>
            <a:r>
              <a:rPr lang="ja-JP" altLang="en-US" dirty="0"/>
              <a:t>、</a:t>
            </a:r>
            <a:r>
              <a:rPr lang="en-US" altLang="ja-JP" dirty="0"/>
              <a:t>1001</a:t>
            </a:r>
            <a:r>
              <a:rPr lang="ja-JP" altLang="en-US" dirty="0"/>
              <a:t>、</a:t>
            </a:r>
            <a:r>
              <a:rPr lang="en-US" altLang="ja-JP" dirty="0"/>
              <a:t>1010</a:t>
            </a:r>
            <a:r>
              <a:rPr lang="ja-JP" altLang="en-US" dirty="0"/>
              <a:t>、</a:t>
            </a:r>
            <a:r>
              <a:rPr lang="en-US" altLang="ja-JP" dirty="0"/>
              <a:t>1011</a:t>
            </a:r>
            <a:r>
              <a:rPr lang="ja-JP" altLang="en-US" dirty="0"/>
              <a:t>、</a:t>
            </a:r>
            <a:r>
              <a:rPr lang="en-US" altLang="ja-JP" dirty="0"/>
              <a:t>1100</a:t>
            </a:r>
            <a:r>
              <a:rPr lang="ja-JP" altLang="en-US" dirty="0"/>
              <a:t>、</a:t>
            </a:r>
            <a:r>
              <a:rPr lang="en-US" altLang="ja-JP" dirty="0"/>
              <a:t>1101</a:t>
            </a:r>
            <a:r>
              <a:rPr lang="ja-JP" altLang="en-US" dirty="0"/>
              <a:t>、</a:t>
            </a:r>
            <a:r>
              <a:rPr lang="en-US" altLang="ja-JP" dirty="0"/>
              <a:t>1110</a:t>
            </a:r>
            <a:r>
              <a:rPr lang="ja-JP" altLang="en-US" dirty="0"/>
              <a:t>、</a:t>
            </a:r>
            <a:r>
              <a:rPr lang="en-US" altLang="ja-JP" dirty="0"/>
              <a:t>1111 </a:t>
            </a:r>
            <a:r>
              <a:rPr lang="ja-JP" altLang="en-US" dirty="0"/>
              <a:t>開始計數，然後我們繼續</a:t>
            </a:r>
            <a:r>
              <a:rPr lang="en-US" altLang="ja-JP" dirty="0"/>
              <a:t>……</a:t>
            </a:r>
          </a:p>
          <a:p>
            <a:r>
              <a:rPr lang="ja-JP" altLang="en-US" dirty="0"/>
              <a:t>從</a:t>
            </a:r>
            <a:r>
              <a:rPr lang="en-US" altLang="zh-TW" dirty="0" err="1"/>
              <a:t>decmial</a:t>
            </a:r>
            <a:r>
              <a:rPr lang="ja-JP" altLang="en-US" dirty="0"/>
              <a:t>到</a:t>
            </a:r>
            <a:r>
              <a:rPr lang="en-US" altLang="zh-TW" dirty="0"/>
              <a:t>binary</a:t>
            </a:r>
            <a:r>
              <a:rPr lang="ja-JP" altLang="en-US" dirty="0"/>
              <a:t>的映射可以顯示在一個表中：</a:t>
            </a:r>
            <a:endParaRPr lang="en-TW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1A42D35-A7C8-26DF-B925-56DA70BA1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339313"/>
              </p:ext>
            </p:extLst>
          </p:nvPr>
        </p:nvGraphicFramePr>
        <p:xfrm>
          <a:off x="8956040" y="2211492"/>
          <a:ext cx="213868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40">
                  <a:extLst>
                    <a:ext uri="{9D8B030D-6E8A-4147-A177-3AD203B41FA5}">
                      <a16:colId xmlns:a16="http://schemas.microsoft.com/office/drawing/2014/main" val="3192834841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3492135389"/>
                    </a:ext>
                  </a:extLst>
                </a:gridCol>
              </a:tblGrid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68942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38273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17787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11179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47622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95324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55257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89004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21245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6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76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C9C0-560D-A49E-BDF5-61360FEA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D5E73-2580-12AE-54E5-A56EBFD56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若要把二進制的數字轉換成十進制，公式為</a:t>
                </a:r>
                <a:r>
                  <a:rPr lang="en-US" dirty="0"/>
                  <a:t>：</a:t>
                </a:r>
                <a:endParaRPr lang="en-TW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𝑑𝑒𝑐𝑖𝑚𝑎𝑙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TW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TW" dirty="0"/>
                  <a:t>here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TW" dirty="0"/>
                  <a:t>th bit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TW" dirty="0"/>
                  <a:t>.</a:t>
                </a:r>
              </a:p>
              <a:p>
                <a:pPr marL="0" indent="0">
                  <a:buNone/>
                </a:pPr>
                <a:r>
                  <a:rPr lang="en-TW" dirty="0"/>
                  <a:t>例如，如果我們要轉換二進制數字11011001到十進制，我們需要做：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TW" dirty="0"/>
                  <a:t> </a:t>
                </a:r>
              </a:p>
              <a:p>
                <a:pPr marL="0" indent="0">
                  <a:buNone/>
                </a:pPr>
                <a:r>
                  <a:rPr lang="en-TW" dirty="0"/>
                  <a:t>算出來的答案是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1+8+16+64+128=217.</m:t>
                    </m:r>
                  </m:oMath>
                </a14:m>
                <a:endParaRPr lang="en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D5E73-2580-12AE-54E5-A56EBFD56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2" t="-134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180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BEEE-A7F6-3A8C-C9D5-3695417C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7C0E-B0F7-70A6-4DE0-EA79AE72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0740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r>
              <a:rPr lang="zh-TW" altLang="en-US" dirty="0"/>
              <a:t>將數字</a:t>
            </a:r>
            <a:r>
              <a:rPr lang="en-US" altLang="zh-TW" dirty="0"/>
              <a:t>operand</a:t>
            </a:r>
            <a:r>
              <a:rPr lang="zh-TW" altLang="en-US" dirty="0"/>
              <a:t>視為</a:t>
            </a:r>
            <a:r>
              <a:rPr lang="en-US" altLang="zh-TW" dirty="0"/>
              <a:t>32</a:t>
            </a:r>
            <a:r>
              <a:rPr lang="zh-TW" altLang="en-US" dirty="0"/>
              <a:t> </a:t>
            </a:r>
            <a:r>
              <a:rPr lang="en-US" altLang="zh-TW" dirty="0"/>
              <a:t>bits</a:t>
            </a:r>
            <a:r>
              <a:rPr lang="zh-TW" altLang="en-US" dirty="0"/>
              <a:t>的數字，並且對每個</a:t>
            </a:r>
            <a:r>
              <a:rPr lang="en-US" altLang="zh-TW" dirty="0"/>
              <a:t>bit</a:t>
            </a:r>
            <a:r>
              <a:rPr lang="zh-TW" altLang="en-US" dirty="0"/>
              <a:t>進行運算。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在兩個</a:t>
            </a:r>
            <a:r>
              <a:rPr lang="en-US" altLang="zh-TW" dirty="0"/>
              <a:t>operand</a:t>
            </a:r>
            <a:r>
              <a:rPr lang="zh-TW" altLang="en-US" dirty="0"/>
              <a:t>的對應位都是 </a:t>
            </a:r>
            <a:r>
              <a:rPr lang="en-US" altLang="zh-TW" dirty="0"/>
              <a:t>1 </a:t>
            </a:r>
            <a:r>
              <a:rPr lang="zh-TW" altLang="en-US" dirty="0"/>
              <a:t>的位置返回一個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 | b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在兩個</a:t>
            </a:r>
            <a:r>
              <a:rPr lang="en-US" altLang="zh-TW" dirty="0"/>
              <a:t>operand</a:t>
            </a:r>
            <a:r>
              <a:rPr lang="zh-TW" altLang="en-US" dirty="0"/>
              <a:t>的對應位都是為</a:t>
            </a:r>
            <a:r>
              <a:rPr lang="en-US" altLang="zh-TW" dirty="0"/>
              <a:t>0</a:t>
            </a:r>
            <a:r>
              <a:rPr lang="zh-TW" altLang="en-US" dirty="0"/>
              <a:t>的位置返回一個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^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在兩個</a:t>
            </a:r>
            <a:r>
              <a:rPr lang="en-US" altLang="zh-TW" dirty="0"/>
              <a:t>operand</a:t>
            </a:r>
            <a:r>
              <a:rPr lang="zh-TW" altLang="en-US" dirty="0"/>
              <a:t>的對應位相同的每個位置返回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r>
              <a:rPr lang="en-US" altLang="zh-TW" dirty="0"/>
              <a:t>(XOR</a:t>
            </a:r>
            <a:r>
              <a:rPr lang="zh-TW" altLang="en-US" dirty="0"/>
              <a:t>運算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~a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反轉</a:t>
            </a:r>
            <a:r>
              <a:rPr lang="en-US" altLang="zh-TW" dirty="0"/>
              <a:t>operand</a:t>
            </a:r>
            <a:r>
              <a:rPr lang="zh-TW" altLang="en-US" dirty="0"/>
              <a:t>的每個</a:t>
            </a:r>
            <a:r>
              <a:rPr lang="en-US" altLang="zh-TW" dirty="0"/>
              <a:t>bit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 &lt;&lt; b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將二進制表示中的 </a:t>
            </a:r>
            <a:r>
              <a:rPr lang="en-US" altLang="zh-TW" dirty="0"/>
              <a:t>a </a:t>
            </a:r>
            <a:r>
              <a:rPr lang="zh-TW" altLang="en-US" dirty="0"/>
              <a:t>向左移動 </a:t>
            </a:r>
            <a:r>
              <a:rPr lang="en-US" altLang="zh-TW" dirty="0"/>
              <a:t>b </a:t>
            </a:r>
            <a:r>
              <a:rPr lang="zh-TW" altLang="en-US" dirty="0"/>
              <a:t>位，丟棄任何被移出的</a:t>
            </a:r>
            <a:r>
              <a:rPr lang="en-US" altLang="zh-TW" dirty="0"/>
              <a:t>bits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&gt;&gt;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將二進制表示中的 </a:t>
            </a:r>
            <a:r>
              <a:rPr lang="en-US" altLang="zh-TW" dirty="0"/>
              <a:t>a </a:t>
            </a:r>
            <a:r>
              <a:rPr lang="zh-TW" altLang="en-US" dirty="0"/>
              <a:t>向右移動 </a:t>
            </a:r>
            <a:r>
              <a:rPr lang="en-US" altLang="zh-TW" dirty="0"/>
              <a:t>b </a:t>
            </a:r>
            <a:r>
              <a:rPr lang="zh-TW" altLang="en-US" dirty="0"/>
              <a:t>位，丟棄任何被移出的</a:t>
            </a:r>
            <a:r>
              <a:rPr lang="en-US" altLang="zh-TW" dirty="0"/>
              <a:t>bits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US" altLang="zh-TW" dirty="0"/>
          </a:p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3523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A5FD-39C1-49BE-5ABB-067D28E7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ABE2-A455-872F-B5BB-85BC76AA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何時會用到</a:t>
            </a:r>
            <a:r>
              <a:rPr lang="en-US" altLang="zh-TW" dirty="0"/>
              <a:t> 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r>
              <a:rPr lang="zh-TW" altLang="en-US" dirty="0"/>
              <a:t>？以下為幾種範例：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做編碼運算</a:t>
            </a:r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資料傳出，</a:t>
            </a:r>
            <a:r>
              <a:rPr lang="en-US" altLang="zh-TW" dirty="0"/>
              <a:t>sockets</a:t>
            </a:r>
            <a:r>
              <a:rPr lang="zh-TW" altLang="en-US" dirty="0"/>
              <a:t> </a:t>
            </a:r>
            <a:r>
              <a:rPr lang="en-US" altLang="zh-TW" dirty="0"/>
              <a:t>programming,</a:t>
            </a:r>
            <a:r>
              <a:rPr lang="zh-TW" altLang="en-US" dirty="0"/>
              <a:t> </a:t>
            </a:r>
            <a:r>
              <a:rPr lang="en-US" altLang="zh-TW" dirty="0"/>
              <a:t>ports</a:t>
            </a:r>
            <a:endParaRPr lang="en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資料加密、</a:t>
            </a:r>
            <a:r>
              <a:rPr lang="en-US" altLang="zh-TW" dirty="0"/>
              <a:t>SHA</a:t>
            </a:r>
            <a:r>
              <a:rPr lang="zh-TW" altLang="en-US" dirty="0"/>
              <a:t>函數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作業系統、</a:t>
            </a:r>
            <a:r>
              <a:rPr lang="en-US" altLang="zh-TW" dirty="0"/>
              <a:t>CPU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Finite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Graphics</a:t>
            </a:r>
            <a:r>
              <a:rPr lang="zh-TW" altLang="en-US" dirty="0"/>
              <a:t>，例如影像處理、人工智能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5330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E4DE-2F10-A454-BEEF-A8FB65F9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什麼是</a:t>
            </a:r>
            <a:r>
              <a:rPr lang="en-US" altLang="zh-TW" dirty="0" err="1"/>
              <a:t>JavaScript</a:t>
            </a:r>
            <a:r>
              <a:rPr lang="zh-TW" altLang="en-US" dirty="0"/>
              <a:t>？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9BF7-13E9-DAFD-CCA7-FBE5314C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Vanilla JavaScript </a:t>
            </a:r>
            <a:r>
              <a:rPr lang="ja-JP" altLang="en-US"/>
              <a:t>是指使用純 </a:t>
            </a:r>
            <a:r>
              <a:rPr lang="en-US" altLang="zh-TW" dirty="0"/>
              <a:t>JavaScript</a:t>
            </a:r>
            <a:r>
              <a:rPr lang="en-US" dirty="0"/>
              <a:t> </a:t>
            </a:r>
            <a:r>
              <a:rPr lang="ja-JP" altLang="en-US"/>
              <a:t>而不需要任何額外的</a:t>
            </a:r>
            <a:r>
              <a:rPr lang="en-US" altLang="zh-TW" dirty="0"/>
              <a:t>library</a:t>
            </a:r>
            <a:r>
              <a:rPr lang="ja-JP" altLang="en-US"/>
              <a:t>或框架。常見的</a:t>
            </a:r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有</a:t>
            </a:r>
            <a:r>
              <a:rPr lang="en-US" altLang="zh-TW" dirty="0"/>
              <a:t>jQuery</a:t>
            </a:r>
            <a:r>
              <a:rPr lang="zh-TW" altLang="en-US" dirty="0"/>
              <a:t>。因為</a:t>
            </a:r>
            <a:r>
              <a:rPr lang="en-US" altLang="zh-TW" dirty="0"/>
              <a:t>JavaScript</a:t>
            </a:r>
            <a:r>
              <a:rPr lang="zh-TW" altLang="en-US" dirty="0"/>
              <a:t>本身支援的語法眾多且功能強大，越來越多網站選擇使用</a:t>
            </a:r>
            <a:r>
              <a:rPr lang="ja-JP" altLang="en-US"/>
              <a:t>純 </a:t>
            </a:r>
            <a:r>
              <a:rPr lang="en-US" altLang="zh-TW" dirty="0"/>
              <a:t>JavaScript</a:t>
            </a:r>
            <a:r>
              <a:rPr lang="en-US" dirty="0"/>
              <a:t> </a:t>
            </a:r>
            <a:r>
              <a:rPr lang="en-US" dirty="0" err="1"/>
              <a:t>來製作</a:t>
            </a:r>
            <a:r>
              <a:rPr lang="en-US" dirty="0"/>
              <a:t>。</a:t>
            </a:r>
          </a:p>
          <a:p>
            <a:pPr marL="0" indent="0">
              <a:buNone/>
            </a:pPr>
            <a:r>
              <a:rPr lang="zh-TW" altLang="en-US" dirty="0"/>
              <a:t>每個瀏覽器有自己的</a:t>
            </a:r>
            <a:r>
              <a:rPr lang="en-US" altLang="zh-TW" dirty="0"/>
              <a:t>JavaScript</a:t>
            </a:r>
            <a:r>
              <a:rPr lang="zh-TW" altLang="en-US" dirty="0"/>
              <a:t>引擎，用來讀取並編譯</a:t>
            </a:r>
            <a:r>
              <a:rPr lang="en-US" altLang="zh-TW" dirty="0"/>
              <a:t>JavaScript</a:t>
            </a:r>
            <a:r>
              <a:rPr lang="zh-TW" altLang="en-US" dirty="0"/>
              <a:t>程式碼。若要確認某個瀏覽器的</a:t>
            </a:r>
            <a:r>
              <a:rPr lang="en-US" altLang="zh-TW" dirty="0"/>
              <a:t>JavaScript</a:t>
            </a:r>
            <a:r>
              <a:rPr lang="zh-TW" altLang="en-US" dirty="0"/>
              <a:t>引擎是否有支援某種功能，可以參考：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hlinkClick r:id="rId2"/>
              </a:rPr>
              <a:t>https://caniuse.com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502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BF7-FFE5-2275-C73E-2B4112F4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DEC6-2715-E4F7-AEBE-FFEA01B0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ja-JP" altLang="en-US" dirty="0"/>
              <a:t>語句是最簡單的決策語句。 它用於決定是否執行某個語句或語句塊，即如果某個條件為真，則執行一個語句塊，否則不執行。</a:t>
            </a:r>
            <a:r>
              <a:rPr lang="en-US" altLang="ja-JP" dirty="0"/>
              <a:t>If statement</a:t>
            </a:r>
            <a:r>
              <a:rPr lang="zh-TW" altLang="en-US" dirty="0"/>
              <a:t>的語法如下</a:t>
            </a:r>
            <a:r>
              <a:rPr lang="en-US" altLang="zh-TW" dirty="0"/>
              <a:t>:</a:t>
            </a:r>
          </a:p>
          <a:p>
            <a:r>
              <a:rPr lang="en-US" altLang="zh-TW" i="1" dirty="0"/>
              <a:t>if (condition) statement1;</a:t>
            </a:r>
          </a:p>
          <a:p>
            <a:r>
              <a:rPr lang="en-US" altLang="zh-TW" i="1" dirty="0"/>
              <a:t>if (condition) {</a:t>
            </a:r>
            <a:br>
              <a:rPr lang="en-US" altLang="zh-TW" i="1" dirty="0"/>
            </a:br>
            <a:r>
              <a:rPr lang="en-US" altLang="zh-TW" i="1" dirty="0"/>
              <a:t>  statement1;</a:t>
            </a:r>
            <a:br>
              <a:rPr lang="en-US" altLang="zh-TW" i="1" dirty="0"/>
            </a:br>
            <a:r>
              <a:rPr lang="en-US" altLang="zh-TW" i="1" dirty="0"/>
              <a:t>} else {</a:t>
            </a:r>
            <a:br>
              <a:rPr lang="en-US" altLang="zh-TW" i="1" dirty="0"/>
            </a:br>
            <a:r>
              <a:rPr lang="en-US" altLang="zh-TW" i="1" dirty="0"/>
              <a:t> statement2;</a:t>
            </a:r>
            <a:br>
              <a:rPr lang="en-US" altLang="zh-TW" i="1" dirty="0"/>
            </a:br>
            <a:r>
              <a:rPr lang="en-US" altLang="zh-TW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320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1221B-8259-7DF7-ABE4-0FFCA066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altLang="zh-TW" dirty="0"/>
              <a:t>if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33942-9284-C8BB-0C55-1F8D189C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if (condition1) {</a:t>
            </a:r>
            <a:br>
              <a:rPr lang="en-US" altLang="zh-TW" i="1" dirty="0"/>
            </a:br>
            <a:r>
              <a:rPr lang="en-US" altLang="zh-TW" i="1" dirty="0"/>
              <a:t>  statement1;</a:t>
            </a:r>
            <a:br>
              <a:rPr lang="en-US" altLang="zh-TW" i="1" dirty="0"/>
            </a:br>
            <a:r>
              <a:rPr lang="en-US" altLang="zh-TW" i="1" dirty="0"/>
              <a:t>} else if (condition2) {</a:t>
            </a:r>
            <a:br>
              <a:rPr lang="en-US" altLang="zh-TW" i="1" dirty="0"/>
            </a:br>
            <a:r>
              <a:rPr lang="en-US" altLang="zh-TW" i="1" dirty="0"/>
              <a:t> statement2;</a:t>
            </a:r>
            <a:br>
              <a:rPr lang="en-US" altLang="zh-TW" i="1" dirty="0"/>
            </a:br>
            <a:r>
              <a:rPr lang="en-US" altLang="zh-TW" i="1" dirty="0"/>
              <a:t>} …</a:t>
            </a:r>
          </a:p>
          <a:p>
            <a:r>
              <a:rPr lang="en-US" altLang="zh-TW" i="1" dirty="0"/>
              <a:t>else {</a:t>
            </a:r>
            <a:br>
              <a:rPr lang="en-US" altLang="zh-TW" i="1" dirty="0"/>
            </a:br>
            <a:r>
              <a:rPr lang="en-US" altLang="zh-TW" i="1" dirty="0"/>
              <a:t>  </a:t>
            </a:r>
            <a:r>
              <a:rPr lang="en-US" altLang="zh-TW" i="1" dirty="0" err="1"/>
              <a:t>statementN</a:t>
            </a:r>
            <a:br>
              <a:rPr lang="en-US" altLang="zh-TW" i="1" dirty="0"/>
            </a:br>
            <a:r>
              <a:rPr lang="en-US" altLang="zh-TW" i="1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76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BB687-DBF5-BA2B-E08D-377FDE76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511AF-1C7E-C929-0A3E-898F0F44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請製作一個系統。此系統可以讓使用者輸入年齡，根據年齡打印出相對應的電影票價。規則如下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12</a:t>
            </a:r>
            <a:r>
              <a:rPr lang="zh-TW" altLang="en-US" dirty="0"/>
              <a:t>歲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以下為兒童票，票價</a:t>
            </a:r>
            <a:r>
              <a:rPr lang="en-US" altLang="zh-TW" dirty="0"/>
              <a:t>100</a:t>
            </a:r>
            <a:r>
              <a:rPr lang="zh-TW" altLang="en-US" dirty="0"/>
              <a:t>元。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12</a:t>
            </a:r>
            <a:r>
              <a:rPr lang="zh-TW" altLang="en-US" dirty="0"/>
              <a:t>歲以上到</a:t>
            </a:r>
            <a:r>
              <a:rPr lang="en-US" altLang="zh-TW" dirty="0"/>
              <a:t>65</a:t>
            </a:r>
            <a:r>
              <a:rPr lang="zh-TW" altLang="en-US" dirty="0"/>
              <a:t>歲以下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為成人票，票價</a:t>
            </a:r>
            <a:r>
              <a:rPr lang="en-US" altLang="zh-TW" dirty="0"/>
              <a:t>250</a:t>
            </a:r>
            <a:r>
              <a:rPr lang="zh-TW" altLang="en-US" dirty="0"/>
              <a:t>元。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65</a:t>
            </a:r>
            <a:r>
              <a:rPr lang="zh-TW" altLang="en-US" dirty="0"/>
              <a:t>歲以上為敬老票，票價</a:t>
            </a:r>
            <a:r>
              <a:rPr lang="en-US" altLang="zh-TW" dirty="0"/>
              <a:t>150</a:t>
            </a:r>
            <a:r>
              <a:rPr lang="zh-TW" altLang="en-US" dirty="0"/>
              <a:t>元。</a:t>
            </a:r>
          </a:p>
        </p:txBody>
      </p:sp>
    </p:spTree>
    <p:extLst>
      <p:ext uri="{BB962C8B-B14F-4D97-AF65-F5344CB8AC3E}">
        <p14:creationId xmlns:p14="http://schemas.microsoft.com/office/powerpoint/2010/main" val="67021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6F28-6DC9-DF88-940C-35667A9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Truthy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Falsy</a:t>
            </a:r>
            <a:r>
              <a:rPr lang="zh-TW" altLang="en-US" dirty="0"/>
              <a:t> </a:t>
            </a:r>
            <a:r>
              <a:rPr lang="en-US" altLang="zh-TW" dirty="0"/>
              <a:t>Values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975F-20F5-BCAC-1CF5-EDC035B2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在 </a:t>
            </a:r>
            <a:r>
              <a:rPr lang="en-US" dirty="0"/>
              <a:t>JavaScript </a:t>
            </a:r>
            <a:r>
              <a:rPr lang="ja-JP" altLang="en-US" dirty="0"/>
              <a:t>中，每個值在</a:t>
            </a:r>
            <a:r>
              <a:rPr lang="en-US" altLang="zh-TW" dirty="0"/>
              <a:t>Boolean</a:t>
            </a:r>
            <a:r>
              <a:rPr lang="zh-TW" altLang="en-US" dirty="0"/>
              <a:t> </a:t>
            </a:r>
            <a:r>
              <a:rPr lang="en-US" altLang="zh-TW" dirty="0"/>
              <a:t>context</a:t>
            </a:r>
            <a:r>
              <a:rPr lang="zh-TW" altLang="en-US" dirty="0"/>
              <a:t>之下，都可以被視為是</a:t>
            </a:r>
            <a:r>
              <a:rPr lang="en-US" altLang="zh-TW" dirty="0"/>
              <a:t>true</a:t>
            </a:r>
            <a:r>
              <a:rPr lang="zh-TW" altLang="en-US" dirty="0"/>
              <a:t>或是</a:t>
            </a:r>
            <a:r>
              <a:rPr lang="en-US" altLang="zh-TW" dirty="0"/>
              <a:t>false</a:t>
            </a:r>
            <a:r>
              <a:rPr lang="zh-TW" altLang="en-US" dirty="0"/>
              <a:t>。常見的</a:t>
            </a:r>
            <a:r>
              <a:rPr lang="en-US" altLang="zh-TW" dirty="0"/>
              <a:t>Boolean context</a:t>
            </a:r>
            <a:r>
              <a:rPr lang="zh-TW" altLang="en-US" dirty="0"/>
              <a:t> 有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statement</a:t>
            </a:r>
            <a:r>
              <a:rPr lang="zh-TW" altLang="en-US" dirty="0"/>
              <a:t> 以及 </a:t>
            </a:r>
            <a:r>
              <a:rPr lang="en-US" dirty="0"/>
              <a:t>Logical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r>
              <a:rPr lang="zh-TW" altLang="en-US" dirty="0"/>
              <a:t> </a:t>
            </a:r>
            <a:r>
              <a:rPr lang="en-US" dirty="0" err="1"/>
              <a:t>運算。在</a:t>
            </a:r>
            <a:r>
              <a:rPr lang="en-US" altLang="zh-TW" dirty="0"/>
              <a:t> Boolean</a:t>
            </a:r>
            <a:r>
              <a:rPr lang="zh-TW" altLang="en-US" dirty="0"/>
              <a:t> </a:t>
            </a:r>
            <a:r>
              <a:rPr lang="en-US" altLang="zh-TW" dirty="0"/>
              <a:t>context</a:t>
            </a:r>
            <a:r>
              <a:rPr lang="zh-TW" altLang="en-US" dirty="0"/>
              <a:t>之下，</a:t>
            </a:r>
            <a:r>
              <a:rPr lang="en-US" dirty="0" err="1"/>
              <a:t>JavaScript會自動幫每個值做</a:t>
            </a:r>
            <a:r>
              <a:rPr lang="en-US" dirty="0"/>
              <a:t> </a:t>
            </a:r>
            <a:r>
              <a:rPr lang="en-US" altLang="zh-TW" dirty="0"/>
              <a:t>t</a:t>
            </a:r>
            <a:r>
              <a:rPr lang="en-US" dirty="0"/>
              <a:t>ype </a:t>
            </a:r>
            <a:r>
              <a:rPr lang="en-US"/>
              <a:t>coercion。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37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F7AD-3883-B17C-810A-F8ECA243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Truthy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Falsy</a:t>
            </a:r>
            <a:r>
              <a:rPr lang="zh-TW" altLang="en-US" dirty="0"/>
              <a:t> </a:t>
            </a:r>
            <a:r>
              <a:rPr lang="en-US" altLang="zh-TW" dirty="0"/>
              <a:t>Values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C663-C528-C928-F903-383135BD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6110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所有</a:t>
            </a:r>
            <a:r>
              <a:rPr lang="en-US" altLang="zh-TW" dirty="0" err="1"/>
              <a:t>JavaScript</a:t>
            </a:r>
            <a:r>
              <a:rPr lang="zh-TW" altLang="en-US" dirty="0"/>
              <a:t>當中的</a:t>
            </a:r>
            <a:r>
              <a:rPr lang="en-US" altLang="zh-TW" dirty="0" err="1"/>
              <a:t>Falsy</a:t>
            </a:r>
            <a:r>
              <a:rPr lang="zh-TW" altLang="en-US" dirty="0"/>
              <a:t> </a:t>
            </a:r>
            <a:r>
              <a:rPr lang="en-US" altLang="zh-TW" dirty="0"/>
              <a:t>Values</a:t>
            </a:r>
            <a:r>
              <a:rPr lang="zh-TW" altLang="en-US" dirty="0"/>
              <a:t>全部是：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false</a:t>
            </a:r>
          </a:p>
          <a:p>
            <a:pPr>
              <a:buFont typeface="Wingdings" pitchFamily="2" charset="2"/>
              <a:buChar char="§"/>
            </a:pPr>
            <a:r>
              <a:rPr lang="en-US" altLang="zh-TW" dirty="0"/>
              <a:t>0,</a:t>
            </a:r>
            <a:r>
              <a:rPr lang="zh-TW" altLang="en-US" dirty="0"/>
              <a:t> </a:t>
            </a:r>
            <a:r>
              <a:rPr lang="en-US" altLang="zh-TW" dirty="0"/>
              <a:t>-0,</a:t>
            </a:r>
            <a:r>
              <a:rPr lang="zh-TW" altLang="en-US" dirty="0"/>
              <a:t> </a:t>
            </a:r>
            <a:r>
              <a:rPr lang="en-US" altLang="zh-TW" dirty="0"/>
              <a:t>0n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BitInt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“”,</a:t>
            </a:r>
            <a:r>
              <a:rPr lang="zh-TW" altLang="en-US" dirty="0"/>
              <a:t> </a:t>
            </a:r>
            <a:r>
              <a:rPr lang="en-US" altLang="zh-TW" dirty="0"/>
              <a:t>‘’,</a:t>
            </a:r>
            <a:r>
              <a:rPr lang="zh-TW" altLang="en-US" dirty="0"/>
              <a:t> </a:t>
            </a:r>
            <a:r>
              <a:rPr lang="en-US" altLang="zh-TW" dirty="0"/>
              <a:t>``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所有的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string)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null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undefined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NaN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/>
              <a:t>除此之外的</a:t>
            </a:r>
            <a:r>
              <a:rPr lang="zh-TW" altLang="en-US" dirty="0"/>
              <a:t>都是</a:t>
            </a:r>
            <a:r>
              <a:rPr lang="en-US" altLang="zh-TW" dirty="0"/>
              <a:t>truthy</a:t>
            </a:r>
            <a:r>
              <a:rPr lang="zh-TW" altLang="en-US" dirty="0"/>
              <a:t> </a:t>
            </a:r>
            <a:r>
              <a:rPr lang="en-US" altLang="zh-TW" dirty="0"/>
              <a:t>values</a:t>
            </a:r>
            <a:r>
              <a:rPr lang="zh-TW" altLang="en-US" dirty="0"/>
              <a:t>，包含</a:t>
            </a:r>
            <a:r>
              <a:rPr lang="en-US" altLang="zh-TW" dirty="0"/>
              <a:t>[]</a:t>
            </a:r>
            <a:r>
              <a:rPr lang="zh-TW" altLang="en-US" dirty="0"/>
              <a:t> 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array,</a:t>
            </a:r>
            <a:r>
              <a:rPr lang="zh-TW" altLang="en-US" dirty="0"/>
              <a:t> </a:t>
            </a:r>
            <a:r>
              <a:rPr lang="en-US" altLang="zh-TW" dirty="0"/>
              <a:t>{}</a:t>
            </a:r>
            <a:r>
              <a:rPr lang="zh-TW" altLang="en-US" dirty="0"/>
              <a:t> 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等等。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4780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8EA2-26AC-0800-A795-35561968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</a:t>
            </a:r>
            <a:r>
              <a:rPr lang="zh-TW" altLang="en-US"/>
              <a:t> </a:t>
            </a:r>
            <a:r>
              <a:rPr lang="en-US" altLang="zh-TW"/>
              <a:t>Convention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Restrictions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3DC2-A925-F9DA-4AC4-1E6255C8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中的</a:t>
            </a:r>
            <a:r>
              <a:rPr lang="en-US" altLang="zh-TW"/>
              <a:t>coding</a:t>
            </a:r>
            <a:r>
              <a:rPr lang="zh-TW" altLang="en-US"/>
              <a:t>習慣</a:t>
            </a:r>
            <a:r>
              <a:rPr lang="en-US" altLang="zh-TW"/>
              <a:t>(Convention)</a:t>
            </a:r>
            <a:r>
              <a:rPr lang="zh-TW" altLang="en-US"/>
              <a:t>是：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變數與函數的名稱，全部小寫。若名稱由兩個以上的單字組成，則使用</a:t>
            </a:r>
            <a:r>
              <a:rPr lang="en-US" altLang="zh-TW"/>
              <a:t>camelCase</a:t>
            </a:r>
            <a:r>
              <a:rPr lang="zh-TW" altLang="en-US"/>
              <a:t>。</a:t>
            </a:r>
            <a:r>
              <a:rPr lang="en-US" altLang="zh-TW"/>
              <a:t>(</a:t>
            </a:r>
            <a:r>
              <a:rPr lang="zh-TW" altLang="en-US"/>
              <a:t>或也可使用</a:t>
            </a:r>
            <a:r>
              <a:rPr lang="en-US" altLang="zh-TW"/>
              <a:t>underline)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Operators</a:t>
            </a:r>
            <a:r>
              <a:rPr lang="zh-TW" altLang="en-US"/>
              <a:t> 周圍加上空白鍵。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用分號結束一個簡單的</a:t>
            </a:r>
            <a:r>
              <a:rPr lang="en-US" altLang="zh-TW"/>
              <a:t>statement</a:t>
            </a:r>
            <a:r>
              <a:rPr lang="ja-JP" altLang="en-US"/>
              <a:t>。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Constants</a:t>
            </a:r>
            <a:r>
              <a:rPr lang="zh-TW" altLang="en-US"/>
              <a:t>全部使用大寫。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Class</a:t>
            </a:r>
            <a:r>
              <a:rPr lang="zh-TW" altLang="en-US"/>
              <a:t>由大寫字母開頭。</a:t>
            </a:r>
            <a:endParaRPr lang="en-US" altLang="zh-TW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E22337B-31BD-7969-B114-4A7596A6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883"/>
          <a:stretch/>
        </p:blipFill>
        <p:spPr>
          <a:xfrm>
            <a:off x="7427816" y="3429000"/>
            <a:ext cx="3220893" cy="23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4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8360-1274-7CBD-FEBA-3B4CD0A4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</a:t>
            </a:r>
            <a:r>
              <a:rPr lang="zh-TW" altLang="en-US" dirty="0"/>
              <a:t> </a:t>
            </a:r>
            <a:r>
              <a:rPr lang="en-US" altLang="zh-TW" dirty="0"/>
              <a:t>Convention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Restrictions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857E4-764C-169D-A59A-CC502FAE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/>
              <a:t>coding</a:t>
            </a:r>
            <a:r>
              <a:rPr lang="zh-TW" altLang="en-US" dirty="0"/>
              <a:t>限制</a:t>
            </a:r>
            <a:r>
              <a:rPr lang="en-US" altLang="zh-TW" dirty="0"/>
              <a:t>(Restrictions)</a:t>
            </a:r>
            <a:r>
              <a:rPr lang="zh-TW" altLang="en-US" dirty="0"/>
              <a:t>是：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變數、函數名稱不可由數字開頭。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變數、函數名稱不可包含</a:t>
            </a:r>
            <a:r>
              <a:rPr lang="en-US" altLang="zh-TW" dirty="0"/>
              <a:t>hyphen</a:t>
            </a:r>
            <a:r>
              <a:rPr lang="zh-TW" altLang="en-US" dirty="0"/>
              <a:t>。</a:t>
            </a:r>
            <a:r>
              <a:rPr lang="en-US" altLang="zh-TW" dirty="0"/>
              <a:t> Hyphen</a:t>
            </a:r>
            <a:r>
              <a:rPr lang="zh-TW" altLang="en-US" dirty="0"/>
              <a:t>已經預留給數字做減法運算。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變數、函數名稱不可使用</a:t>
            </a:r>
            <a:r>
              <a:rPr lang="en-US" altLang="zh-TW" dirty="0"/>
              <a:t>reserved</a:t>
            </a:r>
            <a:r>
              <a:rPr lang="zh-TW" altLang="en-US" dirty="0"/>
              <a:t> </a:t>
            </a:r>
            <a:r>
              <a:rPr lang="en-US" altLang="zh-TW" dirty="0"/>
              <a:t>words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971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040A-FFAE-3E2E-71B3-A2C20287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&lt;script&gt;</a:t>
            </a:r>
            <a:r>
              <a:rPr lang="zh-TW" altLang="en-US" dirty="0"/>
              <a:t>放在哪裡？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DECA-4386-D8C1-F007-62FEF3AC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通常來說，</a:t>
            </a:r>
            <a:r>
              <a:rPr lang="en-US" altLang="zh-TW" dirty="0"/>
              <a:t> &lt;script&gt;</a:t>
            </a:r>
            <a:r>
              <a:rPr lang="zh-TW" altLang="en-US" dirty="0"/>
              <a:t>會被放在</a:t>
            </a:r>
            <a:r>
              <a:rPr lang="en-US" altLang="zh-TW" dirty="0"/>
              <a:t>HTML</a:t>
            </a:r>
            <a:r>
              <a:rPr lang="zh-TW" altLang="en-US" dirty="0"/>
              <a:t>頁面的最下方，與</a:t>
            </a:r>
            <a:r>
              <a:rPr lang="en-US" altLang="zh-TW" dirty="0"/>
              <a:t>CSS</a:t>
            </a:r>
            <a:r>
              <a:rPr lang="zh-TW" altLang="en-US" dirty="0"/>
              <a:t>的</a:t>
            </a:r>
            <a:r>
              <a:rPr lang="en-US" altLang="zh-TW" dirty="0"/>
              <a:t>&lt;link&gt;</a:t>
            </a:r>
            <a:r>
              <a:rPr lang="zh-TW" altLang="en-US" dirty="0"/>
              <a:t>不同。這是因為，</a:t>
            </a:r>
            <a:r>
              <a:rPr lang="ja-JP" altLang="en-US" dirty="0"/>
              <a:t>將 </a:t>
            </a:r>
            <a:r>
              <a:rPr lang="en-US" dirty="0"/>
              <a:t>JavaScript </a:t>
            </a:r>
            <a:r>
              <a:rPr lang="ja-JP" altLang="en-US" dirty="0"/>
              <a:t>放在 </a:t>
            </a:r>
            <a:r>
              <a:rPr lang="en-US" dirty="0"/>
              <a:t>HTML </a:t>
            </a:r>
            <a:r>
              <a:rPr lang="ja-JP" altLang="en-US" dirty="0"/>
              <a:t>正文的底部時，它會在任何 </a:t>
            </a:r>
            <a:r>
              <a:rPr lang="en-US" dirty="0"/>
              <a:t>JavaScript </a:t>
            </a:r>
            <a:r>
              <a:rPr lang="ja-JP" altLang="en-US" dirty="0"/>
              <a:t>加載之前讓 </a:t>
            </a:r>
            <a:r>
              <a:rPr lang="en-US" dirty="0"/>
              <a:t>HTML、</a:t>
            </a:r>
            <a:r>
              <a:rPr lang="en-US" altLang="zh-TW" dirty="0"/>
              <a:t>CSS</a:t>
            </a:r>
            <a:r>
              <a:rPr lang="ja-JP" altLang="en-US" dirty="0"/>
              <a:t>有時間加載。</a:t>
            </a:r>
            <a:r>
              <a:rPr lang="en-US" altLang="zh-TW" dirty="0"/>
              <a:t> &lt;script&gt;</a:t>
            </a:r>
            <a:r>
              <a:rPr lang="zh-TW" altLang="en-US" dirty="0"/>
              <a:t>被放在</a:t>
            </a:r>
            <a:r>
              <a:rPr lang="en-US" altLang="zh-TW" dirty="0"/>
              <a:t>HTML</a:t>
            </a:r>
            <a:r>
              <a:rPr lang="zh-TW" altLang="en-US" dirty="0"/>
              <a:t>頁面的最下方所以會最後才被加載。</a:t>
            </a:r>
            <a:endParaRPr lang="en-US" altLang="zh-TW" dirty="0"/>
          </a:p>
          <a:p>
            <a:r>
              <a:rPr lang="en-TW" dirty="0"/>
              <a:t>先讓瀏覽器可以</a:t>
            </a:r>
            <a:r>
              <a:rPr lang="zh-TW" altLang="en-US" dirty="0"/>
              <a:t>加載</a:t>
            </a:r>
            <a:r>
              <a:rPr lang="en-US" dirty="0"/>
              <a:t>HTML、</a:t>
            </a:r>
            <a:r>
              <a:rPr lang="en-US" altLang="zh-TW" dirty="0"/>
              <a:t>CSS</a:t>
            </a:r>
            <a:r>
              <a:rPr lang="zh-TW" altLang="en-US" dirty="0"/>
              <a:t>， 用戶無需等待</a:t>
            </a:r>
            <a:r>
              <a:rPr lang="en-US" altLang="zh-TW" dirty="0"/>
              <a:t>JavaScript</a:t>
            </a:r>
            <a:r>
              <a:rPr lang="zh-TW" altLang="en-US" dirty="0"/>
              <a:t>被解析完成，即可在網頁中看到某些內容。許多網頁使用者點進網站後，看到內容是空白的，持續幾秒鐘的話，就會離開頁面了！若想要留下更多使用者，就先讓他們看到文字以及圖片，</a:t>
            </a:r>
            <a:r>
              <a:rPr lang="en-US" altLang="zh-TW" dirty="0"/>
              <a:t> JavaScript</a:t>
            </a:r>
            <a:r>
              <a:rPr lang="zh-TW" altLang="en-US" dirty="0"/>
              <a:t>的功能性可以慢慢</a:t>
            </a:r>
            <a:r>
              <a:rPr lang="en-US" altLang="zh-TW" dirty="0"/>
              <a:t>load</a:t>
            </a:r>
            <a:r>
              <a:rPr lang="zh-TW" altLang="en-US" dirty="0"/>
              <a:t> </a:t>
            </a:r>
            <a:r>
              <a:rPr lang="en-US" altLang="zh-TW" dirty="0"/>
              <a:t>up</a:t>
            </a:r>
            <a:r>
              <a:rPr lang="zh-TW" altLang="en-US" dirty="0"/>
              <a:t>！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2821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5674-2D2D-C221-C492-EC97030E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常見</a:t>
            </a:r>
            <a:r>
              <a:rPr lang="en-US" altLang="zh-TW" dirty="0"/>
              <a:t>JavaScript</a:t>
            </a:r>
            <a:r>
              <a:rPr lang="zh-TW" altLang="en-US" dirty="0"/>
              <a:t>函數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5FF8-4AD6-6DA5-F5AA-6C2AF03E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console.log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將</a:t>
            </a:r>
            <a:r>
              <a:rPr lang="en-US" altLang="zh-TW" dirty="0"/>
              <a:t>message</a:t>
            </a:r>
            <a:r>
              <a:rPr lang="zh-TW" altLang="en-US" dirty="0"/>
              <a:t>輸出到 </a:t>
            </a:r>
            <a:r>
              <a:rPr lang="en-US" altLang="zh-TW" dirty="0"/>
              <a:t>Web </a:t>
            </a:r>
            <a:r>
              <a:rPr lang="zh-TW" altLang="en-US" dirty="0"/>
              <a:t>控制台。 </a:t>
            </a:r>
            <a:r>
              <a:rPr lang="en-US" altLang="zh-TW" dirty="0"/>
              <a:t>message</a:t>
            </a:r>
            <a:r>
              <a:rPr lang="zh-TW" altLang="en-US" dirty="0"/>
              <a:t>可以是單個</a:t>
            </a:r>
            <a:r>
              <a:rPr lang="en-US" altLang="zh-TW" dirty="0"/>
              <a:t>string</a:t>
            </a:r>
            <a:r>
              <a:rPr lang="zh-TW" altLang="en-US" dirty="0"/>
              <a:t>，也可以是任何一個或多個 </a:t>
            </a:r>
            <a:r>
              <a:rPr lang="en-US" altLang="zh-TW" dirty="0"/>
              <a:t>JavaScript Object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window.alert</a:t>
            </a:r>
            <a:r>
              <a:rPr lang="en-US" altLang="zh-TW" dirty="0"/>
              <a:t>() –</a:t>
            </a:r>
            <a:r>
              <a:rPr lang="zh-TW" altLang="en-US" dirty="0"/>
              <a:t> 指示瀏覽器顯示帶有可選消息的對話框，並等待用戶關閉對話框。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window.prompt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指示瀏覽器顯示帶有可選消息的對話框，提示用戶輸入一些文字，並等待用戶提交文字或取消對話框。</a:t>
            </a:r>
            <a:endParaRPr lang="en-US" altLang="zh-TW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3889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5F-902E-EDDA-FC2E-98DA4813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Lexical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F61D-E781-1C11-1AA1-75B1403F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5829"/>
          </a:xfrm>
        </p:spPr>
        <p:txBody>
          <a:bodyPr>
            <a:normAutofit/>
          </a:bodyPr>
          <a:lstStyle/>
          <a:p>
            <a:r>
              <a:rPr lang="en-TW" dirty="0"/>
              <a:t>程式語言的</a:t>
            </a:r>
            <a:r>
              <a:rPr lang="en-US" altLang="zh-TW" dirty="0"/>
              <a:t>Lexical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r>
              <a:rPr lang="zh-TW" altLang="en-US" dirty="0"/>
              <a:t>是</a:t>
            </a:r>
            <a:r>
              <a:rPr lang="ja-JP" altLang="en-US"/>
              <a:t>一組基本規則，用於指定如何用該語言編寫程式。它是一種語言的最低級語法：例如，它指定變量名稱的外觀、註釋的分隔符以及如何將一個程式語句與下一個程式語句分開。以下為</a:t>
            </a:r>
            <a:r>
              <a:rPr lang="en-US" altLang="zh-TW" dirty="0"/>
              <a:t>JavaScript</a:t>
            </a:r>
            <a:r>
              <a:rPr lang="zh-TW" altLang="en-US" dirty="0"/>
              <a:t>中的幾個</a:t>
            </a:r>
            <a:r>
              <a:rPr lang="en-US" altLang="zh-TW" dirty="0"/>
              <a:t>Lexical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Case</a:t>
            </a:r>
            <a:r>
              <a:rPr lang="zh-TW" altLang="en-US" dirty="0"/>
              <a:t> </a:t>
            </a:r>
            <a:r>
              <a:rPr lang="en-US" altLang="zh-TW" dirty="0"/>
              <a:t>Sensitive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中的大小寫是有差別的。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空白鍵、換行鍵等等在</a:t>
            </a:r>
            <a:r>
              <a:rPr lang="en-US" altLang="zh-TW" dirty="0"/>
              <a:t>JavaScript</a:t>
            </a:r>
            <a:r>
              <a:rPr lang="zh-TW" altLang="en-US" dirty="0"/>
              <a:t>當中會全部被忽略。通常來說，放到伺服器上的</a:t>
            </a:r>
            <a:r>
              <a:rPr lang="en-US" altLang="zh-TW" dirty="0"/>
              <a:t>JavaScript</a:t>
            </a:r>
            <a:r>
              <a:rPr lang="zh-TW" altLang="en-US" dirty="0"/>
              <a:t>程式碼都會被做</a:t>
            </a:r>
            <a:r>
              <a:rPr lang="en-US" altLang="zh-TW" dirty="0"/>
              <a:t>minification(</a:t>
            </a:r>
            <a:r>
              <a:rPr lang="zh-TW" altLang="en-US" dirty="0"/>
              <a:t>刪除</a:t>
            </a:r>
            <a:r>
              <a:rPr lang="ja-JP" altLang="en-US"/>
              <a:t>空白鍵、換行鍵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 Minification</a:t>
            </a:r>
            <a:r>
              <a:rPr lang="zh-TW" altLang="en-US" dirty="0"/>
              <a:t>可少量的減少</a:t>
            </a:r>
            <a:r>
              <a:rPr lang="en-US" altLang="zh-TW" dirty="0"/>
              <a:t>JS</a:t>
            </a:r>
            <a:r>
              <a:rPr lang="zh-TW" altLang="en-US" dirty="0"/>
              <a:t>檔案大小。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JavaScript</a:t>
            </a:r>
            <a:r>
              <a:rPr lang="zh-TW" altLang="en-US" dirty="0"/>
              <a:t>的當行註解是</a:t>
            </a:r>
            <a:r>
              <a:rPr lang="en-US" altLang="zh-TW" dirty="0"/>
              <a:t>//</a:t>
            </a:r>
            <a:r>
              <a:rPr lang="zh-TW" altLang="en-US" dirty="0"/>
              <a:t>，多行則是包裹在</a:t>
            </a:r>
            <a:r>
              <a:rPr lang="en-US" altLang="zh-TW" dirty="0"/>
              <a:t>/</a:t>
            </a:r>
            <a:r>
              <a:rPr lang="zh-TW" altLang="en-US" dirty="0"/>
              <a:t>**</a:t>
            </a:r>
            <a:r>
              <a:rPr lang="en-US" altLang="zh-TW" dirty="0"/>
              <a:t>/</a:t>
            </a:r>
            <a:r>
              <a:rPr lang="zh-TW" altLang="en-US" dirty="0"/>
              <a:t>內部。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020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5B12-7F2A-78DE-D0BD-365304CC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Lexical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A1AE-BB5D-8BAB-253C-98485AEC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內部的變數名稱需要由文字、</a:t>
            </a:r>
            <a:r>
              <a:rPr lang="en-US" altLang="zh-TW" dirty="0"/>
              <a:t>underscore(_)</a:t>
            </a:r>
            <a:r>
              <a:rPr lang="zh-TW" altLang="en-US" dirty="0"/>
              <a:t>、</a:t>
            </a:r>
            <a:r>
              <a:rPr lang="en-US" altLang="zh-TW" dirty="0"/>
              <a:t>dollar</a:t>
            </a:r>
            <a:r>
              <a:rPr lang="zh-TW" altLang="en-US" dirty="0"/>
              <a:t> </a:t>
            </a:r>
            <a:r>
              <a:rPr lang="en-US" altLang="zh-TW" dirty="0"/>
              <a:t>sign($)</a:t>
            </a:r>
            <a:r>
              <a:rPr lang="zh-TW" altLang="en-US" dirty="0"/>
              <a:t>當作開頭</a:t>
            </a:r>
            <a:r>
              <a:rPr lang="en-US" altLang="zh-TW" dirty="0"/>
              <a:t>(</a:t>
            </a:r>
            <a:r>
              <a:rPr lang="zh-TW" altLang="en-US" dirty="0"/>
              <a:t>不能用數字開頭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JavaScript</a:t>
            </a:r>
            <a:r>
              <a:rPr lang="zh-TW" altLang="en-US" dirty="0"/>
              <a:t>內部有關鍵字</a:t>
            </a:r>
            <a:r>
              <a:rPr lang="en-US" altLang="zh-TW" dirty="0"/>
              <a:t>(reserved</a:t>
            </a:r>
            <a:r>
              <a:rPr lang="zh-TW" altLang="en-US" dirty="0"/>
              <a:t> </a:t>
            </a:r>
            <a:r>
              <a:rPr lang="en-US" altLang="zh-TW" dirty="0"/>
              <a:t>words,</a:t>
            </a:r>
            <a:r>
              <a:rPr lang="zh-TW" altLang="en-US" dirty="0"/>
              <a:t> </a:t>
            </a:r>
            <a:r>
              <a:rPr lang="en-US" altLang="zh-TW" dirty="0"/>
              <a:t>keywords)</a:t>
            </a:r>
            <a:r>
              <a:rPr lang="zh-TW" altLang="en-US" dirty="0"/>
              <a:t>，例如：</a:t>
            </a:r>
            <a:r>
              <a:rPr lang="en-US" altLang="zh-TW" dirty="0"/>
              <a:t>null,</a:t>
            </a:r>
            <a:r>
              <a:rPr lang="zh-TW" altLang="en-US" dirty="0"/>
              <a:t> </a:t>
            </a:r>
            <a:r>
              <a:rPr lang="en-US" altLang="zh-TW" dirty="0"/>
              <a:t>of,</a:t>
            </a:r>
            <a:r>
              <a:rPr lang="zh-TW" altLang="en-US" dirty="0"/>
              <a:t> </a:t>
            </a:r>
            <a:r>
              <a:rPr lang="en-US" altLang="zh-TW" dirty="0"/>
              <a:t>if,</a:t>
            </a:r>
            <a:r>
              <a:rPr lang="zh-TW" altLang="en-US" dirty="0"/>
              <a:t> </a:t>
            </a:r>
            <a:r>
              <a:rPr lang="en-US" altLang="zh-TW" dirty="0"/>
              <a:t>then,</a:t>
            </a:r>
            <a:r>
              <a:rPr lang="zh-TW" altLang="en-US" dirty="0"/>
              <a:t> </a:t>
            </a:r>
            <a:r>
              <a:rPr lang="en-US" altLang="zh-TW" dirty="0"/>
              <a:t>in,</a:t>
            </a:r>
            <a:r>
              <a:rPr lang="zh-TW" altLang="en-US" dirty="0"/>
              <a:t> </a:t>
            </a:r>
            <a:r>
              <a:rPr lang="en-US" altLang="zh-TW" dirty="0"/>
              <a:t>finally,</a:t>
            </a:r>
            <a:r>
              <a:rPr lang="zh-TW" altLang="en-US" dirty="0"/>
              <a:t> </a:t>
            </a:r>
            <a:r>
              <a:rPr lang="en-US" altLang="zh-TW" dirty="0"/>
              <a:t>for,</a:t>
            </a:r>
            <a:r>
              <a:rPr lang="zh-TW" altLang="en-US" dirty="0"/>
              <a:t> </a:t>
            </a:r>
            <a:r>
              <a:rPr lang="en-US" altLang="zh-TW" dirty="0"/>
              <a:t>while,</a:t>
            </a:r>
            <a:r>
              <a:rPr lang="zh-TW" altLang="en-US" dirty="0"/>
              <a:t> </a:t>
            </a:r>
            <a:r>
              <a:rPr lang="en-US" altLang="zh-TW" dirty="0"/>
              <a:t>break,</a:t>
            </a:r>
            <a:r>
              <a:rPr lang="zh-TW" altLang="en-US" dirty="0"/>
              <a:t> </a:t>
            </a:r>
            <a:r>
              <a:rPr lang="en-US" altLang="zh-TW" dirty="0"/>
              <a:t>continue,</a:t>
            </a:r>
            <a:r>
              <a:rPr lang="zh-TW" altLang="en-US" dirty="0"/>
              <a:t> </a:t>
            </a:r>
            <a:r>
              <a:rPr lang="en-US" altLang="zh-TW" dirty="0"/>
              <a:t>switch,</a:t>
            </a:r>
            <a:r>
              <a:rPr lang="zh-TW" altLang="en-US" dirty="0"/>
              <a:t> </a:t>
            </a:r>
            <a:r>
              <a:rPr lang="en-US" altLang="zh-TW" dirty="0"/>
              <a:t>try,</a:t>
            </a:r>
            <a:r>
              <a:rPr lang="zh-TW" altLang="en-US" dirty="0"/>
              <a:t> </a:t>
            </a:r>
            <a:r>
              <a:rPr lang="en-US" altLang="zh-TW" dirty="0"/>
              <a:t>let,</a:t>
            </a:r>
            <a:r>
              <a:rPr lang="zh-TW" altLang="en-US" dirty="0"/>
              <a:t> </a:t>
            </a:r>
            <a:r>
              <a:rPr lang="en-US" altLang="zh-TW" dirty="0"/>
              <a:t>const,</a:t>
            </a:r>
            <a:r>
              <a:rPr lang="zh-TW" altLang="en-US" dirty="0"/>
              <a:t> </a:t>
            </a:r>
            <a:r>
              <a:rPr lang="en-US" altLang="zh-TW" dirty="0"/>
              <a:t>var</a:t>
            </a:r>
            <a:r>
              <a:rPr lang="zh-TW" altLang="en-US" dirty="0"/>
              <a:t>等等，不能當作變數名稱。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JavaScript</a:t>
            </a:r>
            <a:r>
              <a:rPr lang="zh-TW" altLang="en-US" dirty="0"/>
              <a:t>使用</a:t>
            </a:r>
            <a:r>
              <a:rPr lang="en-US" altLang="zh-TW" dirty="0"/>
              <a:t>Unicode</a:t>
            </a:r>
            <a:r>
              <a:rPr lang="zh-TW" altLang="en-US" dirty="0"/>
              <a:t>字元集合，所以</a:t>
            </a:r>
            <a:r>
              <a:rPr lang="en-US" altLang="zh-TW" dirty="0"/>
              <a:t>String</a:t>
            </a:r>
            <a:r>
              <a:rPr lang="zh-TW" altLang="en-US" dirty="0"/>
              <a:t>內部可由任何</a:t>
            </a:r>
            <a:r>
              <a:rPr lang="en-US" altLang="zh-TW" dirty="0"/>
              <a:t>Unicode</a:t>
            </a:r>
            <a:r>
              <a:rPr lang="zh-TW" altLang="en-US" dirty="0"/>
              <a:t>文字組成。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Semicolons(;)</a:t>
            </a:r>
            <a:r>
              <a:rPr lang="zh-TW" altLang="en-US" dirty="0"/>
              <a:t>可用來分隔</a:t>
            </a:r>
            <a:r>
              <a:rPr lang="ja-JP" altLang="en-US"/>
              <a:t>程式語句。</a:t>
            </a:r>
            <a:r>
              <a:rPr lang="en-US" altLang="zh-TW" dirty="0"/>
              <a:t> Semicolons</a:t>
            </a:r>
            <a:r>
              <a:rPr lang="zh-TW" altLang="en-US" dirty="0"/>
              <a:t>的使用是</a:t>
            </a:r>
            <a:r>
              <a:rPr lang="en-US" altLang="zh-TW" dirty="0"/>
              <a:t>optional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640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7F5-77B5-5F1C-7B4A-7632DCB1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變數與賦值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31FF-7FC8-5B76-7761-23DCC910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變數</a:t>
            </a:r>
            <a:r>
              <a:rPr lang="en-US" altLang="zh-TW" dirty="0"/>
              <a:t>(variable)</a:t>
            </a:r>
            <a:r>
              <a:rPr lang="ja-JP" altLang="en-US"/>
              <a:t>和賦值</a:t>
            </a:r>
            <a:r>
              <a:rPr lang="en-US" altLang="zh-TW" dirty="0"/>
              <a:t>(assignment)</a:t>
            </a:r>
            <a:r>
              <a:rPr lang="ja-JP" altLang="en-US"/>
              <a:t>是任何程式語言中的一些基本概念。</a:t>
            </a:r>
            <a:r>
              <a:rPr lang="zh-TW" altLang="en-US" dirty="0"/>
              <a:t>變數</a:t>
            </a:r>
            <a:r>
              <a:rPr lang="ja-JP" altLang="en-US"/>
              <a:t>是一個可以存儲值的容器。由於變數內部的值可以不斷改變，它被稱之為「變數」。</a:t>
            </a:r>
            <a:endParaRPr lang="en-US" altLang="ja-JP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當中的等號</a:t>
            </a:r>
            <a:r>
              <a:rPr lang="ja-JP" altLang="en-US"/>
              <a:t>與數學中使用的等號概念不同！！！ 在 </a:t>
            </a:r>
            <a:r>
              <a:rPr lang="en-US" altLang="zh-TW" dirty="0"/>
              <a:t>JavaScript</a:t>
            </a:r>
            <a:r>
              <a:rPr lang="en-US" dirty="0"/>
              <a:t> </a:t>
            </a:r>
            <a:r>
              <a:rPr lang="ja-JP" altLang="en-US"/>
              <a:t>中，等號是“賦值”</a:t>
            </a:r>
            <a:r>
              <a:rPr lang="en-US" altLang="zh-TW" dirty="0"/>
              <a:t>(assignment)</a:t>
            </a:r>
            <a:r>
              <a:rPr lang="ja-JP" altLang="en-US"/>
              <a:t>，意思是要把等號右邊的數據放到等號左邊； 因此，我們可以這樣做：</a:t>
            </a:r>
          </a:p>
          <a:p>
            <a:pPr algn="ctr"/>
            <a:r>
              <a:rPr lang="en-US" dirty="0"/>
              <a:t>x = 5, x = x + 1</a:t>
            </a:r>
          </a:p>
          <a:p>
            <a:r>
              <a:rPr lang="en-US" dirty="0" err="1"/>
              <a:t>經過執行之後，</a:t>
            </a:r>
            <a:r>
              <a:rPr lang="en-US" altLang="zh-TW" dirty="0" err="1"/>
              <a:t>x</a:t>
            </a:r>
            <a:r>
              <a:rPr lang="zh-TW" altLang="en-US" dirty="0"/>
              <a:t>的值會變成</a:t>
            </a:r>
            <a:r>
              <a:rPr lang="en-US" altLang="zh-TW" dirty="0"/>
              <a:t>6</a:t>
            </a:r>
            <a:r>
              <a:rPr lang="zh-TW" altLang="en-US" dirty="0"/>
              <a:t>。</a:t>
            </a:r>
            <a:endParaRPr lang="en-US" dirty="0"/>
          </a:p>
          <a:p>
            <a:r>
              <a:rPr lang="ja-JP" altLang="en-US" sz="1800"/>
              <a:t>*</a:t>
            </a:r>
            <a:r>
              <a:rPr lang="en-US" altLang="ja-JP" sz="1800" dirty="0"/>
              <a:t>. </a:t>
            </a:r>
            <a:r>
              <a:rPr lang="ja-JP" altLang="en-US" sz="1800"/>
              <a:t>語法糖</a:t>
            </a:r>
            <a:r>
              <a:rPr lang="en-US" altLang="zh-TW" sz="1800" dirty="0"/>
              <a:t>(syntax</a:t>
            </a:r>
            <a:r>
              <a:rPr lang="zh-TW" altLang="en-US" sz="1800" dirty="0"/>
              <a:t> </a:t>
            </a:r>
            <a:r>
              <a:rPr lang="en-US" altLang="zh-TW" sz="1800" dirty="0"/>
              <a:t>sugar)</a:t>
            </a:r>
            <a:r>
              <a:rPr lang="zh-TW" altLang="en-US" sz="1800" dirty="0"/>
              <a:t>支援</a:t>
            </a:r>
            <a:r>
              <a:rPr lang="ja-JP" altLang="en-US" sz="1800"/>
              <a:t>將 </a:t>
            </a:r>
            <a:r>
              <a:rPr lang="en-US" sz="1800" dirty="0"/>
              <a:t>x = x + 1 </a:t>
            </a:r>
            <a:r>
              <a:rPr lang="ja-JP" altLang="en-US" sz="1800"/>
              <a:t>更改為 </a:t>
            </a:r>
            <a:r>
              <a:rPr lang="en-US" sz="1800" dirty="0"/>
              <a:t>x += 1。</a:t>
            </a:r>
            <a:r>
              <a:rPr lang="ja-JP" altLang="en-US" sz="1800"/>
              <a:t>這在</a:t>
            </a:r>
            <a:r>
              <a:rPr lang="en-US" altLang="zh-TW" sz="1800" dirty="0"/>
              <a:t>JavaScript</a:t>
            </a:r>
            <a:r>
              <a:rPr lang="ja-JP" altLang="en-US" sz="1800"/>
              <a:t>中極為常見。</a:t>
            </a:r>
            <a:endParaRPr lang="en-TW" sz="1800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1041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6898-F5F6-693E-6123-56ECC047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變數與賦值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0ABE-6CAC-E830-F5BE-1D971A898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10740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TW" dirty="0"/>
                  <a:t>當我們想要在</a:t>
                </a:r>
                <a:r>
                  <a:rPr lang="en-US" altLang="zh-TW" dirty="0"/>
                  <a:t> JavaScript</a:t>
                </a:r>
                <a:r>
                  <a:rPr lang="zh-TW" altLang="en-US" dirty="0"/>
                  <a:t> 創造一個變數，我們需要宣告變數</a:t>
                </a:r>
                <a:r>
                  <a:rPr lang="en-US" altLang="zh-TW" dirty="0"/>
                  <a:t>(declare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variable)</a:t>
                </a:r>
                <a:r>
                  <a:rPr lang="zh-TW" altLang="en-US" dirty="0"/>
                  <a:t>。需告變數之前，我們要先確認，此變數之後是否有可能被修改。例如，數學中的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=3.14159</m:t>
                    </m:r>
                  </m:oMath>
                </a14:m>
                <a:r>
                  <a:rPr lang="en-TW" dirty="0"/>
                  <a:t>，是不會變動的。銀行存款卻會不斷變動。基本規則：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TW" dirty="0"/>
                  <a:t>若變數的值會變動，則用</a:t>
                </a:r>
                <a:r>
                  <a:rPr lang="en-US" altLang="zh-TW" dirty="0"/>
                  <a:t>let</a:t>
                </a:r>
                <a:r>
                  <a:rPr lang="zh-TW" altLang="en-US" dirty="0"/>
                  <a:t>來宣告變數。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TW" dirty="0"/>
                  <a:t>若變數的值不會變動，則用</a:t>
                </a:r>
                <a:r>
                  <a:rPr lang="en-US" altLang="zh-TW" dirty="0"/>
                  <a:t>const</a:t>
                </a:r>
                <a:r>
                  <a:rPr lang="zh-TW" altLang="en-US" dirty="0"/>
                  <a:t>來宣告變數。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/>
                  <a:t>請勿使用</a:t>
                </a:r>
                <a:r>
                  <a:rPr lang="en-US" altLang="zh-TW" dirty="0"/>
                  <a:t>var</a:t>
                </a:r>
                <a:r>
                  <a:rPr lang="zh-TW" altLang="en-US" dirty="0"/>
                  <a:t>宣告變數。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進階</a:t>
                </a:r>
                <a:r>
                  <a:rPr lang="en-US" altLang="zh-TW" dirty="0"/>
                  <a:t>JS</a:t>
                </a:r>
                <a:r>
                  <a:rPr lang="zh-TW" altLang="en-US" dirty="0"/>
                  <a:t>課程會解釋</a:t>
                </a:r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幾個需要特別注意的規則：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/>
                  <a:t>用</a:t>
                </a:r>
                <a:r>
                  <a:rPr lang="en-US" altLang="zh-TW" dirty="0"/>
                  <a:t>const</a:t>
                </a:r>
                <a:r>
                  <a:rPr lang="zh-TW" altLang="en-US" dirty="0"/>
                  <a:t>來宣告的變數，一定需要馬上賦予初始值</a:t>
                </a:r>
                <a:r>
                  <a:rPr lang="en-US" altLang="zh-TW" dirty="0"/>
                  <a:t>(initializer)</a:t>
                </a:r>
                <a:r>
                  <a:rPr lang="zh-TW" altLang="en-US" dirty="0"/>
                  <a:t>。</a:t>
                </a:r>
                <a:r>
                  <a:rPr lang="en-US" altLang="zh-TW" dirty="0"/>
                  <a:t>let</a:t>
                </a:r>
                <a:r>
                  <a:rPr lang="zh-TW" altLang="en-US" dirty="0"/>
                  <a:t>則不需要。若用</a:t>
                </a:r>
                <a:r>
                  <a:rPr lang="en-US" altLang="zh-TW" dirty="0"/>
                  <a:t>let</a:t>
                </a:r>
                <a:r>
                  <a:rPr lang="zh-TW" altLang="en-US" dirty="0"/>
                  <a:t>宣告了變數，但還沒有</a:t>
                </a:r>
                <a:r>
                  <a:rPr lang="ja-JP" altLang="en-US"/>
                  <a:t>賦值，則變數的值是</a:t>
                </a:r>
                <a:r>
                  <a:rPr lang="en-US" altLang="zh-TW" dirty="0"/>
                  <a:t>undefined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0ABE-6CAC-E830-F5BE-1D971A898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107404"/>
              </a:xfrm>
              <a:blipFill>
                <a:blip r:embed="rId2"/>
                <a:stretch>
                  <a:fillRect l="-1765" t="-1235" r="-50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356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31650</TotalTime>
  <Words>3088</Words>
  <Application>Microsoft Office PowerPoint</Application>
  <PresentationFormat>寬螢幕</PresentationFormat>
  <Paragraphs>240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Calibri</vt:lpstr>
      <vt:lpstr>Cambria Math</vt:lpstr>
      <vt:lpstr>Times New Roman</vt:lpstr>
      <vt:lpstr>Wingdings</vt:lpstr>
      <vt:lpstr>RetrospectVTI</vt:lpstr>
      <vt:lpstr>JavaScript Basics</vt:lpstr>
      <vt:lpstr>什麼是 JavaScript？</vt:lpstr>
      <vt:lpstr>什麼是JavaScript？</vt:lpstr>
      <vt:lpstr>&lt;script&gt;放在哪裡？</vt:lpstr>
      <vt:lpstr>常見JavaScript函數</vt:lpstr>
      <vt:lpstr>Lexical Structure</vt:lpstr>
      <vt:lpstr>Lexical Structure</vt:lpstr>
      <vt:lpstr>變數與賦值</vt:lpstr>
      <vt:lpstr>變數與賦值</vt:lpstr>
      <vt:lpstr>變數與賦值</vt:lpstr>
      <vt:lpstr>數據類型 Data Type</vt:lpstr>
      <vt:lpstr>數據類型 Data Type</vt:lpstr>
      <vt:lpstr>Number</vt:lpstr>
      <vt:lpstr>String</vt:lpstr>
      <vt:lpstr>Number Methods</vt:lpstr>
      <vt:lpstr>String Attributes and Methods</vt:lpstr>
      <vt:lpstr>String Attributes and Methods</vt:lpstr>
      <vt:lpstr>Boolean</vt:lpstr>
      <vt:lpstr>Undefined and Null</vt:lpstr>
      <vt:lpstr>JavaScript Operators</vt:lpstr>
      <vt:lpstr>JavaScript Operators</vt:lpstr>
      <vt:lpstr>Comparison Operators</vt:lpstr>
      <vt:lpstr>Comparison Operators</vt:lpstr>
      <vt:lpstr>Logical Operators</vt:lpstr>
      <vt:lpstr>(進階課程) Bitwise Operators</vt:lpstr>
      <vt:lpstr>(進階課程) Bitwise Operators</vt:lpstr>
      <vt:lpstr>(進階課程) Bitwise Operators</vt:lpstr>
      <vt:lpstr>(進階課程) Bitwise Operators</vt:lpstr>
      <vt:lpstr>(進階課程) Bitwise Operators</vt:lpstr>
      <vt:lpstr>if statement</vt:lpstr>
      <vt:lpstr>if statement</vt:lpstr>
      <vt:lpstr>練習題</vt:lpstr>
      <vt:lpstr>Truthy and Falsy Values</vt:lpstr>
      <vt:lpstr>Truthy and Falsy Values</vt:lpstr>
      <vt:lpstr>Coding Convention and Restrictions</vt:lpstr>
      <vt:lpstr>Coding Convention and Restrictions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3762</cp:revision>
  <dcterms:created xsi:type="dcterms:W3CDTF">2021-02-23T11:38:50Z</dcterms:created>
  <dcterms:modified xsi:type="dcterms:W3CDTF">2022-09-28T20:50:29Z</dcterms:modified>
</cp:coreProperties>
</file>