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1" r:id="rId9"/>
    <p:sldId id="267" r:id="rId10"/>
    <p:sldId id="263" r:id="rId11"/>
    <p:sldId id="283" r:id="rId12"/>
    <p:sldId id="269" r:id="rId13"/>
    <p:sldId id="262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1" r:id="rId23"/>
    <p:sldId id="279" r:id="rId24"/>
    <p:sldId id="293" r:id="rId25"/>
    <p:sldId id="292" r:id="rId26"/>
    <p:sldId id="282" r:id="rId27"/>
    <p:sldId id="280" r:id="rId28"/>
    <p:sldId id="281" r:id="rId29"/>
    <p:sldId id="284" r:id="rId30"/>
    <p:sldId id="285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Advanced</a:t>
            </a:r>
            <a:r>
              <a:rPr lang="zh-TW" altLang="en-US" sz="5400" dirty="0"/>
              <a:t> </a:t>
            </a:r>
            <a:r>
              <a:rPr lang="en-US" altLang="zh-TW" sz="5400" dirty="0"/>
              <a:t>JavaScript</a:t>
            </a:r>
            <a:r>
              <a:rPr lang="zh-TW" altLang="en-US" sz="5400" dirty="0"/>
              <a:t> </a:t>
            </a:r>
            <a:r>
              <a:rPr lang="en-US" altLang="zh-TW" sz="5400" dirty="0"/>
              <a:t>II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487D86-A341-6970-D024-A1E64CDEB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863087"/>
            <a:ext cx="6912217" cy="46081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0F79-76C8-25BB-2239-37592263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Scope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Closure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0298-2FC9-6AFA-43E9-CFD6F022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685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Scope</a:t>
            </a:r>
            <a:r>
              <a:rPr lang="zh-TW" altLang="en-US" dirty="0"/>
              <a:t>是指，在當前的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context</a:t>
            </a:r>
            <a:r>
              <a:rPr lang="zh-TW" altLang="en-US" dirty="0"/>
              <a:t>之中，變數的可訪問性</a:t>
            </a:r>
            <a:r>
              <a:rPr lang="en-US" altLang="zh-TW" dirty="0"/>
              <a:t>(accessibility)</a:t>
            </a:r>
            <a:r>
              <a:rPr lang="zh-TW" altLang="en-US" dirty="0"/>
              <a:t>為何？我們在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所宣告的變數，在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內部可以使用</a:t>
            </a:r>
            <a:r>
              <a:rPr lang="en-US" altLang="zh-TW" dirty="0"/>
              <a:t>(</a:t>
            </a:r>
            <a:r>
              <a:rPr lang="zh-TW" altLang="en-US" dirty="0"/>
              <a:t>訪問</a:t>
            </a:r>
            <a:r>
              <a:rPr lang="en-US" altLang="zh-TW" dirty="0"/>
              <a:t>)</a:t>
            </a:r>
            <a:r>
              <a:rPr lang="zh-TW" altLang="en-US" dirty="0"/>
              <a:t>嗎？又或者，假定程式碼是：</a:t>
            </a:r>
            <a:endParaRPr lang="en-US" altLang="zh-TW" dirty="0"/>
          </a:p>
          <a:p>
            <a:r>
              <a:rPr lang="en-US" altLang="zh-TW" sz="1800" i="1" dirty="0"/>
              <a:t>let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x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=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10;</a:t>
            </a:r>
            <a:br>
              <a:rPr lang="en-US" altLang="zh-TW" sz="1800" i="1" dirty="0"/>
            </a:br>
            <a:r>
              <a:rPr lang="en-US" altLang="zh-TW" sz="1800" i="1" dirty="0"/>
              <a:t>function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hello()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{</a:t>
            </a:r>
            <a:br>
              <a:rPr lang="en-US" altLang="zh-TW" sz="1800" i="1" dirty="0"/>
            </a:br>
            <a:r>
              <a:rPr lang="zh-TW" altLang="en-US" sz="1800" i="1" dirty="0"/>
              <a:t>  </a:t>
            </a:r>
            <a:r>
              <a:rPr lang="en-US" altLang="zh-TW" sz="1800" i="1" dirty="0"/>
              <a:t>function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hello2()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{</a:t>
            </a:r>
            <a:br>
              <a:rPr lang="en-US" altLang="zh-TW" sz="1800" i="1" dirty="0"/>
            </a:br>
            <a:r>
              <a:rPr lang="zh-TW" altLang="en-US" sz="1800" i="1" dirty="0"/>
              <a:t>    </a:t>
            </a:r>
            <a:r>
              <a:rPr lang="en-US" altLang="zh-TW" sz="1800" i="1" dirty="0"/>
              <a:t>return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x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+</a:t>
            </a:r>
            <a:r>
              <a:rPr lang="zh-TW" altLang="en-US" sz="1800" i="1" dirty="0"/>
              <a:t> </a:t>
            </a:r>
            <a:r>
              <a:rPr lang="en-US" altLang="zh-TW" sz="1800" i="1" dirty="0"/>
              <a:t>10;</a:t>
            </a:r>
            <a:br>
              <a:rPr lang="en-US" altLang="zh-TW" sz="1800" i="1" dirty="0"/>
            </a:br>
            <a:r>
              <a:rPr lang="zh-TW" altLang="en-US" sz="1800" i="1" dirty="0"/>
              <a:t>  </a:t>
            </a:r>
            <a:r>
              <a:rPr lang="en-US" altLang="zh-TW" sz="1800" i="1" dirty="0"/>
              <a:t>}</a:t>
            </a:r>
            <a:br>
              <a:rPr lang="en-US" altLang="zh-TW" sz="1800" i="1" dirty="0"/>
            </a:br>
            <a:r>
              <a:rPr lang="en-US" altLang="zh-TW" sz="1800" i="1" dirty="0"/>
              <a:t>}</a:t>
            </a:r>
          </a:p>
          <a:p>
            <a:r>
              <a:rPr lang="en-US" altLang="zh-TW" dirty="0"/>
              <a:t>hello2()</a:t>
            </a:r>
            <a:r>
              <a:rPr lang="zh-TW" altLang="en-US" dirty="0"/>
              <a:t>可以訪問到的全域變數</a:t>
            </a:r>
            <a:r>
              <a:rPr lang="en-US" altLang="zh-TW" dirty="0"/>
              <a:t>(global</a:t>
            </a:r>
            <a:r>
              <a:rPr lang="zh-TW" altLang="en-US" dirty="0"/>
              <a:t> </a:t>
            </a:r>
            <a:r>
              <a:rPr lang="en-US" altLang="zh-TW" dirty="0"/>
              <a:t>variable)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嗎？了解</a:t>
            </a:r>
            <a:r>
              <a:rPr lang="en-US" altLang="zh-TW" dirty="0"/>
              <a:t>Scope</a:t>
            </a:r>
            <a:r>
              <a:rPr lang="zh-TW" altLang="en-US" dirty="0"/>
              <a:t>可以知道，每個變數在哪些區域或範圍是有意義的，或者是說，變數在哪些區域是可訪問或可使用的。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285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BCA1-EA82-7749-B71F-0EF50A34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Scope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Closure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79FA-9AF9-C1C9-B021-562BAEF0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的變數有以下幾種</a:t>
            </a:r>
            <a:r>
              <a:rPr lang="en-US" altLang="zh-TW" dirty="0"/>
              <a:t>Scope 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Global scope: The default scope for all code running in </a:t>
            </a:r>
            <a:r>
              <a:rPr lang="en-US" altLang="zh-TW" dirty="0"/>
              <a:t>the </a:t>
            </a:r>
            <a:r>
              <a:rPr lang="en-US" dirty="0"/>
              <a:t>script.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Module scope: The scope for code running in module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 scope: The scope </a:t>
            </a:r>
            <a:r>
              <a:rPr lang="en-US" altLang="zh-TW" dirty="0"/>
              <a:t>is </a:t>
            </a:r>
            <a:r>
              <a:rPr lang="en-US" dirty="0"/>
              <a:t>created with a function.</a:t>
            </a:r>
          </a:p>
          <a:p>
            <a:pPr marL="0" indent="0">
              <a:buNone/>
            </a:pPr>
            <a:r>
              <a:rPr lang="en-US" dirty="0" err="1"/>
              <a:t>此外，用</a:t>
            </a:r>
            <a:r>
              <a:rPr lang="en-US" altLang="zh-TW" dirty="0" err="1"/>
              <a:t>let</a:t>
            </a:r>
            <a:r>
              <a:rPr lang="zh-TW" altLang="en-US" dirty="0"/>
              <a:t>或是</a:t>
            </a:r>
            <a:r>
              <a:rPr lang="en-US" altLang="zh-TW" dirty="0"/>
              <a:t>const</a:t>
            </a:r>
            <a:r>
              <a:rPr lang="zh-TW" altLang="en-US" dirty="0"/>
              <a:t>去宣告的變數屬於下面這個額外的</a:t>
            </a:r>
            <a:r>
              <a:rPr lang="en-US" altLang="zh-TW" dirty="0"/>
              <a:t>scope</a:t>
            </a:r>
            <a:r>
              <a:rPr lang="zh-TW" altLang="en-US" dirty="0"/>
              <a:t>：</a:t>
            </a: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Block scope: The scope created with a pair of curly braces (a block).</a:t>
            </a: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0767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C3F0-8338-B427-5B67-3C48204B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Scope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Closure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54F3-10A8-4395-667A-D34C4CF3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在</a:t>
            </a:r>
            <a:r>
              <a:rPr lang="en-US" altLang="ja-JP" dirty="0"/>
              <a:t>function execution context</a:t>
            </a:r>
            <a:r>
              <a:rPr lang="ja-JP" altLang="en-US" dirty="0"/>
              <a:t>中，如果發現不在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scope</a:t>
            </a:r>
            <a:r>
              <a:rPr lang="zh-TW" altLang="en-US" dirty="0"/>
              <a:t>內部的變數，</a:t>
            </a:r>
            <a:r>
              <a:rPr lang="en-US" altLang="ja-JP" dirty="0"/>
              <a:t>JavaScript </a:t>
            </a:r>
            <a:r>
              <a:rPr lang="ja-JP" altLang="en-US" dirty="0"/>
              <a:t>將轉到其他地方查找。</a:t>
            </a:r>
            <a:r>
              <a:rPr lang="en-US" altLang="zh-TW" dirty="0"/>
              <a:t>Closure</a:t>
            </a:r>
            <a:r>
              <a:rPr lang="zh-TW" altLang="en-US" dirty="0"/>
              <a:t>（閉包）就是指這種將函數與其周圍的狀態或語詞環境結合在一起的組合。在 </a:t>
            </a:r>
            <a:r>
              <a:rPr lang="en-US" altLang="zh-TW" dirty="0"/>
              <a:t>JavaScript </a:t>
            </a:r>
            <a:r>
              <a:rPr lang="zh-TW" altLang="en-US" dirty="0"/>
              <a:t>中，每次</a:t>
            </a:r>
            <a:r>
              <a:rPr lang="en-US" altLang="ja-JP" dirty="0"/>
              <a:t>function execution context</a:t>
            </a:r>
            <a:r>
              <a:rPr lang="zh-TW" altLang="en-US" dirty="0"/>
              <a:t>都會在</a:t>
            </a:r>
            <a:r>
              <a:rPr lang="en-US" altLang="zh-TW" dirty="0"/>
              <a:t>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創建</a:t>
            </a:r>
            <a:r>
              <a:rPr lang="en-US" altLang="zh-TW" dirty="0"/>
              <a:t>closure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Closure</a:t>
            </a:r>
            <a:r>
              <a:rPr lang="zh-TW" altLang="en-US" dirty="0"/>
              <a:t>的規則是：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Argument Object</a:t>
            </a:r>
            <a:r>
              <a:rPr lang="zh-TW" altLang="en-US" dirty="0"/>
              <a:t>以及</a:t>
            </a:r>
            <a:r>
              <a:rPr lang="en-US" altLang="zh-TW" dirty="0"/>
              <a:t>local variable</a:t>
            </a:r>
            <a:r>
              <a:rPr lang="zh-TW" altLang="en-US" dirty="0"/>
              <a:t>去尋找。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若從</a:t>
            </a:r>
            <a:r>
              <a:rPr lang="en-US" altLang="zh-TW" dirty="0"/>
              <a:t>1</a:t>
            </a:r>
            <a:r>
              <a:rPr lang="zh-TW" altLang="en-US" dirty="0"/>
              <a:t>找不到，則</a:t>
            </a:r>
            <a:r>
              <a:rPr lang="ja-JP" altLang="en-US" dirty="0"/>
              <a:t>從記憶體被分配給函數的位置開始尋找。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若在目前的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context</a:t>
            </a:r>
            <a:r>
              <a:rPr lang="zh-TW" altLang="en-US" dirty="0"/>
              <a:t>找不到，就</a:t>
            </a:r>
            <a:r>
              <a:rPr lang="ja-JP" altLang="en-US" dirty="0"/>
              <a:t>繼續往外層、往全域一層一層的去找。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7007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B4561-D48F-C7FE-080A-C7B5689B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Stack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Recursion</a:t>
            </a:r>
            <a:endParaRPr lang="en-TW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BD7ECB-CAA5-5DE5-6226-5A1EB96B3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6588310" cy="37608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JS</a:t>
                </a:r>
                <a:r>
                  <a:rPr lang="zh-TW" altLang="en-US" dirty="0"/>
                  <a:t>引擎</a:t>
                </a:r>
                <a:r>
                  <a:rPr lang="ja-JP" altLang="en-US"/>
                  <a:t>追蹤本身在調用多個函數的程式碼中位置的機制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資料結構的一種</a:t>
                </a:r>
                <a:r>
                  <a:rPr lang="en-US" altLang="zh-TW" dirty="0"/>
                  <a:t>)</a:t>
                </a:r>
                <a:r>
                  <a:rPr lang="ja-JP" altLang="en-US"/>
                  <a:t>。</a:t>
                </a:r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可以幫助我們知道</a:t>
                </a:r>
                <a:r>
                  <a:rPr lang="en-US" altLang="zh-TW" dirty="0"/>
                  <a:t>JS</a:t>
                </a:r>
                <a:r>
                  <a:rPr lang="zh-TW" altLang="en-US" dirty="0"/>
                  <a:t>引擎</a:t>
                </a:r>
                <a:r>
                  <a:rPr lang="ja-JP" altLang="en-US"/>
                  <a:t>當前正在運行什麼函式以及從該函數中調用了哪些函式等。</a:t>
                </a:r>
                <a:endParaRPr lang="en-US" altLang="ja-JP" dirty="0"/>
              </a:p>
              <a:p>
                <a:r>
                  <a:rPr lang="ja-JP" altLang="en-US"/>
                  <a:t>其機制為：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/>
                  <a:t>當</a:t>
                </a:r>
                <a:r>
                  <a:rPr lang="zh-TW" altLang="en-US" dirty="0"/>
                  <a:t>執行</a:t>
                </a:r>
                <a:r>
                  <a:rPr lang="ja-JP" altLang="en-US"/>
                  <a:t>函式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/>
                  <a:t>時，</a:t>
                </a:r>
                <a:r>
                  <a:rPr lang="en-US" altLang="zh-TW" dirty="0"/>
                  <a:t> JS</a:t>
                </a:r>
                <a:r>
                  <a:rPr lang="zh-TW" altLang="en-US" dirty="0"/>
                  <a:t>引擎</a:t>
                </a:r>
                <a:r>
                  <a:rPr lang="ja-JP" altLang="en-US"/>
                  <a:t>將其添加到</a:t>
                </a:r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ja-JP" altLang="en-US"/>
                  <a:t>中，然後開始執行該函式。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BD7ECB-CAA5-5DE5-6226-5A1EB96B3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6588310" cy="3760891"/>
              </a:xfrm>
              <a:blipFill>
                <a:blip r:embed="rId2"/>
                <a:stretch>
                  <a:fillRect l="-2692" t="-1347" r="-115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6BDC470-A0D6-E69B-FA8B-5B8582D18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06" y="3222285"/>
            <a:ext cx="3144043" cy="15327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83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89AA-1D36-FB57-C42A-D881785E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Stack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Recursion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1B414-191B-92C2-3F8C-4EAAE594A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ja-JP" altLang="en-US"/>
                  <a:t>若該函式內部又調用其他函式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，則將函式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/>
                  <a:t>添加到</a:t>
                </a:r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ja-JP" altLang="en-US"/>
                  <a:t>中，然後開始執行該函式。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ja-JP" altLang="en-US"/>
                  <a:t>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執行完畢</a:t>
                </a:r>
                <a:r>
                  <a:rPr lang="ja-JP" altLang="en-US"/>
                  <a:t>後，</a:t>
                </a:r>
                <a:r>
                  <a:rPr lang="en-US" altLang="zh-TW" dirty="0"/>
                  <a:t> JS</a:t>
                </a:r>
                <a:r>
                  <a:rPr lang="zh-TW" altLang="en-US" dirty="0"/>
                  <a:t>引擎將其從</a:t>
                </a:r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中取出，並且</a:t>
                </a:r>
                <a:r>
                  <a:rPr lang="ja-JP" altLang="en-US"/>
                  <a:t>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停</a:t>
                </a:r>
                <a:r>
                  <a:rPr lang="ja-JP" altLang="en-US"/>
                  <a:t>止的位置繼續執行。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ja-JP" altLang="en-US"/>
                  <a:t>如果</a:t>
                </a:r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堆疊過高，高出記憶體分配給</a:t>
                </a:r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的最大空間，則導致「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overflow</a:t>
                </a:r>
                <a:r>
                  <a:rPr lang="zh-TW" altLang="en-US" dirty="0"/>
                  <a:t>」的問題。</a:t>
                </a:r>
                <a:endParaRPr lang="en-TW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1B414-191B-92C2-3F8C-4EAAE594A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1347" r="-176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82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C8FD-F595-8D80-1BBB-F80D1801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Stack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Recursion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37A34-59C6-9662-CB0D-DC46EDC16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/>
                  <a:t>在數學上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遞迴關係 </a:t>
                </a:r>
                <a:r>
                  <a:rPr lang="en-US" altLang="ja-JP" dirty="0"/>
                  <a:t>(</a:t>
                </a:r>
                <a:r>
                  <a:rPr lang="en-US" dirty="0"/>
                  <a:t>recurrence relation)</a:t>
                </a:r>
                <a:r>
                  <a:rPr lang="ja-JP" altLang="en-US" dirty="0"/>
                  <a:t> 是一種定義數列的方式：數列的每一項目定義為前面項的函數。例如：</a:t>
                </a:r>
                <a:r>
                  <a:rPr lang="en-TW" dirty="0"/>
                  <a:t>我們可以定義數列</a:t>
                </a:r>
                <a:r>
                  <a:rPr lang="zh-TW" altLang="en-US" dirty="0"/>
                  <a:t> </a:t>
                </a:r>
                <a:r>
                  <a:rPr lang="en-TW" dirty="0"/>
                  <a:t>S :</a:t>
                </a:r>
              </a:p>
              <a:p>
                <a:pPr marL="514350" indent="-514350">
                  <a:buAutoNum type="arabicPeriod"/>
                </a:pPr>
                <a:r>
                  <a:rPr lang="en-TW" dirty="0"/>
                  <a:t>A base case </a:t>
                </a: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(1) = 2</m:t>
                    </m:r>
                  </m:oMath>
                </a14:m>
                <a:endParaRPr lang="en-TW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) = 2 ∙ 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 − 1) 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 ≥ 2.</m:t>
                    </m:r>
                  </m:oMath>
                </a14:m>
                <a:endParaRPr lang="en-TW" dirty="0"/>
              </a:p>
              <a:p>
                <a:pPr marL="0" indent="0">
                  <a:buNone/>
                </a:pPr>
                <a:r>
                  <a:rPr lang="en-TW" dirty="0"/>
                  <a:t>以上面的規則可知，S 會是等比數列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, 4, 8, 16, 32, …</m:t>
                    </m:r>
                  </m:oMath>
                </a14:m>
                <a:endParaRPr lang="en-TW" dirty="0"/>
              </a:p>
              <a:p>
                <a:pPr marL="0" indent="0">
                  <a:buNone/>
                </a:pPr>
                <a:r>
                  <a:rPr lang="en-TW" dirty="0"/>
                  <a:t>程式語言中，遞迴演算法</a:t>
                </a:r>
                <a:r>
                  <a:rPr lang="en-US" altLang="zh-TW" dirty="0"/>
                  <a:t>(recursive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algorithm)</a:t>
                </a:r>
                <a:r>
                  <a:rPr lang="en-TW" dirty="0"/>
                  <a:t>有相似的概念。</a:t>
                </a:r>
                <a:r>
                  <a:rPr lang="en-US" dirty="0" err="1"/>
                  <a:t>當一個函式內部，執行自己這個函式，這種情況就是</a:t>
                </a:r>
                <a:r>
                  <a:rPr lang="en-TW" dirty="0"/>
                  <a:t>遞迴演算法。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因此，遞迴演算法絕對會產生</a:t>
                </a:r>
                <a:r>
                  <a:rPr lang="en-US" altLang="zh-TW" dirty="0"/>
                  <a:t>call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stack</a:t>
                </a:r>
                <a:r>
                  <a:rPr lang="zh-TW" altLang="en-US" dirty="0"/>
                  <a:t>。</a:t>
                </a:r>
                <a:r>
                  <a:rPr lang="en-US" altLang="zh-TW" dirty="0"/>
                  <a:t>)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37A34-59C6-9662-CB0D-DC46EDC16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2" t="-1347" r="-252"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48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ED5D-6DA0-EF6E-53EB-BD72FE4B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Stack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Recursion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4CCB-C3B6-04C1-A638-41672757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遞迴演算法的設計上，與數學歸納法以及</a:t>
            </a:r>
            <a:r>
              <a:rPr lang="ja-JP" altLang="en-US"/>
              <a:t>遞迴關係 </a:t>
            </a:r>
            <a:r>
              <a:rPr lang="en-US" altLang="ja-JP" dirty="0"/>
              <a:t>(</a:t>
            </a:r>
            <a:r>
              <a:rPr lang="en-US" dirty="0"/>
              <a:t>recurrence relation)</a:t>
            </a:r>
            <a:r>
              <a:rPr lang="ja-JP" altLang="en-US"/>
              <a:t> 相似。我們需要定義一個</a:t>
            </a:r>
            <a:r>
              <a:rPr lang="en-US" altLang="zh-TW" dirty="0"/>
              <a:t>base</a:t>
            </a:r>
            <a:r>
              <a:rPr lang="zh-TW" altLang="en-US" dirty="0"/>
              <a:t> </a:t>
            </a:r>
            <a:r>
              <a:rPr lang="en-US" altLang="zh-TW" dirty="0"/>
              <a:t>case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基準情況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> Base</a:t>
            </a:r>
            <a:r>
              <a:rPr lang="zh-TW" altLang="en-US" dirty="0"/>
              <a:t> </a:t>
            </a:r>
            <a:r>
              <a:rPr lang="en-US" altLang="zh-TW" dirty="0"/>
              <a:t>case</a:t>
            </a:r>
            <a:r>
              <a:rPr lang="zh-TW" altLang="en-US" dirty="0"/>
              <a:t> 的用途是為了避免</a:t>
            </a:r>
            <a:r>
              <a:rPr lang="en-TW" dirty="0"/>
              <a:t>遞迴演算法產生在</a:t>
            </a:r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stack</a:t>
            </a:r>
            <a:r>
              <a:rPr lang="zh-TW" altLang="en-US" dirty="0"/>
              <a:t>上</a:t>
            </a:r>
            <a:r>
              <a:rPr lang="en-TW" dirty="0"/>
              <a:t>無限疊加的情況。</a:t>
            </a:r>
          </a:p>
        </p:txBody>
      </p:sp>
      <p:pic>
        <p:nvPicPr>
          <p:cNvPr id="4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6DAB85F-70F6-1EAC-D47F-CA81DB4D6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13" y="3410467"/>
            <a:ext cx="4718133" cy="28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0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A763-6A14-CDAA-DEC0-04CA7427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ja-JP" altLang="en-US"/>
              <a:t>費波那契數列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BEBBB-E9DB-6EA3-8226-A7919A8E3F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在數學上，費波那契數列是以遞迴的方法來定義：</a:t>
                </a:r>
                <a:endParaRPr lang="en-US" altLang="ja-JP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(0) = 0</m:t>
                    </m:r>
                  </m:oMath>
                </a14:m>
                <a:endParaRPr lang="en-TW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(1) = 1</m:t>
                    </m:r>
                  </m:oMath>
                </a14:m>
                <a:endParaRPr lang="en-TW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−2) 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 ≥ 2.</m:t>
                    </m:r>
                  </m:oMath>
                </a14:m>
                <a:endParaRPr lang="en-TW" dirty="0"/>
              </a:p>
              <a:p>
                <a:pPr marL="0" indent="0">
                  <a:buNone/>
                </a:pPr>
                <a:r>
                  <a:rPr lang="en-TW" dirty="0"/>
                  <a:t>所以，</a:t>
                </a:r>
                <a:r>
                  <a:rPr lang="ja-JP" altLang="en-US"/>
                  <a:t>費波那契數列的前幾項列出來會是</a:t>
                </a:r>
                <a:r>
                  <a:rPr lang="en-TW" dirty="0"/>
                  <a:t>:</a:t>
                </a:r>
              </a:p>
              <a:p>
                <a:pPr marL="0" indent="0">
                  <a:buNone/>
                </a:pPr>
                <a:r>
                  <a:rPr lang="en-TW" dirty="0"/>
                  <a:t>0, 1, 1, 2, 3, 5, 8, 13, 21, 34, 55, 89, …</a:t>
                </a:r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BEBBB-E9DB-6EA3-8226-A7919A8E3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2" t="-134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55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A9D1-579C-E53E-CDB6-D7FFCD0E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ja-JP" altLang="en-US"/>
              <a:t>費波那契數列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363E0-A67F-E3E6-BAF5-772213977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TW" dirty="0"/>
                  <a:t>由離散數學的二階遞迴</a:t>
                </a:r>
                <a:r>
                  <a:rPr lang="en-US" altLang="zh-TW" dirty="0"/>
                  <a:t>closed-form</a:t>
                </a:r>
                <a:r>
                  <a:rPr lang="zh-TW" altLang="en-US" dirty="0"/>
                  <a:t>公式可以得出，</a:t>
                </a:r>
                <a:r>
                  <a:rPr lang="ja-JP" altLang="en-US"/>
                  <a:t>費波那契數列第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項的值公式為：</a:t>
                </a:r>
                <a:endParaRPr lang="en-US" altLang="zh-TW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endParaRPr lang="en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TW" dirty="0"/>
                  <a:t> 剛好是黃金比例。</a:t>
                </a:r>
              </a:p>
              <a:p>
                <a:endParaRPr lang="en-TW" dirty="0"/>
              </a:p>
              <a:p>
                <a:r>
                  <a:rPr lang="zh-TW" altLang="en-US" dirty="0"/>
                  <a:t>*</a:t>
                </a:r>
                <a:r>
                  <a:rPr lang="en-US" altLang="zh-TW" dirty="0"/>
                  <a:t>.</a:t>
                </a:r>
                <a:r>
                  <a:rPr lang="zh-TW" altLang="en-US" dirty="0"/>
                  <a:t> </a:t>
                </a:r>
                <a:r>
                  <a:rPr lang="en-TW" dirty="0"/>
                  <a:t>黃金比例</a:t>
                </a:r>
                <a:r>
                  <a:rPr lang="en-US" dirty="0" err="1"/>
                  <a:t>是指</a:t>
                </a: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TW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363E0-A67F-E3E6-BAF5-772213977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2" t="-1347" r="-75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E73DACE5-48B8-E890-4931-5F956B38E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020" y="3988646"/>
            <a:ext cx="2171700" cy="19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9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530B-1945-9041-D01D-81D047A4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ja-JP" altLang="en-US" dirty="0"/>
              <a:t>費波那契數列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8621D-737B-66E5-6529-FA7D8F50D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TW" dirty="0"/>
                  <a:t>我們可以看出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TW" dirty="0"/>
                  <a:t> -0.618，所以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TW" dirty="0"/>
                  <a:t> 當中的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不斷變大時，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TW" dirty="0"/>
                  <a:t> 會逐漸消失，所以可以看出：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≈1.618</m:t>
                    </m:r>
                  </m:oMath>
                </a14:m>
                <a:r>
                  <a:rPr lang="zh-TW" altLang="en-US" dirty="0"/>
                  <a:t> </a:t>
                </a:r>
                <a:endParaRPr lang="en-TW" dirty="0"/>
              </a:p>
              <a:p>
                <a:r>
                  <a:rPr lang="en-TW" dirty="0"/>
                  <a:t>也就是說，</a:t>
                </a:r>
                <a:r>
                  <a:rPr lang="ja-JP" altLang="en-US"/>
                  <a:t>費波那契數列在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不斷變大時，後一項與前一項的比例會逐漸趨於黃金比例。我們可用程式碼驗證這個數值。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8621D-737B-66E5-6529-FA7D8F50D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r="-126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F24F-0B50-B835-7216-B3F55817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</a:t>
            </a:r>
            <a:r>
              <a:rPr lang="en-US" altLang="zh-TW" dirty="0"/>
              <a:t>C</a:t>
            </a:r>
            <a:r>
              <a:rPr lang="en-US" dirty="0"/>
              <a:t>ontext</a:t>
            </a:r>
            <a:r>
              <a:rPr lang="zh-TW" altLang="en-US" dirty="0"/>
              <a:t> 執行環境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75D9-02C5-7EE6-35EB-CBA174DD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當</a:t>
            </a:r>
            <a:r>
              <a:rPr lang="en-US" dirty="0"/>
              <a:t>JS</a:t>
            </a:r>
            <a:r>
              <a:rPr lang="ja-JP" altLang="en-US"/>
              <a:t>引擎執行程式碼</a:t>
            </a:r>
            <a:r>
              <a:rPr lang="en-US" altLang="ja-JP" dirty="0"/>
              <a:t>(</a:t>
            </a:r>
            <a:r>
              <a:rPr lang="en-US" dirty="0"/>
              <a:t>script)</a:t>
            </a:r>
            <a:r>
              <a:rPr lang="ja-JP" altLang="en-US"/>
              <a:t>時，便會創建 </a:t>
            </a:r>
            <a:r>
              <a:rPr lang="en-US" dirty="0"/>
              <a:t>execution contexts</a:t>
            </a:r>
            <a:r>
              <a:rPr lang="en-US" altLang="zh-TW" dirty="0"/>
              <a:t>(</a:t>
            </a:r>
            <a:r>
              <a:rPr lang="zh-TW" altLang="en-US" dirty="0"/>
              <a:t>執行環境</a:t>
            </a:r>
            <a:r>
              <a:rPr lang="en-US" altLang="zh-TW" dirty="0"/>
              <a:t>)</a:t>
            </a:r>
            <a:r>
              <a:rPr lang="ja-JP" altLang="en-US"/>
              <a:t> 。</a:t>
            </a:r>
            <a:r>
              <a:rPr lang="en-US" altLang="ja-JP" dirty="0"/>
              <a:t> Java</a:t>
            </a:r>
            <a:r>
              <a:rPr lang="en-US" altLang="zh-TW" dirty="0"/>
              <a:t>S</a:t>
            </a:r>
            <a:r>
              <a:rPr lang="en-US" altLang="ja-JP" dirty="0"/>
              <a:t>cript </a:t>
            </a:r>
            <a:r>
              <a:rPr lang="ja-JP" altLang="en-US"/>
              <a:t>共會建立兩種執行環境：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全域執行環境 </a:t>
            </a:r>
            <a:r>
              <a:rPr lang="en-US" altLang="ja-JP" dirty="0"/>
              <a:t>(Global Execution Context)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函式執行環境 </a:t>
            </a:r>
            <a:r>
              <a:rPr lang="en-US" altLang="ja-JP" dirty="0"/>
              <a:t>(Function Execution Context)</a:t>
            </a:r>
          </a:p>
          <a:p>
            <a:r>
              <a:rPr lang="ja-JP" altLang="en-US"/>
              <a:t>每種</a:t>
            </a:r>
            <a:r>
              <a:rPr lang="zh-TW" altLang="en-US" dirty="0"/>
              <a:t> </a:t>
            </a:r>
            <a:r>
              <a:rPr lang="en-US" altLang="zh-TW" dirty="0"/>
              <a:t>execution context </a:t>
            </a:r>
            <a:r>
              <a:rPr lang="zh-TW" altLang="en-US" dirty="0"/>
              <a:t>都</a:t>
            </a:r>
            <a:r>
              <a:rPr lang="ja-JP" altLang="en-US"/>
              <a:t>包含兩個階段：創造階段 </a:t>
            </a:r>
            <a:r>
              <a:rPr lang="en-US" altLang="zh-TW" dirty="0"/>
              <a:t>creation phase </a:t>
            </a:r>
            <a:r>
              <a:rPr lang="ja-JP" altLang="en-US"/>
              <a:t>和 執行階段 </a:t>
            </a:r>
            <a:r>
              <a:rPr lang="en-US" altLang="zh-TW" dirty="0"/>
              <a:t>execution phase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0C6A-E2F2-2DA0-9EB2-FE36A000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9034-7BDB-A2CF-DB9A-48DF7E64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95829"/>
          </a:xfrm>
        </p:spPr>
        <p:txBody>
          <a:bodyPr>
            <a:normAutofit/>
          </a:bodyPr>
          <a:lstStyle/>
          <a:p>
            <a:r>
              <a:rPr lang="en-TW" dirty="0"/>
              <a:t>在</a:t>
            </a:r>
            <a:r>
              <a:rPr lang="ja-JP" altLang="en-US" dirty="0"/>
              <a:t>函式執行環境的</a:t>
            </a:r>
            <a:r>
              <a:rPr lang="en-US" altLang="zh-TW" dirty="0"/>
              <a:t>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當中，每個</a:t>
            </a:r>
            <a:r>
              <a:rPr lang="en-US" altLang="zh-TW" dirty="0"/>
              <a:t>function</a:t>
            </a:r>
            <a:r>
              <a:rPr lang="zh-TW" altLang="en-US" dirty="0"/>
              <a:t>都有</a:t>
            </a:r>
            <a:r>
              <a:rPr lang="ja-JP" altLang="en-US" dirty="0"/>
              <a:t>創建 </a:t>
            </a:r>
            <a:r>
              <a:rPr lang="en-US" dirty="0"/>
              <a:t>this </a:t>
            </a:r>
            <a:r>
              <a:rPr lang="en-US" dirty="0" err="1"/>
              <a:t>關鍵字這個步驟。</a:t>
            </a:r>
            <a:r>
              <a:rPr lang="en-US" altLang="zh-TW" dirty="0" err="1"/>
              <a:t>t</a:t>
            </a:r>
            <a:r>
              <a:rPr lang="en-US" dirty="0" err="1"/>
              <a:t>his</a:t>
            </a:r>
            <a:r>
              <a:rPr lang="ja-JP" altLang="en-US" dirty="0"/>
              <a:t>關鍵字指的是正在執行當前</a:t>
            </a:r>
            <a:r>
              <a:rPr lang="en-US" altLang="zh-TW" dirty="0"/>
              <a:t>method</a:t>
            </a:r>
            <a:r>
              <a:rPr lang="ja-JP" altLang="en-US" dirty="0"/>
              <a:t>的</a:t>
            </a:r>
            <a:r>
              <a:rPr lang="en-US" altLang="zh-TW" dirty="0"/>
              <a:t>object</a:t>
            </a:r>
            <a:r>
              <a:rPr lang="ja-JP" altLang="en-US" dirty="0"/>
              <a:t>。 如果被調用的</a:t>
            </a:r>
            <a:r>
              <a:rPr lang="en-US" altLang="zh-TW" dirty="0"/>
              <a:t>function</a:t>
            </a:r>
            <a:r>
              <a:rPr lang="ja-JP" altLang="en-US" dirty="0"/>
              <a:t>是常規</a:t>
            </a:r>
            <a:r>
              <a:rPr lang="en-US" altLang="zh-TW" dirty="0"/>
              <a:t>function </a:t>
            </a:r>
            <a:r>
              <a:rPr lang="zh-TW" altLang="en-US" dirty="0"/>
              <a:t>而非</a:t>
            </a:r>
            <a:r>
              <a:rPr lang="en-US" altLang="zh-TW" dirty="0"/>
              <a:t>method</a:t>
            </a:r>
            <a:r>
              <a:rPr lang="ja-JP" altLang="en-US" dirty="0"/>
              <a:t>，則</a:t>
            </a:r>
            <a:r>
              <a:rPr lang="en-US" altLang="zh-TW" dirty="0"/>
              <a:t>t</a:t>
            </a:r>
            <a:r>
              <a:rPr lang="en-US" dirty="0"/>
              <a:t>his</a:t>
            </a:r>
            <a:r>
              <a:rPr lang="ja-JP" altLang="en-US" dirty="0"/>
              <a:t>關鍵字會指向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因為</a:t>
            </a:r>
            <a:r>
              <a:rPr lang="en-US" altLang="zh-TW" dirty="0"/>
              <a:t>closure</a:t>
            </a:r>
            <a:r>
              <a:rPr lang="zh-TW" altLang="en-US" dirty="0"/>
              <a:t>會向外找</a:t>
            </a:r>
            <a:r>
              <a:rPr lang="en-US" altLang="zh-TW" dirty="0"/>
              <a:t>this</a:t>
            </a:r>
            <a:r>
              <a:rPr lang="zh-TW" altLang="en-US" dirty="0"/>
              <a:t>這個字，而在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context</a:t>
            </a:r>
            <a:r>
              <a:rPr lang="zh-TW" altLang="en-US" dirty="0"/>
              <a:t>中可以找到，所以</a:t>
            </a:r>
            <a:r>
              <a:rPr lang="en-US" altLang="zh-TW" dirty="0"/>
              <a:t>this</a:t>
            </a:r>
            <a:r>
              <a:rPr lang="zh-TW" altLang="en-US" dirty="0"/>
              <a:t>才會</a:t>
            </a:r>
            <a:r>
              <a:rPr lang="ja-JP" altLang="en-US" dirty="0"/>
              <a:t>指向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在</a:t>
            </a:r>
            <a:r>
              <a:rPr lang="en-US" altLang="zh-TW" dirty="0">
                <a:solidFill>
                  <a:srgbClr val="FF0000"/>
                </a:solidFill>
              </a:rPr>
              <a:t>JavaScript</a:t>
            </a:r>
            <a:r>
              <a:rPr lang="zh-TW" altLang="en-US" dirty="0">
                <a:solidFill>
                  <a:srgbClr val="FF0000"/>
                </a:solidFill>
              </a:rPr>
              <a:t>的語法中，若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被調用時使用了</a:t>
            </a:r>
            <a:r>
              <a:rPr lang="en-US" altLang="zh-TW" dirty="0">
                <a:solidFill>
                  <a:srgbClr val="FF0000"/>
                </a:solidFill>
              </a:rPr>
              <a:t>new</a:t>
            </a:r>
            <a:r>
              <a:rPr lang="zh-TW" altLang="en-US" dirty="0">
                <a:solidFill>
                  <a:srgbClr val="FF0000"/>
                </a:solidFill>
              </a:rPr>
              <a:t>關鍵字，則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會被當成</a:t>
            </a:r>
            <a:r>
              <a:rPr lang="en-US" altLang="zh-TW" dirty="0">
                <a:solidFill>
                  <a:srgbClr val="FF0000"/>
                </a:solidFill>
              </a:rPr>
              <a:t>constructor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來使用。</a:t>
            </a:r>
            <a:r>
              <a:rPr lang="en-US" altLang="zh-TW" dirty="0"/>
              <a:t> 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中的</a:t>
            </a:r>
            <a:r>
              <a:rPr lang="en-US" altLang="zh-TW" dirty="0"/>
              <a:t>this</a:t>
            </a:r>
            <a:r>
              <a:rPr lang="zh-TW" altLang="en-US" dirty="0"/>
              <a:t>關鍵字指的是一個新製作的物件。此外，</a:t>
            </a:r>
            <a:r>
              <a:rPr lang="en-US" altLang="zh-TW" dirty="0"/>
              <a:t>New</a:t>
            </a:r>
            <a:r>
              <a:rPr lang="zh-TW" altLang="en-US" dirty="0"/>
              <a:t>關鍵字可以在分配額外的記憶體給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所新製作的物件。此物件會自動被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給</a:t>
            </a:r>
            <a:r>
              <a:rPr lang="en-US" altLang="zh-TW" dirty="0"/>
              <a:t>return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8972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BF1FD-A42B-11E7-B184-41F47307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endParaRPr lang="en-TW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7618-6A82-780D-416B-7F5405A9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TW" dirty="0"/>
              <a:t>透過使用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，我們可以大量製造</a:t>
            </a:r>
            <a:r>
              <a:rPr lang="en-US" altLang="zh-TW" dirty="0"/>
              <a:t>attributes</a:t>
            </a:r>
            <a:r>
              <a:rPr lang="zh-TW" altLang="en-US" dirty="0"/>
              <a:t>與</a:t>
            </a:r>
            <a:r>
              <a:rPr lang="en-US" altLang="zh-TW" dirty="0"/>
              <a:t>methods</a:t>
            </a:r>
            <a:r>
              <a:rPr lang="zh-TW" altLang="en-US" dirty="0"/>
              <a:t>相似的物件。</a:t>
            </a:r>
            <a:r>
              <a:rPr lang="en-US" altLang="zh-TW" dirty="0"/>
              <a:t>(</a:t>
            </a:r>
            <a:r>
              <a:rPr lang="zh-TW" altLang="en-US" dirty="0"/>
              <a:t>若有學過</a:t>
            </a:r>
            <a:r>
              <a:rPr lang="en-US" altLang="zh-TW" dirty="0"/>
              <a:t>Java</a:t>
            </a:r>
            <a:r>
              <a:rPr lang="zh-TW" altLang="en-US" dirty="0"/>
              <a:t>，這就是</a:t>
            </a: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當中的</a:t>
            </a:r>
            <a:r>
              <a:rPr lang="en-US" altLang="zh-TW" dirty="0"/>
              <a:t>constructor</a:t>
            </a:r>
            <a:r>
              <a:rPr lang="zh-TW" altLang="en-US" dirty="0"/>
              <a:t>語法。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製作出的每個物件，是獨立的，所以會單獨佔據記憶體位置。</a:t>
            </a:r>
            <a:endParaRPr lang="en-US" altLang="zh-TW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88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36BE-22DC-DA47-A647-5FB8BF50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7EEA7-9FF1-C5F2-7C15-E5705E89D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3632" y="2081107"/>
            <a:ext cx="5944735" cy="3928147"/>
          </a:xfrm>
        </p:spPr>
      </p:pic>
    </p:spTree>
    <p:extLst>
      <p:ext uri="{BB962C8B-B14F-4D97-AF65-F5344CB8AC3E}">
        <p14:creationId xmlns:p14="http://schemas.microsoft.com/office/powerpoint/2010/main" val="351161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6A68-7569-345C-4799-AEFF09BE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the </a:t>
            </a:r>
            <a:r>
              <a:rPr lang="en-US" altLang="zh-TW" dirty="0"/>
              <a:t>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6D5A-5195-209D-D502-C02AF8F9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45358"/>
          </a:xfrm>
        </p:spPr>
        <p:txBody>
          <a:bodyPr>
            <a:normAutofit/>
          </a:bodyPr>
          <a:lstStyle/>
          <a:p>
            <a:r>
              <a:rPr lang="ja-JP" altLang="en-US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中，</a:t>
            </a:r>
            <a:r>
              <a:rPr lang="ja-JP" altLang="en-US" dirty="0"/>
              <a:t>每個物件都有一個</a:t>
            </a:r>
            <a:r>
              <a:rPr lang="en-US" altLang="zh-TW" dirty="0"/>
              <a:t>private</a:t>
            </a:r>
            <a:r>
              <a:rPr lang="zh-TW" altLang="en-US" dirty="0"/>
              <a:t> </a:t>
            </a:r>
            <a:r>
              <a:rPr lang="en-US" altLang="zh-TW" dirty="0"/>
              <a:t>attribute</a:t>
            </a:r>
            <a:r>
              <a:rPr lang="zh-TW" altLang="en-US" dirty="0"/>
              <a:t>叫做</a:t>
            </a:r>
            <a:r>
              <a:rPr lang="en-US" altLang="zh-TW" dirty="0"/>
              <a:t>__proto__</a:t>
            </a:r>
            <a:r>
              <a:rPr lang="zh-TW" altLang="en-US" dirty="0"/>
              <a:t>。</a:t>
            </a:r>
            <a:r>
              <a:rPr lang="en-US" altLang="zh-TW" dirty="0"/>
              <a:t> __proto__</a:t>
            </a:r>
            <a:r>
              <a:rPr lang="ja-JP" altLang="en-US" dirty="0"/>
              <a:t>屬性存放的值</a:t>
            </a:r>
            <a:r>
              <a:rPr lang="zh-TW" altLang="en-US" dirty="0"/>
              <a:t>是</a:t>
            </a:r>
            <a:r>
              <a:rPr lang="ja-JP" altLang="en-US" dirty="0"/>
              <a:t>另一個物件。若物件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__proto__</a:t>
            </a:r>
            <a:r>
              <a:rPr lang="zh-TW" altLang="en-US" dirty="0"/>
              <a:t>屬性的值是設定成另一個物件</a:t>
            </a:r>
            <a:r>
              <a:rPr lang="en-US" altLang="zh-TW" dirty="0"/>
              <a:t>B</a:t>
            </a:r>
            <a:r>
              <a:rPr lang="zh-TW" altLang="en-US" dirty="0"/>
              <a:t>，則物件</a:t>
            </a:r>
            <a:r>
              <a:rPr lang="en-US" altLang="zh-TW" dirty="0"/>
              <a:t>A</a:t>
            </a:r>
            <a:r>
              <a:rPr lang="zh-TW" altLang="en-US" dirty="0"/>
              <a:t>就繼承了物件</a:t>
            </a:r>
            <a:r>
              <a:rPr lang="en-US" altLang="zh-TW" dirty="0"/>
              <a:t>B</a:t>
            </a:r>
            <a:r>
              <a:rPr lang="zh-TW" altLang="en-US" dirty="0"/>
              <a:t>的所有</a:t>
            </a:r>
            <a:r>
              <a:rPr lang="en-US" altLang="zh-TW" dirty="0"/>
              <a:t>attributes</a:t>
            </a:r>
            <a:r>
              <a:rPr lang="zh-TW" altLang="en-US" dirty="0"/>
              <a:t>以及</a:t>
            </a:r>
            <a:r>
              <a:rPr lang="en-US" altLang="zh-TW" dirty="0"/>
              <a:t>methods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ja-JP" altLang="en-US" dirty="0">
                <a:solidFill>
                  <a:srgbClr val="FF0000"/>
                </a:solidFill>
              </a:rPr>
              <a:t>每個</a:t>
            </a:r>
            <a:r>
              <a:rPr lang="en-US" dirty="0">
                <a:solidFill>
                  <a:srgbClr val="FF0000"/>
                </a:solidFill>
              </a:rPr>
              <a:t>constructor function</a:t>
            </a:r>
            <a:r>
              <a:rPr lang="ja-JP" altLang="en-US" dirty="0">
                <a:solidFill>
                  <a:srgbClr val="FF0000"/>
                </a:solidFill>
              </a:rPr>
              <a:t>都可以設定</a:t>
            </a:r>
            <a:r>
              <a:rPr lang="en-US" dirty="0">
                <a:solidFill>
                  <a:srgbClr val="FF0000"/>
                </a:solidFill>
              </a:rPr>
              <a:t>prototype</a:t>
            </a:r>
            <a:r>
              <a:rPr lang="ja-JP" altLang="en-US" dirty="0">
                <a:solidFill>
                  <a:srgbClr val="FF0000"/>
                </a:solidFill>
              </a:rPr>
              <a:t>屬性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prototype</a:t>
            </a:r>
            <a:r>
              <a:rPr lang="ja-JP" altLang="en-US" dirty="0">
                <a:solidFill>
                  <a:srgbClr val="FF0000"/>
                </a:solidFill>
              </a:rPr>
              <a:t>屬性本質上來說，就是一個</a:t>
            </a:r>
            <a:r>
              <a:rPr lang="en-US" dirty="0">
                <a:solidFill>
                  <a:srgbClr val="FF0000"/>
                </a:solidFill>
              </a:rPr>
              <a:t>empty object)。</a:t>
            </a:r>
            <a:r>
              <a:rPr lang="zh-TW" altLang="en-US" dirty="0">
                <a:solidFill>
                  <a:srgbClr val="FF0000"/>
                </a:solidFill>
              </a:rPr>
              <a:t>所有從</a:t>
            </a:r>
            <a:r>
              <a:rPr lang="en-US" altLang="zh-TW" dirty="0">
                <a:solidFill>
                  <a:srgbClr val="FF0000"/>
                </a:solidFill>
              </a:rPr>
              <a:t>constructor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製作出來的物件，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其</a:t>
            </a:r>
            <a:r>
              <a:rPr lang="en-US" altLang="zh-TW" dirty="0">
                <a:solidFill>
                  <a:srgbClr val="FF0000"/>
                </a:solidFill>
              </a:rPr>
              <a:t>__proto__</a:t>
            </a:r>
            <a:r>
              <a:rPr lang="zh-TW" altLang="en-US" dirty="0">
                <a:solidFill>
                  <a:srgbClr val="FF0000"/>
                </a:solidFill>
              </a:rPr>
              <a:t>屬性都是自動指向</a:t>
            </a:r>
            <a:r>
              <a:rPr lang="en-US" altLang="zh-TW" dirty="0">
                <a:solidFill>
                  <a:srgbClr val="FF0000"/>
                </a:solidFill>
              </a:rPr>
              <a:t>constructor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prototype</a:t>
            </a:r>
            <a:r>
              <a:rPr lang="zh-TW" altLang="en-US" dirty="0">
                <a:solidFill>
                  <a:srgbClr val="FF0000"/>
                </a:solidFill>
              </a:rPr>
              <a:t>屬性。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例如，</a:t>
            </a:r>
            <a:r>
              <a:rPr lang="en-US" altLang="zh-TW" dirty="0">
                <a:solidFill>
                  <a:schemeClr val="tx1"/>
                </a:solidFill>
              </a:rPr>
              <a:t>constructor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function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製作的物件</a:t>
            </a:r>
            <a:r>
              <a:rPr lang="en-US" altLang="zh-TW" dirty="0">
                <a:solidFill>
                  <a:schemeClr val="tx1"/>
                </a:solidFill>
              </a:rPr>
              <a:t>obj</a:t>
            </a:r>
            <a:r>
              <a:rPr lang="zh-TW" altLang="en-US" dirty="0">
                <a:solidFill>
                  <a:schemeClr val="tx1"/>
                </a:solidFill>
              </a:rPr>
              <a:t>，如果檢查</a:t>
            </a:r>
            <a:r>
              <a:rPr lang="en-US" altLang="zh-TW" dirty="0" err="1">
                <a:solidFill>
                  <a:schemeClr val="tx1"/>
                </a:solidFill>
              </a:rPr>
              <a:t>obj.__proto</a:t>
            </a:r>
            <a:r>
              <a:rPr lang="en-US" altLang="zh-TW" dirty="0">
                <a:solidFill>
                  <a:schemeClr val="tx1"/>
                </a:solidFill>
              </a:rPr>
              <a:t>__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==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A.prototype</a:t>
            </a:r>
            <a:r>
              <a:rPr lang="zh-TW" altLang="en-US" dirty="0">
                <a:solidFill>
                  <a:schemeClr val="tx1"/>
                </a:solidFill>
              </a:rPr>
              <a:t>，可以看到</a:t>
            </a:r>
            <a:r>
              <a:rPr lang="en-US" altLang="zh-TW" dirty="0">
                <a:solidFill>
                  <a:schemeClr val="tx1"/>
                </a:solidFill>
              </a:rPr>
              <a:t>true</a:t>
            </a:r>
            <a:r>
              <a:rPr lang="zh-TW" altLang="en-US" dirty="0">
                <a:solidFill>
                  <a:schemeClr val="tx1"/>
                </a:solidFill>
              </a:rPr>
              <a:t>。因為</a:t>
            </a:r>
            <a:r>
              <a:rPr lang="en-US" altLang="zh-TW" dirty="0" err="1">
                <a:solidFill>
                  <a:schemeClr val="tx1"/>
                </a:solidFill>
              </a:rPr>
              <a:t>obj.__proto</a:t>
            </a:r>
            <a:r>
              <a:rPr lang="en-US" altLang="zh-TW" dirty="0">
                <a:solidFill>
                  <a:schemeClr val="tx1"/>
                </a:solidFill>
              </a:rPr>
              <a:t>__</a:t>
            </a:r>
            <a:r>
              <a:rPr lang="zh-TW" altLang="en-US" dirty="0">
                <a:solidFill>
                  <a:schemeClr val="tx1"/>
                </a:solidFill>
              </a:rPr>
              <a:t> 以及 </a:t>
            </a:r>
            <a:r>
              <a:rPr lang="en-US" altLang="zh-TW" dirty="0" err="1">
                <a:solidFill>
                  <a:schemeClr val="tx1"/>
                </a:solidFill>
              </a:rPr>
              <a:t>A.prototype</a:t>
            </a:r>
            <a:r>
              <a:rPr lang="zh-TW" altLang="en-US" dirty="0">
                <a:solidFill>
                  <a:schemeClr val="tx1"/>
                </a:solidFill>
              </a:rPr>
              <a:t>都是 </a:t>
            </a:r>
            <a:r>
              <a:rPr lang="en-US" altLang="zh-TW" dirty="0">
                <a:solidFill>
                  <a:schemeClr val="tx1"/>
                </a:solidFill>
              </a:rPr>
              <a:t>reference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type</a:t>
            </a:r>
            <a:r>
              <a:rPr lang="zh-TW" altLang="en-US" dirty="0">
                <a:solidFill>
                  <a:schemeClr val="tx1"/>
                </a:solidFill>
              </a:rPr>
              <a:t>，所以</a:t>
            </a:r>
            <a:r>
              <a:rPr lang="en-US" altLang="zh-TW" dirty="0">
                <a:solidFill>
                  <a:schemeClr val="tx1"/>
                </a:solidFill>
              </a:rPr>
              <a:t>true</a:t>
            </a:r>
            <a:r>
              <a:rPr lang="zh-TW" altLang="en-US" dirty="0">
                <a:solidFill>
                  <a:schemeClr val="tx1"/>
                </a:solidFill>
              </a:rPr>
              <a:t>代表兩者指向同個記憶體位置。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59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B3E2-C49C-0B24-C0D3-D4A2BB79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the </a:t>
            </a:r>
            <a:r>
              <a:rPr lang="en-US" altLang="zh-TW" dirty="0"/>
              <a:t>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F760-9A18-2FCA-C1BD-6604FF78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因為所有從</a:t>
            </a:r>
            <a:r>
              <a:rPr lang="en-US" altLang="zh-TW" dirty="0"/>
              <a:t>constructor function</a:t>
            </a:r>
            <a:r>
              <a:rPr lang="zh-TW" altLang="en-US" dirty="0"/>
              <a:t>製作出來的物件， 其</a:t>
            </a:r>
            <a:r>
              <a:rPr lang="en-US" altLang="zh-TW" dirty="0"/>
              <a:t>__proto__</a:t>
            </a:r>
            <a:r>
              <a:rPr lang="zh-TW" altLang="en-US" dirty="0"/>
              <a:t>屬性都是自動指向</a:t>
            </a:r>
            <a:r>
              <a:rPr lang="en-US" altLang="zh-TW" dirty="0"/>
              <a:t>constructor function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屬性，所以物件都會自動繼承所有在</a:t>
            </a:r>
            <a:r>
              <a:rPr lang="en-US" altLang="zh-TW" dirty="0"/>
              <a:t>constructor function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屬性內定義的</a:t>
            </a:r>
            <a:r>
              <a:rPr lang="en-US" altLang="zh-TW" dirty="0"/>
              <a:t>attributes and methods</a:t>
            </a:r>
            <a:r>
              <a:rPr lang="zh-TW" altLang="en-US" dirty="0"/>
              <a:t>。像這樣子從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/>
              <a:t>屬性繼承</a:t>
            </a:r>
            <a:r>
              <a:rPr lang="en-US" altLang="zh-TW"/>
              <a:t>attributes and methods</a:t>
            </a:r>
            <a:r>
              <a:rPr lang="zh-TW" altLang="en-US"/>
              <a:t>的</a:t>
            </a:r>
            <a:r>
              <a:rPr lang="zh-TW" altLang="en-US" dirty="0"/>
              <a:t>原理，就叫做「</a:t>
            </a:r>
            <a:r>
              <a:rPr lang="en-US" altLang="zh-TW" dirty="0"/>
              <a:t>Prototype</a:t>
            </a:r>
            <a:r>
              <a:rPr lang="zh-TW" altLang="en-US" dirty="0"/>
              <a:t> </a:t>
            </a:r>
            <a:r>
              <a:rPr lang="en-US" altLang="zh-TW" dirty="0"/>
              <a:t>Inheritance</a:t>
            </a:r>
            <a:r>
              <a:rPr lang="zh-TW" altLang="en-US" dirty="0"/>
              <a:t>」。</a:t>
            </a:r>
            <a:endParaRPr lang="en-US" altLang="zh-TW" dirty="0"/>
          </a:p>
          <a:p>
            <a:r>
              <a:rPr lang="zh-TW" altLang="en-US" dirty="0"/>
              <a:t>我們可以根據這個特性，來節省記憶體空間。若從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製作出的每個物件都有相似的</a:t>
            </a:r>
            <a:r>
              <a:rPr lang="en-US" altLang="zh-TW" dirty="0"/>
              <a:t>methods</a:t>
            </a:r>
            <a:r>
              <a:rPr lang="zh-TW" altLang="en-US" dirty="0"/>
              <a:t>，我們可以把</a:t>
            </a:r>
            <a:r>
              <a:rPr lang="en-US" altLang="zh-TW" dirty="0"/>
              <a:t>methods</a:t>
            </a:r>
            <a:r>
              <a:rPr lang="zh-TW" altLang="en-US" dirty="0"/>
              <a:t>全部移動到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屬性內部，而不是在個別的物件中重複定義</a:t>
            </a:r>
            <a:r>
              <a:rPr lang="en-US" altLang="zh-TW" dirty="0"/>
              <a:t>methods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28982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E225-EDA9-FC97-8425-5C87F220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the </a:t>
            </a:r>
            <a:r>
              <a:rPr lang="en-US" altLang="zh-TW" dirty="0"/>
              <a:t>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B022C-BE6F-1690-F6D0-0D22169D9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3035" y="2025640"/>
            <a:ext cx="6305930" cy="4166816"/>
          </a:xfrm>
        </p:spPr>
      </p:pic>
    </p:spTree>
    <p:extLst>
      <p:ext uri="{BB962C8B-B14F-4D97-AF65-F5344CB8AC3E}">
        <p14:creationId xmlns:p14="http://schemas.microsoft.com/office/powerpoint/2010/main" val="2259082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1FFB-5FEB-9C3B-4719-9D4480C7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the </a:t>
            </a:r>
            <a:r>
              <a:rPr lang="en-US" altLang="zh-TW" dirty="0"/>
              <a:t>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2341-CE74-8EA6-C5B7-DA25C699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使用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來做物件的好處在於：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程式碼容易撰寫且維護</a:t>
            </a:r>
            <a:r>
              <a:rPr lang="en-US" dirty="0"/>
              <a:t>。</a:t>
            </a:r>
            <a:r>
              <a:rPr lang="zh-TW" altLang="en-US" dirty="0"/>
              <a:t> </a:t>
            </a:r>
            <a:r>
              <a:rPr lang="en-US" dirty="0" err="1"/>
              <a:t>大量物件可以透過</a:t>
            </a:r>
            <a:r>
              <a:rPr lang="zh-TW" altLang="en-US" dirty="0"/>
              <a:t> 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來製作。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節省記憶體空間。兩個物件若有</a:t>
            </a:r>
            <a:r>
              <a:rPr lang="en-US" dirty="0" err="1"/>
              <a:t>可以共用</a:t>
            </a:r>
            <a:r>
              <a:rPr lang="en-US" altLang="zh-TW" dirty="0" err="1"/>
              <a:t>attritubes</a:t>
            </a:r>
            <a:r>
              <a:rPr lang="zh-TW" altLang="en-US" dirty="0"/>
              <a:t>或</a:t>
            </a:r>
            <a:r>
              <a:rPr lang="en-US" altLang="zh-TW" dirty="0"/>
              <a:t>methods</a:t>
            </a:r>
            <a:r>
              <a:rPr lang="zh-TW" altLang="en-US" dirty="0"/>
              <a:t>，但分開製作，則會分別佔用記憶體內的不同位置。若使用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來製作，則兩個物件繼承來的</a:t>
            </a:r>
            <a:r>
              <a:rPr lang="en-US" altLang="zh-TW" dirty="0"/>
              <a:t>attributes</a:t>
            </a:r>
            <a:r>
              <a:rPr lang="zh-TW" altLang="en-US" dirty="0"/>
              <a:t>以及</a:t>
            </a:r>
            <a:r>
              <a:rPr lang="en-US" altLang="zh-TW" dirty="0"/>
              <a:t>methods</a:t>
            </a:r>
            <a:r>
              <a:rPr lang="zh-TW" altLang="en-US" dirty="0"/>
              <a:t>都是指向記憶體的相同位置，所以可以達到節省記憶體的功效。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65540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E66B-44B2-E9B6-2D3B-6D24A5F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the </a:t>
            </a:r>
            <a:r>
              <a:rPr lang="en-US" altLang="zh-TW" dirty="0"/>
              <a:t>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5050-E1B7-5A4A-69B7-5034CECE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內建的資料類型都有繼承其他的</a:t>
            </a:r>
            <a:r>
              <a:rPr lang="en-US" altLang="zh-TW" dirty="0"/>
              <a:t>Prototype</a:t>
            </a:r>
            <a:r>
              <a:rPr lang="zh-TW" altLang="en-US" dirty="0"/>
              <a:t>。例如，</a:t>
            </a:r>
            <a:r>
              <a:rPr lang="en-US" altLang="zh-TW" dirty="0"/>
              <a:t>[1,</a:t>
            </a:r>
            <a:r>
              <a:rPr lang="zh-TW" altLang="en-US" dirty="0"/>
              <a:t> </a:t>
            </a:r>
            <a:r>
              <a:rPr lang="en-US" altLang="zh-TW" dirty="0"/>
              <a:t>2,</a:t>
            </a:r>
            <a:r>
              <a:rPr lang="zh-TW" altLang="en-US" dirty="0"/>
              <a:t> </a:t>
            </a:r>
            <a:r>
              <a:rPr lang="en-US" altLang="zh-TW" dirty="0"/>
              <a:t>3]</a:t>
            </a:r>
            <a:r>
              <a:rPr lang="zh-TW" altLang="en-US" dirty="0"/>
              <a:t>這個</a:t>
            </a:r>
            <a:r>
              <a:rPr lang="en-US" altLang="zh-TW" dirty="0"/>
              <a:t>array</a:t>
            </a:r>
            <a:r>
              <a:rPr lang="zh-TW" altLang="en-US" dirty="0"/>
              <a:t>繼承了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Prototype</a:t>
            </a:r>
            <a:r>
              <a:rPr lang="zh-TW" altLang="en-US" dirty="0"/>
              <a:t>，而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Prototype</a:t>
            </a:r>
            <a:r>
              <a:rPr lang="zh-TW" altLang="en-US" dirty="0"/>
              <a:t>又繼承自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Prototype</a:t>
            </a:r>
            <a:r>
              <a:rPr lang="zh-TW" altLang="en-US" dirty="0"/>
              <a:t>。這種</a:t>
            </a:r>
            <a:r>
              <a:rPr lang="en-US" altLang="zh-TW" dirty="0"/>
              <a:t>Prototype</a:t>
            </a:r>
            <a:r>
              <a:rPr lang="zh-TW" altLang="en-US" dirty="0"/>
              <a:t>不斷往上連結的結果就叫做</a:t>
            </a:r>
            <a:r>
              <a:rPr lang="en-US" altLang="zh-TW" dirty="0"/>
              <a:t>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hain。</a:t>
            </a:r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中的</a:t>
            </a:r>
            <a:r>
              <a:rPr lang="ja-JP" altLang="en-US"/>
              <a:t>所有物件最後的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</a:t>
            </a:r>
            <a:r>
              <a:rPr lang="zh-TW" altLang="en-US" dirty="0"/>
              <a:t> </a:t>
            </a:r>
            <a:r>
              <a:rPr lang="en-US" dirty="0" err="1"/>
              <a:t>都會連到一個叫做</a:t>
            </a:r>
            <a:r>
              <a:rPr lang="zh-TW" altLang="en-US" dirty="0"/>
              <a:t> </a:t>
            </a:r>
            <a:r>
              <a:rPr lang="en-US" altLang="zh-TW" dirty="0"/>
              <a:t>”Object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en-US" dirty="0"/>
              <a:t>rototype</a:t>
            </a:r>
            <a:r>
              <a:rPr lang="en-US" altLang="zh-TW" dirty="0"/>
              <a:t>“</a:t>
            </a:r>
            <a:r>
              <a:rPr lang="zh-TW" altLang="en-US" dirty="0"/>
              <a:t>的地方。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en-US" dirty="0"/>
              <a:t>rototype</a:t>
            </a:r>
            <a:r>
              <a:rPr lang="zh-TW" altLang="en-US" dirty="0"/>
              <a:t> </a:t>
            </a:r>
            <a:r>
              <a:rPr lang="en-US" dirty="0" err="1"/>
              <a:t>是</a:t>
            </a:r>
            <a:r>
              <a:rPr lang="en-US" altLang="zh-TW" dirty="0"/>
              <a:t> P</a:t>
            </a:r>
            <a:r>
              <a:rPr lang="en-US" dirty="0"/>
              <a:t>rototype </a:t>
            </a:r>
            <a:r>
              <a:rPr lang="en-US" altLang="zh-TW" dirty="0"/>
              <a:t>C</a:t>
            </a:r>
            <a:r>
              <a:rPr lang="en-US" dirty="0"/>
              <a:t>hain</a:t>
            </a:r>
            <a:r>
              <a:rPr lang="zh-TW" altLang="en-US" dirty="0"/>
              <a:t> 的終點。</a:t>
            </a:r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59203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0E0B-5857-A4F4-6AE7-9E0AE8B3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Built-in</a:t>
            </a:r>
            <a:r>
              <a:rPr lang="zh-TW" altLang="en-US" dirty="0"/>
              <a:t> </a:t>
            </a:r>
            <a:r>
              <a:rPr lang="en-US" altLang="zh-TW" dirty="0"/>
              <a:t>Constructors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4D3E-20BC-0698-BE2B-5F9F44158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6300"/>
          </a:xfrm>
        </p:spPr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中，有許多內建的</a:t>
            </a:r>
            <a:r>
              <a:rPr lang="en-US" altLang="zh-TW" dirty="0"/>
              <a:t>constructors</a:t>
            </a:r>
            <a:r>
              <a:rPr lang="zh-TW" altLang="en-US" dirty="0"/>
              <a:t>，例如</a:t>
            </a:r>
            <a:r>
              <a:rPr lang="en-US" altLang="zh-TW" dirty="0"/>
              <a:t>String,</a:t>
            </a:r>
            <a:r>
              <a:rPr lang="zh-TW" altLang="en-US" dirty="0"/>
              <a:t> </a:t>
            </a:r>
            <a:r>
              <a:rPr lang="en-US" altLang="zh-TW" dirty="0"/>
              <a:t>Number,</a:t>
            </a:r>
            <a:r>
              <a:rPr lang="zh-TW" altLang="en-US" dirty="0"/>
              <a:t> </a:t>
            </a:r>
            <a:r>
              <a:rPr lang="en-US" altLang="zh-TW" dirty="0"/>
              <a:t>Boolean,</a:t>
            </a:r>
            <a:r>
              <a:rPr lang="zh-TW" altLang="en-US" dirty="0"/>
              <a:t> </a:t>
            </a:r>
            <a:r>
              <a:rPr lang="en-US" altLang="zh-TW" dirty="0"/>
              <a:t>Array,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等等</a:t>
            </a:r>
            <a:r>
              <a:rPr lang="en-US" dirty="0"/>
              <a:t>。</a:t>
            </a:r>
            <a:r>
              <a:rPr lang="en-US" dirty="0" err="1"/>
              <a:t>這些</a:t>
            </a:r>
            <a:r>
              <a:rPr lang="zh-TW" altLang="en-US" dirty="0"/>
              <a:t> 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的</a:t>
            </a:r>
            <a:r>
              <a:rPr lang="en-US" altLang="zh-TW" dirty="0"/>
              <a:t>prototype</a:t>
            </a:r>
            <a:r>
              <a:rPr lang="zh-TW" altLang="en-US" dirty="0"/>
              <a:t>屬性都有設定其他的</a:t>
            </a:r>
            <a:r>
              <a:rPr lang="en-US" altLang="zh-TW" dirty="0"/>
              <a:t>methods</a:t>
            </a:r>
            <a:r>
              <a:rPr lang="zh-TW" altLang="en-US" dirty="0"/>
              <a:t>，所以在</a:t>
            </a:r>
            <a:r>
              <a:rPr lang="en-US" altLang="zh-TW" dirty="0"/>
              <a:t>MDN</a:t>
            </a:r>
            <a:r>
              <a:rPr lang="zh-TW" altLang="en-US" dirty="0"/>
              <a:t>的文件內標題會看到像是：</a:t>
            </a:r>
            <a:endParaRPr lang="en-US" altLang="zh-TW" dirty="0"/>
          </a:p>
          <a:p>
            <a:r>
              <a:rPr lang="en-US" altLang="zh-TW" i="1" dirty="0" err="1"/>
              <a:t>String.prototype.indexOf</a:t>
            </a:r>
            <a:r>
              <a:rPr lang="en-US" altLang="zh-TW" i="1" dirty="0"/>
              <a:t>()</a:t>
            </a:r>
          </a:p>
          <a:p>
            <a:r>
              <a:rPr lang="en-US" altLang="zh-TW" i="1" dirty="0" err="1"/>
              <a:t>Number.prototype.toFixed</a:t>
            </a:r>
            <a:r>
              <a:rPr lang="en-US" altLang="zh-TW" i="1" dirty="0"/>
              <a:t>()</a:t>
            </a:r>
          </a:p>
          <a:p>
            <a:r>
              <a:rPr lang="en-US" altLang="zh-TW" i="1" dirty="0" err="1"/>
              <a:t>Array.prototype.push</a:t>
            </a:r>
            <a:r>
              <a:rPr lang="en-US" altLang="zh-TW" i="1" dirty="0"/>
              <a:t>()</a:t>
            </a:r>
          </a:p>
          <a:p>
            <a:r>
              <a:rPr lang="zh-TW" altLang="en-US" dirty="0"/>
              <a:t>等等的寫法。許多</a:t>
            </a:r>
            <a:r>
              <a:rPr lang="en-US" altLang="zh-TW" dirty="0"/>
              <a:t>JavaScript</a:t>
            </a:r>
            <a:r>
              <a:rPr lang="zh-TW" altLang="en-US" dirty="0"/>
              <a:t>中常見的資料類型，都有內建的</a:t>
            </a:r>
            <a:r>
              <a:rPr lang="en-US" altLang="zh-TW" dirty="0"/>
              <a:t>constructors</a:t>
            </a:r>
            <a:r>
              <a:rPr lang="zh-TW" altLang="en-US" dirty="0"/>
              <a:t>。我們製作的資料的</a:t>
            </a:r>
            <a:r>
              <a:rPr lang="en-US" altLang="zh-TW" dirty="0"/>
              <a:t>__proto__</a:t>
            </a:r>
            <a:r>
              <a:rPr lang="zh-TW" altLang="en-US" dirty="0"/>
              <a:t>屬性都指向</a:t>
            </a:r>
            <a:r>
              <a:rPr lang="en-US" altLang="zh-TW" dirty="0"/>
              <a:t>constructors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屬性，所以可以使用</a:t>
            </a:r>
            <a:r>
              <a:rPr lang="en-US" altLang="zh-TW" dirty="0"/>
              <a:t>JavaScript</a:t>
            </a:r>
            <a:r>
              <a:rPr lang="zh-TW" altLang="en-US" dirty="0"/>
              <a:t>內建的這些</a:t>
            </a:r>
            <a:r>
              <a:rPr lang="en-US" altLang="zh-TW" dirty="0"/>
              <a:t>methods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61346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FC11-3BA4-25F1-EF24-05D5E6BE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Built-in</a:t>
            </a:r>
            <a:r>
              <a:rPr lang="zh-TW" altLang="en-US" dirty="0"/>
              <a:t> </a:t>
            </a:r>
            <a:r>
              <a:rPr lang="en-US" altLang="zh-TW" dirty="0"/>
              <a:t>Constructors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E28D-5562-5CFC-8989-8465859C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我們也可以直接調用</a:t>
            </a:r>
            <a:r>
              <a:rPr lang="en-US" altLang="zh-TW" dirty="0"/>
              <a:t>JS</a:t>
            </a:r>
            <a:r>
              <a:rPr lang="zh-TW" altLang="en-US" dirty="0"/>
              <a:t>內建的</a:t>
            </a:r>
            <a:r>
              <a:rPr lang="en-US" altLang="zh-TW" dirty="0"/>
              <a:t>Constructors</a:t>
            </a:r>
            <a:r>
              <a:rPr lang="zh-TW" altLang="en-US" dirty="0"/>
              <a:t>。例如。在</a:t>
            </a:r>
            <a:r>
              <a:rPr lang="en-US" altLang="zh-TW" dirty="0"/>
              <a:t>JavaScript</a:t>
            </a:r>
            <a:r>
              <a:rPr lang="zh-TW" altLang="en-US" dirty="0"/>
              <a:t>使用 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String(“Hello</a:t>
            </a:r>
            <a:r>
              <a:rPr lang="zh-TW" altLang="en-US" dirty="0"/>
              <a:t> </a:t>
            </a:r>
            <a:r>
              <a:rPr lang="en-US" altLang="zh-TW" dirty="0"/>
              <a:t>World”)</a:t>
            </a:r>
            <a:r>
              <a:rPr lang="zh-TW" altLang="en-US" dirty="0"/>
              <a:t>，代表直接製作一個新</a:t>
            </a:r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。但因為</a:t>
            </a:r>
            <a:r>
              <a:rPr lang="en-US" altLang="zh-TW" dirty="0"/>
              <a:t>JavaScript</a:t>
            </a:r>
            <a:r>
              <a:rPr lang="zh-TW" altLang="en-US" dirty="0"/>
              <a:t>有</a:t>
            </a:r>
            <a:r>
              <a:rPr lang="en-US" altLang="zh-TW" dirty="0"/>
              <a:t>coercion</a:t>
            </a:r>
            <a:r>
              <a:rPr lang="zh-TW" altLang="en-US" dirty="0"/>
              <a:t>功能，所以這樣寫是非常不好的寫法。應該直接寫成</a:t>
            </a:r>
            <a:r>
              <a:rPr lang="en-US" altLang="zh-TW" dirty="0"/>
              <a:t>” Hello</a:t>
            </a:r>
            <a:r>
              <a:rPr lang="zh-TW" altLang="en-US" dirty="0"/>
              <a:t> </a:t>
            </a:r>
            <a:r>
              <a:rPr lang="en-US" altLang="zh-TW" dirty="0"/>
              <a:t>World”</a:t>
            </a:r>
            <a:r>
              <a:rPr lang="zh-TW" altLang="en-US" dirty="0"/>
              <a:t>即可。</a:t>
            </a:r>
            <a:endParaRPr lang="en-US" altLang="zh-TW" dirty="0"/>
          </a:p>
          <a:p>
            <a:r>
              <a:rPr lang="zh-TW" altLang="en-US" dirty="0"/>
              <a:t>但對於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Array([1,</a:t>
            </a:r>
            <a:r>
              <a:rPr lang="zh-TW" altLang="en-US" dirty="0"/>
              <a:t> </a:t>
            </a:r>
            <a:r>
              <a:rPr lang="en-US" altLang="zh-TW" dirty="0"/>
              <a:t>2,</a:t>
            </a:r>
            <a:r>
              <a:rPr lang="zh-TW" altLang="en-US" dirty="0"/>
              <a:t> </a:t>
            </a:r>
            <a:r>
              <a:rPr lang="en-US" altLang="zh-TW" dirty="0"/>
              <a:t>3])</a:t>
            </a:r>
            <a:r>
              <a:rPr lang="zh-TW" altLang="en-US" dirty="0"/>
              <a:t>來說，卻跟</a:t>
            </a:r>
            <a:r>
              <a:rPr lang="en-US" altLang="zh-TW" dirty="0"/>
              <a:t>[1,</a:t>
            </a:r>
            <a:r>
              <a:rPr lang="zh-TW" altLang="en-US" dirty="0"/>
              <a:t> </a:t>
            </a:r>
            <a:r>
              <a:rPr lang="en-US" altLang="zh-TW" dirty="0"/>
              <a:t>2,</a:t>
            </a:r>
            <a:r>
              <a:rPr lang="zh-TW" altLang="en-US" dirty="0"/>
              <a:t> </a:t>
            </a:r>
            <a:r>
              <a:rPr lang="en-US" altLang="zh-TW" dirty="0"/>
              <a:t>3]</a:t>
            </a:r>
            <a:r>
              <a:rPr lang="zh-TW" altLang="en-US" dirty="0"/>
              <a:t>這種寫法差異不大。</a:t>
            </a:r>
            <a:r>
              <a:rPr lang="en-US" altLang="zh-TW" dirty="0"/>
              <a:t>(</a:t>
            </a:r>
            <a:r>
              <a:rPr lang="zh-TW" altLang="en-US" dirty="0"/>
              <a:t>正確來說，不使用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constructor</a:t>
            </a:r>
            <a:r>
              <a:rPr lang="zh-TW" altLang="en-US" dirty="0"/>
              <a:t>還是比較好，因為這樣寫的話，</a:t>
            </a:r>
            <a:r>
              <a:rPr lang="en-US" altLang="zh-TW" dirty="0"/>
              <a:t>CPU</a:t>
            </a:r>
            <a:r>
              <a:rPr lang="zh-TW" altLang="en-US" dirty="0"/>
              <a:t>需要執行比較多步驟。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096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5F0F-1EBF-A561-BEDA-197373B9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全域執行環境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9895-A36D-9272-09B1-3EE7B6306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30553"/>
          </a:xfrm>
        </p:spPr>
        <p:txBody>
          <a:bodyPr>
            <a:normAutofit/>
          </a:bodyPr>
          <a:lstStyle/>
          <a:p>
            <a:r>
              <a:rPr lang="en-TW" dirty="0"/>
              <a:t>當初次執行一份</a:t>
            </a:r>
            <a:r>
              <a:rPr lang="en-US" altLang="zh-TW" dirty="0"/>
              <a:t>JavaScript</a:t>
            </a:r>
            <a:r>
              <a:rPr lang="zh-TW" altLang="en-US" dirty="0"/>
              <a:t>程式碼時， </a:t>
            </a:r>
            <a:r>
              <a:rPr lang="en-US" altLang="zh-TW" dirty="0"/>
              <a:t>JS</a:t>
            </a:r>
            <a:r>
              <a:rPr lang="zh-TW" altLang="en-US" dirty="0"/>
              <a:t>引擎會創造第一種 </a:t>
            </a:r>
            <a:r>
              <a:rPr lang="en-US" altLang="zh-TW" dirty="0"/>
              <a:t>execution context</a:t>
            </a:r>
            <a:r>
              <a:rPr lang="zh-TW" altLang="en-US" dirty="0"/>
              <a:t>，叫 </a:t>
            </a:r>
            <a:r>
              <a:rPr lang="en-US" altLang="zh-TW" dirty="0"/>
              <a:t>Global Execution Context</a:t>
            </a:r>
            <a:r>
              <a:rPr lang="zh-TW" altLang="en-US" dirty="0"/>
              <a:t>。在 </a:t>
            </a:r>
            <a:r>
              <a:rPr lang="en-US" altLang="zh-TW" dirty="0"/>
              <a:t>Global Execution Context</a:t>
            </a:r>
            <a:r>
              <a:rPr lang="zh-TW" altLang="en-US" dirty="0"/>
              <a:t> 內部，會先進入</a:t>
            </a:r>
            <a:r>
              <a:rPr lang="en-US" altLang="zh-TW" dirty="0"/>
              <a:t>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創建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 </a:t>
            </a:r>
            <a:r>
              <a:rPr lang="en-US" altLang="zh-TW" dirty="0"/>
              <a:t>( </a:t>
            </a:r>
            <a:r>
              <a:rPr lang="zh-TW" altLang="en-US" dirty="0"/>
              <a:t>例如，瀏覽器中的</a:t>
            </a:r>
            <a:r>
              <a:rPr lang="en-US" altLang="zh-TW" dirty="0"/>
              <a:t>window object</a:t>
            </a:r>
            <a:r>
              <a:rPr lang="zh-TW" altLang="en-US" dirty="0"/>
              <a:t>，或</a:t>
            </a:r>
            <a:r>
              <a:rPr lang="en-US" altLang="zh-TW" dirty="0"/>
              <a:t>Node.js</a:t>
            </a:r>
            <a:r>
              <a:rPr lang="zh-TW" altLang="en-US" dirty="0"/>
              <a:t>中的 </a:t>
            </a:r>
            <a:r>
              <a:rPr lang="en-US" altLang="zh-TW" dirty="0"/>
              <a:t>global object</a:t>
            </a:r>
            <a:r>
              <a:rPr lang="zh-TW" altLang="en-US" dirty="0"/>
              <a:t>。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建立 </a:t>
            </a:r>
            <a:r>
              <a:rPr lang="en-US" dirty="0"/>
              <a:t>scope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創建 </a:t>
            </a:r>
            <a:r>
              <a:rPr lang="en-US" dirty="0"/>
              <a:t>this 關鍵字，</a:t>
            </a:r>
            <a:r>
              <a:rPr lang="ja-JP" altLang="en-US"/>
              <a:t>並被綁定至 </a:t>
            </a:r>
            <a:r>
              <a:rPr lang="en-US" dirty="0"/>
              <a:t>global object。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將 </a:t>
            </a:r>
            <a:r>
              <a:rPr lang="en-US" dirty="0"/>
              <a:t>variables 、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ja-JP" altLang="en-US"/>
              <a:t>和 </a:t>
            </a:r>
            <a:r>
              <a:rPr lang="en-US" dirty="0"/>
              <a:t>function </a:t>
            </a:r>
            <a:r>
              <a:rPr lang="ja-JP" altLang="en-US"/>
              <a:t>分配至記憶體</a:t>
            </a:r>
            <a:r>
              <a:rPr lang="en-US" dirty="0"/>
              <a:t>。 (hoistin</a:t>
            </a:r>
            <a:r>
              <a:rPr lang="en-US" altLang="zh-TW" dirty="0"/>
              <a:t>g</a:t>
            </a:r>
            <a:r>
              <a:rPr lang="zh-TW" altLang="en-US" dirty="0"/>
              <a:t>步驟</a:t>
            </a:r>
            <a:r>
              <a:rPr lang="en-US" dirty="0"/>
              <a:t>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04732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4EC3-DD24-8837-D9EE-ECE80D1E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AFDD-EBFB-10A5-53AA-19C6DE24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0406"/>
          </a:xfrm>
        </p:spPr>
        <p:txBody>
          <a:bodyPr>
            <a:normAutofit/>
          </a:bodyPr>
          <a:lstStyle/>
          <a:p>
            <a:r>
              <a:rPr lang="en-TW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中，</a:t>
            </a:r>
            <a:r>
              <a:rPr lang="en-US" altLang="zh-TW" dirty="0"/>
              <a:t>function</a:t>
            </a:r>
            <a:r>
              <a:rPr lang="zh-TW" altLang="en-US" dirty="0"/>
              <a:t>是一種特別的物件。</a:t>
            </a:r>
            <a:r>
              <a:rPr lang="en-US" altLang="zh-TW" dirty="0"/>
              <a:t>(</a:t>
            </a:r>
            <a:r>
              <a:rPr lang="zh-TW" altLang="en-US" dirty="0"/>
              <a:t>從</a:t>
            </a:r>
            <a:r>
              <a:rPr lang="en-US" altLang="zh-TW" dirty="0"/>
              <a:t>Prototype</a:t>
            </a:r>
            <a:r>
              <a:rPr lang="zh-TW" altLang="en-US" dirty="0"/>
              <a:t> </a:t>
            </a:r>
            <a:r>
              <a:rPr lang="en-US" altLang="zh-TW" dirty="0"/>
              <a:t>inheritance</a:t>
            </a:r>
            <a:r>
              <a:rPr lang="zh-TW" altLang="en-US" dirty="0"/>
              <a:t>可以看出，所有的</a:t>
            </a:r>
            <a:r>
              <a:rPr lang="en-US" altLang="zh-TW" dirty="0"/>
              <a:t>function</a:t>
            </a:r>
            <a:r>
              <a:rPr lang="zh-TW" altLang="en-US" dirty="0"/>
              <a:t>都有繼承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prototype</a:t>
            </a:r>
            <a:r>
              <a:rPr lang="zh-TW" altLang="en-US" dirty="0"/>
              <a:t>。因此，</a:t>
            </a:r>
            <a:r>
              <a:rPr lang="en-US" altLang="zh-TW" dirty="0"/>
              <a:t>function</a:t>
            </a:r>
            <a:r>
              <a:rPr lang="zh-TW" altLang="en-US" dirty="0"/>
              <a:t>也是</a:t>
            </a:r>
            <a:r>
              <a:rPr lang="en-US" altLang="zh-TW" dirty="0"/>
              <a:t>object</a:t>
            </a:r>
            <a:r>
              <a:rPr lang="zh-TW" altLang="en-US" dirty="0"/>
              <a:t>的一種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中的</a:t>
            </a:r>
            <a:r>
              <a:rPr lang="en-US" altLang="zh-TW" dirty="0" err="1"/>
              <a:t>Function.prototype</a:t>
            </a:r>
            <a:r>
              <a:rPr lang="zh-TW" altLang="en-US" dirty="0"/>
              <a:t>內有以下三個常用</a:t>
            </a:r>
            <a:r>
              <a:rPr lang="en-US" altLang="zh-TW" dirty="0"/>
              <a:t>methods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function.bind</a:t>
            </a:r>
            <a:r>
              <a:rPr lang="en-US" altLang="zh-TW" dirty="0"/>
              <a:t>(obj) –</a:t>
            </a:r>
            <a:r>
              <a:rPr lang="zh-TW" altLang="en-US" dirty="0"/>
              <a:t> 將</a:t>
            </a:r>
            <a:r>
              <a:rPr lang="en-US" altLang="zh-TW" dirty="0"/>
              <a:t>function</a:t>
            </a:r>
            <a:r>
              <a:rPr lang="zh-TW" altLang="en-US" dirty="0"/>
              <a:t> 的</a:t>
            </a:r>
            <a:r>
              <a:rPr lang="ja-JP" altLang="en-US"/>
              <a:t> </a:t>
            </a:r>
            <a:r>
              <a:rPr lang="en-US" altLang="zh-TW" dirty="0"/>
              <a:t>this </a:t>
            </a:r>
            <a:r>
              <a:rPr lang="ja-JP" altLang="en-US"/>
              <a:t>關鍵字綁定</a:t>
            </a:r>
            <a:r>
              <a:rPr lang="en-US" altLang="zh-TW" dirty="0"/>
              <a:t>(bind)</a:t>
            </a:r>
            <a:r>
              <a:rPr lang="ja-JP" altLang="en-US"/>
              <a:t>為</a:t>
            </a:r>
            <a:r>
              <a:rPr lang="en-US" altLang="zh-TW" dirty="0"/>
              <a:t>obj 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function.call</a:t>
            </a:r>
            <a:r>
              <a:rPr lang="en-US" altLang="zh-TW" dirty="0"/>
              <a:t>(obj,</a:t>
            </a:r>
            <a:r>
              <a:rPr lang="zh-TW" altLang="en-US" dirty="0"/>
              <a:t> </a:t>
            </a:r>
            <a:r>
              <a:rPr lang="en-US" altLang="zh-TW" dirty="0"/>
              <a:t>arg1, /* …, */ </a:t>
            </a:r>
            <a:r>
              <a:rPr lang="en-US" altLang="zh-TW" dirty="0" err="1"/>
              <a:t>argN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ja-JP" altLang="en-US"/>
              <a:t>使用給定的</a:t>
            </a:r>
            <a:r>
              <a:rPr lang="en-US" altLang="zh-TW" dirty="0"/>
              <a:t>obj</a:t>
            </a:r>
            <a:r>
              <a:rPr lang="zh-TW" altLang="en-US" dirty="0"/>
              <a:t>當作 </a:t>
            </a:r>
            <a:r>
              <a:rPr lang="en-US" altLang="zh-TW" dirty="0"/>
              <a:t>this </a:t>
            </a:r>
            <a:r>
              <a:rPr lang="ja-JP" altLang="en-US"/>
              <a:t>值來調用函數。</a:t>
            </a:r>
            <a:r>
              <a:rPr lang="en-US" altLang="zh-TW" dirty="0"/>
              <a:t> arg1, /* …, */ </a:t>
            </a:r>
            <a:r>
              <a:rPr lang="en-US" altLang="zh-TW" dirty="0" err="1"/>
              <a:t>argN</a:t>
            </a:r>
            <a:r>
              <a:rPr lang="zh-TW" altLang="en-US" dirty="0"/>
              <a:t>為</a:t>
            </a:r>
            <a:r>
              <a:rPr lang="en-US" altLang="zh-TW" dirty="0"/>
              <a:t>optional</a:t>
            </a:r>
            <a:r>
              <a:rPr lang="zh-TW" altLang="en-US" dirty="0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function.apply</a:t>
            </a:r>
            <a:r>
              <a:rPr lang="en-US" altLang="zh-TW" dirty="0"/>
              <a:t>(obj,</a:t>
            </a:r>
            <a:r>
              <a:rPr lang="zh-TW" altLang="en-US" dirty="0"/>
              <a:t> </a:t>
            </a:r>
            <a:r>
              <a:rPr lang="en-US" dirty="0" err="1"/>
              <a:t>argsArray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與</a:t>
            </a:r>
            <a:r>
              <a:rPr lang="en-US" altLang="zh-TW" dirty="0"/>
              <a:t>call</a:t>
            </a:r>
            <a:r>
              <a:rPr lang="zh-TW" altLang="en-US" dirty="0"/>
              <a:t>相同，但</a:t>
            </a:r>
            <a:r>
              <a:rPr lang="en-US" altLang="zh-TW" dirty="0"/>
              <a:t>arguments</a:t>
            </a:r>
            <a:r>
              <a:rPr lang="zh-TW" altLang="en-US" dirty="0"/>
              <a:t>是使用</a:t>
            </a:r>
            <a:r>
              <a:rPr lang="en-US" altLang="zh-TW" dirty="0"/>
              <a:t>arguments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ja-JP" altLang="en-US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171659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E31F-BF79-A3BE-9F6A-7B65CF90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Prototype</a:t>
            </a:r>
            <a:r>
              <a:rPr lang="zh-TW" altLang="en-US" dirty="0"/>
              <a:t> </a:t>
            </a:r>
            <a:r>
              <a:rPr lang="en-US" altLang="zh-TW" dirty="0"/>
              <a:t>Inheritance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Constructors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C572-ABDE-15B1-393D-808431C8D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4161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一個</a:t>
            </a:r>
            <a:r>
              <a:rPr lang="zh-TW" altLang="en-US" dirty="0"/>
              <a:t> 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可以透過兩個設定來繼承另一個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物件：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的內部執行</a:t>
            </a:r>
            <a:r>
              <a:rPr lang="en-US" altLang="zh-TW" dirty="0" err="1"/>
              <a:t>B.call</a:t>
            </a:r>
            <a:r>
              <a:rPr lang="en-US" altLang="zh-TW" dirty="0"/>
              <a:t>(this,</a:t>
            </a:r>
            <a:r>
              <a:rPr lang="zh-TW" altLang="en-US" dirty="0"/>
              <a:t> </a:t>
            </a:r>
            <a:r>
              <a:rPr lang="en-US" altLang="zh-TW" dirty="0"/>
              <a:t>args1,</a:t>
            </a:r>
            <a:r>
              <a:rPr lang="zh-TW" altLang="en-US" dirty="0"/>
              <a:t> </a:t>
            </a:r>
            <a:r>
              <a:rPr lang="en-US" altLang="zh-TW" dirty="0"/>
              <a:t>…,</a:t>
            </a:r>
            <a:r>
              <a:rPr lang="zh-TW" altLang="en-US" dirty="0"/>
              <a:t> </a:t>
            </a:r>
            <a:r>
              <a:rPr lang="en-US" altLang="zh-TW" dirty="0" err="1"/>
              <a:t>argsN</a:t>
            </a:r>
            <a:r>
              <a:rPr lang="en-US" altLang="zh-TW" dirty="0"/>
              <a:t>)</a:t>
            </a:r>
            <a:r>
              <a:rPr lang="zh-TW" altLang="en-US" dirty="0"/>
              <a:t>。我們可以透過這段程式碼直接將</a:t>
            </a:r>
            <a:r>
              <a:rPr lang="en-US" altLang="zh-TW" dirty="0"/>
              <a:t>B</a:t>
            </a:r>
            <a:r>
              <a:rPr lang="zh-TW" altLang="en-US" dirty="0"/>
              <a:t>所設定的屬性套給</a:t>
            </a:r>
            <a:r>
              <a:rPr lang="en-US" altLang="zh-TW" dirty="0"/>
              <a:t>A</a:t>
            </a:r>
            <a:r>
              <a:rPr lang="zh-TW" altLang="en-US" dirty="0"/>
              <a:t>做使用。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設定</a:t>
            </a:r>
            <a:r>
              <a:rPr lang="en-US" altLang="zh-TW" dirty="0" err="1"/>
              <a:t>A.prototype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Object.create</a:t>
            </a:r>
            <a:r>
              <a:rPr lang="en-US" altLang="zh-TW" dirty="0"/>
              <a:t>(</a:t>
            </a:r>
            <a:r>
              <a:rPr lang="en-US" altLang="zh-TW" dirty="0" err="1"/>
              <a:t>B.prototype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> </a:t>
            </a:r>
            <a:r>
              <a:rPr lang="en-US" altLang="zh-TW" dirty="0" err="1"/>
              <a:t>Object.create</a:t>
            </a:r>
            <a:r>
              <a:rPr lang="en-US" altLang="zh-TW" dirty="0"/>
              <a:t>()</a:t>
            </a:r>
            <a:r>
              <a:rPr lang="zh-TW" altLang="en-US" dirty="0"/>
              <a:t>可以創建一個全新的物件。這樣一來，所有在</a:t>
            </a:r>
            <a:r>
              <a:rPr lang="en-US" altLang="zh-TW" dirty="0" err="1"/>
              <a:t>B.prototype</a:t>
            </a:r>
            <a:r>
              <a:rPr lang="zh-TW" altLang="en-US" dirty="0"/>
              <a:t>內部的</a:t>
            </a:r>
            <a:r>
              <a:rPr lang="en-US" altLang="zh-TW" dirty="0"/>
              <a:t>attributes</a:t>
            </a:r>
            <a:r>
              <a:rPr lang="zh-TW" altLang="en-US" dirty="0"/>
              <a:t>與</a:t>
            </a:r>
            <a:r>
              <a:rPr lang="en-US" altLang="zh-TW" dirty="0"/>
              <a:t>methods</a:t>
            </a:r>
            <a:r>
              <a:rPr lang="zh-TW" altLang="en-US" dirty="0"/>
              <a:t>都可以套用給</a:t>
            </a:r>
            <a:r>
              <a:rPr lang="en-US" altLang="zh-TW" dirty="0" err="1"/>
              <a:t>A.prototype</a:t>
            </a:r>
            <a:r>
              <a:rPr lang="zh-TW" altLang="en-US" dirty="0"/>
              <a:t>。所有</a:t>
            </a:r>
            <a:r>
              <a:rPr lang="en-US" altLang="zh-TW" dirty="0" err="1"/>
              <a:t>A.prototype</a:t>
            </a:r>
            <a:r>
              <a:rPr lang="zh-TW" altLang="en-US" dirty="0"/>
              <a:t>所設定的額外的</a:t>
            </a:r>
            <a:r>
              <a:rPr lang="en-US" altLang="zh-TW" dirty="0"/>
              <a:t>attributes </a:t>
            </a:r>
            <a:r>
              <a:rPr lang="zh-TW" altLang="en-US" dirty="0"/>
              <a:t>與</a:t>
            </a:r>
            <a:r>
              <a:rPr lang="en-US" altLang="zh-TW" dirty="0"/>
              <a:t>methods</a:t>
            </a:r>
            <a:r>
              <a:rPr lang="zh-TW" altLang="en-US" dirty="0"/>
              <a:t>都需要寫在</a:t>
            </a:r>
            <a:r>
              <a:rPr lang="en-US" altLang="zh-TW" dirty="0" err="1"/>
              <a:t>A.prototype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Object.create</a:t>
            </a:r>
            <a:r>
              <a:rPr lang="en-US" altLang="zh-TW" dirty="0"/>
              <a:t>(</a:t>
            </a:r>
            <a:r>
              <a:rPr lang="en-US" altLang="zh-TW" dirty="0" err="1"/>
              <a:t>B.prototype</a:t>
            </a:r>
            <a:r>
              <a:rPr lang="en-US" altLang="zh-TW" dirty="0"/>
              <a:t>)</a:t>
            </a:r>
            <a:r>
              <a:rPr lang="zh-TW" altLang="en-US" dirty="0"/>
              <a:t>這行程式碼的下方。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52236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57A8-5522-F8D5-EED2-35377384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Prototype</a:t>
            </a:r>
            <a:r>
              <a:rPr lang="zh-TW" altLang="en-US" dirty="0"/>
              <a:t> </a:t>
            </a:r>
            <a:r>
              <a:rPr lang="en-US" altLang="zh-TW" dirty="0"/>
              <a:t>Inheritance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Constructors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AE36-F20E-0C00-3E49-E091367A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不能寫</a:t>
            </a:r>
            <a:r>
              <a:rPr lang="en-US" altLang="zh-TW" dirty="0" err="1"/>
              <a:t>A.prototype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B.prototype</a:t>
            </a:r>
            <a:r>
              <a:rPr lang="zh-TW" altLang="en-US" dirty="0"/>
              <a:t>是因為，</a:t>
            </a:r>
            <a:r>
              <a:rPr lang="en-US" altLang="zh-TW" dirty="0" err="1"/>
              <a:t>constructor.prototype</a:t>
            </a:r>
            <a:r>
              <a:rPr lang="zh-TW" altLang="en-US" dirty="0"/>
              <a:t>是</a:t>
            </a:r>
            <a:r>
              <a:rPr lang="en-US" altLang="zh-TW" dirty="0"/>
              <a:t>reference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，如果寫</a:t>
            </a:r>
            <a:endParaRPr lang="en-US" altLang="zh-TW" dirty="0"/>
          </a:p>
          <a:p>
            <a:r>
              <a:rPr lang="en-US" altLang="zh-TW" i="1" dirty="0" err="1"/>
              <a:t>A.prototype</a:t>
            </a:r>
            <a:r>
              <a:rPr lang="zh-TW" altLang="en-US" i="1" dirty="0"/>
              <a:t> </a:t>
            </a:r>
            <a:r>
              <a:rPr lang="en-US" altLang="zh-TW" i="1" dirty="0"/>
              <a:t>=</a:t>
            </a:r>
            <a:r>
              <a:rPr lang="zh-TW" altLang="en-US" i="1" dirty="0"/>
              <a:t> </a:t>
            </a:r>
            <a:r>
              <a:rPr lang="en-US" altLang="zh-TW" i="1" dirty="0" err="1"/>
              <a:t>B.prototype</a:t>
            </a:r>
            <a:r>
              <a:rPr lang="en-US" altLang="zh-TW" i="1" dirty="0"/>
              <a:t>;</a:t>
            </a:r>
          </a:p>
          <a:p>
            <a:r>
              <a:rPr lang="en-US" altLang="zh-TW" i="1" dirty="0" err="1"/>
              <a:t>A.prototype.add</a:t>
            </a:r>
            <a:r>
              <a:rPr lang="zh-TW" altLang="en-US" i="1" dirty="0"/>
              <a:t> </a:t>
            </a:r>
            <a:r>
              <a:rPr lang="en-US" altLang="zh-TW" i="1" dirty="0"/>
              <a:t>=</a:t>
            </a:r>
            <a:r>
              <a:rPr lang="zh-TW" altLang="en-US" i="1" dirty="0"/>
              <a:t> </a:t>
            </a:r>
            <a:r>
              <a:rPr lang="en-US" altLang="zh-TW" i="1" dirty="0"/>
              <a:t>function()</a:t>
            </a:r>
            <a:r>
              <a:rPr lang="zh-TW" altLang="en-US" i="1" dirty="0"/>
              <a:t> </a:t>
            </a:r>
            <a:r>
              <a:rPr lang="en-US" altLang="zh-TW" i="1" dirty="0"/>
              <a:t>{…}</a:t>
            </a:r>
          </a:p>
          <a:p>
            <a:r>
              <a:rPr lang="en-US" dirty="0" err="1"/>
              <a:t>則</a:t>
            </a:r>
            <a:r>
              <a:rPr lang="en-US" altLang="zh-TW" dirty="0" err="1"/>
              <a:t>A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兩個</a:t>
            </a:r>
            <a:r>
              <a:rPr lang="en-US" altLang="zh-TW" dirty="0"/>
              <a:t>prototype</a:t>
            </a:r>
            <a:r>
              <a:rPr lang="zh-TW" altLang="en-US" dirty="0"/>
              <a:t>都指向記憶體的相同位置，且兩個</a:t>
            </a:r>
            <a:r>
              <a:rPr lang="en-US" altLang="zh-TW" dirty="0"/>
              <a:t>prototype</a:t>
            </a:r>
            <a:r>
              <a:rPr lang="zh-TW" altLang="en-US" dirty="0"/>
              <a:t>都有</a:t>
            </a:r>
            <a:r>
              <a:rPr lang="en-US" altLang="zh-TW" dirty="0"/>
              <a:t>add()</a:t>
            </a:r>
            <a:r>
              <a:rPr lang="zh-TW" altLang="en-US" dirty="0"/>
              <a:t>這個</a:t>
            </a:r>
            <a:r>
              <a:rPr lang="en-US" altLang="zh-TW" dirty="0"/>
              <a:t>methods</a:t>
            </a:r>
            <a:r>
              <a:rPr lang="zh-TW" altLang="en-US" dirty="0"/>
              <a:t>了。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13123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7314-A94B-BACC-3716-3D9E21D5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CC39-2BF4-2541-79C6-75EFDFE3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0406"/>
          </a:xfrm>
        </p:spPr>
        <p:txBody>
          <a:bodyPr>
            <a:normAutofit/>
          </a:bodyPr>
          <a:lstStyle/>
          <a:p>
            <a:r>
              <a:rPr lang="ja-JP" altLang="en-US" dirty="0"/>
              <a:t>在 </a:t>
            </a:r>
            <a:r>
              <a:rPr lang="en-US" dirty="0"/>
              <a:t>ECMAScript 2015 </a:t>
            </a:r>
            <a:r>
              <a:rPr lang="ja-JP" altLang="en-US" dirty="0"/>
              <a:t>中引入的 </a:t>
            </a:r>
            <a:r>
              <a:rPr lang="en-US" dirty="0"/>
              <a:t>JavaScript </a:t>
            </a:r>
            <a:r>
              <a:rPr lang="en-US" altLang="zh-TW" dirty="0"/>
              <a:t>Class</a:t>
            </a:r>
            <a:r>
              <a:rPr lang="ja-JP" altLang="en-US" dirty="0"/>
              <a:t>語法，可以用來取代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ja-JP" altLang="en-US" dirty="0"/>
              <a:t>。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ja-JP" altLang="en-US" dirty="0">
                <a:solidFill>
                  <a:srgbClr val="FF0000"/>
                </a:solidFill>
              </a:rPr>
              <a:t>語法是 </a:t>
            </a:r>
            <a:r>
              <a:rPr lang="en-US" dirty="0">
                <a:solidFill>
                  <a:srgbClr val="FF0000"/>
                </a:solidFill>
              </a:rPr>
              <a:t>JavaScript </a:t>
            </a:r>
            <a:r>
              <a:rPr lang="en-US" dirty="0" err="1">
                <a:solidFill>
                  <a:srgbClr val="FF0000"/>
                </a:solidFill>
              </a:rPr>
              <a:t>基於</a:t>
            </a:r>
            <a:r>
              <a:rPr lang="ja-JP" altLang="en-US" dirty="0">
                <a:solidFill>
                  <a:srgbClr val="FF0000"/>
                </a:solidFill>
              </a:rPr>
              <a:t>現有的</a:t>
            </a:r>
            <a:r>
              <a:rPr lang="en-US" altLang="zh-TW" dirty="0">
                <a:solidFill>
                  <a:srgbClr val="FF0000"/>
                </a:solidFill>
              </a:rPr>
              <a:t>prototype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inheritance</a:t>
            </a:r>
            <a:r>
              <a:rPr lang="ja-JP" altLang="en-US" dirty="0">
                <a:solidFill>
                  <a:srgbClr val="FF0000"/>
                </a:solidFill>
              </a:rPr>
              <a:t>的語法糖</a:t>
            </a:r>
            <a:r>
              <a:rPr lang="ja-JP" altLang="en-US" dirty="0"/>
              <a:t>。</a:t>
            </a:r>
            <a:r>
              <a:rPr lang="en-US" altLang="zh-TW" dirty="0"/>
              <a:t>(Class</a:t>
            </a:r>
            <a:r>
              <a:rPr lang="zh-TW" altLang="en-US" dirty="0"/>
              <a:t>語法與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語法可以完全互換</a:t>
            </a:r>
            <a:r>
              <a:rPr lang="en-US" altLang="zh-TW" dirty="0"/>
              <a:t>)</a:t>
            </a:r>
            <a:endParaRPr lang="en-US" altLang="ja-JP" dirty="0"/>
          </a:p>
          <a:p>
            <a:r>
              <a:rPr lang="ja-JP" altLang="en-US" dirty="0"/>
              <a:t>若一個</a:t>
            </a:r>
            <a:r>
              <a:rPr lang="en-US" altLang="zh-TW" dirty="0"/>
              <a:t>constructor</a:t>
            </a:r>
            <a:r>
              <a:rPr lang="zh-TW" altLang="en-US" dirty="0"/>
              <a:t>要繼承另一個</a:t>
            </a:r>
            <a:r>
              <a:rPr lang="en-US" altLang="zh-TW" dirty="0"/>
              <a:t>constructor</a:t>
            </a:r>
            <a:r>
              <a:rPr lang="zh-TW" altLang="en-US" dirty="0"/>
              <a:t>的</a:t>
            </a:r>
            <a:r>
              <a:rPr lang="en-US" altLang="zh-TW" dirty="0"/>
              <a:t>prototype</a:t>
            </a:r>
            <a:r>
              <a:rPr lang="zh-TW" altLang="en-US" dirty="0"/>
              <a:t>物件，則可使用</a:t>
            </a:r>
            <a:r>
              <a:rPr lang="en-US" altLang="zh-TW" dirty="0"/>
              <a:t>extends</a:t>
            </a:r>
            <a:r>
              <a:rPr lang="zh-TW" altLang="en-US" dirty="0"/>
              <a:t>關鍵字。</a:t>
            </a:r>
            <a:endParaRPr lang="en-US" altLang="zh-TW" dirty="0"/>
          </a:p>
          <a:p>
            <a:r>
              <a:rPr lang="en-US" altLang="zh-TW" dirty="0"/>
              <a:t>Static</a:t>
            </a:r>
            <a:r>
              <a:rPr lang="zh-TW" altLang="en-US" dirty="0"/>
              <a:t>關鍵字在</a:t>
            </a:r>
            <a:r>
              <a:rPr lang="en-US" altLang="zh-TW"/>
              <a:t>class</a:t>
            </a:r>
            <a:r>
              <a:rPr lang="zh-TW" altLang="en-US"/>
              <a:t>上</a:t>
            </a:r>
            <a:r>
              <a:rPr lang="zh-TW" altLang="en-US" dirty="0"/>
              <a:t>定義</a:t>
            </a:r>
            <a:r>
              <a:rPr lang="en-US" altLang="zh-TW" dirty="0"/>
              <a:t>attributes</a:t>
            </a:r>
            <a:r>
              <a:rPr lang="zh-TW" altLang="en-US" dirty="0"/>
              <a:t>與</a:t>
            </a:r>
            <a:r>
              <a:rPr lang="en-US" altLang="zh-TW" dirty="0"/>
              <a:t>methods</a:t>
            </a:r>
            <a:r>
              <a:rPr lang="ja-JP" altLang="en-US" dirty="0"/>
              <a:t>。另外，我們可以透過</a:t>
            </a:r>
            <a:r>
              <a:rPr lang="en-US" altLang="zh-TW" dirty="0"/>
              <a:t>class</a:t>
            </a:r>
            <a:r>
              <a:rPr lang="zh-TW" altLang="en-US" dirty="0"/>
              <a:t>本身來訪問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或是執行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。</a:t>
            </a:r>
            <a:r>
              <a:rPr lang="en-US" altLang="zh-TW" dirty="0"/>
              <a:t> Static</a:t>
            </a:r>
            <a:r>
              <a:rPr lang="zh-TW" altLang="en-US" dirty="0"/>
              <a:t>關鍵字所設定的</a:t>
            </a:r>
            <a:r>
              <a:rPr lang="en-US" altLang="zh-TW" dirty="0"/>
              <a:t>attribute</a:t>
            </a:r>
            <a:r>
              <a:rPr lang="zh-TW" altLang="en-US" dirty="0"/>
              <a:t>和</a:t>
            </a:r>
            <a:r>
              <a:rPr lang="en-US" altLang="zh-TW" dirty="0"/>
              <a:t>method</a:t>
            </a:r>
            <a:r>
              <a:rPr lang="zh-TW" altLang="en-US" dirty="0"/>
              <a:t>屬於</a:t>
            </a:r>
            <a:r>
              <a:rPr lang="en-US" altLang="zh-TW" dirty="0"/>
              <a:t>class</a:t>
            </a:r>
            <a:r>
              <a:rPr lang="zh-TW" altLang="en-US" dirty="0"/>
              <a:t>本身，不屬於每個由</a:t>
            </a:r>
            <a:r>
              <a:rPr lang="en-US" altLang="zh-TW" dirty="0"/>
              <a:t>class</a:t>
            </a:r>
            <a:r>
              <a:rPr lang="zh-TW" altLang="en-US" dirty="0"/>
              <a:t>所製作出的物件。</a:t>
            </a:r>
            <a:r>
              <a:rPr lang="en-US" altLang="zh-TW" dirty="0"/>
              <a:t>(</a:t>
            </a:r>
            <a:r>
              <a:rPr lang="zh-TW" altLang="en-US" dirty="0"/>
              <a:t>本質上來說，</a:t>
            </a:r>
            <a:r>
              <a:rPr lang="en-US" altLang="zh-TW" dirty="0"/>
              <a:t>Static</a:t>
            </a:r>
            <a:r>
              <a:rPr lang="zh-TW" altLang="en-US" dirty="0"/>
              <a:t>關鍵字就是將</a:t>
            </a:r>
            <a:r>
              <a:rPr lang="en-US" altLang="zh-TW" dirty="0"/>
              <a:t>attribute</a:t>
            </a:r>
            <a:r>
              <a:rPr lang="zh-TW" altLang="en-US" dirty="0"/>
              <a:t>與</a:t>
            </a:r>
            <a:r>
              <a:rPr lang="en-US" altLang="zh-TW" dirty="0"/>
              <a:t>method</a:t>
            </a:r>
            <a:r>
              <a:rPr lang="zh-TW" altLang="en-US" dirty="0"/>
              <a:t>設定在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這個物件上面，而不是在</a:t>
            </a:r>
            <a:r>
              <a:rPr lang="en-US" altLang="zh-TW" dirty="0" err="1"/>
              <a:t>constructor.prototype</a:t>
            </a:r>
            <a:r>
              <a:rPr lang="zh-TW" altLang="en-US" dirty="0"/>
              <a:t>這個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的屬性上面</a:t>
            </a:r>
            <a:r>
              <a:rPr lang="en-US" altLang="zh-TW" dirty="0"/>
              <a:t>)</a:t>
            </a:r>
            <a:endParaRPr lang="en-TW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106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6DC4-369D-C94A-7463-39448899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Attributes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JS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1756-CABD-A867-3CB9-80A1945C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當中的內建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(or</a:t>
            </a:r>
            <a:r>
              <a:rPr lang="zh-TW" altLang="en-US" dirty="0"/>
              <a:t> </a:t>
            </a:r>
            <a:r>
              <a:rPr lang="en-US" altLang="zh-TW" dirty="0"/>
              <a:t>constructor</a:t>
            </a:r>
            <a:r>
              <a:rPr lang="zh-TW" altLang="en-US" dirty="0"/>
              <a:t> </a:t>
            </a:r>
            <a:r>
              <a:rPr lang="en-US" altLang="zh-TW" dirty="0"/>
              <a:t>function)</a:t>
            </a:r>
            <a:r>
              <a:rPr lang="zh-TW" altLang="en-US" dirty="0"/>
              <a:t>有許多 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properties,</a:t>
            </a:r>
            <a:r>
              <a:rPr lang="zh-TW" altLang="en-US" dirty="0"/>
              <a:t> 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methods,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r>
              <a:rPr lang="zh-TW" altLang="en-US" dirty="0"/>
              <a:t> </a:t>
            </a:r>
            <a:r>
              <a:rPr lang="en-US" altLang="zh-TW" dirty="0"/>
              <a:t>properties,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例如，</a:t>
            </a:r>
            <a:r>
              <a:rPr lang="en-US" altLang="zh-TW" dirty="0"/>
              <a:t>Array</a:t>
            </a:r>
            <a:r>
              <a:rPr lang="zh-TW" altLang="en-US" dirty="0"/>
              <a:t>的</a:t>
            </a:r>
            <a:r>
              <a:rPr lang="en-US" altLang="zh-TW" dirty="0" err="1">
                <a:solidFill>
                  <a:srgbClr val="FF0000"/>
                </a:solidFill>
              </a:rPr>
              <a:t>Array.isArray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en-US" dirty="0">
                <a:solidFill>
                  <a:srgbClr val="FF0000"/>
                </a:solidFill>
              </a:rPr>
              <a:t>就是</a:t>
            </a:r>
            <a:r>
              <a:rPr lang="en-US" altLang="zh-TW" dirty="0">
                <a:solidFill>
                  <a:srgbClr val="FF0000"/>
                </a:solidFill>
              </a:rPr>
              <a:t>Array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static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method</a:t>
            </a:r>
            <a:r>
              <a:rPr lang="zh-TW" altLang="en-US" dirty="0">
                <a:solidFill>
                  <a:srgbClr val="FF0000"/>
                </a:solidFill>
              </a:rPr>
              <a:t>，可用來確認某個資料是不是</a:t>
            </a:r>
            <a:r>
              <a:rPr lang="en-US" altLang="zh-TW" dirty="0">
                <a:solidFill>
                  <a:srgbClr val="FF0000"/>
                </a:solidFill>
              </a:rPr>
              <a:t>Array</a:t>
            </a:r>
            <a:r>
              <a:rPr lang="zh-TW" altLang="en-US" dirty="0"/>
              <a:t>。若我們用</a:t>
            </a:r>
            <a:r>
              <a:rPr lang="en-US" altLang="zh-TW" dirty="0" err="1"/>
              <a:t>typeof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 dirty="0"/>
              <a:t>確認</a:t>
            </a:r>
            <a:r>
              <a:rPr lang="en-US" altLang="zh-TW" dirty="0"/>
              <a:t>array</a:t>
            </a:r>
            <a:r>
              <a:rPr lang="zh-TW" altLang="en-US" dirty="0"/>
              <a:t>的資料類型，只能看到</a:t>
            </a:r>
            <a:r>
              <a:rPr lang="en-US" altLang="zh-TW" dirty="0"/>
              <a:t>object</a:t>
            </a:r>
            <a:r>
              <a:rPr lang="zh-TW" altLang="en-US" dirty="0"/>
              <a:t>。因此，要確認某個變數是否為</a:t>
            </a:r>
            <a:r>
              <a:rPr lang="en-US" altLang="zh-TW" dirty="0"/>
              <a:t>array</a:t>
            </a:r>
            <a:r>
              <a:rPr lang="zh-TW" altLang="en-US" dirty="0"/>
              <a:t>，必須用</a:t>
            </a:r>
            <a:r>
              <a:rPr lang="en-US" altLang="zh-TW" dirty="0" err="1"/>
              <a:t>Array.isArray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另一個例子，</a:t>
            </a:r>
            <a:r>
              <a:rPr lang="en-US" altLang="zh-TW" dirty="0">
                <a:solidFill>
                  <a:srgbClr val="FF0000"/>
                </a:solidFill>
              </a:rPr>
              <a:t>Math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內部所有的</a:t>
            </a:r>
            <a:r>
              <a:rPr lang="en-US" altLang="zh-TW" dirty="0">
                <a:solidFill>
                  <a:srgbClr val="FF0000"/>
                </a:solidFill>
              </a:rPr>
              <a:t>properties</a:t>
            </a:r>
            <a:r>
              <a:rPr lang="zh-TW" altLang="en-US" dirty="0">
                <a:solidFill>
                  <a:srgbClr val="FF0000"/>
                </a:solidFill>
              </a:rPr>
              <a:t>以及</a:t>
            </a:r>
            <a:r>
              <a:rPr lang="en-US" altLang="zh-TW" dirty="0">
                <a:solidFill>
                  <a:srgbClr val="FF0000"/>
                </a:solidFill>
              </a:rPr>
              <a:t>methods</a:t>
            </a:r>
            <a:r>
              <a:rPr lang="zh-TW" altLang="en-US" dirty="0">
                <a:solidFill>
                  <a:srgbClr val="FF0000"/>
                </a:solidFill>
              </a:rPr>
              <a:t>都是</a:t>
            </a:r>
            <a:r>
              <a:rPr lang="en-US" altLang="zh-TW" dirty="0">
                <a:solidFill>
                  <a:srgbClr val="FF0000"/>
                </a:solidFill>
              </a:rPr>
              <a:t>static</a:t>
            </a:r>
            <a:r>
              <a:rPr lang="zh-TW" altLang="en-US" dirty="0"/>
              <a:t>，所以我們可以使用</a:t>
            </a:r>
            <a:r>
              <a:rPr lang="en-US" altLang="zh-TW" dirty="0" err="1"/>
              <a:t>Math.E</a:t>
            </a:r>
            <a:r>
              <a:rPr lang="zh-TW" altLang="en-US" dirty="0"/>
              <a:t>、</a:t>
            </a:r>
            <a:r>
              <a:rPr lang="en-US" altLang="zh-TW" dirty="0" err="1"/>
              <a:t>Math.PI</a:t>
            </a:r>
            <a:r>
              <a:rPr lang="zh-TW" altLang="en-US" dirty="0"/>
              <a:t>、</a:t>
            </a:r>
            <a:r>
              <a:rPr lang="en-US" altLang="zh-TW" dirty="0" err="1"/>
              <a:t>Math.floor</a:t>
            </a:r>
            <a:r>
              <a:rPr lang="en-US" altLang="zh-TW" dirty="0"/>
              <a:t>()</a:t>
            </a:r>
            <a:r>
              <a:rPr lang="zh-TW" altLang="en-US" dirty="0"/>
              <a:t>等等的功能。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53226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024-18A7-C1CC-9566-7F31BFB7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全域執行環境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CD5B-DC74-420F-634B-BC3282BC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結束後，會進入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逐行</a:t>
            </a:r>
            <a:r>
              <a:rPr lang="en-US" altLang="ja-JP" dirty="0"/>
              <a:t>( </a:t>
            </a:r>
            <a:r>
              <a:rPr lang="en-US" dirty="0"/>
              <a:t>line by line )</a:t>
            </a:r>
            <a:r>
              <a:rPr lang="ja-JP" altLang="en-US"/>
              <a:t>執行</a:t>
            </a:r>
            <a:r>
              <a:rPr lang="ja-JP" altLang="en-TW"/>
              <a:t>程式碼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遇到遞迴時，則使用</a:t>
            </a:r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stack</a:t>
            </a:r>
            <a:r>
              <a:rPr lang="zh-TW" altLang="en-US" dirty="0"/>
              <a:t>來排定工作順序。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9001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C930-0663-BBFB-41FD-E6B6F4D7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函式執行環境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3E66-5A5B-AA26-33C7-889D99CD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9582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/>
              <a:t>每次的 </a:t>
            </a:r>
            <a:r>
              <a:rPr lang="en-US" dirty="0"/>
              <a:t>function call ，JS</a:t>
            </a:r>
            <a:r>
              <a:rPr lang="ja-JP" altLang="en-US"/>
              <a:t>引擎也都會創造一個</a:t>
            </a:r>
            <a:r>
              <a:rPr lang="en-US" dirty="0"/>
              <a:t>Function Execution Context。 </a:t>
            </a:r>
            <a:r>
              <a:rPr lang="ja-JP" altLang="en-US"/>
              <a:t>函式執行環境與全域執行環境非常類似，一樣</a:t>
            </a:r>
            <a:r>
              <a:rPr lang="en-US" dirty="0" err="1"/>
              <a:t>也有</a:t>
            </a:r>
            <a:r>
              <a:rPr lang="en-US" altLang="zh-TW" dirty="0"/>
              <a:t> 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 以及 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，但差別在於，</a:t>
            </a:r>
            <a:r>
              <a:rPr lang="ja-JP" altLang="en-US"/>
              <a:t>函式執行環境不創建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，而是創建</a:t>
            </a:r>
            <a:r>
              <a:rPr lang="en-US" altLang="zh-TW" dirty="0"/>
              <a:t>argument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r>
              <a:rPr lang="en-US" altLang="zh-TW" dirty="0"/>
              <a:t> Argument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包含了被放入此函式的</a:t>
            </a:r>
            <a:r>
              <a:rPr lang="en-US" altLang="zh-TW" dirty="0"/>
              <a:t>parameters</a:t>
            </a:r>
            <a:r>
              <a:rPr lang="zh-TW" altLang="en-US" dirty="0"/>
              <a:t>的數值參照值</a:t>
            </a:r>
            <a:r>
              <a:rPr lang="en-US" altLang="zh-TW" dirty="0"/>
              <a:t>(a reference to all the parameters passed into the function)</a:t>
            </a:r>
            <a:r>
              <a:rPr lang="zh-TW" altLang="en-US" dirty="0"/>
              <a:t>。</a:t>
            </a:r>
            <a:endParaRPr lang="en-US" altLang="ja-JP" dirty="0"/>
          </a:p>
          <a:p>
            <a:r>
              <a:rPr lang="ja-JP" altLang="en-US"/>
              <a:t>函式執行環境的</a:t>
            </a:r>
            <a:r>
              <a:rPr lang="en-US" altLang="zh-TW" dirty="0"/>
              <a:t>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是：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創建</a:t>
            </a:r>
            <a:r>
              <a:rPr lang="en-US" altLang="zh-TW" dirty="0"/>
              <a:t>argument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建立 </a:t>
            </a:r>
            <a:r>
              <a:rPr lang="en-US" dirty="0"/>
              <a:t>scope (</a:t>
            </a:r>
            <a:r>
              <a:rPr lang="ja-JP" altLang="en-US"/>
              <a:t>依照 </a:t>
            </a:r>
            <a:r>
              <a:rPr lang="en-US" dirty="0"/>
              <a:t>closure </a:t>
            </a:r>
            <a:r>
              <a:rPr lang="ja-JP" altLang="en-US"/>
              <a:t>這個準則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創建 </a:t>
            </a:r>
            <a:r>
              <a:rPr lang="en-US" dirty="0"/>
              <a:t>this 關鍵字。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將 </a:t>
            </a:r>
            <a:r>
              <a:rPr lang="en-US" dirty="0"/>
              <a:t>variables 、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ja-JP" altLang="en-US"/>
              <a:t>和 </a:t>
            </a:r>
            <a:r>
              <a:rPr lang="en-US" dirty="0"/>
              <a:t>function </a:t>
            </a:r>
            <a:r>
              <a:rPr lang="ja-JP" altLang="en-US"/>
              <a:t>分配至記憶體</a:t>
            </a:r>
            <a:r>
              <a:rPr lang="en-US" dirty="0"/>
              <a:t>。 (hoistin</a:t>
            </a:r>
            <a:r>
              <a:rPr lang="en-US" altLang="zh-TW" dirty="0"/>
              <a:t>g</a:t>
            </a:r>
            <a:r>
              <a:rPr lang="zh-TW" altLang="en-US" dirty="0"/>
              <a:t>步驟</a:t>
            </a:r>
            <a:r>
              <a:rPr lang="en-US" dirty="0"/>
              <a:t>)</a:t>
            </a:r>
            <a:endParaRPr lang="en-TW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79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FB9A-5653-C059-7EB7-DC1D01A6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函式執行環境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9B6F-FFB5-A280-87EC-0F3A67C7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結束後，會進入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逐行</a:t>
            </a:r>
            <a:r>
              <a:rPr lang="en-US" altLang="ja-JP" dirty="0"/>
              <a:t>( </a:t>
            </a:r>
            <a:r>
              <a:rPr lang="en-US" dirty="0"/>
              <a:t>line by line )</a:t>
            </a:r>
            <a:r>
              <a:rPr lang="ja-JP" altLang="en-US"/>
              <a:t>執行</a:t>
            </a:r>
            <a:r>
              <a:rPr lang="ja-JP" altLang="en-TW"/>
              <a:t>程式碼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遇到遞迴時，則使用</a:t>
            </a:r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stack</a:t>
            </a:r>
            <a:r>
              <a:rPr lang="zh-TW" altLang="en-US" dirty="0"/>
              <a:t>來排定工作順序。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9489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2B0EC7D-B624-836B-A04B-4A17CFA89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4949" y="160026"/>
            <a:ext cx="8922102" cy="60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1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B6DA-34B6-D68E-D069-367B7A6A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Hoisting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8C03-9FEB-6ABD-E8F8-8E3D7138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altLang="zh-TW" dirty="0"/>
              <a:t>Hoisting</a:t>
            </a:r>
            <a:r>
              <a:rPr lang="ja-JP" altLang="en-US"/>
              <a:t>是指</a:t>
            </a:r>
            <a:r>
              <a:rPr lang="en-US" altLang="zh-TW" dirty="0"/>
              <a:t>JS</a:t>
            </a:r>
            <a:r>
              <a:rPr lang="ja-JP" altLang="en-US"/>
              <a:t>引擎在執行代碼之前，將</a:t>
            </a:r>
            <a:r>
              <a:rPr lang="en-US" altLang="zh-TW" dirty="0"/>
              <a:t>function</a:t>
            </a:r>
            <a:r>
              <a:rPr lang="ja-JP" altLang="en-US"/>
              <a:t>、</a:t>
            </a:r>
            <a:r>
              <a:rPr lang="en-US" altLang="zh-TW" dirty="0"/>
              <a:t>variables</a:t>
            </a:r>
            <a:r>
              <a:rPr lang="ja-JP" altLang="en-US"/>
              <a:t>或</a:t>
            </a:r>
            <a:r>
              <a:rPr lang="en-US" altLang="zh-TW" dirty="0"/>
              <a:t>class</a:t>
            </a:r>
            <a:r>
              <a:rPr lang="ja-JP" altLang="en-US"/>
              <a:t>的</a:t>
            </a:r>
            <a:r>
              <a:rPr lang="en-US" altLang="zh-TW" dirty="0"/>
              <a:t>declaration</a:t>
            </a:r>
            <a:r>
              <a:rPr lang="ja-JP" altLang="en-US"/>
              <a:t>移動到其範圍頂部的過程。</a:t>
            </a:r>
            <a:endParaRPr lang="en-US" altLang="ja-JP" dirty="0"/>
          </a:p>
          <a:p>
            <a:r>
              <a:rPr lang="en-US" altLang="zh-TW" dirty="0"/>
              <a:t>Hoisting</a:t>
            </a:r>
            <a:r>
              <a:rPr lang="ja-JP" altLang="en-US"/>
              <a:t>的優點之一是，它允許我們在</a:t>
            </a:r>
            <a:r>
              <a:rPr lang="en-US" altLang="zh-TW" dirty="0"/>
              <a:t>code</a:t>
            </a:r>
            <a:r>
              <a:rPr lang="ja-JP" altLang="en-US"/>
              <a:t>中，</a:t>
            </a:r>
            <a:r>
              <a:rPr lang="en-US" altLang="zh-TW" dirty="0"/>
              <a:t>declare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ja-JP" altLang="en-US"/>
              <a:t>之前使用這個</a:t>
            </a:r>
            <a:r>
              <a:rPr lang="en-US" altLang="zh-TW" dirty="0"/>
              <a:t>function </a:t>
            </a:r>
            <a:r>
              <a:rPr lang="ja-JP" altLang="en-US"/>
              <a:t>。</a:t>
            </a:r>
            <a:r>
              <a:rPr lang="en-US" altLang="zh-TW" dirty="0"/>
              <a:t>(</a:t>
            </a:r>
            <a:r>
              <a:rPr lang="zh-TW" altLang="en-US" dirty="0"/>
              <a:t>但要小心，這個功能只對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  <a:r>
              <a:rPr lang="zh-TW" altLang="en-US" dirty="0"/>
              <a:t>有用。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Hoisting</a:t>
            </a:r>
            <a:r>
              <a:rPr lang="ja-JP" altLang="en-US"/>
              <a:t>也適用於</a:t>
            </a:r>
            <a:r>
              <a:rPr lang="en-US" altLang="zh-TW" dirty="0"/>
              <a:t>variables </a:t>
            </a:r>
            <a:r>
              <a:rPr lang="ja-JP" altLang="en-US"/>
              <a:t>，因此我們可以在</a:t>
            </a:r>
            <a:r>
              <a:rPr lang="en-US" altLang="zh-TW" dirty="0"/>
              <a:t>declaration</a:t>
            </a:r>
            <a:r>
              <a:rPr lang="ja-JP" altLang="en-US"/>
              <a:t>和</a:t>
            </a:r>
            <a:r>
              <a:rPr lang="en-US" altLang="ja-JP" dirty="0"/>
              <a:t>/</a:t>
            </a:r>
            <a:r>
              <a:rPr lang="ja-JP" altLang="en-US"/>
              <a:t>或</a:t>
            </a:r>
            <a:r>
              <a:rPr lang="en-US" altLang="zh-TW" dirty="0"/>
              <a:t>initialization</a:t>
            </a:r>
            <a:r>
              <a:rPr lang="ja-JP" altLang="en-US"/>
              <a:t>之前在</a:t>
            </a:r>
            <a:r>
              <a:rPr lang="en-US" altLang="zh-TW" dirty="0"/>
              <a:t>code</a:t>
            </a:r>
            <a:r>
              <a:rPr lang="ja-JP" altLang="en-US"/>
              <a:t>中使用</a:t>
            </a:r>
            <a:r>
              <a:rPr lang="en-US" altLang="zh-TW" dirty="0"/>
              <a:t>variables </a:t>
            </a:r>
            <a:r>
              <a:rPr lang="ja-JP" altLang="en-US"/>
              <a:t>。然而 </a:t>
            </a:r>
            <a:r>
              <a:rPr lang="en-US" altLang="zh-TW" dirty="0"/>
              <a:t>JavaScript </a:t>
            </a:r>
            <a:r>
              <a:rPr lang="ja-JP" altLang="en-US"/>
              <a:t>只</a:t>
            </a:r>
            <a:r>
              <a:rPr lang="en-US" altLang="zh-TW" dirty="0"/>
              <a:t>hoist</a:t>
            </a:r>
            <a:r>
              <a:rPr lang="zh-TW" altLang="en-US" dirty="0"/>
              <a:t> </a:t>
            </a:r>
            <a:r>
              <a:rPr lang="en-US" altLang="zh-TW" dirty="0"/>
              <a:t>declaration </a:t>
            </a:r>
            <a:r>
              <a:rPr lang="ja-JP" altLang="en-US"/>
              <a:t>，而不是</a:t>
            </a:r>
            <a:r>
              <a:rPr lang="en-US" altLang="zh-TW" dirty="0"/>
              <a:t>initialization </a:t>
            </a:r>
            <a:r>
              <a:rPr lang="ja-JP" altLang="en-US"/>
              <a:t>！也就是說，</a:t>
            </a:r>
            <a:r>
              <a:rPr lang="en-US" altLang="zh-TW" dirty="0"/>
              <a:t>let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10;</a:t>
            </a:r>
            <a:r>
              <a:rPr lang="zh-TW" altLang="en-US" dirty="0"/>
              <a:t> 這段程式碼只有</a:t>
            </a:r>
            <a:r>
              <a:rPr lang="en-US" altLang="zh-TW" dirty="0"/>
              <a:t>let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會被放到程式碼頂部。</a:t>
            </a:r>
            <a:endParaRPr lang="en-US" altLang="ja-JP" dirty="0"/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795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784C-4735-6A2A-E480-568EAF3B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Hoisting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AD4D-DD68-D41C-22F1-02BBED9B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37956"/>
          </a:xfrm>
        </p:spPr>
        <p:txBody>
          <a:bodyPr>
            <a:normAutofit/>
          </a:bodyPr>
          <a:lstStyle/>
          <a:p>
            <a:r>
              <a:rPr lang="en-US" altLang="zh-TW" dirty="0"/>
              <a:t>Hoisting</a:t>
            </a:r>
            <a:r>
              <a:rPr lang="zh-TW" altLang="en-US" dirty="0"/>
              <a:t>發生時，</a:t>
            </a:r>
            <a:r>
              <a:rPr lang="ja-JP" altLang="en-US"/>
              <a:t>對於使用 </a:t>
            </a:r>
            <a:r>
              <a:rPr lang="en-US" altLang="zh-TW" dirty="0"/>
              <a:t>var </a:t>
            </a:r>
            <a:r>
              <a:rPr lang="zh-TW" altLang="en-US" dirty="0"/>
              <a:t>做</a:t>
            </a:r>
            <a:r>
              <a:rPr lang="en-US" altLang="zh-TW" dirty="0"/>
              <a:t>declaration</a:t>
            </a:r>
            <a:r>
              <a:rPr lang="ja-JP" altLang="en-US"/>
              <a:t>的</a:t>
            </a:r>
            <a:r>
              <a:rPr lang="en-US" altLang="zh-TW" dirty="0"/>
              <a:t>variable</a:t>
            </a:r>
            <a:r>
              <a:rPr lang="zh-TW" altLang="en-US" dirty="0"/>
              <a:t>會給定初始值</a:t>
            </a:r>
            <a:r>
              <a:rPr lang="en-US" altLang="zh-TW" dirty="0"/>
              <a:t>undefined</a:t>
            </a:r>
            <a:r>
              <a:rPr lang="ja-JP" altLang="en-US"/>
              <a:t>。然而，對於使用 </a:t>
            </a:r>
            <a:r>
              <a:rPr lang="en-US" altLang="zh-TW" dirty="0"/>
              <a:t>let,</a:t>
            </a:r>
            <a:r>
              <a:rPr lang="zh-TW" altLang="en-US" dirty="0"/>
              <a:t> </a:t>
            </a:r>
            <a:r>
              <a:rPr lang="en-US" altLang="zh-TW" dirty="0"/>
              <a:t>const </a:t>
            </a:r>
            <a:r>
              <a:rPr lang="zh-TW" altLang="en-US" dirty="0"/>
              <a:t>做</a:t>
            </a:r>
            <a:r>
              <a:rPr lang="en-US" altLang="zh-TW" dirty="0"/>
              <a:t>declaration</a:t>
            </a:r>
            <a:r>
              <a:rPr lang="ja-JP" altLang="en-US"/>
              <a:t>的</a:t>
            </a:r>
            <a:r>
              <a:rPr lang="en-US" altLang="zh-TW" dirty="0"/>
              <a:t>variable</a:t>
            </a:r>
            <a:r>
              <a:rPr lang="zh-TW" altLang="en-US" dirty="0"/>
              <a:t>並不會給定任何初始值。</a:t>
            </a:r>
            <a:endParaRPr lang="en-US" altLang="zh-TW" dirty="0"/>
          </a:p>
          <a:p>
            <a:r>
              <a:rPr lang="en-US" altLang="zh-TW" dirty="0"/>
              <a:t>let</a:t>
            </a:r>
            <a:r>
              <a:rPr lang="zh-TW" altLang="en-US" dirty="0"/>
              <a:t>可以</a:t>
            </a:r>
            <a:r>
              <a:rPr lang="en-US" altLang="zh-TW" dirty="0"/>
              <a:t>declare</a:t>
            </a:r>
            <a:r>
              <a:rPr lang="zh-TW" altLang="en-US" dirty="0"/>
              <a:t> </a:t>
            </a:r>
            <a:r>
              <a:rPr lang="en-US" altLang="zh-TW" dirty="0"/>
              <a:t>without</a:t>
            </a:r>
            <a:r>
              <a:rPr lang="zh-TW" altLang="en-US" dirty="0"/>
              <a:t> </a:t>
            </a:r>
            <a:r>
              <a:rPr lang="en-US" altLang="zh-TW" dirty="0"/>
              <a:t>initialization</a:t>
            </a:r>
            <a:r>
              <a:rPr lang="zh-TW" altLang="en-US" dirty="0"/>
              <a:t>，且我們可以用</a:t>
            </a:r>
            <a:r>
              <a:rPr lang="en-US" altLang="zh-TW" dirty="0" err="1"/>
              <a:t>console.log</a:t>
            </a:r>
            <a:r>
              <a:rPr lang="en-US" altLang="zh-TW" dirty="0"/>
              <a:t>()</a:t>
            </a:r>
            <a:r>
              <a:rPr lang="zh-TW" altLang="en-US" dirty="0"/>
              <a:t>檢查</a:t>
            </a:r>
            <a:r>
              <a:rPr lang="en-US" altLang="zh-TW" dirty="0"/>
              <a:t>let</a:t>
            </a:r>
            <a:r>
              <a:rPr lang="zh-TW" altLang="en-US" dirty="0"/>
              <a:t>的變數值是</a:t>
            </a:r>
            <a:r>
              <a:rPr lang="en-US" altLang="zh-TW" dirty="0"/>
              <a:t>undefined</a:t>
            </a:r>
            <a:r>
              <a:rPr lang="zh-TW" altLang="en-US" dirty="0"/>
              <a:t>，但這個</a:t>
            </a:r>
            <a:r>
              <a:rPr lang="en-US" altLang="zh-TW" dirty="0"/>
              <a:t>undefined </a:t>
            </a:r>
            <a:r>
              <a:rPr lang="zh-TW" altLang="en-US" dirty="0"/>
              <a:t>的 </a:t>
            </a:r>
            <a:r>
              <a:rPr lang="en-US" altLang="zh-TW" dirty="0"/>
              <a:t>initialization</a:t>
            </a:r>
            <a:r>
              <a:rPr lang="zh-TW" altLang="en-US" dirty="0"/>
              <a:t>並不像</a:t>
            </a:r>
            <a:r>
              <a:rPr lang="en-US" altLang="zh-TW" dirty="0"/>
              <a:t>var</a:t>
            </a:r>
            <a:r>
              <a:rPr lang="zh-TW" altLang="en-US" dirty="0"/>
              <a:t>是發生在</a:t>
            </a:r>
            <a:r>
              <a:rPr lang="en-US" altLang="zh-TW" dirty="0"/>
              <a:t>creation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的</a:t>
            </a:r>
            <a:r>
              <a:rPr lang="en-US" altLang="zh-TW" dirty="0"/>
              <a:t>hoisting</a:t>
            </a:r>
            <a:r>
              <a:rPr lang="zh-TW" altLang="en-US" dirty="0"/>
              <a:t>階段發生的，而是在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phase</a:t>
            </a:r>
            <a:r>
              <a:rPr lang="zh-TW" altLang="en-US" dirty="0"/>
              <a:t>的階段。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35460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36269</TotalTime>
  <Words>2908</Words>
  <Application>Microsoft Office PowerPoint</Application>
  <PresentationFormat>寬螢幕</PresentationFormat>
  <Paragraphs>141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RetrospectVTI</vt:lpstr>
      <vt:lpstr>Advanced JavaScript II</vt:lpstr>
      <vt:lpstr>Execution Context 執行環境</vt:lpstr>
      <vt:lpstr>全域執行環境</vt:lpstr>
      <vt:lpstr>全域執行環境</vt:lpstr>
      <vt:lpstr>函式執行環境</vt:lpstr>
      <vt:lpstr>函式執行環境</vt:lpstr>
      <vt:lpstr>PowerPoint 簡報</vt:lpstr>
      <vt:lpstr>Hoisting</vt:lpstr>
      <vt:lpstr>Hoisting</vt:lpstr>
      <vt:lpstr>Scope and Closure</vt:lpstr>
      <vt:lpstr>Scope and Closure</vt:lpstr>
      <vt:lpstr>Scope and Closure</vt:lpstr>
      <vt:lpstr>Call Stack and Recursion</vt:lpstr>
      <vt:lpstr>Call Stack and Recursion</vt:lpstr>
      <vt:lpstr>Call Stack and Recursion</vt:lpstr>
      <vt:lpstr>Call Stack and Recursion</vt:lpstr>
      <vt:lpstr>(進階課程) 費波那契數列</vt:lpstr>
      <vt:lpstr>(進階課程) 費波那契數列</vt:lpstr>
      <vt:lpstr>(進階課程) 費波那契數列</vt:lpstr>
      <vt:lpstr>Constructor Function</vt:lpstr>
      <vt:lpstr>Constructor Function</vt:lpstr>
      <vt:lpstr>Constructor Function</vt:lpstr>
      <vt:lpstr>Inheritance and the Prototype Chain</vt:lpstr>
      <vt:lpstr>Inheritance and the Prototype Chain</vt:lpstr>
      <vt:lpstr>Inheritance and the Prototype Chain</vt:lpstr>
      <vt:lpstr>Inheritance and the Prototype Chain</vt:lpstr>
      <vt:lpstr>Inheritance and the Prototype Chain</vt:lpstr>
      <vt:lpstr>JS Built-in Constructors</vt:lpstr>
      <vt:lpstr>JS Built-in Constructors</vt:lpstr>
      <vt:lpstr>Function Methods</vt:lpstr>
      <vt:lpstr>Prototype Inheritance in Constructors</vt:lpstr>
      <vt:lpstr>Prototype Inheritance in Constructors</vt:lpstr>
      <vt:lpstr>Class</vt:lpstr>
      <vt:lpstr>Static Methods and Attributes in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5487</cp:revision>
  <dcterms:created xsi:type="dcterms:W3CDTF">2021-02-23T11:38:50Z</dcterms:created>
  <dcterms:modified xsi:type="dcterms:W3CDTF">2022-10-28T01:41:59Z</dcterms:modified>
</cp:coreProperties>
</file>