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a32534b1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a32534b1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a32534b1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a32534b1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Covid-19 Vaccine’s impact of mortality - distinguish misinformation from fact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7a32534b1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a32534b1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7a32534b1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a32534b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4603c07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4603c07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data, there is a lot of what we call Borderline data. Borderline data belongs in the class of misinformation, but is looks very similar to truths. For us as humans, it is extremely easy for us to mislabel this type of misinformation as fact. The </a:t>
            </a:r>
            <a:r>
              <a:rPr lang="en"/>
              <a:t>reason</a:t>
            </a:r>
            <a:r>
              <a:rPr lang="en"/>
              <a:t> that we </a:t>
            </a:r>
            <a:r>
              <a:rPr lang="en"/>
              <a:t>stuck with hand-labeled data and supervised learning instead of unsupervised learning was that our dataset is full of borderline data. Our experiments with unsupervised learning to create classes and clusters without labels did not produce good results compared to supervised learning.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type of misinformation is also preferred by those aiming to spread misinformation. It is close to facts and at first glance, hard to discern. And in an algorithm, unless it it explicitly labeled as misinformation, it could easily be misclassifed as not misinformaiton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7a32534b1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a32534b1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7a32534b1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a32534b1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7a32534b1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a32534b1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a32534b1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a32534b1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7a32534b1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a32534b1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317f1ef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317f1ef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7a32534b1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a32534b1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7a32534b1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a32534b1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ea388b2c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ea388b2c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7a32534b1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a32534b1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ea388b2c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ea388b2c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f34423be7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f34423be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595959"/>
              </a:buClr>
              <a:buSzPts val="1700"/>
              <a:buFont typeface="Times New Roman"/>
              <a:buChar char="●"/>
            </a:pPr>
            <a:r>
              <a:t/>
            </a:r>
            <a:endParaRPr sz="1700">
              <a:solidFill>
                <a:srgbClr val="595959"/>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rgbClr val="595959"/>
              </a:buClr>
              <a:buSzPts val="1700"/>
              <a:buFont typeface="Times New Roman"/>
              <a:buChar char="●"/>
            </a:pPr>
            <a:r>
              <a:t/>
            </a:r>
            <a:endParaRPr sz="1700">
              <a:solidFill>
                <a:srgbClr val="595959"/>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a32534b1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a32534b1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f34423be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f34423b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7a32534b1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a32534b1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a32534b1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a32534b1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LITMUS - Reddit:</a:t>
            </a:r>
            <a:endParaRPr sz="3500"/>
          </a:p>
          <a:p>
            <a:pPr indent="0" lvl="0" marL="0" rtl="0" algn="l">
              <a:spcBef>
                <a:spcPts val="0"/>
              </a:spcBef>
              <a:spcAft>
                <a:spcPts val="0"/>
              </a:spcAft>
              <a:buNone/>
            </a:pPr>
            <a:r>
              <a:rPr lang="en" sz="3500"/>
              <a:t>A Study of Misinformation on Reddit for the COVID-19 Vaccine</a:t>
            </a:r>
            <a:endParaRPr sz="35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CS6365 SPRING 2021</a:t>
            </a:r>
            <a:endParaRPr sz="2400"/>
          </a:p>
          <a:p>
            <a:pPr indent="0" lvl="0" marL="0" rtl="0" algn="l">
              <a:spcBef>
                <a:spcPts val="0"/>
              </a:spcBef>
              <a:spcAft>
                <a:spcPts val="0"/>
              </a:spcAft>
              <a:buNone/>
            </a:pPr>
            <a:r>
              <a:rPr lang="en" sz="2400"/>
              <a:t>Eric Hsieh, Dongsuk Lim</a:t>
            </a:r>
            <a:endParaRPr sz="2400"/>
          </a:p>
          <a:p>
            <a:pPr indent="0" lvl="0" marL="0" rtl="0" algn="l">
              <a:spcBef>
                <a:spcPts val="0"/>
              </a:spcBef>
              <a:spcAft>
                <a:spcPts val="0"/>
              </a:spcAft>
              <a:buNone/>
            </a:pPr>
            <a:r>
              <a:rPr lang="en" sz="2400"/>
              <a:t>April 20th, 2021</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of Misinformation</a:t>
            </a:r>
            <a:endParaRPr/>
          </a:p>
        </p:txBody>
      </p:sp>
      <p:sp>
        <p:nvSpPr>
          <p:cNvPr id="145" name="Google Shape;145;p22"/>
          <p:cNvSpPr txBox="1"/>
          <p:nvPr>
            <p:ph idx="1" type="body"/>
          </p:nvPr>
        </p:nvSpPr>
        <p:spPr>
          <a:xfrm>
            <a:off x="729450" y="2078875"/>
            <a:ext cx="7688700" cy="2267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666666"/>
              </a:buClr>
              <a:buSzPts val="1500"/>
              <a:buChar char="●"/>
            </a:pPr>
            <a:r>
              <a:rPr lang="en" sz="1500">
                <a:solidFill>
                  <a:srgbClr val="666666"/>
                </a:solidFill>
              </a:rPr>
              <a:t>Bill Gates Says 700,000 People May Die From Using Covid-19 Vaccine</a:t>
            </a:r>
            <a:endParaRPr sz="1500">
              <a:solidFill>
                <a:srgbClr val="666666"/>
              </a:solidFill>
            </a:endParaRPr>
          </a:p>
          <a:p>
            <a:pPr indent="-323850" lvl="0" marL="457200" rtl="0" algn="l">
              <a:lnSpc>
                <a:spcPct val="100000"/>
              </a:lnSpc>
              <a:spcBef>
                <a:spcPts val="0"/>
              </a:spcBef>
              <a:spcAft>
                <a:spcPts val="0"/>
              </a:spcAft>
              <a:buClr>
                <a:srgbClr val="666666"/>
              </a:buClr>
              <a:buSzPts val="1500"/>
              <a:buChar char="●"/>
            </a:pPr>
            <a:r>
              <a:rPr lang="en" sz="1500">
                <a:solidFill>
                  <a:srgbClr val="666666"/>
                </a:solidFill>
              </a:rPr>
              <a:t>Coronavirus Mutating to Become Less Vicious and Could Die Out Without Vaccine, Claims Expert</a:t>
            </a:r>
            <a:endParaRPr sz="1500">
              <a:solidFill>
                <a:srgbClr val="666666"/>
              </a:solidFill>
            </a:endParaRPr>
          </a:p>
          <a:p>
            <a:pPr indent="-323850" lvl="0" marL="457200" rtl="0" algn="l">
              <a:spcBef>
                <a:spcPts val="0"/>
              </a:spcBef>
              <a:spcAft>
                <a:spcPts val="0"/>
              </a:spcAft>
              <a:buClr>
                <a:srgbClr val="666666"/>
              </a:buClr>
              <a:buSzPts val="1500"/>
              <a:buChar char="●"/>
            </a:pPr>
            <a:r>
              <a:rPr lang="en" sz="1500">
                <a:solidFill>
                  <a:srgbClr val="666666"/>
                </a:solidFill>
              </a:rPr>
              <a:t>Two paths to herd immunity. One is being blocked by masks, the other is the hope a vaccine will be found.</a:t>
            </a:r>
            <a:endParaRPr sz="1500">
              <a:solidFill>
                <a:srgbClr val="666666"/>
              </a:solidFill>
            </a:endParaRPr>
          </a:p>
          <a:p>
            <a:pPr indent="-323850" lvl="0" marL="457200" rtl="0" algn="l">
              <a:spcBef>
                <a:spcPts val="0"/>
              </a:spcBef>
              <a:spcAft>
                <a:spcPts val="0"/>
              </a:spcAft>
              <a:buClr>
                <a:srgbClr val="666666"/>
              </a:buClr>
              <a:buSzPts val="1500"/>
              <a:buChar char="●"/>
            </a:pPr>
            <a:r>
              <a:rPr lang="en" sz="1500">
                <a:solidFill>
                  <a:srgbClr val="666666"/>
                </a:solidFill>
              </a:rPr>
              <a:t>Nobel-prize winning scientist who discovered HIV says novel coronavirus is engineered with HIV inserts by China.</a:t>
            </a:r>
            <a:endParaRPr sz="1500">
              <a:solidFill>
                <a:srgbClr val="66666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Importance of True Novelty</a:t>
            </a:r>
            <a:endParaRPr/>
          </a:p>
        </p:txBody>
      </p:sp>
      <p:sp>
        <p:nvSpPr>
          <p:cNvPr id="151" name="Google Shape;151;p23"/>
          <p:cNvSpPr txBox="1"/>
          <p:nvPr>
            <p:ph idx="1" type="body"/>
          </p:nvPr>
        </p:nvSpPr>
        <p:spPr>
          <a:xfrm>
            <a:off x="729450" y="2078875"/>
            <a:ext cx="7688700" cy="2267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666666"/>
              </a:buClr>
              <a:buSzPts val="2000"/>
              <a:buChar char="●"/>
            </a:pPr>
            <a:r>
              <a:rPr lang="en" sz="2000">
                <a:solidFill>
                  <a:srgbClr val="666666"/>
                </a:solidFill>
              </a:rPr>
              <a:t>Anti-information, known </a:t>
            </a:r>
            <a:r>
              <a:rPr lang="en" sz="2000">
                <a:solidFill>
                  <a:srgbClr val="666666"/>
                </a:solidFill>
              </a:rPr>
              <a:t>unknowns, unknown unknowns</a:t>
            </a:r>
            <a:endParaRPr sz="2000">
              <a:solidFill>
                <a:srgbClr val="666666"/>
              </a:solidFill>
            </a:endParaRPr>
          </a:p>
          <a:p>
            <a:pPr indent="-355600" lvl="1" marL="914400" rtl="0" algn="l">
              <a:spcBef>
                <a:spcPts val="0"/>
              </a:spcBef>
              <a:spcAft>
                <a:spcPts val="0"/>
              </a:spcAft>
              <a:buClr>
                <a:srgbClr val="666666"/>
              </a:buClr>
              <a:buSzPts val="2000"/>
              <a:buChar char="○"/>
            </a:pPr>
            <a:r>
              <a:rPr lang="en" sz="2000">
                <a:solidFill>
                  <a:srgbClr val="666666"/>
                </a:solidFill>
              </a:rPr>
              <a:t>Intentional misinformation</a:t>
            </a:r>
            <a:endParaRPr sz="2000">
              <a:solidFill>
                <a:srgbClr val="666666"/>
              </a:solidFill>
            </a:endParaRPr>
          </a:p>
          <a:p>
            <a:pPr indent="-355600" lvl="1" marL="914400" rtl="0" algn="l">
              <a:spcBef>
                <a:spcPts val="0"/>
              </a:spcBef>
              <a:spcAft>
                <a:spcPts val="0"/>
              </a:spcAft>
              <a:buClr>
                <a:srgbClr val="666666"/>
              </a:buClr>
              <a:buSzPts val="2000"/>
              <a:buChar char="○"/>
            </a:pPr>
            <a:r>
              <a:rPr lang="en" sz="2000">
                <a:solidFill>
                  <a:srgbClr val="666666"/>
                </a:solidFill>
              </a:rPr>
              <a:t>Data that is known to be unknown</a:t>
            </a:r>
            <a:endParaRPr sz="2000">
              <a:solidFill>
                <a:srgbClr val="666666"/>
              </a:solidFill>
            </a:endParaRPr>
          </a:p>
          <a:p>
            <a:pPr indent="-355600" lvl="2" marL="1371600" rtl="0" algn="l">
              <a:spcBef>
                <a:spcPts val="0"/>
              </a:spcBef>
              <a:spcAft>
                <a:spcPts val="0"/>
              </a:spcAft>
              <a:buClr>
                <a:srgbClr val="666666"/>
              </a:buClr>
              <a:buSzPts val="2000"/>
              <a:buChar char="■"/>
            </a:pPr>
            <a:r>
              <a:rPr lang="en" sz="2000">
                <a:solidFill>
                  <a:srgbClr val="666666"/>
                </a:solidFill>
              </a:rPr>
              <a:t>Vaccine Mortality</a:t>
            </a:r>
            <a:endParaRPr sz="2000">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WordCloud Comparison</a:t>
            </a:r>
            <a:endParaRPr/>
          </a:p>
        </p:txBody>
      </p:sp>
      <p:sp>
        <p:nvSpPr>
          <p:cNvPr id="157" name="Google Shape;157;p24"/>
          <p:cNvSpPr txBox="1"/>
          <p:nvPr>
            <p:ph idx="1" type="body"/>
          </p:nvPr>
        </p:nvSpPr>
        <p:spPr>
          <a:xfrm>
            <a:off x="729450" y="2078875"/>
            <a:ext cx="3126600" cy="35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Misinformation</a:t>
            </a:r>
            <a:endParaRPr/>
          </a:p>
        </p:txBody>
      </p:sp>
      <p:pic>
        <p:nvPicPr>
          <p:cNvPr id="158" name="Google Shape;158;p24"/>
          <p:cNvPicPr preferRelativeResize="0"/>
          <p:nvPr/>
        </p:nvPicPr>
        <p:blipFill>
          <a:blip r:embed="rId3">
            <a:alphaModFix/>
          </a:blip>
          <a:stretch>
            <a:fillRect/>
          </a:stretch>
        </p:blipFill>
        <p:spPr>
          <a:xfrm>
            <a:off x="371475" y="2658200"/>
            <a:ext cx="3842550" cy="1921275"/>
          </a:xfrm>
          <a:prstGeom prst="rect">
            <a:avLst/>
          </a:prstGeom>
          <a:noFill/>
          <a:ln>
            <a:noFill/>
          </a:ln>
        </p:spPr>
      </p:pic>
      <p:pic>
        <p:nvPicPr>
          <p:cNvPr id="159" name="Google Shape;159;p24"/>
          <p:cNvPicPr preferRelativeResize="0"/>
          <p:nvPr/>
        </p:nvPicPr>
        <p:blipFill>
          <a:blip r:embed="rId4">
            <a:alphaModFix/>
          </a:blip>
          <a:stretch>
            <a:fillRect/>
          </a:stretch>
        </p:blipFill>
        <p:spPr>
          <a:xfrm>
            <a:off x="4870075" y="2658200"/>
            <a:ext cx="3842550" cy="1921275"/>
          </a:xfrm>
          <a:prstGeom prst="rect">
            <a:avLst/>
          </a:prstGeom>
          <a:noFill/>
          <a:ln>
            <a:noFill/>
          </a:ln>
        </p:spPr>
      </p:pic>
      <p:sp>
        <p:nvSpPr>
          <p:cNvPr id="160" name="Google Shape;160;p24"/>
          <p:cNvSpPr txBox="1"/>
          <p:nvPr>
            <p:ph idx="1" type="body"/>
          </p:nvPr>
        </p:nvSpPr>
        <p:spPr>
          <a:xfrm>
            <a:off x="5228050" y="2106363"/>
            <a:ext cx="3126600" cy="35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Not Misinformation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Word2Vec Cluster</a:t>
            </a:r>
            <a:endParaRPr/>
          </a:p>
        </p:txBody>
      </p:sp>
      <p:pic>
        <p:nvPicPr>
          <p:cNvPr id="166" name="Google Shape;166;p25"/>
          <p:cNvPicPr preferRelativeResize="0"/>
          <p:nvPr/>
        </p:nvPicPr>
        <p:blipFill>
          <a:blip r:embed="rId3">
            <a:alphaModFix/>
          </a:blip>
          <a:stretch>
            <a:fillRect/>
          </a:stretch>
        </p:blipFill>
        <p:spPr>
          <a:xfrm>
            <a:off x="4615367" y="926173"/>
            <a:ext cx="3865994" cy="1830399"/>
          </a:xfrm>
          <a:prstGeom prst="rect">
            <a:avLst/>
          </a:prstGeom>
          <a:noFill/>
          <a:ln>
            <a:noFill/>
          </a:ln>
        </p:spPr>
      </p:pic>
      <p:pic>
        <p:nvPicPr>
          <p:cNvPr id="167" name="Google Shape;167;p25"/>
          <p:cNvPicPr preferRelativeResize="0"/>
          <p:nvPr/>
        </p:nvPicPr>
        <p:blipFill>
          <a:blip r:embed="rId4">
            <a:alphaModFix/>
          </a:blip>
          <a:stretch>
            <a:fillRect/>
          </a:stretch>
        </p:blipFill>
        <p:spPr>
          <a:xfrm>
            <a:off x="729450" y="3057069"/>
            <a:ext cx="3879274" cy="1830417"/>
          </a:xfrm>
          <a:prstGeom prst="rect">
            <a:avLst/>
          </a:prstGeom>
          <a:noFill/>
          <a:ln>
            <a:noFill/>
          </a:ln>
        </p:spPr>
      </p:pic>
      <p:pic>
        <p:nvPicPr>
          <p:cNvPr id="168" name="Google Shape;168;p25"/>
          <p:cNvPicPr preferRelativeResize="0"/>
          <p:nvPr/>
        </p:nvPicPr>
        <p:blipFill>
          <a:blip r:embed="rId5">
            <a:alphaModFix/>
          </a:blip>
          <a:stretch>
            <a:fillRect/>
          </a:stretch>
        </p:blipFill>
        <p:spPr>
          <a:xfrm>
            <a:off x="4608725" y="3071082"/>
            <a:ext cx="3879274" cy="1802390"/>
          </a:xfrm>
          <a:prstGeom prst="rect">
            <a:avLst/>
          </a:prstGeom>
          <a:noFill/>
          <a:ln>
            <a:noFill/>
          </a:ln>
        </p:spPr>
      </p:pic>
      <p:sp>
        <p:nvSpPr>
          <p:cNvPr id="169" name="Google Shape;169;p25"/>
          <p:cNvSpPr txBox="1"/>
          <p:nvPr/>
        </p:nvSpPr>
        <p:spPr>
          <a:xfrm>
            <a:off x="878450" y="2057400"/>
            <a:ext cx="3640800" cy="77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Borderline Data</a:t>
            </a:r>
            <a:endParaRPr/>
          </a:p>
        </p:txBody>
      </p:sp>
      <p:sp>
        <p:nvSpPr>
          <p:cNvPr id="175" name="Google Shape;175;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666666"/>
              </a:buClr>
              <a:buSzPts val="2400"/>
              <a:buChar char="●"/>
            </a:pPr>
            <a:r>
              <a:rPr lang="en" sz="2400">
                <a:solidFill>
                  <a:srgbClr val="666666"/>
                </a:solidFill>
              </a:rPr>
              <a:t>Data that looks close to truths</a:t>
            </a:r>
            <a:endParaRPr sz="2400">
              <a:solidFill>
                <a:srgbClr val="666666"/>
              </a:solidFill>
            </a:endParaRPr>
          </a:p>
          <a:p>
            <a:pPr indent="-381000" lvl="0" marL="457200" rtl="0" algn="l">
              <a:lnSpc>
                <a:spcPct val="100000"/>
              </a:lnSpc>
              <a:spcBef>
                <a:spcPts val="0"/>
              </a:spcBef>
              <a:spcAft>
                <a:spcPts val="0"/>
              </a:spcAft>
              <a:buClr>
                <a:srgbClr val="666666"/>
              </a:buClr>
              <a:buSzPts val="2400"/>
              <a:buChar char="●"/>
            </a:pPr>
            <a:r>
              <a:rPr lang="en" sz="2400">
                <a:solidFill>
                  <a:srgbClr val="666666"/>
                </a:solidFill>
              </a:rPr>
              <a:t>Issue for unsupervised learning</a:t>
            </a:r>
            <a:endParaRPr sz="2400">
              <a:solidFill>
                <a:srgbClr val="666666"/>
              </a:solidFill>
            </a:endParaRPr>
          </a:p>
          <a:p>
            <a:pPr indent="-381000" lvl="0" marL="457200" rtl="0" algn="l">
              <a:lnSpc>
                <a:spcPct val="100000"/>
              </a:lnSpc>
              <a:spcBef>
                <a:spcPts val="0"/>
              </a:spcBef>
              <a:spcAft>
                <a:spcPts val="0"/>
              </a:spcAft>
              <a:buClr>
                <a:srgbClr val="666666"/>
              </a:buClr>
              <a:buSzPts val="2400"/>
              <a:buChar char="●"/>
            </a:pPr>
            <a:r>
              <a:rPr lang="en" sz="2400">
                <a:solidFill>
                  <a:srgbClr val="666666"/>
                </a:solidFill>
              </a:rPr>
              <a:t>Strong source of misinformation</a:t>
            </a:r>
            <a:endParaRPr sz="2400">
              <a:solidFill>
                <a:srgbClr val="666666"/>
              </a:solidFill>
            </a:endParaRPr>
          </a:p>
          <a:p>
            <a:pPr indent="0" lvl="0" marL="0" rtl="0" algn="l">
              <a:spcBef>
                <a:spcPts val="0"/>
              </a:spcBef>
              <a:spcAft>
                <a:spcPts val="1600"/>
              </a:spcAft>
              <a:buNone/>
            </a:pPr>
            <a:r>
              <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Models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Preprocessing for Data</a:t>
            </a:r>
            <a:endParaRPr/>
          </a:p>
        </p:txBody>
      </p:sp>
      <p:sp>
        <p:nvSpPr>
          <p:cNvPr id="186" name="Google Shape;186;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666666"/>
              </a:buClr>
              <a:buSzPts val="2000"/>
              <a:buChar char="●"/>
            </a:pPr>
            <a:r>
              <a:rPr lang="en" sz="2000">
                <a:solidFill>
                  <a:srgbClr val="666666"/>
                </a:solidFill>
              </a:rPr>
              <a:t>Feature Extraction</a:t>
            </a:r>
            <a:endParaRPr sz="2000">
              <a:solidFill>
                <a:srgbClr val="666666"/>
              </a:solidFill>
            </a:endParaRPr>
          </a:p>
          <a:p>
            <a:pPr indent="-355600" lvl="0" marL="457200" rtl="0" algn="l">
              <a:spcBef>
                <a:spcPts val="0"/>
              </a:spcBef>
              <a:spcAft>
                <a:spcPts val="0"/>
              </a:spcAft>
              <a:buClr>
                <a:srgbClr val="666666"/>
              </a:buClr>
              <a:buSzPts val="2000"/>
              <a:buChar char="●"/>
            </a:pPr>
            <a:r>
              <a:rPr lang="en" sz="2000">
                <a:solidFill>
                  <a:srgbClr val="666666"/>
                </a:solidFill>
              </a:rPr>
              <a:t>Vectorization</a:t>
            </a:r>
            <a:endParaRPr sz="2000">
              <a:solidFill>
                <a:srgbClr val="666666"/>
              </a:solidFill>
            </a:endParaRPr>
          </a:p>
          <a:p>
            <a:pPr indent="-355600" lvl="0" marL="457200" rtl="0" algn="l">
              <a:spcBef>
                <a:spcPts val="0"/>
              </a:spcBef>
              <a:spcAft>
                <a:spcPts val="0"/>
              </a:spcAft>
              <a:buClr>
                <a:srgbClr val="666666"/>
              </a:buClr>
              <a:buSzPts val="2000"/>
              <a:buChar char="●"/>
            </a:pPr>
            <a:r>
              <a:rPr lang="en" sz="2000">
                <a:solidFill>
                  <a:srgbClr val="666666"/>
                </a:solidFill>
              </a:rPr>
              <a:t>Tokenizing and Padding</a:t>
            </a:r>
            <a:endParaRPr sz="2000">
              <a:solidFill>
                <a:srgbClr val="666666"/>
              </a:solidFill>
            </a:endParaRPr>
          </a:p>
          <a:p>
            <a:pPr indent="-355600" lvl="0" marL="457200" rtl="0" algn="l">
              <a:spcBef>
                <a:spcPts val="0"/>
              </a:spcBef>
              <a:spcAft>
                <a:spcPts val="0"/>
              </a:spcAft>
              <a:buClr>
                <a:srgbClr val="666666"/>
              </a:buClr>
              <a:buSzPts val="2000"/>
              <a:buChar char="●"/>
            </a:pPr>
            <a:r>
              <a:rPr lang="en" sz="2000">
                <a:solidFill>
                  <a:srgbClr val="666666"/>
                </a:solidFill>
              </a:rPr>
              <a:t>Word Embeddings of size 50</a:t>
            </a:r>
            <a:endParaRPr sz="2000">
              <a:solidFill>
                <a:srgbClr val="66666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LITMUS-Inspired Classification Pipeline</a:t>
            </a:r>
            <a:endParaRPr/>
          </a:p>
        </p:txBody>
      </p:sp>
      <p:sp>
        <p:nvSpPr>
          <p:cNvPr id="192" name="Google Shape;192;p29"/>
          <p:cNvSpPr txBox="1"/>
          <p:nvPr>
            <p:ph idx="1" type="body"/>
          </p:nvPr>
        </p:nvSpPr>
        <p:spPr>
          <a:xfrm>
            <a:off x="729450" y="2078875"/>
            <a:ext cx="7688700" cy="2544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GenSim Word2Vec [word2vec-google-news-300]</a:t>
            </a:r>
            <a:endParaRPr sz="2000"/>
          </a:p>
          <a:p>
            <a:pPr indent="-355600" lvl="0" marL="457200" rtl="0" algn="l">
              <a:spcBef>
                <a:spcPts val="0"/>
              </a:spcBef>
              <a:spcAft>
                <a:spcPts val="0"/>
              </a:spcAft>
              <a:buSzPts val="2000"/>
              <a:buChar char="●"/>
            </a:pPr>
            <a:r>
              <a:rPr lang="en" sz="2000"/>
              <a:t>Classification with multiple models</a:t>
            </a:r>
            <a:endParaRPr sz="2000"/>
          </a:p>
          <a:p>
            <a:pPr indent="-355600" lvl="1" marL="914400" rtl="0" algn="l">
              <a:spcBef>
                <a:spcPts val="0"/>
              </a:spcBef>
              <a:spcAft>
                <a:spcPts val="0"/>
              </a:spcAft>
              <a:buSzPts val="2000"/>
              <a:buChar char="○"/>
            </a:pPr>
            <a:r>
              <a:rPr lang="en" sz="2000"/>
              <a:t>Tensorflow models</a:t>
            </a:r>
            <a:endParaRPr sz="2000"/>
          </a:p>
          <a:p>
            <a:pPr indent="-342900" lvl="1" marL="914400" rtl="0" algn="l">
              <a:spcBef>
                <a:spcPts val="0"/>
              </a:spcBef>
              <a:spcAft>
                <a:spcPts val="0"/>
              </a:spcAft>
              <a:buSzPts val="1800"/>
              <a:buChar char="○"/>
            </a:pPr>
            <a:r>
              <a:rPr lang="en" sz="1800"/>
              <a:t>LITMUS uses WEKA SVM</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 Models &amp; NLP Analysis</a:t>
            </a:r>
            <a:endParaRPr/>
          </a:p>
        </p:txBody>
      </p:sp>
      <p:sp>
        <p:nvSpPr>
          <p:cNvPr id="198" name="Google Shape;198;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Gaussian Naive </a:t>
            </a:r>
            <a:r>
              <a:rPr lang="en" sz="1600"/>
              <a:t>Bayesian</a:t>
            </a:r>
            <a:r>
              <a:rPr lang="en" sz="1600"/>
              <a:t> </a:t>
            </a:r>
            <a:endParaRPr sz="1600"/>
          </a:p>
          <a:p>
            <a:pPr indent="-317500" lvl="1" marL="914400" rtl="0" algn="l">
              <a:spcBef>
                <a:spcPts val="0"/>
              </a:spcBef>
              <a:spcAft>
                <a:spcPts val="0"/>
              </a:spcAft>
              <a:buSzPts val="1400"/>
              <a:buChar char="○"/>
            </a:pPr>
            <a:r>
              <a:rPr lang="en" sz="1400"/>
              <a:t>Testing Accuracy: 73.06% </a:t>
            </a:r>
            <a:endParaRPr sz="1400"/>
          </a:p>
          <a:p>
            <a:pPr indent="-330200" lvl="0" marL="457200" rtl="0" algn="l">
              <a:spcBef>
                <a:spcPts val="0"/>
              </a:spcBef>
              <a:spcAft>
                <a:spcPts val="0"/>
              </a:spcAft>
              <a:buSzPts val="1600"/>
              <a:buChar char="●"/>
            </a:pPr>
            <a:r>
              <a:rPr lang="en" sz="1600"/>
              <a:t>Logistic Regression</a:t>
            </a:r>
            <a:endParaRPr sz="1600"/>
          </a:p>
          <a:p>
            <a:pPr indent="-317500" lvl="1" marL="914400" rtl="0" algn="l">
              <a:spcBef>
                <a:spcPts val="0"/>
              </a:spcBef>
              <a:spcAft>
                <a:spcPts val="0"/>
              </a:spcAft>
              <a:buSzPts val="1400"/>
              <a:buChar char="○"/>
            </a:pPr>
            <a:r>
              <a:rPr lang="en" sz="1400"/>
              <a:t>Testing Accuracy: 85.38%</a:t>
            </a:r>
            <a:endParaRPr sz="1400"/>
          </a:p>
          <a:p>
            <a:pPr indent="-330200" lvl="0" marL="457200" rtl="0" algn="l">
              <a:spcBef>
                <a:spcPts val="0"/>
              </a:spcBef>
              <a:spcAft>
                <a:spcPts val="0"/>
              </a:spcAft>
              <a:buSzPts val="1600"/>
              <a:buChar char="●"/>
            </a:pPr>
            <a:r>
              <a:rPr lang="en" sz="1600"/>
              <a:t>K-Neighbors</a:t>
            </a:r>
            <a:endParaRPr sz="1600"/>
          </a:p>
          <a:p>
            <a:pPr indent="-317500" lvl="1" marL="914400" rtl="0" algn="l">
              <a:spcBef>
                <a:spcPts val="0"/>
              </a:spcBef>
              <a:spcAft>
                <a:spcPts val="0"/>
              </a:spcAft>
              <a:buSzPts val="1400"/>
              <a:buChar char="○"/>
            </a:pPr>
            <a:r>
              <a:rPr lang="en" sz="1400"/>
              <a:t>Testing Accuracy: 83.46%</a:t>
            </a:r>
            <a:endParaRPr sz="1400"/>
          </a:p>
          <a:p>
            <a:pPr indent="-330200" lvl="0" marL="457200" rtl="0" algn="l">
              <a:spcBef>
                <a:spcPts val="0"/>
              </a:spcBef>
              <a:spcAft>
                <a:spcPts val="0"/>
              </a:spcAft>
              <a:buClr>
                <a:srgbClr val="000000"/>
              </a:buClr>
              <a:buSzPts val="1600"/>
              <a:buChar char="●"/>
            </a:pPr>
            <a:r>
              <a:rPr b="1" lang="en" sz="1600">
                <a:solidFill>
                  <a:srgbClr val="000000"/>
                </a:solidFill>
              </a:rPr>
              <a:t>Word Embeddings + NN</a:t>
            </a:r>
            <a:endParaRPr b="1" sz="1600">
              <a:solidFill>
                <a:srgbClr val="000000"/>
              </a:solidFill>
            </a:endParaRPr>
          </a:p>
          <a:p>
            <a:pPr indent="-317500" lvl="1" marL="914400" rtl="0" algn="l">
              <a:spcBef>
                <a:spcPts val="0"/>
              </a:spcBef>
              <a:spcAft>
                <a:spcPts val="0"/>
              </a:spcAft>
              <a:buSzPts val="1400"/>
              <a:buChar char="○"/>
            </a:pPr>
            <a:r>
              <a:rPr lang="en" sz="1400"/>
              <a:t>Testing Accuracy:</a:t>
            </a:r>
            <a:r>
              <a:rPr b="1" lang="en" sz="1400"/>
              <a:t> </a:t>
            </a:r>
            <a:r>
              <a:rPr b="1" lang="en" sz="1400">
                <a:solidFill>
                  <a:srgbClr val="000000"/>
                </a:solidFill>
              </a:rPr>
              <a:t>89.40%</a:t>
            </a:r>
            <a:endParaRPr b="1" sz="14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Frontend Integration </a:t>
            </a:r>
            <a:endParaRPr/>
          </a:p>
          <a:p>
            <a:pPr indent="0" lvl="0" marL="0" rtl="0" algn="l">
              <a:spcBef>
                <a:spcPts val="0"/>
              </a:spcBef>
              <a:spcAft>
                <a:spcPts val="0"/>
              </a:spcAft>
              <a:buNone/>
            </a:pPr>
            <a:r>
              <a:rPr lang="en"/>
              <a:t>and Future Work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and Background</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COVID-19 is the first pandemic where technology and social media were used to spread information</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With an overabundance of information, there are attempts to spread wrong information</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Disinformation can cost lives and worsen the pandemic</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We aim to analyze the facts and opinions on the COVID-19 vaccines on Reddit to study the spread of disinformation</a:t>
            </a:r>
            <a:endParaRPr sz="17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09" name="Google Shape;209;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Identify</a:t>
            </a:r>
            <a:r>
              <a:rPr lang="en" sz="2200"/>
              <a:t> misinformation from fact </a:t>
            </a:r>
            <a:r>
              <a:rPr lang="en" sz="2200"/>
              <a:t>regarding</a:t>
            </a:r>
            <a:r>
              <a:rPr lang="en" sz="2200"/>
              <a:t> the Covid-19 Vaccine</a:t>
            </a:r>
            <a:endParaRPr sz="2200"/>
          </a:p>
          <a:p>
            <a:pPr indent="-368300" lvl="0" marL="457200" rtl="0" algn="l">
              <a:spcBef>
                <a:spcPts val="0"/>
              </a:spcBef>
              <a:spcAft>
                <a:spcPts val="0"/>
              </a:spcAft>
              <a:buSzPts val="2200"/>
              <a:buChar char="●"/>
            </a:pPr>
            <a:r>
              <a:rPr lang="en" sz="2200"/>
              <a:t>Create a model that can successfully detect misinformation</a:t>
            </a:r>
            <a:endParaRPr sz="2200"/>
          </a:p>
          <a:p>
            <a:pPr indent="-368300" lvl="1" marL="914400" rtl="0" algn="l">
              <a:spcBef>
                <a:spcPts val="0"/>
              </a:spcBef>
              <a:spcAft>
                <a:spcPts val="0"/>
              </a:spcAft>
              <a:buSzPts val="2200"/>
              <a:buChar char="○"/>
            </a:pPr>
            <a:r>
              <a:rPr lang="en" sz="2200"/>
              <a:t>Best performing model with Word Embeddings</a:t>
            </a:r>
            <a:endParaRPr sz="2200"/>
          </a:p>
          <a:p>
            <a:pPr indent="0" lvl="0" marL="457200" rtl="0" algn="l">
              <a:spcBef>
                <a:spcPts val="1600"/>
              </a:spcBef>
              <a:spcAft>
                <a:spcPts val="0"/>
              </a:spcAft>
              <a:buNone/>
            </a:pPr>
            <a:r>
              <a:t/>
            </a:r>
            <a:endParaRPr sz="2200"/>
          </a:p>
          <a:p>
            <a:pPr indent="0" lvl="0" marL="0" rtl="0" algn="l">
              <a:spcBef>
                <a:spcPts val="1600"/>
              </a:spcBef>
              <a:spcAft>
                <a:spcPts val="1600"/>
              </a:spcAft>
              <a:buNone/>
            </a:pPr>
            <a:r>
              <a:t/>
            </a:r>
            <a:endParaRPr sz="2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Frontend Purpose</a:t>
            </a:r>
            <a:endParaRPr/>
          </a:p>
        </p:txBody>
      </p:sp>
      <p:sp>
        <p:nvSpPr>
          <p:cNvPr id="215" name="Google Shape;215;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Test classification model</a:t>
            </a:r>
            <a:endParaRPr sz="1500"/>
          </a:p>
          <a:p>
            <a:pPr indent="-311150" lvl="1" marL="914400" rtl="0" algn="l">
              <a:spcBef>
                <a:spcPts val="0"/>
              </a:spcBef>
              <a:spcAft>
                <a:spcPts val="0"/>
              </a:spcAft>
              <a:buSzPts val="1300"/>
              <a:buChar char="○"/>
            </a:pPr>
            <a:r>
              <a:rPr lang="en" sz="1300"/>
              <a:t>Frozen Keras Neural Network</a:t>
            </a:r>
            <a:endParaRPr sz="1300"/>
          </a:p>
          <a:p>
            <a:pPr indent="-323850" lvl="0" marL="457200" rtl="0" algn="l">
              <a:spcBef>
                <a:spcPts val="0"/>
              </a:spcBef>
              <a:spcAft>
                <a:spcPts val="0"/>
              </a:spcAft>
              <a:buSzPts val="1500"/>
              <a:buChar char="●"/>
            </a:pPr>
            <a:r>
              <a:rPr lang="en" sz="1500"/>
              <a:t>Provide User Interaction</a:t>
            </a:r>
            <a:endParaRPr sz="1500"/>
          </a:p>
          <a:p>
            <a:pPr indent="-323850" lvl="0" marL="457200" rtl="0" algn="l">
              <a:spcBef>
                <a:spcPts val="0"/>
              </a:spcBef>
              <a:spcAft>
                <a:spcPts val="0"/>
              </a:spcAft>
              <a:buSzPts val="1500"/>
              <a:buChar char="●"/>
            </a:pPr>
            <a:r>
              <a:rPr lang="en" sz="1500"/>
              <a:t>Gather more training data</a:t>
            </a:r>
            <a:endParaRPr sz="1500"/>
          </a:p>
        </p:txBody>
      </p:sp>
      <p:pic>
        <p:nvPicPr>
          <p:cNvPr id="216" name="Google Shape;216;p33"/>
          <p:cNvPicPr preferRelativeResize="0"/>
          <p:nvPr/>
        </p:nvPicPr>
        <p:blipFill>
          <a:blip r:embed="rId3">
            <a:alphaModFix/>
          </a:blip>
          <a:stretch>
            <a:fillRect/>
          </a:stretch>
        </p:blipFill>
        <p:spPr>
          <a:xfrm>
            <a:off x="3978725" y="3184463"/>
            <a:ext cx="5056126" cy="1572214"/>
          </a:xfrm>
          <a:prstGeom prst="rect">
            <a:avLst/>
          </a:prstGeom>
          <a:noFill/>
          <a:ln>
            <a:noFill/>
          </a:ln>
        </p:spPr>
      </p:pic>
      <p:pic>
        <p:nvPicPr>
          <p:cNvPr id="217" name="Google Shape;217;p33"/>
          <p:cNvPicPr preferRelativeResize="0"/>
          <p:nvPr/>
        </p:nvPicPr>
        <p:blipFill>
          <a:blip r:embed="rId4">
            <a:alphaModFix/>
          </a:blip>
          <a:stretch>
            <a:fillRect/>
          </a:stretch>
        </p:blipFill>
        <p:spPr>
          <a:xfrm>
            <a:off x="3978725" y="1853862"/>
            <a:ext cx="5056126" cy="100063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223" name="Google Shape;223;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b="1" lang="en" sz="2400"/>
              <a:t>Gather more training data</a:t>
            </a:r>
            <a:endParaRPr b="1" sz="2400"/>
          </a:p>
          <a:p>
            <a:pPr indent="-381000" lvl="1" marL="914400" rtl="0" algn="l">
              <a:spcBef>
                <a:spcPts val="0"/>
              </a:spcBef>
              <a:spcAft>
                <a:spcPts val="0"/>
              </a:spcAft>
              <a:buSzPts val="2400"/>
              <a:buChar char="○"/>
            </a:pPr>
            <a:r>
              <a:rPr lang="en" sz="2400"/>
              <a:t>Data imbalance/bias</a:t>
            </a:r>
            <a:endParaRPr sz="2400"/>
          </a:p>
          <a:p>
            <a:pPr indent="-381000" lvl="0" marL="457200" rtl="0" algn="l">
              <a:spcBef>
                <a:spcPts val="0"/>
              </a:spcBef>
              <a:spcAft>
                <a:spcPts val="0"/>
              </a:spcAft>
              <a:buSzPts val="2400"/>
              <a:buChar char="●"/>
            </a:pPr>
            <a:r>
              <a:rPr lang="en" sz="2400"/>
              <a:t>Increase model classification accuracy</a:t>
            </a:r>
            <a:endParaRPr sz="2400"/>
          </a:p>
          <a:p>
            <a:pPr indent="-381000" lvl="1" marL="914400" rtl="0" algn="l">
              <a:spcBef>
                <a:spcPts val="0"/>
              </a:spcBef>
              <a:spcAft>
                <a:spcPts val="0"/>
              </a:spcAft>
              <a:buSzPts val="2400"/>
              <a:buChar char="○"/>
            </a:pPr>
            <a:r>
              <a:rPr lang="en" sz="2400"/>
              <a:t>Different/better models</a:t>
            </a:r>
            <a:endParaRPr sz="2400"/>
          </a:p>
          <a:p>
            <a:pPr indent="-381000" lvl="0" marL="457200" rtl="0" algn="l">
              <a:spcBef>
                <a:spcPts val="0"/>
              </a:spcBef>
              <a:spcAft>
                <a:spcPts val="0"/>
              </a:spcAft>
              <a:buSzPts val="2400"/>
              <a:buChar char="●"/>
            </a:pPr>
            <a:r>
              <a:rPr lang="en" sz="2400"/>
              <a:t>Try additional NLP techniques</a:t>
            </a:r>
            <a:endParaRPr sz="2400"/>
          </a:p>
          <a:p>
            <a:pPr indent="-381000" lvl="0" marL="457200" rtl="0" algn="l">
              <a:spcBef>
                <a:spcPts val="0"/>
              </a:spcBef>
              <a:spcAft>
                <a:spcPts val="0"/>
              </a:spcAft>
              <a:buSzPts val="2400"/>
              <a:buChar char="●"/>
            </a:pPr>
            <a:r>
              <a:rPr lang="en" sz="2400"/>
              <a:t>Improve frontend</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229" name="Google Shape;229;p35"/>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Binary classification of Reddit Post Titles regarding the Covid-19 Vaccine</a:t>
            </a:r>
            <a:endParaRPr sz="1700">
              <a:latin typeface="Times New Roman"/>
              <a:ea typeface="Times New Roman"/>
              <a:cs typeface="Times New Roman"/>
              <a:sym typeface="Times New Roman"/>
            </a:endParaRPr>
          </a:p>
          <a:p>
            <a:pPr indent="-336550" lvl="1" marL="9144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Misinformation or Not Misinformation</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Project modeled after LITMUS</a:t>
            </a:r>
            <a:endParaRPr sz="1700">
              <a:latin typeface="Times New Roman"/>
              <a:ea typeface="Times New Roman"/>
              <a:cs typeface="Times New Roman"/>
              <a:sym typeface="Times New Roman"/>
            </a:endParaRPr>
          </a:p>
          <a:p>
            <a:pPr indent="-336550" lvl="1" marL="9144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Similar goal and pipeline</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Aim to solve misinformation problem in LITMUS</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Integrate a potential source of data</a:t>
            </a:r>
            <a:endParaRPr sz="1700">
              <a:latin typeface="Times New Roman"/>
              <a:ea typeface="Times New Roman"/>
              <a:cs typeface="Times New Roman"/>
              <a:sym typeface="Times New Roman"/>
            </a:endParaRPr>
          </a:p>
          <a:p>
            <a:pPr indent="0" lvl="0" marL="457200" rtl="0" algn="l">
              <a:spcBef>
                <a:spcPts val="1600"/>
              </a:spcBef>
              <a:spcAft>
                <a:spcPts val="0"/>
              </a:spcAft>
              <a:buNone/>
            </a:pPr>
            <a:r>
              <a:t/>
            </a:r>
            <a:endParaRPr sz="1700">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Lots of misinformation online, especially Reddit</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Polarizing discussions on Covid-19 Vaccine</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Reddit is a good subject:</a:t>
            </a:r>
            <a:endParaRPr sz="1700">
              <a:latin typeface="Times New Roman"/>
              <a:ea typeface="Times New Roman"/>
              <a:cs typeface="Times New Roman"/>
              <a:sym typeface="Times New Roman"/>
            </a:endParaRPr>
          </a:p>
          <a:p>
            <a:pPr indent="-336550" lvl="1" marL="9144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Large user base</a:t>
            </a:r>
            <a:endParaRPr sz="1700">
              <a:latin typeface="Times New Roman"/>
              <a:ea typeface="Times New Roman"/>
              <a:cs typeface="Times New Roman"/>
              <a:sym typeface="Times New Roman"/>
            </a:endParaRPr>
          </a:p>
          <a:p>
            <a:pPr indent="-336550" lvl="1" marL="9144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Lots of discussion and varying opinions</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Contains a lot of textual data, good source for NLP </a:t>
            </a:r>
            <a:endParaRPr sz="1700">
              <a:latin typeface="Times New Roman"/>
              <a:ea typeface="Times New Roman"/>
              <a:cs typeface="Times New Roman"/>
              <a:sym typeface="Times New Roman"/>
            </a:endParaRPr>
          </a:p>
          <a:p>
            <a:pPr indent="0" lvl="0" marL="457200" rtl="0" algn="l">
              <a:spcBef>
                <a:spcPts val="1600"/>
              </a:spcBef>
              <a:spcAft>
                <a:spcPts val="160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Milestones Achieved</a:t>
            </a:r>
            <a:endParaRPr/>
          </a:p>
        </p:txBody>
      </p:sp>
      <p:sp>
        <p:nvSpPr>
          <p:cNvPr id="111" name="Google Shape;111;p17"/>
          <p:cNvSpPr txBox="1"/>
          <p:nvPr>
            <p:ph idx="1" type="body"/>
          </p:nvPr>
        </p:nvSpPr>
        <p:spPr>
          <a:xfrm>
            <a:off x="729450" y="2078875"/>
            <a:ext cx="7688700" cy="2552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Three major milestones</a:t>
            </a:r>
            <a:endParaRPr sz="1700">
              <a:latin typeface="Times New Roman"/>
              <a:ea typeface="Times New Roman"/>
              <a:cs typeface="Times New Roman"/>
              <a:sym typeface="Times New Roman"/>
            </a:endParaRPr>
          </a:p>
          <a:p>
            <a:pPr indent="-336550" lvl="1" marL="9144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M1: Accurate data collection from Reddit and preprocessing </a:t>
            </a:r>
            <a:endParaRPr sz="1700">
              <a:latin typeface="Times New Roman"/>
              <a:ea typeface="Times New Roman"/>
              <a:cs typeface="Times New Roman"/>
              <a:sym typeface="Times New Roman"/>
            </a:endParaRPr>
          </a:p>
          <a:p>
            <a:pPr indent="-336550" lvl="1" marL="9144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M2: Accurate model selection, we aim to train a model for our NLP task</a:t>
            </a:r>
            <a:endParaRPr sz="1700">
              <a:latin typeface="Times New Roman"/>
              <a:ea typeface="Times New Roman"/>
              <a:cs typeface="Times New Roman"/>
              <a:sym typeface="Times New Roman"/>
            </a:endParaRPr>
          </a:p>
          <a:p>
            <a:pPr indent="-336550" lvl="2" marL="13716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The model should be able to discern accurate facts and disinformation regarding the COVID-19 vaccine</a:t>
            </a:r>
            <a:endParaRPr sz="1700">
              <a:latin typeface="Times New Roman"/>
              <a:ea typeface="Times New Roman"/>
              <a:cs typeface="Times New Roman"/>
              <a:sym typeface="Times New Roman"/>
            </a:endParaRPr>
          </a:p>
          <a:p>
            <a:pPr indent="-336550" lvl="1" marL="9144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M3: Development of working frontend and backend to show our results</a:t>
            </a:r>
            <a:endParaRPr sz="1700">
              <a:latin typeface="Times New Roman"/>
              <a:ea typeface="Times New Roman"/>
              <a:cs typeface="Times New Roman"/>
              <a:sym typeface="Times New Roman"/>
            </a:endParaRPr>
          </a:p>
          <a:p>
            <a:pPr indent="0" lvl="0" marL="457200" rtl="0" algn="l">
              <a:spcBef>
                <a:spcPts val="1600"/>
              </a:spcBef>
              <a:spcAft>
                <a:spcPts val="1600"/>
              </a:spcAft>
              <a:buNone/>
            </a:pPr>
            <a:r>
              <a:t/>
            </a:r>
            <a:endParaRPr sz="1700">
              <a:latin typeface="Times New Roman"/>
              <a:ea typeface="Times New Roman"/>
              <a:cs typeface="Times New Roman"/>
              <a:sym typeface="Times New Roman"/>
            </a:endParaRPr>
          </a:p>
        </p:txBody>
      </p:sp>
      <p:pic>
        <p:nvPicPr>
          <p:cNvPr id="112" name="Google Shape;112;p17"/>
          <p:cNvPicPr preferRelativeResize="0"/>
          <p:nvPr/>
        </p:nvPicPr>
        <p:blipFill>
          <a:blip r:embed="rId3">
            <a:alphaModFix/>
          </a:blip>
          <a:stretch>
            <a:fillRect/>
          </a:stretch>
        </p:blipFill>
        <p:spPr>
          <a:xfrm>
            <a:off x="6973575" y="2337539"/>
            <a:ext cx="539400" cy="468400"/>
          </a:xfrm>
          <a:prstGeom prst="rect">
            <a:avLst/>
          </a:prstGeom>
          <a:noFill/>
          <a:ln>
            <a:noFill/>
          </a:ln>
        </p:spPr>
      </p:pic>
      <p:pic>
        <p:nvPicPr>
          <p:cNvPr id="113" name="Google Shape;113;p17"/>
          <p:cNvPicPr preferRelativeResize="0"/>
          <p:nvPr/>
        </p:nvPicPr>
        <p:blipFill>
          <a:blip r:embed="rId4">
            <a:alphaModFix/>
          </a:blip>
          <a:stretch>
            <a:fillRect/>
          </a:stretch>
        </p:blipFill>
        <p:spPr>
          <a:xfrm>
            <a:off x="8021750" y="2571752"/>
            <a:ext cx="539400" cy="468371"/>
          </a:xfrm>
          <a:prstGeom prst="rect">
            <a:avLst/>
          </a:prstGeom>
          <a:noFill/>
          <a:ln>
            <a:noFill/>
          </a:ln>
        </p:spPr>
      </p:pic>
      <p:pic>
        <p:nvPicPr>
          <p:cNvPr id="114" name="Google Shape;114;p17"/>
          <p:cNvPicPr preferRelativeResize="0"/>
          <p:nvPr/>
        </p:nvPicPr>
        <p:blipFill>
          <a:blip r:embed="rId5">
            <a:alphaModFix/>
          </a:blip>
          <a:stretch>
            <a:fillRect/>
          </a:stretch>
        </p:blipFill>
        <p:spPr>
          <a:xfrm>
            <a:off x="5217125" y="3265264"/>
            <a:ext cx="479750" cy="416599"/>
          </a:xfrm>
          <a:prstGeom prst="rect">
            <a:avLst/>
          </a:prstGeom>
          <a:noFill/>
          <a:ln>
            <a:noFill/>
          </a:ln>
        </p:spPr>
      </p:pic>
      <p:pic>
        <p:nvPicPr>
          <p:cNvPr id="115" name="Google Shape;115;p17"/>
          <p:cNvPicPr preferRelativeResize="0"/>
          <p:nvPr/>
        </p:nvPicPr>
        <p:blipFill>
          <a:blip r:embed="rId6">
            <a:alphaModFix/>
          </a:blip>
          <a:stretch>
            <a:fillRect/>
          </a:stretch>
        </p:blipFill>
        <p:spPr>
          <a:xfrm>
            <a:off x="7944788" y="3472414"/>
            <a:ext cx="616353" cy="535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Data, and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Architecture</a:t>
            </a:r>
            <a:endParaRPr/>
          </a:p>
        </p:txBody>
      </p:sp>
      <p:pic>
        <p:nvPicPr>
          <p:cNvPr id="126" name="Google Shape;126;p19"/>
          <p:cNvPicPr preferRelativeResize="0"/>
          <p:nvPr/>
        </p:nvPicPr>
        <p:blipFill>
          <a:blip r:embed="rId3">
            <a:alphaModFix/>
          </a:blip>
          <a:stretch>
            <a:fillRect/>
          </a:stretch>
        </p:blipFill>
        <p:spPr>
          <a:xfrm>
            <a:off x="2364397" y="1853850"/>
            <a:ext cx="4418801" cy="31534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LITMUS-Inspired Social Filtering Pipeline</a:t>
            </a:r>
            <a:endParaRPr/>
          </a:p>
        </p:txBody>
      </p:sp>
      <p:pic>
        <p:nvPicPr>
          <p:cNvPr id="132" name="Google Shape;132;p20"/>
          <p:cNvPicPr preferRelativeResize="0"/>
          <p:nvPr/>
        </p:nvPicPr>
        <p:blipFill>
          <a:blip r:embed="rId3">
            <a:alphaModFix/>
          </a:blip>
          <a:stretch>
            <a:fillRect/>
          </a:stretch>
        </p:blipFill>
        <p:spPr>
          <a:xfrm>
            <a:off x="1457063" y="1853848"/>
            <a:ext cx="6233476" cy="1198725"/>
          </a:xfrm>
          <a:prstGeom prst="rect">
            <a:avLst/>
          </a:prstGeom>
          <a:noFill/>
          <a:ln>
            <a:noFill/>
          </a:ln>
        </p:spPr>
      </p:pic>
      <p:pic>
        <p:nvPicPr>
          <p:cNvPr id="133" name="Google Shape;133;p20"/>
          <p:cNvPicPr preferRelativeResize="0"/>
          <p:nvPr/>
        </p:nvPicPr>
        <p:blipFill>
          <a:blip r:embed="rId4">
            <a:alphaModFix/>
          </a:blip>
          <a:stretch>
            <a:fillRect/>
          </a:stretch>
        </p:blipFill>
        <p:spPr>
          <a:xfrm>
            <a:off x="1125659" y="3204975"/>
            <a:ext cx="6892679" cy="1198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39" name="Google Shape;139;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PRAW Reddit API for collection</a:t>
            </a:r>
            <a:endParaRPr sz="1500"/>
          </a:p>
          <a:p>
            <a:pPr indent="-323850" lvl="0" marL="457200" rtl="0" algn="l">
              <a:spcBef>
                <a:spcPts val="0"/>
              </a:spcBef>
              <a:spcAft>
                <a:spcPts val="0"/>
              </a:spcAft>
              <a:buSzPts val="1500"/>
              <a:buChar char="●"/>
            </a:pPr>
            <a:r>
              <a:rPr lang="en" sz="1500"/>
              <a:t>~2,500 submissions that pertain to the Covid-19 Vaccine</a:t>
            </a:r>
            <a:endParaRPr sz="1500"/>
          </a:p>
          <a:p>
            <a:pPr indent="-323850" lvl="0" marL="457200" rtl="0" algn="l">
              <a:spcBef>
                <a:spcPts val="0"/>
              </a:spcBef>
              <a:spcAft>
                <a:spcPts val="0"/>
              </a:spcAft>
              <a:buSzPts val="1500"/>
              <a:buChar char="●"/>
            </a:pPr>
            <a:r>
              <a:rPr lang="en" sz="1500"/>
              <a:t>4 main Subreddits:</a:t>
            </a:r>
            <a:endParaRPr sz="1500"/>
          </a:p>
          <a:p>
            <a:pPr indent="-311150" lvl="1" marL="914400" rtl="0" algn="l">
              <a:spcBef>
                <a:spcPts val="0"/>
              </a:spcBef>
              <a:spcAft>
                <a:spcPts val="0"/>
              </a:spcAft>
              <a:buSzPts val="1300"/>
              <a:buChar char="○"/>
            </a:pPr>
            <a:r>
              <a:rPr lang="en" sz="1300"/>
              <a:t>Coronavirus</a:t>
            </a:r>
            <a:endParaRPr sz="1300"/>
          </a:p>
          <a:p>
            <a:pPr indent="-311150" lvl="1" marL="914400" rtl="0" algn="l">
              <a:spcBef>
                <a:spcPts val="0"/>
              </a:spcBef>
              <a:spcAft>
                <a:spcPts val="0"/>
              </a:spcAft>
              <a:buSzPts val="1300"/>
              <a:buChar char="○"/>
            </a:pPr>
            <a:r>
              <a:rPr lang="en" sz="1300"/>
              <a:t>COVID19</a:t>
            </a:r>
            <a:endParaRPr sz="1300"/>
          </a:p>
          <a:p>
            <a:pPr indent="-311150" lvl="1" marL="914400" rtl="0" algn="l">
              <a:spcBef>
                <a:spcPts val="0"/>
              </a:spcBef>
              <a:spcAft>
                <a:spcPts val="0"/>
              </a:spcAft>
              <a:buSzPts val="1300"/>
              <a:buChar char="○"/>
            </a:pPr>
            <a:r>
              <a:rPr lang="en" sz="1300"/>
              <a:t>CoronavirusNewYork</a:t>
            </a:r>
            <a:endParaRPr sz="1300"/>
          </a:p>
          <a:p>
            <a:pPr indent="-311150" lvl="1" marL="914400" rtl="0" algn="l">
              <a:spcBef>
                <a:spcPts val="0"/>
              </a:spcBef>
              <a:spcAft>
                <a:spcPts val="0"/>
              </a:spcAft>
              <a:buSzPts val="1300"/>
              <a:buChar char="○"/>
            </a:pPr>
            <a:r>
              <a:rPr lang="en" sz="1300"/>
              <a:t>CoronavirusFoS</a:t>
            </a:r>
            <a:endParaRPr sz="1300"/>
          </a:p>
          <a:p>
            <a:pPr indent="-323850" lvl="0" marL="457200" rtl="0" algn="l">
              <a:spcBef>
                <a:spcPts val="0"/>
              </a:spcBef>
              <a:spcAft>
                <a:spcPts val="0"/>
              </a:spcAft>
              <a:buSzPts val="1500"/>
              <a:buChar char="●"/>
            </a:pPr>
            <a:r>
              <a:rPr lang="en" sz="1500"/>
              <a:t>Manual labelling of misinformation/not misinformation using facts from CDC, WHO</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