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icrosoft JhengHei" pitchFamily="34" charset="-120"/>
      <p:regular r:id="rId24"/>
      <p:bold r:id="rId25"/>
    </p:embeddedFont>
    <p:embeddedFont>
      <p:font typeface="Raleway" charset="0"/>
      <p:regular r:id="rId26"/>
      <p:bold r:id="rId27"/>
      <p:italic r:id="rId28"/>
      <p:boldItalic r:id="rId29"/>
    </p:embeddedFont>
    <p:embeddedFont>
      <p:font typeface="Lato" charset="-12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e99accd7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e99accd7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e99accd7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e99accd7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e99accd7_3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e99accd7_3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e99accd7_3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e99accd7_3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e99accd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e99accd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無經營權之爭的公司文字雲解釋偏向公司內部發展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e99accd7_3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e99accd7_3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e99accd7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e99accd7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99accd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99accd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6e99accd7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6e99accd7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永大與大同樣本數為一樣時各自群聚較明顯，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e99accd7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e99accd7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e99accd7_3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e99accd7_3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e99accd7_3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e99accd7_3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e99accd7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6e99accd7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將公司文本丟進pca跑出來結果會依據公司本身群聚，原因可能為個別公司新聞內容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像是永大與大同都有經營權之爭但是在pca分權仍是以個別公司分群，</a:t>
            </a:r>
            <a:br>
              <a:rPr lang="zh-TW"/>
            </a:br>
            <a:r>
              <a:rPr lang="zh-TW"/>
              <a:t>原因有個別新聞提到的重點不一，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像是經營權之爭的公司個別新聞提到得重點有不一樣。</a:t>
            </a:r>
            <a:br>
              <a:rPr lang="zh-TW"/>
            </a:br>
            <a:r>
              <a:rPr lang="zh-TW"/>
              <a:t>每間公司樣本量不一，樣本少的公司群聚效果不明顯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原因為每間公司在期間內新聞量不一，故所能收集到的樣本也叫參差不齊。</a:t>
            </a:r>
            <a:br>
              <a:rPr lang="zh-TW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e99accd7_3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e99accd7_3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e99accd7_3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e99accd7_3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e99accd7_3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e99accd7_3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e99accd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e99accd7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TEJ&gt;&gt;excel&gt;&gt;篩選&gt;&gt;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e99accd7_3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e99accd7_3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e99accd7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e99accd7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e99accd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e99accd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董監改選對股價影響-以家電業為例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0" y="2918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第六組：林震宇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徐芷萱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吳佳蓉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謝昕庭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02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選擇文本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1020500" y="1816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選擇股價波動部分作為文本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27" y="769325"/>
            <a:ext cx="5870076" cy="40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725" y="1967075"/>
            <a:ext cx="1227925" cy="1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新聞內容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11933"/>
          <a:stretch/>
        </p:blipFill>
        <p:spPr>
          <a:xfrm>
            <a:off x="877375" y="1853850"/>
            <a:ext cx="7001798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864450" y="3905792"/>
            <a:ext cx="405300" cy="1794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調整權重的關鍵字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imp_words </a:t>
            </a:r>
            <a:r>
              <a:rPr lang="zh-TW" sz="1400">
                <a:solidFill>
                  <a:srgbClr val="666666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[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"經營權"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"董事會"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"請辭"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"接任"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"出任"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"兼任"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"辭去"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"入主"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"推選"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"另聘"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"市場派"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sz="1400">
                <a:solidFill>
                  <a:srgbClr val="BA2121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"公司派"</a:t>
            </a:r>
            <a:r>
              <a:rPr lang="zh-TW" sz="1400">
                <a:solidFill>
                  <a:srgbClr val="333333"/>
                </a:solidFill>
                <a:highlight>
                  <a:srgbClr val="F7F7F7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7F7F7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7F7F7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l="17313" t="45403" r="16806" b="28611"/>
          <a:stretch/>
        </p:blipFill>
        <p:spPr>
          <a:xfrm>
            <a:off x="810425" y="2953050"/>
            <a:ext cx="7688698" cy="170499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2271825" y="4191875"/>
            <a:ext cx="1703700" cy="1794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研究結果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董事改選共同特徵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297166" y="1942846"/>
            <a:ext cx="4547207" cy="2187287"/>
            <a:chOff x="422650" y="1967026"/>
            <a:chExt cx="4969626" cy="2533049"/>
          </a:xfrm>
        </p:grpSpPr>
        <p:pic>
          <p:nvPicPr>
            <p:cNvPr id="188" name="Google Shape;18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650" y="1967026"/>
              <a:ext cx="4969626" cy="24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6"/>
            <p:cNvSpPr/>
            <p:nvPr/>
          </p:nvSpPr>
          <p:spPr>
            <a:xfrm>
              <a:off x="3116975" y="2239625"/>
              <a:ext cx="965100" cy="20355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01800" y="4104375"/>
              <a:ext cx="791400" cy="3957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375" y="1964638"/>
            <a:ext cx="4269675" cy="21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1727375" y="723750"/>
            <a:ext cx="1051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1727375" y="4130125"/>
            <a:ext cx="1518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經營權之爭</a:t>
            </a:r>
            <a:endParaRPr sz="2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158925" y="4130125"/>
            <a:ext cx="2086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</a:t>
            </a: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經營權之爭</a:t>
            </a:r>
            <a:endParaRPr sz="20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419483" y="1045350"/>
            <a:ext cx="2256000" cy="8085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產品創新</a:t>
            </a:r>
            <a:endParaRPr sz="24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989100" y="2325675"/>
            <a:ext cx="386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4902250" y="2325675"/>
            <a:ext cx="820200" cy="434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6607663" y="2020975"/>
            <a:ext cx="743100" cy="434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8173625" y="2571750"/>
            <a:ext cx="868500" cy="603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董事改選共同特徵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6222"/>
            <a:ext cx="4572001" cy="27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4" y="1853839"/>
            <a:ext cx="4613850" cy="2835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685150" y="4399138"/>
            <a:ext cx="347400" cy="279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394350" y="4399138"/>
            <a:ext cx="405300" cy="279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359400" y="4341250"/>
            <a:ext cx="347400" cy="395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6755075" y="4399150"/>
            <a:ext cx="289500" cy="279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517425" y="4399150"/>
            <a:ext cx="289500" cy="279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1709375" y="4647325"/>
            <a:ext cx="2663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經營權之爭</a:t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6125800" y="4689700"/>
            <a:ext cx="2501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沒有經營權之爭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有經營權之爭公司共同特徵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1670775" y="4466275"/>
            <a:ext cx="2663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永大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6125800" y="4689700"/>
            <a:ext cx="2501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大同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937" y="1963618"/>
            <a:ext cx="4680075" cy="24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5" y="2034925"/>
            <a:ext cx="4537575" cy="24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395650" y="2957637"/>
            <a:ext cx="1640400" cy="585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576550" y="1963625"/>
            <a:ext cx="1459500" cy="585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4728550" y="2325050"/>
            <a:ext cx="1273800" cy="585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811900" y="2033825"/>
            <a:ext cx="1129200" cy="445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1138700" y="3543525"/>
            <a:ext cx="1129200" cy="636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5952100" y="3309900"/>
            <a:ext cx="1129200" cy="636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有經營權之爭公司共同特徵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460875" y="2205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1670775" y="4466275"/>
            <a:ext cx="2663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永大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6125800" y="4689700"/>
            <a:ext cx="2501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大同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" y="1734300"/>
            <a:ext cx="4777775" cy="27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1541700" y="4174950"/>
            <a:ext cx="407700" cy="347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725" y="1734291"/>
            <a:ext cx="4499274" cy="278775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5252675" y="4174950"/>
            <a:ext cx="354000" cy="347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2594800" y="4174950"/>
            <a:ext cx="407700" cy="347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5566100" y="4174950"/>
            <a:ext cx="407700" cy="347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002500" y="4246050"/>
            <a:ext cx="407700" cy="276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6598650" y="4210500"/>
            <a:ext cx="465300" cy="276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714625" y="4246050"/>
            <a:ext cx="407700" cy="276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6964700" y="4235550"/>
            <a:ext cx="465300" cy="225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r="23395"/>
          <a:stretch/>
        </p:blipFill>
        <p:spPr>
          <a:xfrm>
            <a:off x="152400" y="152400"/>
            <a:ext cx="6771074" cy="43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4">
            <a:alphaModFix/>
          </a:blip>
          <a:srcRect t="-1985" b="-1985"/>
          <a:stretch/>
        </p:blipFill>
        <p:spPr>
          <a:xfrm>
            <a:off x="7066390" y="478225"/>
            <a:ext cx="1079585" cy="16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r="1970"/>
          <a:stretch/>
        </p:blipFill>
        <p:spPr>
          <a:xfrm>
            <a:off x="424525" y="241925"/>
            <a:ext cx="6982550" cy="465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50" y="723100"/>
            <a:ext cx="1484425" cy="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latin typeface="Microsoft JhengHei"/>
                <a:ea typeface="Microsoft JhengHei"/>
                <a:cs typeface="Microsoft JhengHei"/>
                <a:sym typeface="Microsoft JhengHei"/>
              </a:rPr>
              <a:t>1. 研究問題</a:t>
            </a:r>
            <a:endParaRPr sz="22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200" b="1">
                <a:latin typeface="Microsoft JhengHei"/>
                <a:ea typeface="Microsoft JhengHei"/>
                <a:cs typeface="Microsoft JhengHei"/>
                <a:sym typeface="Microsoft JhengHei"/>
              </a:rPr>
              <a:t>2. 研究方法</a:t>
            </a:r>
            <a:endParaRPr sz="22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200" b="1">
                <a:latin typeface="Microsoft JhengHei"/>
                <a:ea typeface="Microsoft JhengHei"/>
                <a:cs typeface="Microsoft JhengHei"/>
                <a:sym typeface="Microsoft JhengHei"/>
              </a:rPr>
              <a:t>3. 研究結果</a:t>
            </a:r>
            <a:endParaRPr sz="22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200" b="1">
                <a:latin typeface="Microsoft JhengHei"/>
                <a:ea typeface="Microsoft JhengHei"/>
                <a:cs typeface="Microsoft JhengHei"/>
                <a:sym typeface="Microsoft JhengHei"/>
              </a:rPr>
              <a:t>4. 研究缺陷</a:t>
            </a:r>
            <a:endParaRPr sz="22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研究缺陷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研究缺陷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727650" y="2069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各家新聞用字遣詞，會影響公司的分群。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樣本量越多，群聚效果會更明顯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每間公司樣本量不一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624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TW" sz="2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董事會改選的公司有沒有共同特徵？</a:t>
            </a:r>
            <a:endParaRPr sz="2000" b="1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TW" sz="2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有經營權鬥爭的公司有無共同特徵？</a:t>
            </a:r>
            <a:endParaRPr sz="2000" b="1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TW" sz="2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有經營權鬥爭的公司比起無經營權鬥爭的公司，對股價有更為顯著的影響?</a:t>
            </a:r>
            <a:br>
              <a:rPr lang="zh-TW" sz="2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2000" b="1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63" y="1962025"/>
            <a:ext cx="65055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文本搜集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FCD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使用TEJ設定家電產業公司並匯出excel檔  </a:t>
            </a:r>
            <a:endParaRPr sz="1600">
              <a:solidFill>
                <a:srgbClr val="000000"/>
              </a:solidFill>
              <a:highlight>
                <a:srgbClr val="FFCD00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設定董監持股比例低於15%公司作文標的。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FCD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搜尋董監改選日前六個月及後兩個月相關新聞</a:t>
            </a:r>
            <a:endParaRPr sz="1600">
              <a:solidFill>
                <a:srgbClr val="000000"/>
              </a:solidFill>
              <a:highlight>
                <a:srgbClr val="FFCD00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這此期間內股價有波動的新聞。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7820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1953750" y="512488"/>
            <a:ext cx="3805101" cy="2544175"/>
            <a:chOff x="3652450" y="1380988"/>
            <a:chExt cx="3805101" cy="2544175"/>
          </a:xfrm>
        </p:grpSpPr>
        <p:pic>
          <p:nvPicPr>
            <p:cNvPr id="130" name="Google Shape;13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2450" y="1380988"/>
              <a:ext cx="3805101" cy="254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0"/>
            <p:cNvSpPr/>
            <p:nvPr/>
          </p:nvSpPr>
          <p:spPr>
            <a:xfrm>
              <a:off x="5740750" y="1754700"/>
              <a:ext cx="805800" cy="1875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195325" y="1080226"/>
            <a:ext cx="1758425" cy="3673725"/>
            <a:chOff x="388350" y="907101"/>
            <a:chExt cx="1758425" cy="3673725"/>
          </a:xfrm>
        </p:grpSpPr>
        <p:pic>
          <p:nvPicPr>
            <p:cNvPr id="133" name="Google Shape;13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350" y="907101"/>
              <a:ext cx="1758425" cy="367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0"/>
            <p:cNvSpPr/>
            <p:nvPr/>
          </p:nvSpPr>
          <p:spPr>
            <a:xfrm>
              <a:off x="627250" y="3802125"/>
              <a:ext cx="472800" cy="2607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0"/>
          <p:cNvGrpSpPr/>
          <p:nvPr/>
        </p:nvGrpSpPr>
        <p:grpSpPr>
          <a:xfrm>
            <a:off x="2166325" y="2620000"/>
            <a:ext cx="4533475" cy="2303900"/>
            <a:chOff x="3138375" y="2416650"/>
            <a:chExt cx="4533475" cy="2303900"/>
          </a:xfrm>
        </p:grpSpPr>
        <p:pic>
          <p:nvPicPr>
            <p:cNvPr id="136" name="Google Shape;13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38375" y="2416650"/>
              <a:ext cx="4533475" cy="230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0"/>
            <p:cNvSpPr/>
            <p:nvPr/>
          </p:nvSpPr>
          <p:spPr>
            <a:xfrm>
              <a:off x="5519850" y="3119125"/>
              <a:ext cx="839400" cy="6561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6115900" y="965387"/>
            <a:ext cx="1931100" cy="4026450"/>
            <a:chOff x="5700950" y="685150"/>
            <a:chExt cx="1931100" cy="4026450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00950" y="685150"/>
              <a:ext cx="1931100" cy="402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/>
            <p:nvPr/>
          </p:nvSpPr>
          <p:spPr>
            <a:xfrm>
              <a:off x="6050600" y="3541575"/>
              <a:ext cx="598200" cy="250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5874650" y="832575"/>
            <a:ext cx="3405050" cy="1739181"/>
            <a:chOff x="5893950" y="880825"/>
            <a:chExt cx="3405050" cy="1739181"/>
          </a:xfrm>
        </p:grpSpPr>
        <p:pic>
          <p:nvPicPr>
            <p:cNvPr id="142" name="Google Shape;142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93950" y="880825"/>
              <a:ext cx="3405050" cy="1739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0"/>
            <p:cNvSpPr/>
            <p:nvPr/>
          </p:nvSpPr>
          <p:spPr>
            <a:xfrm>
              <a:off x="7612750" y="1369250"/>
              <a:ext cx="849300" cy="7623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樣本公司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075" y="1853838"/>
            <a:ext cx="50482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六角星形 5"/>
          <p:cNvSpPr/>
          <p:nvPr/>
        </p:nvSpPr>
        <p:spPr>
          <a:xfrm rot="256639">
            <a:off x="6443131" y="889001"/>
            <a:ext cx="1143001" cy="939801"/>
          </a:xfrm>
          <a:prstGeom prst="star6">
            <a:avLst>
              <a:gd name="adj" fmla="val 36976"/>
              <a:gd name="hf" fmla="val 11547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2000" dirty="0" smtClean="0">
                <a:solidFill>
                  <a:srgbClr val="FF0000"/>
                </a:solidFill>
              </a:rPr>
              <a:t>小於</a:t>
            </a:r>
            <a:r>
              <a:rPr lang="en-US" altLang="zh-TW" sz="2000" dirty="0" smtClean="0">
                <a:solidFill>
                  <a:srgbClr val="FF0000"/>
                </a:solidFill>
              </a:rPr>
              <a:t>15</a:t>
            </a:r>
            <a:endParaRPr lang="zh-TW" altLang="en-US" sz="2000" dirty="0" smtClean="0">
              <a:solidFill>
                <a:srgbClr val="FF0000"/>
              </a:solidFill>
            </a:endParaRPr>
          </a:p>
          <a:p>
            <a:pPr algn="ctr"/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387</Words>
  <Application>Microsoft Office PowerPoint</Application>
  <PresentationFormat>如螢幕大小 (16:9)</PresentationFormat>
  <Paragraphs>58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新細明體</vt:lpstr>
      <vt:lpstr>Microsoft JhengHei</vt:lpstr>
      <vt:lpstr>Raleway</vt:lpstr>
      <vt:lpstr>Lato</vt:lpstr>
      <vt:lpstr>Streamline</vt:lpstr>
      <vt:lpstr>董監改選對股價影響-以家電業為例</vt:lpstr>
      <vt:lpstr>目錄</vt:lpstr>
      <vt:lpstr>研究問題</vt:lpstr>
      <vt:lpstr>問題</vt:lpstr>
      <vt:lpstr>研究方式</vt:lpstr>
      <vt:lpstr>研究方式</vt:lpstr>
      <vt:lpstr>文本搜集</vt:lpstr>
      <vt:lpstr>投影片 8</vt:lpstr>
      <vt:lpstr>樣本公司</vt:lpstr>
      <vt:lpstr>選擇文本 </vt:lpstr>
      <vt:lpstr>新聞內容</vt:lpstr>
      <vt:lpstr>調整權重的關鍵字</vt:lpstr>
      <vt:lpstr>研究結果</vt:lpstr>
      <vt:lpstr>董事改選共同特徵</vt:lpstr>
      <vt:lpstr>董事改選共同特徵</vt:lpstr>
      <vt:lpstr>有經營權之爭公司共同特徵</vt:lpstr>
      <vt:lpstr>有經營權之爭公司共同特徵</vt:lpstr>
      <vt:lpstr>投影片 18</vt:lpstr>
      <vt:lpstr>投影片 19</vt:lpstr>
      <vt:lpstr>研究缺陷</vt:lpstr>
      <vt:lpstr>研究缺陷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董監改選對股價影響-以家電業為例</dc:title>
  <cp:lastModifiedBy>佳蓉</cp:lastModifiedBy>
  <cp:revision>3</cp:revision>
  <dcterms:modified xsi:type="dcterms:W3CDTF">2018-11-13T06:19:48Z</dcterms:modified>
</cp:coreProperties>
</file>