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sldIdLst>
    <p:sldId id="256" r:id="rId2"/>
    <p:sldId id="267" r:id="rId3"/>
    <p:sldId id="271" r:id="rId4"/>
    <p:sldId id="270" r:id="rId5"/>
    <p:sldId id="269" r:id="rId6"/>
    <p:sldId id="274" r:id="rId7"/>
    <p:sldId id="273" r:id="rId8"/>
    <p:sldId id="272" r:id="rId9"/>
    <p:sldId id="268" r:id="rId10"/>
    <p:sldId id="275" r:id="rId11"/>
    <p:sldId id="276" r:id="rId12"/>
    <p:sldId id="27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78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noProof="0"/>
              <a:t>按一下以編輯母片子標題樣式</a:t>
            </a:r>
            <a:endParaRPr lang="zh-TW" altLang="en-US" noProof="0" dirty="0"/>
          </a:p>
        </p:txBody>
      </p:sp>
      <p:sp>
        <p:nvSpPr>
          <p:cNvPr id="12" name="Rectangle 34"/>
          <p:cNvSpPr>
            <a:spLocks noChangeArrowheads="1"/>
          </p:cNvSpPr>
          <p:nvPr/>
        </p:nvSpPr>
        <p:spPr bwMode="ltGray">
          <a:xfrm>
            <a:off x="47328" y="692699"/>
            <a:ext cx="12094669" cy="45719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800"/>
          </a:p>
        </p:txBody>
      </p:sp>
      <p:pic>
        <p:nvPicPr>
          <p:cNvPr id="9" name="圖片 8" descr="校徽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27648" y="-99392"/>
            <a:ext cx="71120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900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1143002" y="6572250"/>
            <a:ext cx="1333500" cy="2857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fld id="{D0AE901B-C6B2-4F99-AC7B-653F8B25C94C}" type="datetimeFigureOut">
              <a:rPr lang="zh-TW" altLang="en-US" smtClean="0"/>
              <a:t>2018/3/5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64D49-096D-4423-8C68-4F03A499C1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546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1143002" y="6572250"/>
            <a:ext cx="1333500" cy="2857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fld id="{D0AE901B-C6B2-4F99-AC7B-653F8B25C94C}" type="datetimeFigureOut">
              <a:rPr lang="zh-TW" altLang="en-US" smtClean="0"/>
              <a:t>2018/3/5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64D49-096D-4423-8C68-4F03A499C1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2978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14290"/>
            <a:ext cx="11010939" cy="78581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000111"/>
            <a:ext cx="10972800" cy="5126055"/>
          </a:xfrm>
        </p:spPr>
        <p:txBody>
          <a:bodyPr/>
          <a:lstStyle>
            <a:lvl1pPr>
              <a:defRPr sz="2800"/>
            </a:lvl1pPr>
            <a:lvl2pPr>
              <a:defRPr sz="2400">
                <a:solidFill>
                  <a:schemeClr val="tx1"/>
                </a:solidFill>
              </a:defRPr>
            </a:lvl2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64D49-096D-4423-8C68-4F03A499C19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Rectangle 34"/>
          <p:cNvSpPr>
            <a:spLocks noChangeArrowheads="1"/>
          </p:cNvSpPr>
          <p:nvPr/>
        </p:nvSpPr>
        <p:spPr bwMode="ltGray">
          <a:xfrm>
            <a:off x="2" y="1000108"/>
            <a:ext cx="12181836" cy="71438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800"/>
          </a:p>
        </p:txBody>
      </p:sp>
      <p:pic>
        <p:nvPicPr>
          <p:cNvPr id="9" name="Picture 40" descr="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3420" y="52351"/>
            <a:ext cx="1246717" cy="86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769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64D49-096D-4423-8C68-4F03A499C1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304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64D49-096D-4423-8C68-4F03A499C1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5948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>
            <a:off x="1143002" y="6572250"/>
            <a:ext cx="1333500" cy="2857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fld id="{D0AE901B-C6B2-4F99-AC7B-653F8B25C94C}" type="datetimeFigureOut">
              <a:rPr lang="zh-TW" altLang="en-US" smtClean="0"/>
              <a:t>2018/3/5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64D49-096D-4423-8C68-4F03A499C1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7674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143002" y="6572250"/>
            <a:ext cx="1333500" cy="2857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fld id="{D0AE901B-C6B2-4F99-AC7B-653F8B25C94C}" type="datetimeFigureOut">
              <a:rPr lang="zh-TW" altLang="en-US" smtClean="0"/>
              <a:t>2018/3/5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64D49-096D-4423-8C68-4F03A499C1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1301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1143002" y="6572250"/>
            <a:ext cx="1333500" cy="2857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fld id="{D0AE901B-C6B2-4F99-AC7B-653F8B25C94C}" type="datetimeFigureOut">
              <a:rPr lang="zh-TW" altLang="en-US" smtClean="0"/>
              <a:t>2018/3/5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64D49-096D-4423-8C68-4F03A499C1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6862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1143002" y="6572250"/>
            <a:ext cx="1333500" cy="2857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fld id="{D0AE901B-C6B2-4F99-AC7B-653F8B25C94C}" type="datetimeFigureOut">
              <a:rPr lang="zh-TW" altLang="en-US" smtClean="0"/>
              <a:t>2018/3/5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64D49-096D-4423-8C68-4F03A499C1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4240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1143002" y="6572250"/>
            <a:ext cx="1333500" cy="2857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fld id="{D0AE901B-C6B2-4F99-AC7B-653F8B25C94C}" type="datetimeFigureOut">
              <a:rPr lang="zh-TW" altLang="en-US" smtClean="0"/>
              <a:t>2018/3/5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64D49-096D-4423-8C68-4F03A499C1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5941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4"/>
          <p:cNvSpPr>
            <a:spLocks noChangeArrowheads="1"/>
          </p:cNvSpPr>
          <p:nvPr/>
        </p:nvSpPr>
        <p:spPr bwMode="ltGray">
          <a:xfrm>
            <a:off x="0" y="6611938"/>
            <a:ext cx="12192000" cy="260350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800"/>
          </a:p>
        </p:txBody>
      </p:sp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868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214425"/>
            <a:ext cx="10972800" cy="4911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832353" y="6643710"/>
            <a:ext cx="2406649" cy="2142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6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fld id="{04C64D49-096D-4423-8C68-4F03A499C19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日期版面配置區 3"/>
          <p:cNvSpPr txBox="1">
            <a:spLocks/>
          </p:cNvSpPr>
          <p:nvPr/>
        </p:nvSpPr>
        <p:spPr>
          <a:xfrm>
            <a:off x="3820" y="6611938"/>
            <a:ext cx="4768257" cy="285750"/>
          </a:xfrm>
          <a:prstGeom prst="rect">
            <a:avLst/>
          </a:prstGeom>
        </p:spPr>
        <p:txBody>
          <a:bodyPr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solidFill>
                  <a:schemeClr val="bg1"/>
                </a:solidFill>
                <a:latin typeface="+mn-lt"/>
                <a:ea typeface="+mn-ea"/>
              </a:rPr>
              <a:t>Computer Architecture and IC Design Lab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767" y="6268932"/>
            <a:ext cx="908959" cy="57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224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143AF8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ntor.com/company/higher_ed/modelsim-student-editio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6600" dirty="0" err="1"/>
              <a:t>Modelsim</a:t>
            </a:r>
            <a:r>
              <a:rPr lang="en-US" altLang="zh-TW" sz="6600" dirty="0"/>
              <a:t> </a:t>
            </a:r>
            <a:r>
              <a:rPr lang="zh-TW" altLang="en-US" sz="6600" dirty="0"/>
              <a:t>安裝</a:t>
            </a:r>
            <a:r>
              <a:rPr lang="zh-TW" altLang="zh-TW" sz="6600" dirty="0"/>
              <a:t>教學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839529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1142F0-28FA-4CB5-9875-7C12D0A4C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9. </a:t>
            </a:r>
            <a:r>
              <a:rPr lang="zh-TW" altLang="zh-TW" dirty="0">
                <a:solidFill>
                  <a:schemeClr val="tx1"/>
                </a:solidFill>
              </a:rPr>
              <a:t>填完後會跑出以下畫面，此時</a:t>
            </a:r>
            <a:r>
              <a:rPr lang="zh-TW" altLang="zh-TW" b="1" dirty="0">
                <a:solidFill>
                  <a:srgbClr val="FF0000"/>
                </a:solidFill>
              </a:rPr>
              <a:t>夾帶有</a:t>
            </a:r>
            <a:r>
              <a:rPr lang="en-US" altLang="zh-TW" b="1" dirty="0">
                <a:solidFill>
                  <a:srgbClr val="FF0000"/>
                </a:solidFill>
              </a:rPr>
              <a:t>”student_license.dat”</a:t>
            </a:r>
            <a:r>
              <a:rPr lang="zh-TW" altLang="zh-TW" b="1" dirty="0">
                <a:solidFill>
                  <a:srgbClr val="FF0000"/>
                </a:solidFill>
              </a:rPr>
              <a:t>的</a:t>
            </a:r>
            <a:r>
              <a:rPr lang="en-US" altLang="zh-TW" b="1" dirty="0">
                <a:solidFill>
                  <a:srgbClr val="FF0000"/>
                </a:solidFill>
              </a:rPr>
              <a:t>mail</a:t>
            </a:r>
            <a:r>
              <a:rPr lang="zh-TW" altLang="zh-TW" b="1" dirty="0">
                <a:solidFill>
                  <a:srgbClr val="FF0000"/>
                </a:solidFill>
              </a:rPr>
              <a:t>會寄到你剛剛填的信箱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BF10CFD-9E10-46CB-ADE0-BDE49D7375F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42659" y="1426014"/>
            <a:ext cx="7717155" cy="484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785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448D09-7B52-4395-AE7D-CB57CDAA9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631" y="1259377"/>
            <a:ext cx="10972800" cy="868346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10. </a:t>
            </a:r>
            <a:r>
              <a:rPr lang="zh-TW" altLang="zh-TW" dirty="0">
                <a:solidFill>
                  <a:schemeClr val="tx1"/>
                </a:solidFill>
              </a:rPr>
              <a:t>從信件下載</a:t>
            </a:r>
            <a:r>
              <a:rPr lang="en-US" altLang="zh-TW" dirty="0">
                <a:solidFill>
                  <a:schemeClr val="tx1"/>
                </a:solidFill>
              </a:rPr>
              <a:t>”student_license.dat”</a:t>
            </a:r>
            <a:r>
              <a:rPr lang="zh-TW" altLang="zh-TW" dirty="0">
                <a:solidFill>
                  <a:schemeClr val="tx1"/>
                </a:solidFill>
              </a:rPr>
              <a:t>，</a:t>
            </a:r>
            <a:r>
              <a:rPr lang="zh-TW" altLang="zh-TW" b="1" dirty="0">
                <a:solidFill>
                  <a:srgbClr val="FF0000"/>
                </a:solidFill>
              </a:rPr>
              <a:t>將其放入</a:t>
            </a:r>
            <a:r>
              <a:rPr lang="en-US" altLang="zh-TW" b="1" dirty="0">
                <a:solidFill>
                  <a:srgbClr val="FF0000"/>
                </a:solidFill>
              </a:rPr>
              <a:t>C</a:t>
            </a:r>
            <a:r>
              <a:rPr lang="zh-TW" altLang="zh-TW" b="1" dirty="0">
                <a:solidFill>
                  <a:srgbClr val="FF0000"/>
                </a:solidFill>
              </a:rPr>
              <a:t>槽的</a:t>
            </a:r>
            <a:r>
              <a:rPr lang="en-US" altLang="zh-TW" b="1" dirty="0">
                <a:solidFill>
                  <a:srgbClr val="FF0000"/>
                </a:solidFill>
              </a:rPr>
              <a:t> Modeltech_pe_edu_10.4a </a:t>
            </a:r>
            <a:r>
              <a:rPr lang="zh-TW" altLang="zh-TW" b="1" dirty="0">
                <a:solidFill>
                  <a:srgbClr val="FF0000"/>
                </a:solidFill>
              </a:rPr>
              <a:t>資料夾內，取代掉原本的</a:t>
            </a:r>
            <a:r>
              <a:rPr lang="en-US" altLang="zh-TW" b="1" dirty="0">
                <a:solidFill>
                  <a:srgbClr val="FF0000"/>
                </a:solidFill>
              </a:rPr>
              <a:t>”student_license.dat”</a:t>
            </a:r>
            <a:r>
              <a:rPr lang="zh-TW" altLang="zh-TW" dirty="0">
                <a:solidFill>
                  <a:schemeClr val="tx1"/>
                </a:solidFill>
              </a:rPr>
              <a:t>，完成以上所有步驟即可使用</a:t>
            </a:r>
            <a:r>
              <a:rPr lang="en-US" altLang="zh-TW" dirty="0" err="1">
                <a:solidFill>
                  <a:schemeClr val="tx1"/>
                </a:solidFill>
              </a:rPr>
              <a:t>Modelsim</a:t>
            </a:r>
            <a:r>
              <a:rPr lang="zh-TW" altLang="zh-TW" dirty="0">
                <a:solidFill>
                  <a:schemeClr val="tx1"/>
                </a:solidFill>
              </a:rPr>
              <a:t>學生版。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856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6600" dirty="0" err="1"/>
              <a:t>Modelsim</a:t>
            </a:r>
            <a:r>
              <a:rPr lang="en-US" altLang="zh-TW" sz="6600" dirty="0"/>
              <a:t> </a:t>
            </a:r>
            <a:r>
              <a:rPr lang="zh-TW" altLang="zh-TW" sz="6600" dirty="0"/>
              <a:t>建立專案教學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879067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3600" dirty="0"/>
              <a:t>點下</a:t>
            </a:r>
            <a:r>
              <a:rPr lang="en-US" altLang="zh-TW" sz="3600" dirty="0"/>
              <a:t>File -&gt; New -&gt; Project</a:t>
            </a:r>
            <a:endParaRPr lang="zh-TW" altLang="en-US" sz="3600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4075" y="3015456"/>
            <a:ext cx="794385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489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取個名字</a:t>
            </a:r>
            <a:r>
              <a:rPr lang="en-US" altLang="zh-TW" sz="3600" dirty="0"/>
              <a:t>(e.g. adder)</a:t>
            </a:r>
            <a:r>
              <a:rPr lang="zh-TW" altLang="en-US" sz="3600" dirty="0"/>
              <a:t>以及設定路徑</a:t>
            </a:r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1987" y="2186781"/>
            <a:ext cx="32480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149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14290"/>
            <a:ext cx="10144368" cy="785818"/>
          </a:xfrm>
        </p:spPr>
        <p:txBody>
          <a:bodyPr>
            <a:normAutofit fontScale="90000"/>
          </a:bodyPr>
          <a:lstStyle/>
          <a:p>
            <a:r>
              <a:rPr lang="en-US" altLang="zh-TW" sz="3600" dirty="0"/>
              <a:t>Create new file (</a:t>
            </a:r>
            <a:r>
              <a:rPr lang="zh-TW" altLang="en-US" sz="3600" dirty="0"/>
              <a:t>若有已經打好的 </a:t>
            </a:r>
            <a:r>
              <a:rPr lang="en-US" altLang="zh-TW" sz="3600" dirty="0"/>
              <a:t>.v </a:t>
            </a:r>
            <a:r>
              <a:rPr lang="zh-TW" altLang="en-US" sz="3600" dirty="0"/>
              <a:t>檔則是點</a:t>
            </a:r>
            <a:r>
              <a:rPr lang="en-US" altLang="zh-TW" sz="3600" dirty="0"/>
              <a:t>add existing file)</a:t>
            </a:r>
            <a:endParaRPr lang="zh-TW" altLang="en-US" sz="3600" dirty="0"/>
          </a:p>
        </p:txBody>
      </p:sp>
      <p:pic>
        <p:nvPicPr>
          <p:cNvPr id="5" name="內容版面配置區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3925" y="2315369"/>
            <a:ext cx="27241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744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14290"/>
            <a:ext cx="10128737" cy="785818"/>
          </a:xfrm>
        </p:spPr>
        <p:txBody>
          <a:bodyPr>
            <a:normAutofit fontScale="90000"/>
          </a:bodyPr>
          <a:lstStyle/>
          <a:p>
            <a:r>
              <a:rPr lang="zh-TW" altLang="en-US" sz="3600" dirty="0"/>
              <a:t>命名檔案名稱 </a:t>
            </a:r>
            <a:r>
              <a:rPr lang="en-US" altLang="zh-TW" sz="3600" dirty="0"/>
              <a:t>(e.g. </a:t>
            </a:r>
            <a:r>
              <a:rPr lang="en-US" altLang="zh-TW" sz="3600" dirty="0" err="1"/>
              <a:t>adder.v</a:t>
            </a:r>
            <a:r>
              <a:rPr lang="en-US" altLang="zh-TW" sz="3600" dirty="0"/>
              <a:t> </a:t>
            </a:r>
            <a:r>
              <a:rPr lang="zh-TW" altLang="en-US" sz="3600" dirty="0"/>
              <a:t>不一定要與專案名稱同，但記得加上</a:t>
            </a:r>
            <a:r>
              <a:rPr lang="en-US" altLang="zh-TW" sz="3600" dirty="0"/>
              <a:t>.v</a:t>
            </a:r>
            <a:r>
              <a:rPr lang="zh-TW" altLang="en-US" sz="3600" dirty="0"/>
              <a:t>副檔名</a:t>
            </a:r>
            <a:r>
              <a:rPr lang="en-US" altLang="zh-TW" sz="3600" dirty="0"/>
              <a:t>)</a:t>
            </a:r>
            <a:r>
              <a:rPr lang="zh-TW" altLang="en-US" sz="3600" dirty="0"/>
              <a:t>以及選取</a:t>
            </a:r>
            <a:r>
              <a:rPr lang="en-US" altLang="zh-TW" sz="3600" dirty="0" err="1"/>
              <a:t>verilog</a:t>
            </a:r>
            <a:endParaRPr lang="zh-TW" altLang="en-US" sz="3600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6712" y="2605881"/>
            <a:ext cx="38385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867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56237" y="1068169"/>
            <a:ext cx="61018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半加器範例</a:t>
            </a:r>
            <a:r>
              <a:rPr kumimoji="0" lang="zh-TW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kumimoji="0" lang="en-US" altLang="zh-TW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endParaRPr kumimoji="0" lang="en-US" altLang="zh-TW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字方塊 2"/>
          <p:cNvSpPr txBox="1">
            <a:spLocks noChangeArrowheads="1"/>
          </p:cNvSpPr>
          <p:nvPr/>
        </p:nvSpPr>
        <p:spPr bwMode="auto">
          <a:xfrm>
            <a:off x="1556238" y="1943100"/>
            <a:ext cx="7016262" cy="258532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module adder(input1,input2,cout,sum);</a:t>
            </a:r>
            <a:endParaRPr kumimoji="0" lang="en-US" altLang="zh-TW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	input input1;</a:t>
            </a:r>
            <a:endParaRPr kumimoji="0" lang="en-US" altLang="zh-TW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	input input2;</a:t>
            </a:r>
            <a:endParaRPr kumimoji="0" lang="en-US" altLang="zh-TW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	</a:t>
            </a:r>
            <a:endParaRPr kumimoji="0" lang="en-US" altLang="zh-TW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	output </a:t>
            </a:r>
            <a:r>
              <a:rPr kumimoji="0" lang="en-US" altLang="zh-TW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cout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;</a:t>
            </a:r>
            <a:endParaRPr kumimoji="0" lang="en-US" altLang="zh-TW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	output sum;</a:t>
            </a:r>
            <a:endParaRPr kumimoji="0" lang="en-US" altLang="zh-TW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	assign sum = input1 ^ input2;</a:t>
            </a:r>
            <a:endParaRPr kumimoji="0" lang="en-US" altLang="zh-TW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	assign </a:t>
            </a:r>
            <a:r>
              <a:rPr kumimoji="0" lang="en-US" altLang="zh-TW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cout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= input1 &amp; input2;</a:t>
            </a:r>
            <a:endParaRPr kumimoji="0" lang="en-US" altLang="zh-TW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endmodule</a:t>
            </a:r>
            <a:endParaRPr kumimoji="0" lang="en-US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56237" y="1714500"/>
            <a:ext cx="1230923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767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391869"/>
            <a:ext cx="10972800" cy="868346"/>
          </a:xfrm>
        </p:spPr>
        <p:txBody>
          <a:bodyPr>
            <a:noAutofit/>
          </a:bodyPr>
          <a:lstStyle/>
          <a:p>
            <a:r>
              <a:rPr lang="zh-TW" altLang="en-US" sz="2400" dirty="0">
                <a:solidFill>
                  <a:schemeClr val="tx1"/>
                </a:solidFill>
              </a:rPr>
              <a:t>打完後對著檔案名稱點右鍵</a:t>
            </a:r>
            <a:r>
              <a:rPr lang="en-US" altLang="zh-TW" sz="2400" dirty="0">
                <a:solidFill>
                  <a:schemeClr val="tx1"/>
                </a:solidFill>
              </a:rPr>
              <a:t>(compile -&gt; compile selected file </a:t>
            </a:r>
            <a:r>
              <a:rPr lang="zh-TW" altLang="en-US" sz="2400" dirty="0">
                <a:solidFill>
                  <a:schemeClr val="tx1"/>
                </a:solidFill>
              </a:rPr>
              <a:t>每次修改檔案，都要儲存並做此步驟直到檔案打勾勾</a:t>
            </a:r>
            <a:r>
              <a:rPr lang="en-US" altLang="zh-TW" sz="2400" dirty="0">
                <a:solidFill>
                  <a:schemeClr val="tx1"/>
                </a:solidFill>
              </a:rPr>
              <a:t>)</a:t>
            </a:r>
            <a:r>
              <a:rPr lang="zh-TW" altLang="en-US" sz="2400" dirty="0">
                <a:solidFill>
                  <a:schemeClr val="tx1"/>
                </a:solidFill>
              </a:rPr>
              <a:t>，接著在空白處點右鍵新增助教提供的</a:t>
            </a:r>
            <a:r>
              <a:rPr lang="en-US" altLang="zh-TW" sz="2400" dirty="0" err="1">
                <a:solidFill>
                  <a:schemeClr val="tx1"/>
                </a:solidFill>
              </a:rPr>
              <a:t>tb</a:t>
            </a:r>
            <a:r>
              <a:rPr lang="zh-TW" altLang="en-US" sz="2400" dirty="0">
                <a:solidFill>
                  <a:schemeClr val="tx1"/>
                </a:solidFill>
              </a:rPr>
              <a:t>檔做驗證</a:t>
            </a:r>
            <a:r>
              <a:rPr lang="en-US" altLang="zh-TW" sz="2400" dirty="0">
                <a:solidFill>
                  <a:schemeClr val="tx1"/>
                </a:solidFill>
              </a:rPr>
              <a:t>(add to project -&gt; existing file  </a:t>
            </a:r>
            <a:r>
              <a:rPr lang="zh-TW" altLang="en-US" sz="2400" dirty="0">
                <a:solidFill>
                  <a:schemeClr val="tx1"/>
                </a:solidFill>
              </a:rPr>
              <a:t>一樣要</a:t>
            </a:r>
            <a:r>
              <a:rPr lang="en-US" altLang="zh-TW" sz="2400" dirty="0">
                <a:solidFill>
                  <a:schemeClr val="tx1"/>
                </a:solidFill>
              </a:rPr>
              <a:t>compile</a:t>
            </a:r>
            <a:r>
              <a:rPr lang="zh-TW" altLang="en-US" sz="2400" dirty="0">
                <a:solidFill>
                  <a:schemeClr val="tx1"/>
                </a:solidFill>
              </a:rPr>
              <a:t>到打勾勾</a:t>
            </a:r>
            <a:r>
              <a:rPr lang="en-US" altLang="zh-TW" sz="2400" dirty="0">
                <a:solidFill>
                  <a:schemeClr val="tx1"/>
                </a:solidFill>
              </a:rPr>
              <a:t>)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pic>
        <p:nvPicPr>
          <p:cNvPr id="4" name="內容版面配置區 3"/>
          <p:cNvPicPr>
            <a:picLocks noGrp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3735754" y="1729521"/>
            <a:ext cx="43243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394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對著</a:t>
            </a:r>
            <a:r>
              <a:rPr lang="en-US" altLang="zh-TW" sz="3600" dirty="0" err="1"/>
              <a:t>tb</a:t>
            </a:r>
            <a:r>
              <a:rPr lang="zh-TW" altLang="en-US" sz="3600" dirty="0"/>
              <a:t>檔點左鍵兩下，跳出視窗按</a:t>
            </a:r>
            <a:r>
              <a:rPr lang="en-US" altLang="zh-TW" sz="3600" dirty="0"/>
              <a:t>yes</a:t>
            </a:r>
            <a:endParaRPr lang="zh-TW" altLang="en-US" sz="3600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3825" y="1111067"/>
            <a:ext cx="432435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866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BB62BC-6D13-4FF3-84D8-4A83F44C8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安裝</a:t>
            </a:r>
            <a:r>
              <a:rPr lang="en-US" altLang="zh-TW" sz="3600" dirty="0" err="1"/>
              <a:t>Modelsim</a:t>
            </a:r>
            <a:r>
              <a:rPr lang="zh-TW" altLang="en-US" sz="3600" dirty="0"/>
              <a:t>學生版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4C5B5A-9FE1-4359-AF9A-F69848A5D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1.</a:t>
            </a:r>
            <a:r>
              <a:rPr lang="zh-TW" altLang="en-US" sz="2400" dirty="0"/>
              <a:t> </a:t>
            </a:r>
            <a:r>
              <a:rPr lang="zh-TW" altLang="zh-TW" sz="2400" dirty="0"/>
              <a:t>進入以下網址</a:t>
            </a:r>
            <a:endParaRPr lang="en-US" altLang="zh-TW" sz="2400" u="sng" dirty="0">
              <a:hlinkClick r:id="rId2"/>
            </a:endParaRPr>
          </a:p>
          <a:p>
            <a:r>
              <a:rPr lang="en-US" altLang="zh-TW" sz="2400" u="sng" dirty="0">
                <a:hlinkClick r:id="rId2"/>
              </a:rPr>
              <a:t>https://www.mentor.com/company/higher_ed/modelsim-student-edition</a:t>
            </a:r>
            <a:endParaRPr lang="zh-TW" altLang="zh-TW" sz="2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7725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選取後按右鍵</a:t>
            </a:r>
            <a:r>
              <a:rPr lang="en-US" altLang="zh-TW" sz="3600" dirty="0"/>
              <a:t>(add to -&gt; wave -&gt; selected signals)</a:t>
            </a:r>
            <a:endParaRPr lang="zh-TW" altLang="en-US" sz="3600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0525" y="1615281"/>
            <a:ext cx="379095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420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3600" dirty="0"/>
              <a:t>接著點下</a:t>
            </a:r>
            <a:r>
              <a:rPr lang="en-US" altLang="zh-TW" sz="3600" dirty="0"/>
              <a:t>Run</a:t>
            </a:r>
            <a:r>
              <a:rPr lang="zh-TW" altLang="en-US" sz="3600" dirty="0"/>
              <a:t> </a:t>
            </a:r>
            <a:r>
              <a:rPr lang="en-US" altLang="zh-TW" sz="3600" dirty="0"/>
              <a:t>all</a:t>
            </a:r>
            <a:r>
              <a:rPr lang="zh-TW" altLang="en-US" sz="3600" dirty="0"/>
              <a:t>即可看波形 </a:t>
            </a:r>
            <a:br>
              <a:rPr lang="en-US" altLang="zh-TW" sz="3600" dirty="0"/>
            </a:br>
            <a:r>
              <a:rPr lang="zh-TW" altLang="en-US" sz="3600" dirty="0"/>
              <a:t>若出現</a:t>
            </a:r>
            <a:r>
              <a:rPr lang="en-US" altLang="zh-TW" sz="3600" dirty="0"/>
              <a:t>Are</a:t>
            </a:r>
            <a:r>
              <a:rPr lang="zh-TW" altLang="en-US" sz="3600" dirty="0"/>
              <a:t> </a:t>
            </a:r>
            <a:r>
              <a:rPr lang="en-US" altLang="zh-TW" sz="3600" dirty="0"/>
              <a:t>you</a:t>
            </a:r>
            <a:r>
              <a:rPr lang="zh-TW" altLang="en-US" sz="3600" dirty="0"/>
              <a:t> </a:t>
            </a:r>
            <a:r>
              <a:rPr lang="en-US" altLang="zh-TW" sz="3600" dirty="0"/>
              <a:t>sure</a:t>
            </a:r>
            <a:r>
              <a:rPr lang="zh-TW" altLang="en-US" sz="3600" dirty="0"/>
              <a:t> </a:t>
            </a:r>
            <a:r>
              <a:rPr lang="en-US" altLang="zh-TW" sz="3600" dirty="0"/>
              <a:t>you</a:t>
            </a:r>
            <a:r>
              <a:rPr lang="zh-TW" altLang="en-US" sz="3600" dirty="0"/>
              <a:t> </a:t>
            </a:r>
            <a:r>
              <a:rPr lang="en-US" altLang="zh-TW" sz="3600" dirty="0"/>
              <a:t>want</a:t>
            </a:r>
            <a:r>
              <a:rPr lang="zh-TW" altLang="en-US" sz="3600" dirty="0"/>
              <a:t> </a:t>
            </a:r>
            <a:r>
              <a:rPr lang="en-US" altLang="zh-TW" sz="3600" dirty="0"/>
              <a:t>to</a:t>
            </a:r>
            <a:r>
              <a:rPr lang="zh-TW" altLang="en-US" sz="3600" dirty="0"/>
              <a:t> </a:t>
            </a:r>
            <a:r>
              <a:rPr lang="en-US" altLang="zh-TW" sz="3600" dirty="0"/>
              <a:t>finish?</a:t>
            </a:r>
            <a:r>
              <a:rPr lang="zh-TW" altLang="en-US" sz="3600" dirty="0"/>
              <a:t>  按</a:t>
            </a:r>
            <a:r>
              <a:rPr lang="en-US" altLang="zh-TW" sz="3600" dirty="0"/>
              <a:t>NO</a:t>
            </a:r>
            <a:endParaRPr lang="zh-TW" altLang="en-US" sz="36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134" y="1608555"/>
            <a:ext cx="4304499" cy="14489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7189" y="1866830"/>
            <a:ext cx="2543175" cy="1190625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3980B327-90CA-4A9F-85AE-C573158DE8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2" t="646" r="15515"/>
          <a:stretch/>
        </p:blipFill>
        <p:spPr>
          <a:xfrm>
            <a:off x="1211386" y="3665902"/>
            <a:ext cx="9519138" cy="221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793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50E93F-5A6F-4245-A808-80FEC6D88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常用按鈕：</a:t>
            </a:r>
            <a:r>
              <a:rPr lang="en-US" altLang="zh-TW" dirty="0"/>
              <a:t>restart,</a:t>
            </a:r>
            <a:r>
              <a:rPr lang="zh-TW" altLang="en-US" dirty="0"/>
              <a:t> </a:t>
            </a:r>
            <a:r>
              <a:rPr lang="en-US" altLang="zh-TW" dirty="0"/>
              <a:t>zoom full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024523E-9504-4C30-ADF7-9D84C9FE0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547" y="2556491"/>
            <a:ext cx="9934575" cy="268605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05FAD25-7ACD-4591-B5FC-13FDB6CF4949}"/>
              </a:ext>
            </a:extLst>
          </p:cNvPr>
          <p:cNvSpPr/>
          <p:nvPr/>
        </p:nvSpPr>
        <p:spPr>
          <a:xfrm>
            <a:off x="6187735" y="2663300"/>
            <a:ext cx="275209" cy="4616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BD6BB3-01D9-4314-9741-301E580A83AF}"/>
              </a:ext>
            </a:extLst>
          </p:cNvPr>
          <p:cNvSpPr/>
          <p:nvPr/>
        </p:nvSpPr>
        <p:spPr>
          <a:xfrm>
            <a:off x="5621043" y="3286216"/>
            <a:ext cx="275209" cy="4616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46127744-2DDE-45B4-833E-BB442BC39DA5}"/>
              </a:ext>
            </a:extLst>
          </p:cNvPr>
          <p:cNvCxnSpPr/>
          <p:nvPr/>
        </p:nvCxnSpPr>
        <p:spPr>
          <a:xfrm flipV="1">
            <a:off x="6391922" y="2441359"/>
            <a:ext cx="310719" cy="221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B3BB70A9-0076-4E9B-ADCF-54DF5B225421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5122416" y="2441359"/>
            <a:ext cx="636232" cy="8448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898394F-23EB-4D2C-AB30-DF5C2BF99F43}"/>
              </a:ext>
            </a:extLst>
          </p:cNvPr>
          <p:cNvSpPr txBox="1"/>
          <p:nvPr/>
        </p:nvSpPr>
        <p:spPr>
          <a:xfrm>
            <a:off x="6462944" y="2001775"/>
            <a:ext cx="1358283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波形全顯示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670CC2E-CDB9-421A-B8A2-5BBCBBC7CEA6}"/>
              </a:ext>
            </a:extLst>
          </p:cNvPr>
          <p:cNvSpPr txBox="1"/>
          <p:nvPr/>
        </p:nvSpPr>
        <p:spPr>
          <a:xfrm>
            <a:off x="4262760" y="1737184"/>
            <a:ext cx="1358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更改設定後</a:t>
            </a:r>
            <a:endParaRPr lang="en-US" altLang="zh-TW" dirty="0"/>
          </a:p>
          <a:p>
            <a:r>
              <a:rPr lang="zh-TW" altLang="en-US" dirty="0"/>
              <a:t>重設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15732E6-2DCA-4EAD-92A2-0C0E90EAF4CD}"/>
              </a:ext>
            </a:extLst>
          </p:cNvPr>
          <p:cNvSpPr txBox="1"/>
          <p:nvPr/>
        </p:nvSpPr>
        <p:spPr>
          <a:xfrm>
            <a:off x="2911133" y="1154264"/>
            <a:ext cx="6553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若有更改設定或增加波型，要先重設</a:t>
            </a:r>
            <a:r>
              <a:rPr lang="en-US" altLang="zh-TW" dirty="0"/>
              <a:t>(restart)</a:t>
            </a:r>
            <a:r>
              <a:rPr lang="zh-TW" altLang="en-US" dirty="0"/>
              <a:t>再</a:t>
            </a:r>
            <a:r>
              <a:rPr lang="en-US" altLang="zh-TW" dirty="0"/>
              <a:t>run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7022773-62ED-472E-928C-62A260B0452E}"/>
              </a:ext>
            </a:extLst>
          </p:cNvPr>
          <p:cNvSpPr txBox="1"/>
          <p:nvPr/>
        </p:nvSpPr>
        <p:spPr>
          <a:xfrm>
            <a:off x="3186342" y="5602934"/>
            <a:ext cx="6553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若有更改</a:t>
            </a:r>
            <a:r>
              <a:rPr lang="en-US" altLang="zh-TW" b="1" dirty="0">
                <a:solidFill>
                  <a:srgbClr val="FF0000"/>
                </a:solidFill>
              </a:rPr>
              <a:t>code</a:t>
            </a:r>
            <a:r>
              <a:rPr lang="zh-TW" altLang="en-US" b="1" dirty="0">
                <a:solidFill>
                  <a:srgbClr val="FF0000"/>
                </a:solidFill>
              </a:rPr>
              <a:t>，則必須重新編譯</a:t>
            </a:r>
            <a:r>
              <a:rPr lang="en-US" altLang="zh-TW" b="1" dirty="0">
                <a:solidFill>
                  <a:srgbClr val="FF0000"/>
                </a:solidFill>
              </a:rPr>
              <a:t>code</a:t>
            </a:r>
            <a:r>
              <a:rPr lang="zh-TW" altLang="en-US" b="1" dirty="0">
                <a:solidFill>
                  <a:srgbClr val="FF0000"/>
                </a:solidFill>
              </a:rPr>
              <a:t>再進模擬</a:t>
            </a:r>
            <a:endParaRPr lang="en-US" altLang="zh-TW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941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815498-669E-4B3F-A0E6-D627961D4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2. </a:t>
            </a:r>
            <a:r>
              <a:rPr lang="zh-TW" altLang="zh-TW" sz="3600" dirty="0"/>
              <a:t>點選中間 </a:t>
            </a:r>
            <a:r>
              <a:rPr lang="en-US" altLang="zh-TW" sz="3600" dirty="0"/>
              <a:t>” Download Student Edition “ </a:t>
            </a:r>
            <a:r>
              <a:rPr lang="zh-TW" altLang="zh-TW" sz="3600" dirty="0"/>
              <a:t>按鈕</a:t>
            </a:r>
            <a:endParaRPr lang="zh-TW" altLang="en-US" sz="36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532A9527-992F-4CAA-B6A8-7445A7038CBC}"/>
              </a:ext>
            </a:extLst>
          </p:cNvPr>
          <p:cNvPicPr/>
          <p:nvPr/>
        </p:nvPicPr>
        <p:blipFill rotWithShape="1">
          <a:blip r:embed="rId2"/>
          <a:srcRect l="17824" t="31541" r="25337" b="12967"/>
          <a:stretch/>
        </p:blipFill>
        <p:spPr bwMode="auto">
          <a:xfrm>
            <a:off x="1097280" y="1845734"/>
            <a:ext cx="6014720" cy="33749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01771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ADA345-286A-4692-BC4A-0EBCB3565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24" y="175213"/>
            <a:ext cx="10394461" cy="785818"/>
          </a:xfrm>
        </p:spPr>
        <p:txBody>
          <a:bodyPr>
            <a:normAutofit fontScale="90000"/>
          </a:bodyPr>
          <a:lstStyle/>
          <a:p>
            <a:r>
              <a:rPr lang="en-US" altLang="zh-TW" sz="3600" dirty="0"/>
              <a:t>3.</a:t>
            </a:r>
            <a:r>
              <a:rPr lang="zh-TW" altLang="zh-TW" sz="3600" dirty="0"/>
              <a:t>填資料，</a:t>
            </a:r>
            <a:r>
              <a:rPr lang="en-US" altLang="zh-TW" sz="3600" b="1" dirty="0">
                <a:solidFill>
                  <a:srgbClr val="FF0000"/>
                </a:solidFill>
              </a:rPr>
              <a:t>Email</a:t>
            </a:r>
            <a:r>
              <a:rPr lang="zh-TW" altLang="zh-TW" sz="3600" b="1" dirty="0">
                <a:solidFill>
                  <a:srgbClr val="FF0000"/>
                </a:solidFill>
              </a:rPr>
              <a:t>一定要正確填寫</a:t>
            </a:r>
            <a:r>
              <a:rPr lang="zh-TW" altLang="zh-TW" sz="3600" dirty="0"/>
              <a:t>，其他隨便亂填即可，填完後按</a:t>
            </a:r>
            <a:r>
              <a:rPr lang="en-US" altLang="zh-TW" sz="3600" dirty="0"/>
              <a:t>Submit</a:t>
            </a:r>
            <a:endParaRPr lang="zh-TW" altLang="en-US" sz="36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6753D20-A381-45C5-A8EB-208E5D5DD304}"/>
              </a:ext>
            </a:extLst>
          </p:cNvPr>
          <p:cNvPicPr/>
          <p:nvPr/>
        </p:nvPicPr>
        <p:blipFill rotWithShape="1">
          <a:blip r:embed="rId2"/>
          <a:srcRect l="685" t="37210" r="36863"/>
          <a:stretch/>
        </p:blipFill>
        <p:spPr bwMode="auto">
          <a:xfrm>
            <a:off x="1026941" y="1986330"/>
            <a:ext cx="6202290" cy="335157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2971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565DBB-49EF-4B34-BD10-348D14F99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214290"/>
            <a:ext cx="10199076" cy="785818"/>
          </a:xfrm>
        </p:spPr>
        <p:txBody>
          <a:bodyPr>
            <a:normAutofit fontScale="90000"/>
          </a:bodyPr>
          <a:lstStyle/>
          <a:p>
            <a:r>
              <a:rPr lang="en-US" altLang="zh-TW" sz="3600" dirty="0"/>
              <a:t>4. License Agreement</a:t>
            </a:r>
            <a:r>
              <a:rPr lang="zh-TW" altLang="zh-TW" sz="3600" dirty="0"/>
              <a:t>直接拉到最底下，點選</a:t>
            </a:r>
            <a:r>
              <a:rPr lang="en-US" altLang="zh-TW" sz="3600" dirty="0"/>
              <a:t>” I Accept This Agreement “</a:t>
            </a:r>
            <a:r>
              <a:rPr lang="zh-TW" altLang="zh-TW" sz="3600" dirty="0"/>
              <a:t>按鈕</a:t>
            </a:r>
            <a:endParaRPr lang="zh-TW" altLang="en-US" sz="3600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12A960C-4597-4E6D-8346-87614D7A3BA7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4916" t="9753" r="35176" b="24412"/>
          <a:stretch/>
        </p:blipFill>
        <p:spPr bwMode="auto">
          <a:xfrm>
            <a:off x="885859" y="1226771"/>
            <a:ext cx="7325390" cy="51260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77299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EB05C6-772B-4D6B-9C39-78BF037A0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5.</a:t>
            </a:r>
            <a:r>
              <a:rPr lang="zh-TW" altLang="zh-TW" dirty="0">
                <a:solidFill>
                  <a:schemeClr val="tx1"/>
                </a:solidFill>
              </a:rPr>
              <a:t>完成以上步驟會看到以下畫面，此時</a:t>
            </a:r>
            <a:r>
              <a:rPr lang="zh-TW" altLang="zh-TW" b="1" dirty="0">
                <a:solidFill>
                  <a:srgbClr val="FF0000"/>
                </a:solidFill>
              </a:rPr>
              <a:t>下載安裝檔的</a:t>
            </a:r>
            <a:r>
              <a:rPr lang="en-US" altLang="zh-TW" b="1" dirty="0">
                <a:solidFill>
                  <a:srgbClr val="FF0000"/>
                </a:solidFill>
              </a:rPr>
              <a:t>mail</a:t>
            </a:r>
            <a:r>
              <a:rPr lang="zh-TW" altLang="zh-TW" b="1" dirty="0">
                <a:solidFill>
                  <a:srgbClr val="FF0000"/>
                </a:solidFill>
              </a:rPr>
              <a:t>會寄到你剛剛填的信箱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0181B4D-25D8-45C0-B33E-7D5A212286D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29859" y="1465213"/>
            <a:ext cx="7443617" cy="453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006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B57FAD-153B-4A03-A226-B15144ACA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6. </a:t>
            </a:r>
            <a:r>
              <a:rPr lang="zh-TW" altLang="zh-TW" dirty="0"/>
              <a:t>直接點選藍色網址下載安裝檔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7F926F04-E711-4D66-B53E-4FEE33713672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15655" t="22452" r="994" b="1603"/>
          <a:stretch/>
        </p:blipFill>
        <p:spPr bwMode="auto">
          <a:xfrm>
            <a:off x="1548504" y="1179879"/>
            <a:ext cx="8876160" cy="51260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800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F24F88-AC44-4313-98C8-15F8333AB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077" y="1032730"/>
            <a:ext cx="10972800" cy="868346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7.</a:t>
            </a:r>
            <a:r>
              <a:rPr lang="zh-TW" altLang="zh-TW" dirty="0">
                <a:solidFill>
                  <a:schemeClr val="tx1"/>
                </a:solidFill>
              </a:rPr>
              <a:t>打開安裝檔後安裝</a:t>
            </a:r>
            <a:r>
              <a:rPr lang="en-US" altLang="zh-TW" dirty="0" err="1">
                <a:solidFill>
                  <a:schemeClr val="tx1"/>
                </a:solidFill>
              </a:rPr>
              <a:t>Modelsim</a:t>
            </a:r>
            <a:r>
              <a:rPr lang="zh-TW" altLang="zh-TW" dirty="0">
                <a:solidFill>
                  <a:schemeClr val="tx1"/>
                </a:solidFill>
              </a:rPr>
              <a:t>，</a:t>
            </a:r>
            <a:r>
              <a:rPr lang="zh-TW" altLang="zh-TW" b="1" dirty="0">
                <a:solidFill>
                  <a:srgbClr val="FF0000"/>
                </a:solidFill>
              </a:rPr>
              <a:t>中間所有問題直接按 </a:t>
            </a:r>
            <a:r>
              <a:rPr lang="en-US" altLang="zh-TW" b="1" dirty="0">
                <a:solidFill>
                  <a:srgbClr val="FF0000"/>
                </a:solidFill>
              </a:rPr>
              <a:t>“Next” </a:t>
            </a:r>
            <a:r>
              <a:rPr lang="zh-TW" altLang="zh-TW" b="1" dirty="0">
                <a:solidFill>
                  <a:srgbClr val="FF0000"/>
                </a:solidFill>
              </a:rPr>
              <a:t>或 </a:t>
            </a:r>
            <a:r>
              <a:rPr lang="en-US" altLang="zh-TW" b="1" dirty="0">
                <a:solidFill>
                  <a:srgbClr val="FF0000"/>
                </a:solidFill>
              </a:rPr>
              <a:t>“Yes” </a:t>
            </a:r>
            <a:r>
              <a:rPr lang="zh-TW" altLang="zh-TW" b="1" dirty="0">
                <a:solidFill>
                  <a:srgbClr val="FF0000"/>
                </a:solidFill>
              </a:rPr>
              <a:t>即可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477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8FFE556-2CD5-4A33-8707-3BB7C2871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16914"/>
            <a:ext cx="10972800" cy="868346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8. </a:t>
            </a:r>
            <a:r>
              <a:rPr lang="zh-TW" altLang="zh-TW" dirty="0">
                <a:solidFill>
                  <a:schemeClr val="tx1"/>
                </a:solidFill>
              </a:rPr>
              <a:t>安裝完成後會跑出以下網頁，</a:t>
            </a:r>
            <a:r>
              <a:rPr lang="zh-TW" altLang="zh-TW" b="1" dirty="0">
                <a:solidFill>
                  <a:srgbClr val="FF0000"/>
                </a:solidFill>
              </a:rPr>
              <a:t>不要關掉它</a:t>
            </a:r>
            <a:r>
              <a:rPr lang="zh-TW" altLang="zh-TW" dirty="0">
                <a:solidFill>
                  <a:schemeClr val="tx1"/>
                </a:solidFill>
              </a:rPr>
              <a:t>，寫資料，一樣</a:t>
            </a:r>
            <a:r>
              <a:rPr lang="en-US" altLang="zh-TW" b="1" dirty="0">
                <a:solidFill>
                  <a:srgbClr val="FF0000"/>
                </a:solidFill>
              </a:rPr>
              <a:t>Email</a:t>
            </a:r>
            <a:r>
              <a:rPr lang="zh-TW" altLang="zh-TW" b="1" dirty="0">
                <a:solidFill>
                  <a:srgbClr val="FF0000"/>
                </a:solidFill>
              </a:rPr>
              <a:t>和</a:t>
            </a:r>
            <a:r>
              <a:rPr lang="en-US" altLang="zh-TW" b="1" dirty="0">
                <a:solidFill>
                  <a:srgbClr val="FF0000"/>
                </a:solidFill>
              </a:rPr>
              <a:t>Email(Please Re-enter your email)</a:t>
            </a:r>
            <a:r>
              <a:rPr lang="zh-TW" altLang="zh-TW" b="1" dirty="0">
                <a:solidFill>
                  <a:srgbClr val="FF0000"/>
                </a:solidFill>
              </a:rPr>
              <a:t>要正確填寫</a:t>
            </a:r>
            <a:r>
              <a:rPr lang="zh-TW" altLang="zh-TW" dirty="0">
                <a:solidFill>
                  <a:schemeClr val="tx1"/>
                </a:solidFill>
              </a:rPr>
              <a:t>，其他亂填即可，填完後按</a:t>
            </a:r>
            <a:r>
              <a:rPr lang="en-US" altLang="zh-TW" dirty="0">
                <a:solidFill>
                  <a:schemeClr val="tx1"/>
                </a:solidFill>
              </a:rPr>
              <a:t>“ Request License “</a:t>
            </a:r>
            <a:r>
              <a:rPr lang="zh-TW" altLang="zh-TW" dirty="0">
                <a:solidFill>
                  <a:schemeClr val="tx1"/>
                </a:solidFill>
              </a:rPr>
              <a:t>按紐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F774DA6-C676-4400-BBD4-5FFFD8D33675}"/>
              </a:ext>
            </a:extLst>
          </p:cNvPr>
          <p:cNvPicPr/>
          <p:nvPr/>
        </p:nvPicPr>
        <p:blipFill rotWithShape="1">
          <a:blip r:embed="rId2"/>
          <a:srcRect t="5253"/>
          <a:stretch/>
        </p:blipFill>
        <p:spPr bwMode="auto">
          <a:xfrm>
            <a:off x="2012999" y="1899455"/>
            <a:ext cx="7912540" cy="437629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1051361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Ver_2.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簡報2" id="{8920C5E6-A472-48EE-830D-939FCA82C3BE}" vid="{D43E6BCB-8716-475C-84BE-61630DACC2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CAID_template_v2</Template>
  <TotalTime>1374</TotalTime>
  <Words>489</Words>
  <Application>Microsoft Office PowerPoint</Application>
  <PresentationFormat>寬螢幕</PresentationFormat>
  <Paragraphs>38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8" baseType="lpstr">
      <vt:lpstr>新細明體</vt:lpstr>
      <vt:lpstr>標楷體</vt:lpstr>
      <vt:lpstr>Arial</vt:lpstr>
      <vt:lpstr>Calibri</vt:lpstr>
      <vt:lpstr>Times New Roman</vt:lpstr>
      <vt:lpstr>Template_Ver_2.0</vt:lpstr>
      <vt:lpstr>Modelsim 安裝教學</vt:lpstr>
      <vt:lpstr>安裝Modelsim學生版</vt:lpstr>
      <vt:lpstr>2. 點選中間 ” Download Student Edition “ 按鈕</vt:lpstr>
      <vt:lpstr>3.填資料，Email一定要正確填寫，其他隨便亂填即可，填完後按Submit</vt:lpstr>
      <vt:lpstr>4. License Agreement直接拉到最底下，點選” I Accept This Agreement “按鈕</vt:lpstr>
      <vt:lpstr>5.完成以上步驟會看到以下畫面，此時下載安裝檔的mail會寄到你剛剛填的信箱</vt:lpstr>
      <vt:lpstr>6. 直接點選藍色網址下載安裝檔</vt:lpstr>
      <vt:lpstr>7.打開安裝檔後安裝Modelsim，中間所有問題直接按 “Next” 或 “Yes” 即可</vt:lpstr>
      <vt:lpstr>8. 安裝完成後會跑出以下網頁，不要關掉它，寫資料，一樣Email和Email(Please Re-enter your email)要正確填寫，其他亂填即可，填完後按“ Request License “按紐</vt:lpstr>
      <vt:lpstr>9. 填完後會跑出以下畫面，此時夾帶有”student_license.dat”的mail會寄到你剛剛填的信箱</vt:lpstr>
      <vt:lpstr>10. 從信件下載”student_license.dat”，將其放入C槽的 Modeltech_pe_edu_10.4a 資料夾內，取代掉原本的”student_license.dat”，完成以上所有步驟即可使用Modelsim學生版。</vt:lpstr>
      <vt:lpstr>Modelsim 建立專案教學</vt:lpstr>
      <vt:lpstr>點下File -&gt; New -&gt; Project</vt:lpstr>
      <vt:lpstr>取個名字(e.g. adder)以及設定路徑</vt:lpstr>
      <vt:lpstr>Create new file (若有已經打好的 .v 檔則是點add existing file)</vt:lpstr>
      <vt:lpstr>命名檔案名稱 (e.g. adder.v 不一定要與專案名稱同，但記得加上.v副檔名)以及選取verilog</vt:lpstr>
      <vt:lpstr>PowerPoint 簡報</vt:lpstr>
      <vt:lpstr>打完後對著檔案名稱點右鍵(compile -&gt; compile selected file 每次修改檔案，都要儲存並做此步驟直到檔案打勾勾)，接著在空白處點右鍵新增助教提供的tb檔做驗證(add to project -&gt; existing file  一樣要compile到打勾勾)</vt:lpstr>
      <vt:lpstr>對著tb檔點左鍵兩下，跳出視窗按yes</vt:lpstr>
      <vt:lpstr>選取後按右鍵(add to -&gt; wave -&gt; selected signals)</vt:lpstr>
      <vt:lpstr>接著點下Run all即可看波形  若出現Are you sure you want to finish?  按NO</vt:lpstr>
      <vt:lpstr>常用按鈕：restart, zoom full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Modelsim 建立專案教學</dc:title>
  <dc:creator>kaosai</dc:creator>
  <cp:lastModifiedBy>小藍尼</cp:lastModifiedBy>
  <cp:revision>14</cp:revision>
  <dcterms:created xsi:type="dcterms:W3CDTF">2017-01-17T06:49:09Z</dcterms:created>
  <dcterms:modified xsi:type="dcterms:W3CDTF">2018-03-05T12:07:32Z</dcterms:modified>
</cp:coreProperties>
</file>