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5" r:id="rId2"/>
    <p:sldId id="292" r:id="rId3"/>
    <p:sldId id="335" r:id="rId4"/>
    <p:sldId id="336" r:id="rId5"/>
    <p:sldId id="337" r:id="rId6"/>
    <p:sldId id="338" r:id="rId7"/>
    <p:sldId id="289" r:id="rId8"/>
    <p:sldId id="257" r:id="rId9"/>
    <p:sldId id="311" r:id="rId10"/>
    <p:sldId id="258" r:id="rId11"/>
    <p:sldId id="305" r:id="rId12"/>
    <p:sldId id="259" r:id="rId13"/>
    <p:sldId id="306" r:id="rId14"/>
    <p:sldId id="260" r:id="rId15"/>
    <p:sldId id="307" r:id="rId16"/>
    <p:sldId id="329" r:id="rId17"/>
    <p:sldId id="330" r:id="rId18"/>
    <p:sldId id="331" r:id="rId19"/>
    <p:sldId id="332" r:id="rId20"/>
    <p:sldId id="333" r:id="rId21"/>
    <p:sldId id="334" r:id="rId22"/>
    <p:sldId id="261" r:id="rId23"/>
    <p:sldId id="308" r:id="rId24"/>
    <p:sldId id="262" r:id="rId25"/>
    <p:sldId id="310" r:id="rId26"/>
    <p:sldId id="265" r:id="rId27"/>
    <p:sldId id="312" r:id="rId28"/>
    <p:sldId id="313" r:id="rId29"/>
    <p:sldId id="339" r:id="rId30"/>
    <p:sldId id="340" r:id="rId31"/>
    <p:sldId id="341" r:id="rId32"/>
    <p:sldId id="342" r:id="rId33"/>
    <p:sldId id="343" r:id="rId34"/>
    <p:sldId id="344" r:id="rId35"/>
    <p:sldId id="290" r:id="rId36"/>
    <p:sldId id="263" r:id="rId37"/>
    <p:sldId id="315" r:id="rId38"/>
    <p:sldId id="264" r:id="rId39"/>
    <p:sldId id="316" r:id="rId40"/>
    <p:sldId id="317" r:id="rId41"/>
    <p:sldId id="266" r:id="rId42"/>
    <p:sldId id="270" r:id="rId43"/>
    <p:sldId id="271" r:id="rId44"/>
    <p:sldId id="272" r:id="rId45"/>
    <p:sldId id="318" r:id="rId46"/>
    <p:sldId id="319" r:id="rId47"/>
    <p:sldId id="345" r:id="rId48"/>
    <p:sldId id="273" r:id="rId49"/>
    <p:sldId id="320" r:id="rId50"/>
    <p:sldId id="274" r:id="rId51"/>
    <p:sldId id="275" r:id="rId52"/>
    <p:sldId id="321" r:id="rId53"/>
    <p:sldId id="276" r:id="rId54"/>
    <p:sldId id="322" r:id="rId55"/>
    <p:sldId id="267" r:id="rId56"/>
    <p:sldId id="323" r:id="rId57"/>
    <p:sldId id="324" r:id="rId58"/>
    <p:sldId id="268" r:id="rId59"/>
    <p:sldId id="325" r:id="rId60"/>
    <p:sldId id="269" r:id="rId61"/>
    <p:sldId id="326" r:id="rId62"/>
    <p:sldId id="327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123" y="-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9F266-3261-482A-A772-F696CF537AAE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82B6D-1282-4760-AFCB-8C9251C0E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3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6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7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93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08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22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18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97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4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BC16-A45D-4EE6-B920-01C69129618A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EF7F-8764-47A4-ACB3-C00CAC138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2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Part II </a:t>
            </a:r>
            <a:r>
              <a:rPr lang="zh-TW" altLang="en-US" dirty="0" smtClean="0"/>
              <a:t>解題練習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A02</a:t>
            </a:r>
            <a:r>
              <a:rPr lang="zh-TW" altLang="zh-TW" dirty="0"/>
              <a:t>最大矩形</a:t>
            </a:r>
            <a:r>
              <a:rPr lang="zh-TW" altLang="zh-TW" dirty="0" smtClean="0"/>
              <a:t>面積</a:t>
            </a:r>
            <a:r>
              <a:rPr lang="en-US" altLang="zh-TW" dirty="0" smtClean="0"/>
              <a:t>-Brute Force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Brute force: </a:t>
            </a:r>
            <a:r>
              <a:rPr lang="zh-TW" altLang="en-US" dirty="0" smtClean="0"/>
              <a:t>將所有可能的解產生出來然後求解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Enumeration and branching</a:t>
            </a:r>
          </a:p>
          <a:p>
            <a:r>
              <a:rPr lang="zh-TW" altLang="en-US" dirty="0"/>
              <a:t>沒有招的時候只好用</a:t>
            </a:r>
            <a:r>
              <a:rPr lang="zh-TW" altLang="en-US" dirty="0" smtClean="0"/>
              <a:t>暴力，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評估時間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C(n,2), n!, 2^n…..</a:t>
            </a:r>
          </a:p>
          <a:p>
            <a:pPr lvl="1"/>
            <a:r>
              <a:rPr lang="zh-TW" altLang="en-US" dirty="0"/>
              <a:t>產生所有的</a:t>
            </a:r>
            <a:r>
              <a:rPr lang="zh-TW" altLang="en-US" dirty="0" smtClean="0"/>
              <a:t>排列</a:t>
            </a:r>
            <a:r>
              <a:rPr lang="en-US" altLang="zh-TW" dirty="0" smtClean="0"/>
              <a:t>,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,</a:t>
            </a:r>
            <a:r>
              <a:rPr lang="zh-TW" altLang="en-US" dirty="0" smtClean="0"/>
              <a:t>或子集合都有演算法</a:t>
            </a:r>
            <a:r>
              <a:rPr lang="zh-TW" altLang="en-US" dirty="0"/>
              <a:t>，</a:t>
            </a:r>
            <a:r>
              <a:rPr lang="zh-TW" altLang="en-US" dirty="0" smtClean="0"/>
              <a:t>但簡單暴力法通常不如</a:t>
            </a:r>
            <a:r>
              <a:rPr lang="en-US" altLang="zh-TW" dirty="0" smtClean="0"/>
              <a:t>branching algorithm</a:t>
            </a:r>
          </a:p>
        </p:txBody>
      </p:sp>
    </p:spTree>
    <p:extLst>
      <p:ext uri="{BB962C8B-B14F-4D97-AF65-F5344CB8AC3E}">
        <p14:creationId xmlns:p14="http://schemas.microsoft.com/office/powerpoint/2010/main" val="24143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本題解法</a:t>
            </a:r>
            <a:endParaRPr lang="en-US" altLang="zh-TW" dirty="0"/>
          </a:p>
          <a:p>
            <a:pPr lvl="1"/>
            <a:r>
              <a:rPr lang="zh-TW" altLang="en-US" dirty="0"/>
              <a:t>讀入每個點的</a:t>
            </a:r>
            <a:r>
              <a:rPr lang="en-US" altLang="zh-TW" dirty="0"/>
              <a:t>XY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1"/>
            <a:r>
              <a:rPr lang="zh-TW" altLang="en-US" dirty="0"/>
              <a:t>雙迴圈產生所有的點對</a:t>
            </a:r>
            <a:endParaRPr lang="en-US" altLang="zh-TW" dirty="0"/>
          </a:p>
          <a:p>
            <a:pPr lvl="1"/>
            <a:r>
              <a:rPr lang="zh-TW" altLang="en-US" dirty="0"/>
              <a:t>計算平面上兩點所定義平行</a:t>
            </a:r>
            <a:r>
              <a:rPr lang="en-US" altLang="zh-TW" dirty="0"/>
              <a:t>XY</a:t>
            </a:r>
            <a:r>
              <a:rPr lang="zh-TW" altLang="en-US" dirty="0"/>
              <a:t>軸的矩形</a:t>
            </a:r>
            <a:r>
              <a:rPr lang="zh-TW" altLang="en-US" dirty="0" smtClean="0"/>
              <a:t>面積</a:t>
            </a:r>
            <a:endParaRPr lang="en-US" altLang="zh-TW" dirty="0" smtClean="0"/>
          </a:p>
          <a:p>
            <a:pPr lvl="1"/>
            <a:r>
              <a:rPr lang="zh-TW" altLang="en-US"/>
              <a:t>迴圈內求最大值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6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a03: Cycle length in decimal </a:t>
            </a:r>
            <a:r>
              <a:rPr lang="en-US" altLang="zh-TW" dirty="0" smtClean="0"/>
              <a:t>expansion</a:t>
            </a:r>
            <a:br>
              <a:rPr lang="en-US" altLang="zh-TW" dirty="0" smtClean="0"/>
            </a:br>
            <a:r>
              <a:rPr lang="en-US" altLang="zh-TW" dirty="0" smtClean="0"/>
              <a:t>-simulation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模擬人做</a:t>
            </a:r>
            <a:r>
              <a:rPr lang="zh-TW" altLang="en-US" dirty="0" smtClean="0"/>
              <a:t>除法，尋找第一次相同餘數出現，求出循環節長度</a:t>
            </a:r>
            <a:endParaRPr lang="en-US" altLang="zh-TW" dirty="0" smtClean="0"/>
          </a:p>
          <a:p>
            <a:r>
              <a:rPr lang="zh-TW" altLang="en-US" dirty="0"/>
              <a:t>如何找到相同</a:t>
            </a:r>
            <a:r>
              <a:rPr lang="zh-TW" altLang="en-US" dirty="0" smtClean="0"/>
              <a:t>餘數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想法一</a:t>
            </a:r>
            <a:endParaRPr lang="en-US" altLang="zh-TW" dirty="0" smtClean="0"/>
          </a:p>
          <a:p>
            <a:pPr lvl="1"/>
            <a:r>
              <a:rPr lang="en-US" altLang="zh-TW" dirty="0"/>
              <a:t> for (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m;i</a:t>
            </a:r>
            <a:r>
              <a:rPr lang="en-US" altLang="zh-TW" dirty="0"/>
              <a:t>++) book[</a:t>
            </a:r>
            <a:r>
              <a:rPr lang="en-US" altLang="zh-TW" dirty="0" err="1"/>
              <a:t>i</a:t>
            </a:r>
            <a:r>
              <a:rPr lang="en-US" altLang="zh-TW" dirty="0"/>
              <a:t>]=0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 回合出現的餘數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for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=1;;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for (j=1;j&lt;</a:t>
            </a:r>
            <a:r>
              <a:rPr lang="en-US" altLang="zh-TW" dirty="0" err="1"/>
              <a:t>i;j</a:t>
            </a:r>
            <a:r>
              <a:rPr lang="en-US" altLang="zh-TW" dirty="0"/>
              <a:t>++) if (book[j]==n) break;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if (j&lt;</a:t>
            </a:r>
            <a:r>
              <a:rPr lang="en-US" altLang="zh-TW" dirty="0" err="1"/>
              <a:t>i</a:t>
            </a:r>
            <a:r>
              <a:rPr lang="en-US" altLang="zh-TW" dirty="0"/>
              <a:t>) break;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book[</a:t>
            </a:r>
            <a:r>
              <a:rPr lang="en-US" altLang="zh-TW" dirty="0" err="1"/>
              <a:t>i</a:t>
            </a:r>
            <a:r>
              <a:rPr lang="en-US" altLang="zh-TW" dirty="0"/>
              <a:t>]=n;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n=(n*10)%m;</a:t>
            </a:r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80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想法二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陣列的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和內容互換腳色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i</a:t>
            </a:r>
            <a:r>
              <a:rPr lang="zh-TW" altLang="en-US" dirty="0" smtClean="0"/>
              <a:t>出現在</a:t>
            </a:r>
            <a:r>
              <a:rPr lang="en-US" altLang="zh-TW" dirty="0" smtClean="0"/>
              <a:t>book[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r>
              <a:rPr lang="zh-TW" altLang="en-US" dirty="0" smtClean="0"/>
              <a:t>回合</a:t>
            </a:r>
            <a:r>
              <a:rPr lang="en-US" altLang="zh-TW" dirty="0" smtClean="0"/>
              <a:t>, 0</a:t>
            </a:r>
            <a:r>
              <a:rPr lang="zh-TW" altLang="en-US" dirty="0" smtClean="0"/>
              <a:t>表未出現過</a:t>
            </a:r>
            <a:endParaRPr lang="en-US" altLang="zh-TW" dirty="0" smtClean="0"/>
          </a:p>
          <a:p>
            <a:pPr lvl="1"/>
            <a:r>
              <a:rPr lang="en-US" altLang="zh-TW" dirty="0"/>
              <a:t> for (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m;i</a:t>
            </a:r>
            <a:r>
              <a:rPr lang="en-US" altLang="zh-TW" dirty="0"/>
              <a:t>++) book[</a:t>
            </a:r>
            <a:r>
              <a:rPr lang="en-US" altLang="zh-TW" dirty="0" err="1"/>
              <a:t>i</a:t>
            </a:r>
            <a:r>
              <a:rPr lang="en-US" altLang="zh-TW" dirty="0"/>
              <a:t>]=0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for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=1;;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if (book[n]&gt;0) break;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book[n]=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en-US" altLang="zh-TW" dirty="0"/>
              <a:t>n=(n*10)%m;</a:t>
            </a:r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</a:p>
          <a:p>
            <a:r>
              <a:rPr lang="zh-TW" altLang="en-US" dirty="0"/>
              <a:t>哪一個</a:t>
            </a:r>
            <a:r>
              <a:rPr lang="zh-TW" altLang="en-US" dirty="0" smtClean="0"/>
              <a:t>好</a:t>
            </a:r>
            <a:r>
              <a:rPr lang="en-US" altLang="zh-TW" dirty="0" smtClean="0"/>
              <a:t>?</a:t>
            </a:r>
            <a:r>
              <a:rPr lang="zh-TW" altLang="en-US" dirty="0" smtClean="0"/>
              <a:t> 方法一有個雙迴圈，比較耗時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65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altLang="zh-TW" dirty="0"/>
              <a:t>(</a:t>
            </a:r>
            <a:r>
              <a:rPr lang="en-US" altLang="zh-TW" dirty="0" err="1"/>
              <a:t>x^y</a:t>
            </a:r>
            <a:r>
              <a:rPr lang="en-US" altLang="zh-TW" dirty="0"/>
              <a:t>)%N detect cycle</a:t>
            </a:r>
            <a:endParaRPr lang="en-US" altLang="zh-TW" dirty="0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Find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x^y</a:t>
            </a:r>
            <a:r>
              <a:rPr lang="en-US" altLang="zh-TW" dirty="0" smtClean="0"/>
              <a:t>)%N, where x,  y, and N are 32-bits positive integers and N&lt;=10000.</a:t>
            </a:r>
          </a:p>
          <a:p>
            <a:r>
              <a:rPr lang="zh-TW" altLang="en-US" dirty="0"/>
              <a:t>此題上學期有</a:t>
            </a:r>
            <a:r>
              <a:rPr lang="zh-TW" altLang="en-US" dirty="0" smtClean="0"/>
              <a:t>教</a:t>
            </a:r>
            <a:r>
              <a:rPr lang="en-US" altLang="zh-TW" dirty="0" smtClean="0"/>
              <a:t>log(y)</a:t>
            </a:r>
            <a:r>
              <a:rPr lang="zh-TW" altLang="en-US" dirty="0" smtClean="0"/>
              <a:t>次</a:t>
            </a:r>
            <a:r>
              <a:rPr lang="zh-TW" altLang="en-US" dirty="0"/>
              <a:t>快速冪</a:t>
            </a:r>
            <a:r>
              <a:rPr lang="zh-TW" altLang="en-US" dirty="0" smtClean="0"/>
              <a:t>乘法</a:t>
            </a:r>
            <a:r>
              <a:rPr lang="zh-TW" altLang="en-US" dirty="0" smtClean="0"/>
              <a:t>的方法，這裡講另一種解法</a:t>
            </a:r>
            <a:endParaRPr lang="en-US" altLang="zh-TW" dirty="0" smtClean="0"/>
          </a:p>
          <a:p>
            <a:r>
              <a:rPr lang="en-US" altLang="zh-TW" dirty="0" smtClean="0"/>
              <a:t>Input format:</a:t>
            </a:r>
            <a:br>
              <a:rPr lang="en-US" altLang="zh-TW" dirty="0" smtClean="0"/>
            </a:b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en-US" altLang="zh-TW" dirty="0" smtClean="0"/>
              <a:t>2 5 100</a:t>
            </a:r>
            <a:br>
              <a:rPr lang="en-US" altLang="zh-TW" dirty="0" smtClean="0"/>
            </a:br>
            <a:r>
              <a:rPr lang="en-US" altLang="zh-TW" dirty="0" smtClean="0"/>
              <a:t>12345 1 1000</a:t>
            </a:r>
          </a:p>
          <a:p>
            <a:r>
              <a:rPr lang="en-US" altLang="zh-TW" dirty="0" smtClean="0"/>
              <a:t>Output format</a:t>
            </a:r>
            <a:br>
              <a:rPr lang="en-US" altLang="zh-TW" dirty="0" smtClean="0"/>
            </a:br>
            <a:r>
              <a:rPr lang="en-US" altLang="zh-TW" dirty="0" smtClean="0"/>
              <a:t>32</a:t>
            </a:r>
            <a:br>
              <a:rPr lang="en-US" altLang="zh-TW" dirty="0" smtClean="0"/>
            </a:br>
            <a:r>
              <a:rPr lang="en-US" altLang="zh-TW" dirty="0" smtClean="0"/>
              <a:t>345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6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連續乘求</a:t>
            </a:r>
            <a:r>
              <a:rPr lang="en-US" altLang="zh-TW" dirty="0" err="1" smtClean="0"/>
              <a:t>x^y</a:t>
            </a:r>
            <a:r>
              <a:rPr lang="zh-TW" altLang="en-US" dirty="0" smtClean="0"/>
              <a:t>再取餘數，會爆</a:t>
            </a:r>
            <a:endParaRPr lang="en-US" altLang="zh-TW" dirty="0" smtClean="0"/>
          </a:p>
          <a:p>
            <a:pPr lvl="1"/>
            <a:r>
              <a:rPr lang="zh-TW" altLang="en-US" dirty="0"/>
              <a:t>每乘</a:t>
            </a:r>
            <a:r>
              <a:rPr lang="zh-TW" altLang="en-US" dirty="0" smtClean="0"/>
              <a:t>一次取一次餘數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想想看</a:t>
            </a:r>
            <a:r>
              <a:rPr lang="en-US" altLang="zh-TW" dirty="0" smtClean="0"/>
              <a:t>12345*34567</a:t>
            </a:r>
            <a:r>
              <a:rPr lang="zh-TW" altLang="en-US" dirty="0" smtClean="0"/>
              <a:t>的個位數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</a:t>
            </a:r>
            <a:r>
              <a:rPr lang="en-US" altLang="zh-TW" dirty="0" smtClean="0"/>
              <a:t>y</a:t>
            </a:r>
            <a:r>
              <a:rPr lang="zh-TW" altLang="en-US" dirty="0" smtClean="0"/>
              <a:t>太大，乘法迴圈執行</a:t>
            </a:r>
            <a:r>
              <a:rPr lang="en-US" altLang="zh-TW" dirty="0" smtClean="0"/>
              <a:t>y</a:t>
            </a:r>
            <a:r>
              <a:rPr lang="zh-TW" altLang="en-US" dirty="0" smtClean="0"/>
              <a:t>次太慢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%N</a:t>
            </a:r>
            <a:r>
              <a:rPr lang="zh-TW" altLang="en-US" dirty="0" smtClean="0"/>
              <a:t>只有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種可能，如果相同的數乘下去也會一樣</a:t>
            </a:r>
            <a:endParaRPr lang="en-US" altLang="zh-TW" dirty="0" smtClean="0"/>
          </a:p>
          <a:p>
            <a:pPr lvl="2"/>
            <a:r>
              <a:rPr lang="zh-TW" altLang="en-US" dirty="0"/>
              <a:t>最多</a:t>
            </a:r>
            <a:r>
              <a:rPr lang="zh-TW" altLang="en-US" dirty="0" smtClean="0"/>
              <a:t>是長度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的循環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找出第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次循環</a:t>
            </a:r>
            <a:r>
              <a:rPr lang="en-US" altLang="zh-TW" dirty="0" smtClean="0"/>
              <a:t>=&gt;cycle length=j-I</a:t>
            </a:r>
          </a:p>
          <a:p>
            <a:pPr lvl="2"/>
            <a:r>
              <a:rPr lang="zh-TW" altLang="en-US" dirty="0" smtClean="0"/>
              <a:t>答案是第 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+(m-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)%(j-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zh-TW" altLang="en-US" dirty="0" smtClean="0"/>
              <a:t>次出現的數</a:t>
            </a:r>
            <a:endParaRPr lang="en-US" altLang="zh-TW" dirty="0" smtClean="0"/>
          </a:p>
          <a:p>
            <a:pPr lvl="2"/>
            <a:r>
              <a:rPr lang="zh-TW" altLang="en-US" dirty="0"/>
              <a:t>需要知道</a:t>
            </a:r>
            <a:r>
              <a:rPr lang="zh-TW" altLang="en-US" dirty="0" smtClean="0"/>
              <a:t>第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次出現</a:t>
            </a:r>
            <a:r>
              <a:rPr lang="en-US" altLang="zh-TW" dirty="0" smtClean="0"/>
              <a:t>y</a:t>
            </a:r>
            <a:r>
              <a:rPr lang="zh-TW" altLang="en-US" dirty="0" smtClean="0"/>
              <a:t>，也要記</a:t>
            </a:r>
            <a:r>
              <a:rPr lang="en-US" altLang="zh-TW" dirty="0" smtClean="0"/>
              <a:t>y</a:t>
            </a:r>
            <a:r>
              <a:rPr lang="zh-TW" altLang="en-US" dirty="0" smtClean="0"/>
              <a:t>出現在第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lvl="3"/>
            <a:r>
              <a:rPr lang="zh-TW" altLang="en-US" dirty="0"/>
              <a:t>兩個陣列</a:t>
            </a:r>
          </a:p>
        </p:txBody>
      </p:sp>
    </p:spTree>
    <p:extLst>
      <p:ext uri="{BB962C8B-B14F-4D97-AF65-F5344CB8AC3E}">
        <p14:creationId xmlns:p14="http://schemas.microsoft.com/office/powerpoint/2010/main" val="429459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and exponential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Given positive integers x, n and a prime P, you are asked to compute the n-</a:t>
            </a:r>
            <a:r>
              <a:rPr lang="en-US" altLang="zh-TW" dirty="0" err="1"/>
              <a:t>th</a:t>
            </a:r>
            <a:r>
              <a:rPr lang="en-US" altLang="zh-TW" dirty="0"/>
              <a:t> power of x modulo P, that is, </a:t>
            </a:r>
            <a:r>
              <a:rPr lang="en-US" altLang="zh-TW" dirty="0" err="1"/>
              <a:t>x</a:t>
            </a:r>
            <a:r>
              <a:rPr lang="en-US" altLang="zh-TW" baseline="30000" dirty="0" err="1"/>
              <a:t>n</a:t>
            </a:r>
            <a:r>
              <a:rPr lang="en-US" altLang="zh-TW" dirty="0"/>
              <a:t> (mod P). </a:t>
            </a:r>
            <a:endParaRPr lang="zh-TW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numbers of digits</a:t>
            </a:r>
            <a:r>
              <a:rPr lang="en-US" altLang="zh-TW" dirty="0"/>
              <a:t> of n and x are at most 200. </a:t>
            </a:r>
            <a:endParaRPr lang="zh-TW" altLang="zh-TW" dirty="0"/>
          </a:p>
          <a:p>
            <a:pPr lvl="1"/>
            <a:r>
              <a:rPr lang="en-US" altLang="zh-TW" dirty="0"/>
              <a:t>P is a positive 31-bit integer.</a:t>
            </a:r>
            <a:endParaRPr lang="zh-TW" altLang="zh-TW" dirty="0"/>
          </a:p>
          <a:p>
            <a:r>
              <a:rPr lang="zh-TW" altLang="en-US" dirty="0"/>
              <a:t>大數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Coping with big x</a:t>
            </a:r>
          </a:p>
          <a:p>
            <a:pPr lvl="1"/>
            <a:r>
              <a:rPr lang="en-US" altLang="zh-TW" dirty="0" smtClean="0"/>
              <a:t>If x=QP+R, then we need only </a:t>
            </a:r>
            <a:r>
              <a:rPr lang="en-US" altLang="zh-TW" dirty="0" err="1" smtClean="0"/>
              <a:t>R^n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First find </a:t>
            </a:r>
            <a:r>
              <a:rPr lang="en-US" altLang="zh-TW" dirty="0" err="1" smtClean="0"/>
              <a:t>x%P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 x=10y+s, then </a:t>
            </a:r>
            <a:r>
              <a:rPr lang="en-US" altLang="zh-TW" dirty="0" err="1" smtClean="0"/>
              <a:t>x%n</a:t>
            </a:r>
            <a:r>
              <a:rPr lang="en-US" altLang="zh-TW" dirty="0" smtClean="0"/>
              <a:t>=?  Input x as a string, using this repeatedly.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63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How to cope with big N?</a:t>
            </a:r>
          </a:p>
          <a:p>
            <a:pPr lvl="1"/>
            <a:r>
              <a:rPr lang="zh-TW" altLang="en-US" dirty="0"/>
              <a:t>快速冪只能處理</a:t>
            </a:r>
            <a:r>
              <a:rPr lang="zh-TW" altLang="en-US" dirty="0" smtClean="0"/>
              <a:t>到</a:t>
            </a:r>
            <a:r>
              <a:rPr lang="en-US" altLang="zh-TW" dirty="0" smtClean="0"/>
              <a:t>long </a:t>
            </a:r>
            <a:r>
              <a:rPr lang="en-US" altLang="zh-TW" dirty="0" err="1" smtClean="0"/>
              <a:t>long</a:t>
            </a:r>
            <a:r>
              <a:rPr lang="en-US" altLang="zh-TW" dirty="0" smtClean="0"/>
              <a:t> (about 10^18)</a:t>
            </a:r>
          </a:p>
          <a:p>
            <a:pPr lvl="1"/>
            <a:r>
              <a:rPr lang="zh-TW" altLang="en-US" dirty="0"/>
              <a:t>大數</a:t>
            </a:r>
            <a:r>
              <a:rPr lang="zh-TW" altLang="en-US" dirty="0" smtClean="0"/>
              <a:t>運算是個方法，你只要會做除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zh-TW" altLang="en-US" dirty="0" smtClean="0"/>
              <a:t>若</a:t>
            </a:r>
            <a:r>
              <a:rPr lang="en-US" altLang="zh-TW" dirty="0" err="1" smtClean="0"/>
              <a:t>xy</a:t>
            </a:r>
            <a:r>
              <a:rPr lang="en-US" altLang="zh-TW" dirty="0" smtClean="0"/>
              <a:t>=1(mod P)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x and y</a:t>
            </a:r>
            <a:r>
              <a:rPr lang="zh-TW" altLang="en-US" dirty="0" smtClean="0"/>
              <a:t>互為模</a:t>
            </a:r>
            <a:r>
              <a:rPr lang="en-US" altLang="zh-TW" dirty="0" smtClean="0"/>
              <a:t>P</a:t>
            </a:r>
            <a:r>
              <a:rPr lang="zh-TW" altLang="en-US" dirty="0" smtClean="0"/>
              <a:t>運算下的乘法反元素，</a:t>
            </a:r>
            <a:r>
              <a:rPr lang="en-US" altLang="zh-TW" dirty="0"/>
              <a:t>that </a:t>
            </a:r>
            <a:r>
              <a:rPr lang="en-US" altLang="zh-TW" dirty="0" smtClean="0"/>
              <a:t>is, y=x^(-1)</a:t>
            </a:r>
          </a:p>
          <a:p>
            <a:pPr lvl="1"/>
            <a:r>
              <a:rPr lang="zh-TW" altLang="en-US" dirty="0" smtClean="0"/>
              <a:t>乘法反元素在模</a:t>
            </a:r>
            <a:r>
              <a:rPr lang="en-US" altLang="zh-TW" dirty="0" smtClean="0"/>
              <a:t>P</a:t>
            </a:r>
            <a:r>
              <a:rPr lang="zh-TW" altLang="en-US" dirty="0" smtClean="0"/>
              <a:t>運算下很有用，因為，加減乘都很好算，除法需要使用乘法反元素。</a:t>
            </a:r>
            <a:endParaRPr lang="en-US" altLang="zh-TW" dirty="0" smtClean="0"/>
          </a:p>
          <a:p>
            <a:r>
              <a:rPr lang="en-US" altLang="zh-TW" dirty="0" smtClean="0"/>
              <a:t>Fermat’s Little Theorem</a:t>
            </a:r>
          </a:p>
          <a:p>
            <a:pPr lvl="1"/>
            <a:r>
              <a:rPr lang="en-US" altLang="zh-TW" dirty="0" smtClean="0"/>
              <a:t>If P is a prime, then x^(P-1) =1 (mod P)</a:t>
            </a:r>
          </a:p>
          <a:p>
            <a:pPr lvl="1"/>
            <a:r>
              <a:rPr lang="en-US" altLang="zh-TW" dirty="0" smtClean="0"/>
              <a:t>So, x(x^(P-2))=1,  x^(-1)= x^(p-2)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n=Q(p-1)+R, </a:t>
            </a:r>
            <a:r>
              <a:rPr lang="en-US" altLang="zh-TW" dirty="0" err="1" smtClean="0"/>
              <a:t>x^n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x^R</a:t>
            </a:r>
            <a:r>
              <a:rPr lang="en-US" altLang="zh-TW" dirty="0" smtClean="0"/>
              <a:t> (mod P)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91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fib(n)%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f(3)=f(2)=f(1)=1, and F(</a:t>
            </a:r>
            <a:r>
              <a:rPr lang="en-US" altLang="zh-TW" dirty="0" err="1"/>
              <a:t>i</a:t>
            </a:r>
            <a:r>
              <a:rPr lang="en-US" altLang="zh-TW" dirty="0"/>
              <a:t>)=a*f(i-1)+b*f(i-2)+c*f(i-3) for all </a:t>
            </a:r>
            <a:r>
              <a:rPr lang="en-US" altLang="zh-TW" dirty="0" err="1"/>
              <a:t>i</a:t>
            </a:r>
            <a:r>
              <a:rPr lang="en-US" altLang="zh-TW" dirty="0"/>
              <a:t>&gt;3, where a, b, and c are given constants. Given a positive integer n and a prime p, find f(n) (mod p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/>
              <a:t>n and p are positive 31-bit integers.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求類似第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項費柏南希數，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很大</a:t>
            </a:r>
            <a:endParaRPr lang="en-US" altLang="zh-TW" dirty="0" smtClean="0"/>
          </a:p>
          <a:p>
            <a:r>
              <a:rPr lang="zh-TW" altLang="en-US" dirty="0" smtClean="0"/>
              <a:t>注意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，</a:t>
            </a:r>
            <a:r>
              <a:rPr lang="zh-TW" altLang="en-US" dirty="0"/>
              <a:t>迴圈可</a:t>
            </a:r>
            <a:r>
              <a:rPr lang="zh-TW" altLang="en-US" dirty="0" smtClean="0"/>
              <a:t>處理約</a:t>
            </a:r>
            <a:r>
              <a:rPr lang="en-US" altLang="zh-TW" dirty="0" smtClean="0"/>
              <a:t>10^7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11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055933" cy="249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26470"/>
            <a:ext cx="7692590" cy="261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9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講解題目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講解題目之類型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Simulation:</a:t>
            </a:r>
          </a:p>
          <a:p>
            <a:pPr lvl="1"/>
            <a:r>
              <a:rPr lang="en-US" altLang="zh-TW" dirty="0" smtClean="0"/>
              <a:t>Greedy: </a:t>
            </a:r>
          </a:p>
          <a:p>
            <a:pPr lvl="1"/>
            <a:r>
              <a:rPr lang="en-US" altLang="zh-TW" dirty="0" smtClean="0"/>
              <a:t>Graph &amp;Tree</a:t>
            </a:r>
          </a:p>
          <a:p>
            <a:pPr lvl="1"/>
            <a:r>
              <a:rPr lang="en-US" altLang="zh-TW" dirty="0" smtClean="0"/>
              <a:t>Dynamic programming</a:t>
            </a:r>
          </a:p>
          <a:p>
            <a:pPr lvl="1"/>
            <a:r>
              <a:rPr lang="en-US" altLang="zh-TW" dirty="0" smtClean="0"/>
              <a:t>Branch</a:t>
            </a:r>
          </a:p>
          <a:p>
            <a:r>
              <a:rPr lang="zh-TW" altLang="en-US" dirty="0" smtClean="0"/>
              <a:t>解題作業還包含其他</a:t>
            </a:r>
            <a:r>
              <a:rPr lang="en-US" altLang="zh-TW" dirty="0" smtClean="0"/>
              <a:t>(</a:t>
            </a:r>
            <a:r>
              <a:rPr lang="zh-TW" altLang="en-US" dirty="0" smtClean="0"/>
              <a:t>較簡單</a:t>
            </a:r>
            <a:r>
              <a:rPr lang="en-US" altLang="zh-TW" dirty="0" smtClean="0"/>
              <a:t>)</a:t>
            </a:r>
            <a:r>
              <a:rPr lang="zh-TW" altLang="en-US" dirty="0" smtClean="0"/>
              <a:t>題目，不一定在課堂講解</a:t>
            </a:r>
            <a:endParaRPr lang="en-US" altLang="zh-TW" dirty="0" smtClean="0"/>
          </a:p>
          <a:p>
            <a:r>
              <a:rPr lang="zh-TW" altLang="en-US" dirty="0" smtClean="0"/>
              <a:t>詳細題目</a:t>
            </a:r>
            <a:r>
              <a:rPr lang="zh-TW" altLang="en-US" dirty="0"/>
              <a:t>內容參見題目檔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1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39314" cy="320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78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200800" cy="620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07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b01: Binary </a:t>
            </a:r>
            <a:r>
              <a:rPr lang="en-US" altLang="zh-TW" dirty="0" smtClean="0"/>
              <a:t>Conversion -simulation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zh-TW" sz="2000" dirty="0"/>
              <a:t>本題基本上是</a:t>
            </a:r>
            <a:r>
              <a:rPr lang="zh-TW" altLang="zh-TW" sz="2000" dirty="0" smtClean="0"/>
              <a:t>二進</a:t>
            </a:r>
            <a:r>
              <a:rPr lang="zh-TW" altLang="en-US" sz="2000" dirty="0" smtClean="0"/>
              <a:t>位</a:t>
            </a:r>
            <a:r>
              <a:rPr lang="zh-TW" altLang="zh-TW" sz="2000" dirty="0" smtClean="0"/>
              <a:t>字串</a:t>
            </a:r>
            <a:r>
              <a:rPr lang="zh-TW" altLang="zh-TW" sz="2000" dirty="0"/>
              <a:t>轉</a:t>
            </a:r>
            <a:r>
              <a:rPr lang="zh-TW" altLang="zh-TW" sz="2000" dirty="0" smtClean="0"/>
              <a:t>整數</a:t>
            </a:r>
            <a:r>
              <a:rPr lang="zh-TW" altLang="en-US" sz="2000" dirty="0" smtClean="0"/>
              <a:t>，</a:t>
            </a:r>
            <a:r>
              <a:rPr lang="zh-TW" altLang="zh-TW" sz="2000" dirty="0" smtClean="0"/>
              <a:t>加法</a:t>
            </a:r>
            <a:r>
              <a:rPr lang="zh-TW" altLang="zh-TW" sz="2000" dirty="0"/>
              <a:t>沒有大數運算</a:t>
            </a:r>
          </a:p>
          <a:p>
            <a:pPr lvl="1"/>
            <a:r>
              <a:rPr lang="zh-TW" altLang="zh-TW" sz="1600" dirty="0" smtClean="0"/>
              <a:t>測</a:t>
            </a:r>
            <a:r>
              <a:rPr lang="zh-TW" altLang="zh-TW" sz="1600" dirty="0"/>
              <a:t>資讀取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***</a:t>
            </a:r>
            <a:r>
              <a:rPr lang="zh-TW" altLang="zh-TW" sz="1600" dirty="0"/>
              <a:t>自我測試時</a:t>
            </a:r>
            <a:r>
              <a:rPr lang="en-US" altLang="zh-TW" sz="1600" dirty="0"/>
              <a:t>(debug), </a:t>
            </a:r>
            <a:r>
              <a:rPr lang="zh-TW" altLang="zh-TW" sz="1600" dirty="0"/>
              <a:t>如果沒把握</a:t>
            </a:r>
            <a:r>
              <a:rPr lang="en-US" altLang="zh-TW" sz="1600" dirty="0"/>
              <a:t>, </a:t>
            </a:r>
            <a:r>
              <a:rPr lang="zh-TW" altLang="zh-TW" sz="1600" dirty="0"/>
              <a:t>可以先把一些讀到的重要的輸入印</a:t>
            </a:r>
            <a:r>
              <a:rPr lang="zh-TW" altLang="zh-TW" sz="1600" dirty="0" smtClean="0"/>
              <a:t>出</a:t>
            </a:r>
            <a:r>
              <a:rPr lang="zh-TW" altLang="zh-TW" sz="2000" dirty="0" smtClean="0"/>
              <a:t>來</a:t>
            </a:r>
            <a:r>
              <a:rPr lang="zh-TW" altLang="zh-TW" sz="2000" dirty="0"/>
              <a:t>檢查是否正確地讀入測資</a:t>
            </a:r>
            <a:r>
              <a:rPr lang="en-US" altLang="zh-TW" sz="2000" dirty="0"/>
              <a:t>(</a:t>
            </a:r>
            <a:r>
              <a:rPr lang="zh-TW" altLang="zh-TW" sz="2000" dirty="0"/>
              <a:t>例如每一個</a:t>
            </a:r>
            <a:r>
              <a:rPr lang="en-US" altLang="zh-TW" sz="2000" dirty="0"/>
              <a:t>n)</a:t>
            </a:r>
            <a:endParaRPr lang="zh-TW" altLang="zh-TW" sz="2000" dirty="0"/>
          </a:p>
          <a:p>
            <a:r>
              <a:rPr lang="zh-TW" altLang="zh-TW" sz="2000" dirty="0" smtClean="0"/>
              <a:t>有</a:t>
            </a:r>
            <a:r>
              <a:rPr lang="zh-TW" altLang="zh-TW" sz="2000" dirty="0"/>
              <a:t>數字也有</a:t>
            </a:r>
            <a:r>
              <a:rPr lang="zh-TW" altLang="zh-TW" sz="2000" dirty="0" smtClean="0"/>
              <a:t>字串</a:t>
            </a:r>
            <a:r>
              <a:rPr lang="zh-TW" altLang="en-US" sz="2000" dirty="0" smtClean="0"/>
              <a:t>，</a:t>
            </a:r>
            <a:r>
              <a:rPr lang="zh-TW" altLang="zh-TW" sz="2000" dirty="0" smtClean="0"/>
              <a:t>以</a:t>
            </a:r>
            <a:r>
              <a:rPr lang="zh-TW" altLang="zh-TW" sz="2000" dirty="0"/>
              <a:t>行為單位來</a:t>
            </a:r>
            <a:r>
              <a:rPr lang="zh-TW" altLang="zh-TW" sz="2000" dirty="0" smtClean="0"/>
              <a:t>讀取</a:t>
            </a:r>
            <a:r>
              <a:rPr lang="zh-TW" altLang="en-US" sz="2000" dirty="0" smtClean="0"/>
              <a:t>比較好，否則可能有</a:t>
            </a:r>
            <a:r>
              <a:rPr lang="en-US" altLang="zh-TW" sz="2000" dirty="0" smtClean="0"/>
              <a:t>buffer</a:t>
            </a:r>
            <a:r>
              <a:rPr lang="zh-TW" altLang="en-US" sz="2000" dirty="0" smtClean="0"/>
              <a:t>中未讀掉的換行字元的問題</a:t>
            </a:r>
            <a:endParaRPr lang="zh-TW" altLang="zh-TW" sz="2000" dirty="0"/>
          </a:p>
          <a:p>
            <a:r>
              <a:rPr lang="en-US" altLang="zh-TW" sz="2000" dirty="0" smtClean="0"/>
              <a:t>while </a:t>
            </a:r>
            <a:r>
              <a:rPr lang="en-US" altLang="zh-TW" sz="2000" dirty="0"/>
              <a:t>(1) </a:t>
            </a:r>
            <a:endParaRPr lang="zh-TW" altLang="zh-TW" sz="2000" dirty="0"/>
          </a:p>
          <a:p>
            <a:r>
              <a:rPr lang="en-US" altLang="zh-TW" sz="2000" dirty="0"/>
              <a:t>        gets(line);</a:t>
            </a:r>
            <a:r>
              <a:rPr lang="en-US" altLang="zh-TW" sz="2000" dirty="0" err="1"/>
              <a:t>sscanf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line</a:t>
            </a:r>
            <a:r>
              <a:rPr lang="en-US" altLang="zh-TW" sz="2000" dirty="0" err="1" smtClean="0"/>
              <a:t>,“%d”,&amp;</a:t>
            </a:r>
            <a:r>
              <a:rPr lang="en-US" altLang="zh-TW" sz="2000" dirty="0" err="1"/>
              <a:t>n</a:t>
            </a:r>
            <a:r>
              <a:rPr lang="en-US" altLang="zh-TW" sz="2000" dirty="0" smtClean="0"/>
              <a:t>);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// similar to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scanf</a:t>
            </a:r>
            <a:r>
              <a:rPr lang="en-US" altLang="zh-TW" sz="2000" dirty="0" smtClean="0">
                <a:solidFill>
                  <a:srgbClr val="FF0000"/>
                </a:solidFill>
              </a:rPr>
              <a:t>, but from memory</a:t>
            </a:r>
            <a:endParaRPr lang="zh-TW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        if (n==0) break;</a:t>
            </a:r>
            <a:endParaRPr lang="zh-TW" altLang="zh-TW" sz="2000" dirty="0"/>
          </a:p>
          <a:p>
            <a:r>
              <a:rPr lang="en-US" altLang="zh-TW" sz="2000" dirty="0"/>
              <a:t>        for (total=0,i=0;i&lt;</a:t>
            </a:r>
            <a:r>
              <a:rPr lang="en-US" altLang="zh-TW" sz="2000" dirty="0" err="1"/>
              <a:t>n;i</a:t>
            </a:r>
            <a:r>
              <a:rPr lang="en-US" altLang="zh-TW" sz="2000" dirty="0"/>
              <a:t>++) </a:t>
            </a:r>
            <a:endParaRPr lang="zh-TW" altLang="zh-TW" sz="2000" dirty="0"/>
          </a:p>
          <a:p>
            <a:r>
              <a:rPr lang="en-US" altLang="zh-TW" sz="2000" dirty="0"/>
              <a:t>          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gets(line</a:t>
            </a:r>
            <a:r>
              <a:rPr lang="en-US" altLang="zh-TW" sz="2000" dirty="0"/>
              <a:t>);</a:t>
            </a:r>
            <a:endParaRPr lang="zh-TW" altLang="zh-TW" sz="2000" dirty="0"/>
          </a:p>
          <a:p>
            <a:r>
              <a:rPr lang="zh-TW" altLang="en-US" sz="2000" dirty="0" smtClean="0"/>
              <a:t>              </a:t>
            </a:r>
            <a:r>
              <a:rPr lang="zh-TW" altLang="zh-TW" sz="2000" dirty="0" smtClean="0"/>
              <a:t>轉換</a:t>
            </a:r>
            <a:r>
              <a:rPr lang="zh-TW" altLang="zh-TW" sz="2000" dirty="0"/>
              <a:t>與加總</a:t>
            </a:r>
          </a:p>
          <a:p>
            <a:r>
              <a:rPr lang="en-US" altLang="zh-TW" sz="2000" dirty="0" err="1" smtClean="0"/>
              <a:t>printf</a:t>
            </a:r>
            <a:r>
              <a:rPr lang="en-US" altLang="zh-TW" sz="2000" dirty="0"/>
              <a:t>("%</a:t>
            </a:r>
            <a:r>
              <a:rPr lang="en-US" altLang="zh-TW" sz="2000" dirty="0" err="1"/>
              <a:t>lu</a:t>
            </a:r>
            <a:r>
              <a:rPr lang="en-US" altLang="zh-TW" sz="2000" dirty="0"/>
              <a:t>\</a:t>
            </a:r>
            <a:r>
              <a:rPr lang="en-US" altLang="zh-TW" sz="2000" dirty="0" err="1"/>
              <a:t>n",total</a:t>
            </a:r>
            <a:r>
              <a:rPr lang="en-US" altLang="zh-TW" sz="2000" dirty="0"/>
              <a:t>);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51920" y="456893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Good style: </a:t>
            </a:r>
            <a:r>
              <a:rPr lang="zh-TW" altLang="en-US" sz="2000" dirty="0" smtClean="0">
                <a:solidFill>
                  <a:srgbClr val="FF0000"/>
                </a:solidFill>
              </a:rPr>
              <a:t>初值寫在入口處</a:t>
            </a:r>
            <a:r>
              <a:rPr lang="en-US" altLang="zh-TW" sz="2000" dirty="0" smtClean="0">
                <a:solidFill>
                  <a:srgbClr val="FF0000"/>
                </a:solidFill>
              </a:rPr>
              <a:t/>
            </a:r>
            <a:br>
              <a:rPr lang="en-US" altLang="zh-TW" sz="2000" dirty="0" smtClean="0">
                <a:solidFill>
                  <a:srgbClr val="FF0000"/>
                </a:solidFill>
              </a:rPr>
            </a:br>
            <a:r>
              <a:rPr lang="zh-TW" altLang="en-US" sz="2000" dirty="0" smtClean="0">
                <a:solidFill>
                  <a:srgbClr val="FF0000"/>
                </a:solidFill>
              </a:rPr>
              <a:t>否則第一圈對第二圈錯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轉換</a:t>
            </a:r>
            <a:r>
              <a:rPr lang="zh-TW" altLang="zh-TW" dirty="0" smtClean="0"/>
              <a:t>字串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463569"/>
              </p:ext>
            </p:extLst>
          </p:nvPr>
        </p:nvGraphicFramePr>
        <p:xfrm>
          <a:off x="971600" y="1412776"/>
          <a:ext cx="3672406" cy="27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294"/>
                <a:gridCol w="652174"/>
                <a:gridCol w="651408"/>
                <a:gridCol w="652174"/>
                <a:gridCol w="543350"/>
                <a:gridCol w="656006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‘0’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‘1’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‘1’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‘0’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‘1’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NULL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27584" y="1916832"/>
            <a:ext cx="432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每一個都是字元</a:t>
            </a:r>
          </a:p>
          <a:p>
            <a:r>
              <a:rPr lang="zh-TW" altLang="zh-TW" dirty="0"/>
              <a:t>從左到右掃描字串內容</a:t>
            </a:r>
          </a:p>
          <a:p>
            <a:r>
              <a:rPr lang="zh-TW" altLang="zh-TW" dirty="0"/>
              <a:t>用整數變數</a:t>
            </a:r>
            <a:r>
              <a:rPr lang="en-US" altLang="zh-TW" dirty="0"/>
              <a:t>k</a:t>
            </a:r>
            <a:r>
              <a:rPr lang="zh-TW" altLang="zh-TW" dirty="0"/>
              <a:t>存目前的值</a:t>
            </a:r>
          </a:p>
          <a:p>
            <a:r>
              <a:rPr lang="zh-TW" altLang="zh-TW" dirty="0"/>
              <a:t>每次將</a:t>
            </a:r>
            <a:r>
              <a:rPr lang="en-US" altLang="zh-TW" dirty="0"/>
              <a:t>k*2</a:t>
            </a:r>
            <a:r>
              <a:rPr lang="zh-TW" altLang="zh-TW" dirty="0"/>
              <a:t>再加上這個字元</a:t>
            </a:r>
            <a:r>
              <a:rPr lang="en-US" altLang="zh-TW" dirty="0"/>
              <a:t>-‘0’</a:t>
            </a:r>
            <a:r>
              <a:rPr lang="zh-TW" altLang="zh-TW" dirty="0"/>
              <a:t>的值</a:t>
            </a:r>
          </a:p>
          <a:p>
            <a:r>
              <a:rPr lang="en-US" altLang="zh-TW" dirty="0"/>
              <a:t>0=&gt;0*2+0=0		(0)</a:t>
            </a:r>
            <a:endParaRPr lang="zh-TW" altLang="zh-TW" dirty="0"/>
          </a:p>
          <a:p>
            <a:r>
              <a:rPr lang="en-US" altLang="zh-TW" dirty="0"/>
              <a:t>0*2+1=1			(01)</a:t>
            </a:r>
            <a:endParaRPr lang="zh-TW" altLang="zh-TW" dirty="0"/>
          </a:p>
          <a:p>
            <a:r>
              <a:rPr lang="en-US" altLang="zh-TW" dirty="0"/>
              <a:t>1*2+1=3			(011)</a:t>
            </a:r>
            <a:endParaRPr lang="zh-TW" altLang="zh-TW" dirty="0"/>
          </a:p>
          <a:p>
            <a:r>
              <a:rPr lang="en-US" altLang="zh-TW" dirty="0"/>
              <a:t>3*2+0=6			(0110)</a:t>
            </a:r>
            <a:endParaRPr lang="zh-TW" altLang="zh-TW" dirty="0"/>
          </a:p>
          <a:p>
            <a:r>
              <a:rPr lang="en-US" altLang="zh-TW" dirty="0"/>
              <a:t>6*2+1=13		(01101)</a:t>
            </a:r>
            <a:endParaRPr lang="zh-TW" altLang="zh-TW" dirty="0"/>
          </a:p>
          <a:p>
            <a:r>
              <a:rPr lang="zh-TW" altLang="zh-TW" dirty="0"/>
              <a:t>讀到字串結尾結束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for (k=j=0;line[j];j++) {</a:t>
            </a:r>
            <a:endParaRPr lang="zh-TW" altLang="zh-TW" dirty="0"/>
          </a:p>
          <a:p>
            <a:r>
              <a:rPr lang="en-US" altLang="zh-TW" dirty="0"/>
              <a:t>    k*=2;if (line[j]=='1') k++;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r>
              <a:rPr lang="zh-TW" altLang="zh-TW" dirty="0"/>
              <a:t>結束時</a:t>
            </a:r>
            <a:r>
              <a:rPr lang="en-US" altLang="zh-TW" dirty="0"/>
              <a:t>k</a:t>
            </a:r>
            <a:r>
              <a:rPr lang="zh-TW" altLang="zh-TW" dirty="0"/>
              <a:t>就是所要的值</a:t>
            </a:r>
          </a:p>
          <a:p>
            <a:r>
              <a:rPr lang="en-US" altLang="zh-TW" dirty="0"/>
              <a:t> </a:t>
            </a:r>
            <a:endParaRPr lang="zh-TW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23656" y="2492896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利用字元運算</a:t>
            </a:r>
          </a:p>
          <a:p>
            <a:r>
              <a:rPr lang="en-US" altLang="zh-TW" dirty="0"/>
              <a:t>K&lt;&lt;=1; </a:t>
            </a:r>
            <a:r>
              <a:rPr lang="zh-TW" altLang="zh-TW" dirty="0"/>
              <a:t>左移一位相當於</a:t>
            </a:r>
            <a:r>
              <a:rPr lang="en-US" altLang="zh-TW" dirty="0"/>
              <a:t>*2</a:t>
            </a:r>
            <a:endParaRPr lang="zh-TW" altLang="zh-TW" dirty="0"/>
          </a:p>
          <a:p>
            <a:r>
              <a:rPr lang="en-US" altLang="zh-TW" dirty="0"/>
              <a:t>K|=1; k</a:t>
            </a:r>
            <a:r>
              <a:rPr lang="zh-TW" altLang="zh-TW" dirty="0"/>
              <a:t>為偶數的話</a:t>
            </a:r>
            <a:r>
              <a:rPr lang="en-US" altLang="zh-TW" dirty="0"/>
              <a:t>  (</a:t>
            </a:r>
            <a:r>
              <a:rPr lang="zh-TW" altLang="zh-TW" dirty="0"/>
              <a:t>位元</a:t>
            </a:r>
            <a:r>
              <a:rPr lang="en-US" altLang="zh-TW" dirty="0"/>
              <a:t> or 1)=+1</a:t>
            </a:r>
            <a:endParaRPr lang="zh-TW" altLang="zh-TW" dirty="0"/>
          </a:p>
          <a:p>
            <a:r>
              <a:rPr lang="zh-TW" altLang="zh-TW" dirty="0"/>
              <a:t>可以試試看位元運算</a:t>
            </a:r>
          </a:p>
          <a:p>
            <a:r>
              <a:rPr lang="zh-TW" altLang="zh-TW" dirty="0"/>
              <a:t>通常會比乘法運算快若干倍</a:t>
            </a:r>
            <a:r>
              <a:rPr lang="en-US" altLang="zh-TW" dirty="0"/>
              <a:t>  (</a:t>
            </a:r>
            <a:r>
              <a:rPr lang="zh-TW" altLang="zh-TW" dirty="0"/>
              <a:t>本題並不需要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24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b02: Frog on a </a:t>
            </a:r>
            <a:r>
              <a:rPr lang="en-US" altLang="zh-TW" dirty="0" smtClean="0"/>
              <a:t>line</a:t>
            </a:r>
            <a:br>
              <a:rPr lang="en-US" altLang="zh-TW" dirty="0" smtClean="0"/>
            </a:br>
            <a:r>
              <a:rPr lang="en-US" altLang="zh-TW" dirty="0" smtClean="0"/>
              <a:t>-simulation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</a:t>
            </a:r>
            <a:r>
              <a:rPr lang="zh-TW" altLang="en-US" dirty="0" smtClean="0"/>
              <a:t>青蛙依照指令行動的結果</a:t>
            </a:r>
            <a:endParaRPr lang="en-US" altLang="zh-TW" dirty="0" smtClean="0"/>
          </a:p>
          <a:p>
            <a:r>
              <a:rPr lang="zh-TW" altLang="en-US" dirty="0" smtClean="0"/>
              <a:t>找出狀態重複時進入</a:t>
            </a:r>
            <a:r>
              <a:rPr lang="en-US" altLang="zh-TW" dirty="0" smtClean="0"/>
              <a:t>cycle</a:t>
            </a:r>
          </a:p>
          <a:p>
            <a:pPr lvl="1"/>
            <a:r>
              <a:rPr lang="zh-TW" altLang="en-US" dirty="0"/>
              <a:t>狀態包含位置</a:t>
            </a:r>
            <a:r>
              <a:rPr lang="zh-TW" altLang="en-US" dirty="0" smtClean="0"/>
              <a:t>和方向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各用一個變數來存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78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strategy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演算法包含一連串的決定，每個決定只按照當前的評估做出決定且不再更改</a:t>
            </a:r>
            <a:endParaRPr lang="en-US" altLang="zh-TW" dirty="0" smtClean="0"/>
          </a:p>
          <a:p>
            <a:r>
              <a:rPr lang="zh-TW" altLang="en-US" dirty="0" smtClean="0"/>
              <a:t>經常配合</a:t>
            </a:r>
            <a:r>
              <a:rPr lang="en-US" altLang="zh-TW" dirty="0" smtClean="0">
                <a:solidFill>
                  <a:srgbClr val="FF0000"/>
                </a:solidFill>
              </a:rPr>
              <a:t>sorting</a:t>
            </a:r>
            <a:r>
              <a:rPr lang="zh-TW" altLang="en-US" dirty="0" smtClean="0"/>
              <a:t>或</a:t>
            </a:r>
            <a:r>
              <a:rPr lang="en-US" altLang="zh-TW" dirty="0" smtClean="0">
                <a:solidFill>
                  <a:srgbClr val="FF0000"/>
                </a:solidFill>
              </a:rPr>
              <a:t>priority queue</a:t>
            </a:r>
          </a:p>
          <a:p>
            <a:pPr lvl="1"/>
            <a:r>
              <a:rPr lang="en-US" altLang="zh-TW" dirty="0" smtClean="0"/>
              <a:t>Sorting</a:t>
            </a:r>
            <a:r>
              <a:rPr lang="zh-TW" altLang="en-US" dirty="0" smtClean="0"/>
              <a:t>可以自己寫或呼叫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(sort in C++)</a:t>
            </a:r>
          </a:p>
          <a:p>
            <a:pPr lvl="2"/>
            <a:r>
              <a:rPr lang="zh-TW" altLang="en-US" dirty="0"/>
              <a:t>如果每筆</a:t>
            </a:r>
            <a:r>
              <a:rPr lang="zh-TW" altLang="en-US" dirty="0" smtClean="0"/>
              <a:t>資料不只是一個數字，通常搭配</a:t>
            </a:r>
            <a:r>
              <a:rPr lang="en-US" altLang="zh-TW" dirty="0" err="1" smtClean="0"/>
              <a:t>struct</a:t>
            </a:r>
            <a:r>
              <a:rPr lang="zh-TW" altLang="en-US" dirty="0" smtClean="0"/>
              <a:t>來使用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還沒教到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Priority queue (a data structure can find max key quickly)</a:t>
            </a:r>
            <a:r>
              <a:rPr lang="zh-TW" altLang="en-US" dirty="0" smtClean="0"/>
              <a:t>有標準函式可以呼叫 </a:t>
            </a:r>
            <a:r>
              <a:rPr lang="en-US" altLang="zh-TW" dirty="0" smtClean="0"/>
              <a:t>(</a:t>
            </a:r>
            <a:r>
              <a:rPr lang="zh-TW" altLang="en-US" dirty="0" smtClean="0"/>
              <a:t>稍難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27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qsort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-</a:t>
            </a:r>
            <a:r>
              <a:rPr lang="en-US" altLang="zh-TW" dirty="0" err="1" smtClean="0"/>
              <a:t>qsort</a:t>
            </a:r>
            <a:r>
              <a:rPr lang="zh-TW" altLang="en-US" dirty="0" smtClean="0"/>
              <a:t>的使用稍微複雜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用到</a:t>
            </a:r>
            <a:r>
              <a:rPr lang="en-US" altLang="zh-TW" dirty="0" smtClean="0"/>
              <a:t>pointer to function)</a:t>
            </a:r>
            <a:r>
              <a:rPr lang="zh-TW" altLang="en-US" dirty="0" smtClean="0"/>
              <a:t>但是可以先記下來這樣用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a[100],n;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qsort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a,n,sizeof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</a:t>
            </a:r>
            <a:r>
              <a:rPr lang="en-US" altLang="zh-TW" dirty="0" err="1" smtClean="0"/>
              <a:t>cmp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把記憶體位置</a:t>
            </a:r>
            <a:r>
              <a:rPr lang="en-US" altLang="zh-TW" dirty="0" smtClean="0"/>
              <a:t>a</a:t>
            </a:r>
            <a:r>
              <a:rPr lang="zh-TW" altLang="en-US" dirty="0" smtClean="0"/>
              <a:t>開始的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筆資料在原位置排序，每個資料的大小是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</a:t>
            </a:r>
            <a:r>
              <a:rPr lang="zh-TW" altLang="en-US" dirty="0" smtClean="0"/>
              <a:t>所謂的大小由函數</a:t>
            </a:r>
            <a:r>
              <a:rPr lang="en-US" altLang="zh-TW" dirty="0" err="1" smtClean="0"/>
              <a:t>cmp</a:t>
            </a:r>
            <a:r>
              <a:rPr lang="zh-TW" altLang="en-US" dirty="0" smtClean="0"/>
              <a:t>決定。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err="1" smtClean="0"/>
              <a:t>sizeof</a:t>
            </a:r>
            <a:r>
              <a:rPr lang="zh-TW" altLang="en-US" dirty="0" smtClean="0"/>
              <a:t>不要寫定值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Sizeof</a:t>
            </a:r>
            <a:r>
              <a:rPr lang="zh-TW" altLang="en-US" dirty="0" smtClean="0"/>
              <a:t>兩個用途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 of type or size of array; (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of bytes)</a:t>
            </a:r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 err="1" smtClean="0"/>
              <a:t>cmp</a:t>
            </a:r>
            <a:r>
              <a:rPr lang="zh-TW" altLang="en-US" dirty="0" smtClean="0"/>
              <a:t>要自己寫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名稱自訂，前小後大回傳負值，前大後小傳正值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60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 smtClean="0"/>
              <a:t>cmp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*e1,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*e2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{return </a:t>
            </a:r>
            <a:r>
              <a:rPr lang="en-US" altLang="zh-TW" dirty="0"/>
              <a:t>(*e2)-(*e1</a:t>
            </a:r>
            <a:r>
              <a:rPr lang="en-US" altLang="zh-TW" dirty="0" smtClean="0"/>
              <a:t>);</a:t>
            </a: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由大到小排序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必需</a:t>
            </a:r>
            <a:r>
              <a:rPr lang="zh-TW" altLang="en-US" dirty="0"/>
              <a:t>用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這樣寫會</a:t>
            </a:r>
            <a:r>
              <a:rPr lang="zh-TW" altLang="en-US" dirty="0" smtClean="0"/>
              <a:t>有</a:t>
            </a:r>
            <a:r>
              <a:rPr lang="en-US" altLang="zh-TW" dirty="0" smtClean="0"/>
              <a:t>warning</a:t>
            </a:r>
          </a:p>
          <a:p>
            <a:pPr lvl="2"/>
            <a:r>
              <a:rPr lang="zh-TW" altLang="en-US" dirty="0"/>
              <a:t>資工人的</a:t>
            </a:r>
            <a:r>
              <a:rPr lang="zh-TW" altLang="en-US" dirty="0" smtClean="0"/>
              <a:t>特性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認為警告是可以忽略的</a:t>
            </a:r>
            <a:endParaRPr lang="en-US" altLang="zh-TW" dirty="0" smtClean="0"/>
          </a:p>
          <a:p>
            <a:pPr lvl="1"/>
            <a:r>
              <a:rPr lang="zh-TW" altLang="en-US" dirty="0"/>
              <a:t>標準</a:t>
            </a:r>
            <a:r>
              <a:rPr lang="zh-TW" altLang="en-US" dirty="0" smtClean="0"/>
              <a:t>寫法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it-IT" altLang="zh-TW" dirty="0" smtClean="0"/>
              <a:t>int cmp(const </a:t>
            </a:r>
            <a:r>
              <a:rPr lang="it-IT" altLang="zh-TW" dirty="0"/>
              <a:t>void *e1, const void *e2</a:t>
            </a:r>
            <a:r>
              <a:rPr lang="it-IT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br>
              <a:rPr lang="en-US" altLang="zh-TW" dirty="0" smtClean="0"/>
            </a:br>
            <a:r>
              <a:rPr lang="it-IT" altLang="zh-TW" dirty="0" smtClean="0"/>
              <a:t>return </a:t>
            </a:r>
            <a:r>
              <a:rPr lang="it-IT" altLang="zh-TW" dirty="0"/>
              <a:t>(*(int*)e2)-(*(int*)e1</a:t>
            </a:r>
            <a:r>
              <a:rPr lang="it-IT" altLang="zh-TW" dirty="0" smtClean="0"/>
              <a:t>);</a:t>
            </a:r>
            <a:r>
              <a:rPr lang="zh-TW" altLang="en-US" dirty="0" smtClean="0"/>
              <a:t> </a:t>
            </a:r>
            <a:r>
              <a:rPr lang="it-IT" altLang="zh-TW" dirty="0" smtClean="0"/>
              <a:t>}</a:t>
            </a:r>
          </a:p>
          <a:p>
            <a:pPr lvl="1"/>
            <a:r>
              <a:rPr lang="zh-TW" altLang="en-US" dirty="0"/>
              <a:t>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void* </a:t>
            </a:r>
            <a:r>
              <a:rPr lang="zh-TW" altLang="en-US" dirty="0" smtClean="0"/>
              <a:t>使用實再</a:t>
            </a:r>
            <a:r>
              <a:rPr lang="zh-TW" altLang="en-US" dirty="0"/>
              <a:t>運用型態轉換</a:t>
            </a:r>
            <a:r>
              <a:rPr lang="zh-TW" altLang="en-US" dirty="0" smtClean="0"/>
              <a:t>轉為所需要的</a:t>
            </a:r>
            <a:r>
              <a:rPr lang="en-US" altLang="zh-TW" dirty="0" smtClean="0"/>
              <a:t>(type*)</a:t>
            </a:r>
            <a:endParaRPr lang="it-IT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40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qsort</a:t>
            </a:r>
            <a:r>
              <a:rPr lang="en-US" altLang="zh-TW" dirty="0" smtClean="0"/>
              <a:t>(a+4,n,sizeof(</a:t>
            </a:r>
            <a:r>
              <a:rPr lang="en-US" altLang="zh-TW" dirty="0" err="1" smtClean="0"/>
              <a:t>int</a:t>
            </a:r>
            <a:r>
              <a:rPr lang="en-US" altLang="zh-TW" dirty="0"/>
              <a:t>),</a:t>
            </a:r>
            <a:r>
              <a:rPr lang="en-US" altLang="zh-TW" dirty="0" err="1"/>
              <a:t>cmp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把</a:t>
            </a:r>
            <a:r>
              <a:rPr lang="en-US" altLang="zh-TW" dirty="0" smtClean="0"/>
              <a:t>a[4]</a:t>
            </a:r>
            <a:r>
              <a:rPr lang="zh-TW" altLang="en-US" dirty="0" smtClean="0"/>
              <a:t>開始的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筆資料排序</a:t>
            </a:r>
            <a:endParaRPr lang="en-US" altLang="zh-TW" dirty="0" smtClean="0"/>
          </a:p>
          <a:p>
            <a:pPr lvl="1"/>
            <a:r>
              <a:rPr lang="zh-TW" altLang="en-US" dirty="0"/>
              <a:t>陣列名稱</a:t>
            </a:r>
            <a:r>
              <a:rPr lang="en-US" altLang="zh-TW" dirty="0"/>
              <a:t>=</a:t>
            </a:r>
            <a:r>
              <a:rPr lang="zh-TW" altLang="en-US" dirty="0"/>
              <a:t>記憶體位</a:t>
            </a:r>
            <a:r>
              <a:rPr lang="zh-TW" altLang="en-US" dirty="0" smtClean="0"/>
              <a:t>址</a:t>
            </a:r>
            <a:r>
              <a:rPr lang="en-US" altLang="zh-TW" dirty="0" smtClean="0"/>
              <a:t>=</a:t>
            </a:r>
            <a:r>
              <a:rPr lang="zh-TW" altLang="en-US" dirty="0" smtClean="0"/>
              <a:t>指標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記得嗎</a:t>
            </a:r>
            <a:r>
              <a:rPr lang="en-US" altLang="zh-TW" dirty="0" smtClean="0"/>
              <a:t>?)</a:t>
            </a:r>
          </a:p>
          <a:p>
            <a:pPr lvl="1"/>
            <a:r>
              <a:rPr lang="zh-TW" altLang="en-US" dirty="0"/>
              <a:t>指標的</a:t>
            </a:r>
            <a:r>
              <a:rPr lang="zh-TW" altLang="en-US" dirty="0" smtClean="0"/>
              <a:t>加法</a:t>
            </a:r>
            <a:r>
              <a:rPr lang="en-US" altLang="zh-TW" dirty="0" smtClean="0"/>
              <a:t>: +4</a:t>
            </a:r>
            <a:r>
              <a:rPr lang="zh-TW" altLang="en-US" dirty="0" smtClean="0"/>
              <a:t>不是加</a:t>
            </a:r>
            <a:r>
              <a:rPr lang="en-US" altLang="zh-TW" dirty="0" smtClean="0"/>
              <a:t>4bytes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+4*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(type)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902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 in C++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965720" cy="372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15615" y="139579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可</a:t>
            </a:r>
            <a:r>
              <a:rPr lang="zh-TW" altLang="en-US" sz="2800" dirty="0" smtClean="0"/>
              <a:t>參考芬蘭人的書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671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zh-TW" altLang="en-US" dirty="0" smtClean="0"/>
              <a:t>之前，學一點</a:t>
            </a:r>
            <a:r>
              <a:rPr lang="en-US" altLang="zh-TW" dirty="0" smtClean="0"/>
              <a:t>C++</a:t>
            </a:r>
            <a:r>
              <a:rPr lang="zh-TW" altLang="en-US" dirty="0" smtClean="0"/>
              <a:t>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正式學</a:t>
            </a:r>
            <a:r>
              <a:rPr lang="en-US" altLang="zh-TW" dirty="0" smtClean="0"/>
              <a:t>OOP</a:t>
            </a:r>
            <a:r>
              <a:rPr lang="zh-TW" altLang="en-US" dirty="0" smtClean="0"/>
              <a:t>物件導向之前，學一點</a:t>
            </a:r>
            <a:r>
              <a:rPr lang="en-US" altLang="zh-TW" dirty="0" smtClean="0"/>
              <a:t>C++</a:t>
            </a:r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有好用的函式庫</a:t>
            </a:r>
            <a:r>
              <a:rPr lang="en-US" altLang="zh-TW" dirty="0" smtClean="0"/>
              <a:t>STL</a:t>
            </a:r>
            <a:r>
              <a:rPr lang="zh-TW" altLang="en-US" dirty="0" smtClean="0"/>
              <a:t>，有一些幾乎必須使用，否則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很長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</a:t>
            </a:r>
          </a:p>
          <a:p>
            <a:pPr lvl="1"/>
            <a:r>
              <a:rPr lang="zh-TW" altLang="en-US" dirty="0"/>
              <a:t>好用的資料結構</a:t>
            </a:r>
          </a:p>
          <a:p>
            <a:pPr lvl="2"/>
            <a:r>
              <a:rPr lang="en-US" altLang="zh-TW" dirty="0" smtClean="0"/>
              <a:t>variable length array (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graph)</a:t>
            </a:r>
          </a:p>
          <a:p>
            <a:pPr lvl="2"/>
            <a:r>
              <a:rPr lang="en-US" altLang="zh-TW" dirty="0" smtClean="0"/>
              <a:t>Priority queue</a:t>
            </a:r>
          </a:p>
          <a:p>
            <a:pPr lvl="2"/>
            <a:r>
              <a:rPr lang="en-US" altLang="zh-TW" dirty="0" smtClean="0"/>
              <a:t>Balanced binary search tree (</a:t>
            </a:r>
            <a:r>
              <a:rPr lang="zh-TW" altLang="en-US" dirty="0" smtClean="0"/>
              <a:t>這門課暫時用不到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在這門課，暫時會使用他們就行了，原理在後續的課程中會慢慢了解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10696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864914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19817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239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04664"/>
            <a:ext cx="8207883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127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defined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的自訂</a:t>
            </a:r>
            <a:r>
              <a:rPr lang="en-US" altLang="zh-TW" dirty="0" smtClean="0"/>
              <a:t>&lt;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632848" cy="28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005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自訂比較函數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93040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400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很難嗎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莫急莫慌莫害怕</a:t>
            </a:r>
            <a:endParaRPr lang="en-US" altLang="zh-TW" dirty="0" smtClean="0"/>
          </a:p>
          <a:p>
            <a:pPr lvl="1"/>
            <a:r>
              <a:rPr lang="zh-TW" altLang="en-US" dirty="0"/>
              <a:t>大部分都只需</a:t>
            </a:r>
            <a:r>
              <a:rPr lang="zh-TW" altLang="en-US" dirty="0" smtClean="0"/>
              <a:t>要使用單值的排序或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的排序</a:t>
            </a:r>
            <a:endParaRPr lang="en-US" altLang="zh-TW" dirty="0" smtClean="0"/>
          </a:p>
          <a:p>
            <a:r>
              <a:rPr lang="zh-TW" altLang="en-US" dirty="0"/>
              <a:t>寫幾次就會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r>
              <a:rPr lang="zh-TW" altLang="en-US" dirty="0"/>
              <a:t>一定要</a:t>
            </a:r>
            <a:r>
              <a:rPr lang="zh-TW" altLang="en-US" dirty="0" smtClean="0"/>
              <a:t>用嗎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是的，否則</a:t>
            </a:r>
            <a:r>
              <a:rPr lang="en-US" altLang="zh-TW" dirty="0" smtClean="0"/>
              <a:t>TLE</a:t>
            </a:r>
          </a:p>
          <a:p>
            <a:pPr lvl="1"/>
            <a:r>
              <a:rPr lang="zh-TW" altLang="en-US" dirty="0"/>
              <a:t>一秒幾百萬上下</a:t>
            </a:r>
          </a:p>
        </p:txBody>
      </p:sp>
    </p:spTree>
    <p:extLst>
      <p:ext uri="{BB962C8B-B14F-4D97-AF65-F5344CB8AC3E}">
        <p14:creationId xmlns:p14="http://schemas.microsoft.com/office/powerpoint/2010/main" val="3613943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a04, one-on-one</a:t>
            </a:r>
          </a:p>
          <a:p>
            <a:r>
              <a:rPr lang="en-US" altLang="zh-TW" dirty="0" smtClean="0"/>
              <a:t>b03, matching points</a:t>
            </a:r>
            <a:endParaRPr lang="en-US" altLang="zh-TW" dirty="0"/>
          </a:p>
          <a:p>
            <a:r>
              <a:rPr lang="en-US" altLang="zh-TW" dirty="0" smtClean="0"/>
              <a:t>GD1: Carrying items</a:t>
            </a:r>
          </a:p>
          <a:p>
            <a:r>
              <a:rPr lang="en-US" altLang="zh-TW" dirty="0" smtClean="0"/>
              <a:t>GD2: Delivery problem</a:t>
            </a:r>
          </a:p>
          <a:p>
            <a:r>
              <a:rPr lang="en-US" altLang="zh-TW" dirty="0" smtClean="0"/>
              <a:t>GD3: Deadline </a:t>
            </a:r>
            <a:r>
              <a:rPr lang="en-US" altLang="zh-TW" dirty="0" err="1" smtClean="0"/>
              <a:t>deadline</a:t>
            </a:r>
            <a:r>
              <a:rPr lang="en-US" altLang="zh-TW" dirty="0" smtClean="0"/>
              <a:t> and deadline</a:t>
            </a:r>
            <a:endParaRPr lang="en-US" altLang="zh-TW" dirty="0"/>
          </a:p>
          <a:p>
            <a:r>
              <a:rPr lang="en-US" altLang="zh-TW" dirty="0" smtClean="0"/>
              <a:t>GD4: Scheduling on few machines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GD5: Scheduling on many [Optional]</a:t>
            </a:r>
          </a:p>
          <a:p>
            <a:r>
              <a:rPr lang="en-US" altLang="zh-TW" dirty="0" smtClean="0"/>
              <a:t>GD6: First-Come-First-Serve with deadline [Optional]</a:t>
            </a:r>
          </a:p>
          <a:p>
            <a:r>
              <a:rPr lang="en-US" altLang="zh-TW" dirty="0" smtClean="0"/>
              <a:t>GD7: Monitoring a spy network</a:t>
            </a:r>
          </a:p>
          <a:p>
            <a:r>
              <a:rPr lang="en-US" altLang="zh-TW" dirty="0" smtClean="0"/>
              <a:t>b05, line segment</a:t>
            </a:r>
          </a:p>
          <a:p>
            <a:r>
              <a:rPr lang="en-US" altLang="zh-TW" dirty="0" smtClean="0"/>
              <a:t>a07 tile</a:t>
            </a:r>
          </a:p>
          <a:p>
            <a:r>
              <a:rPr lang="pl-PL" altLang="zh-TW" dirty="0" smtClean="0"/>
              <a:t>b07, babysitter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214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a04, </a:t>
            </a:r>
            <a:r>
              <a:rPr lang="en-US" altLang="zh-TW" dirty="0" smtClean="0"/>
              <a:t>one-on-one</a:t>
            </a:r>
            <a:br>
              <a:rPr lang="en-US" altLang="zh-TW" dirty="0" smtClean="0"/>
            </a:br>
            <a:r>
              <a:rPr lang="en-US" altLang="zh-TW" dirty="0" smtClean="0"/>
              <a:t>-greedy (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兩軍一對一，要贏最多場</a:t>
            </a:r>
            <a:endParaRPr lang="en-US" altLang="zh-TW" b="1" dirty="0" smtClean="0"/>
          </a:p>
          <a:p>
            <a:r>
              <a:rPr lang="zh-TW" altLang="en-US" b="1" dirty="0" smtClean="0"/>
              <a:t>孫子</a:t>
            </a:r>
            <a:r>
              <a:rPr lang="zh-TW" altLang="en-US" b="1" dirty="0"/>
              <a:t>曰：「今以君之下駟與彼上駟，取君上駟與彼中駟，取君中駟與彼下駟。</a:t>
            </a:r>
            <a:r>
              <a:rPr lang="zh-TW" altLang="en-US" b="1" dirty="0" smtClean="0"/>
              <a:t>」</a:t>
            </a:r>
            <a:endParaRPr lang="en-US" altLang="zh-TW" b="1" dirty="0" smtClean="0"/>
          </a:p>
          <a:p>
            <a:r>
              <a:rPr lang="zh-TW" altLang="en-US" b="1" dirty="0"/>
              <a:t>基本</a:t>
            </a:r>
            <a:r>
              <a:rPr lang="zh-TW" altLang="en-US" b="1" dirty="0" smtClean="0"/>
              <a:t>想法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贏一點就好，不浪費</a:t>
            </a:r>
            <a:endParaRPr lang="en-US" altLang="zh-TW" b="1" dirty="0" smtClean="0"/>
          </a:p>
          <a:p>
            <a:r>
              <a:rPr lang="zh-TW" altLang="en-US" b="1" dirty="0" smtClean="0"/>
              <a:t>若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是我方最弱的，而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是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能戰勝之敵方中最弱者</a:t>
            </a:r>
            <a:r>
              <a:rPr lang="en-US" altLang="zh-TW" b="1" dirty="0" smtClean="0"/>
              <a:t>=&gt;</a:t>
            </a:r>
            <a:r>
              <a:rPr lang="zh-TW" altLang="en-US" b="1" dirty="0" smtClean="0"/>
              <a:t>如果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不存在，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沒有用</a:t>
            </a:r>
            <a:r>
              <a:rPr lang="en-US" altLang="zh-TW" b="1" dirty="0" smtClean="0"/>
              <a:t>; </a:t>
            </a:r>
            <a:r>
              <a:rPr lang="zh-TW" altLang="en-US" b="1" dirty="0" smtClean="0"/>
              <a:t>否則必有一個最佳解係以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對抗</a:t>
            </a:r>
            <a:r>
              <a:rPr lang="en-US" altLang="zh-TW" b="1" dirty="0" smtClean="0"/>
              <a:t>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19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先將</a:t>
            </a:r>
            <a:r>
              <a:rPr lang="en-US" altLang="zh-TW" dirty="0" smtClean="0"/>
              <a:t>a(</a:t>
            </a:r>
            <a:r>
              <a:rPr lang="zh-TW" altLang="en-US" dirty="0" smtClean="0"/>
              <a:t>敵</a:t>
            </a:r>
            <a:r>
              <a:rPr lang="en-US" altLang="zh-TW" dirty="0" smtClean="0"/>
              <a:t>),b(</a:t>
            </a:r>
            <a:r>
              <a:rPr lang="zh-TW" altLang="en-US" dirty="0" smtClean="0"/>
              <a:t>我</a:t>
            </a:r>
            <a:r>
              <a:rPr lang="en-US" altLang="zh-TW" dirty="0" smtClean="0"/>
              <a:t>)</a:t>
            </a:r>
            <a:r>
              <a:rPr lang="zh-TW" altLang="en-US" dirty="0" smtClean="0"/>
              <a:t>由小到大排列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=j=0;win=0;</a:t>
            </a:r>
          </a:p>
          <a:p>
            <a:r>
              <a:rPr lang="en-US" altLang="zh-TW" dirty="0"/>
              <a:t>	while (j&lt;n) {</a:t>
            </a:r>
          </a:p>
          <a:p>
            <a:r>
              <a:rPr lang="en-US" altLang="zh-TW" dirty="0"/>
              <a:t>		while ((b[j]&lt;=a[</a:t>
            </a:r>
            <a:r>
              <a:rPr lang="en-US" altLang="zh-TW" dirty="0" err="1"/>
              <a:t>i</a:t>
            </a:r>
            <a:r>
              <a:rPr lang="en-US" altLang="zh-TW" dirty="0"/>
              <a:t>])&amp;&amp;(j&lt;n)) j++;</a:t>
            </a:r>
          </a:p>
          <a:p>
            <a:r>
              <a:rPr lang="en-US" altLang="zh-TW" dirty="0"/>
              <a:t>		if (j==n) break;</a:t>
            </a:r>
          </a:p>
          <a:p>
            <a:r>
              <a:rPr lang="en-US" altLang="zh-TW" dirty="0"/>
              <a:t>		win++;</a:t>
            </a:r>
          </a:p>
          <a:p>
            <a:r>
              <a:rPr lang="en-US" altLang="zh-TW" dirty="0"/>
              <a:t>		j++;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	}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60032" y="357301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找第一個可以打敗敵方最弱者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內迴</a:t>
            </a:r>
            <a:r>
              <a:rPr lang="zh-TW" altLang="en-US" dirty="0">
                <a:solidFill>
                  <a:srgbClr val="FF0000"/>
                </a:solidFill>
              </a:rPr>
              <a:t>圈兩個</a:t>
            </a:r>
            <a:r>
              <a:rPr lang="zh-TW" altLang="en-US" dirty="0" smtClean="0">
                <a:solidFill>
                  <a:srgbClr val="FF0000"/>
                </a:solidFill>
              </a:rPr>
              <a:t>出口。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出口驗證是哪一種條件出來的。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</a:rPr>
              <a:t>不需要檢查有無超過範圍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19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b03, matching </a:t>
            </a:r>
            <a:r>
              <a:rPr lang="en-US" altLang="zh-TW" dirty="0" smtClean="0"/>
              <a:t>points</a:t>
            </a:r>
            <a:br>
              <a:rPr lang="en-US" altLang="zh-TW" dirty="0" smtClean="0"/>
            </a:br>
            <a:r>
              <a:rPr lang="en-US" altLang="zh-TW" dirty="0" smtClean="0"/>
              <a:t>-greedy (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軸上一些點，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軸上一些點，一對一配對連線，線段總長要最長</a:t>
            </a:r>
            <a:endParaRPr lang="en-US" altLang="zh-TW" dirty="0" smtClean="0"/>
          </a:p>
          <a:p>
            <a:r>
              <a:rPr lang="zh-TW" altLang="en-US" dirty="0" smtClean="0"/>
              <a:t>先</a:t>
            </a:r>
            <a:r>
              <a:rPr lang="zh-TW" altLang="en-US" dirty="0"/>
              <a:t>考慮都是</a:t>
            </a:r>
            <a:r>
              <a:rPr lang="zh-TW" altLang="en-US" dirty="0" smtClean="0"/>
              <a:t>正值</a:t>
            </a:r>
            <a:endParaRPr lang="en-US" altLang="zh-TW" dirty="0" smtClean="0"/>
          </a:p>
          <a:p>
            <a:r>
              <a:rPr lang="zh-TW" altLang="en-US" dirty="0"/>
              <a:t>負值鏡</a:t>
            </a:r>
            <a:r>
              <a:rPr lang="zh-TW" altLang="en-US" dirty="0" smtClean="0"/>
              <a:t>射到正值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取絕對值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結果不變， 因為等腰三角形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6835634" y="728700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835634" y="3104964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835634" y="1160748"/>
            <a:ext cx="1512168" cy="19442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35634" y="2456892"/>
            <a:ext cx="360040" cy="648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35634" y="1160748"/>
            <a:ext cx="360040" cy="19442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835634" y="2456892"/>
            <a:ext cx="1512168" cy="6480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403586" y="360902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紅色長還是藍色長</a:t>
            </a:r>
            <a:r>
              <a:rPr lang="en-US" altLang="zh-TW" dirty="0" smtClean="0"/>
              <a:t>? 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7499399" y="4293096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660232" y="5157192"/>
            <a:ext cx="1934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7015654" y="4509120"/>
            <a:ext cx="483745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499399" y="4509120"/>
            <a:ext cx="483745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1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解法</a:t>
            </a:r>
            <a:r>
              <a:rPr lang="en-US" altLang="zh-TW" sz="2800" dirty="0"/>
              <a:t>:</a:t>
            </a:r>
            <a:r>
              <a:rPr lang="zh-TW" altLang="en-US" sz="2800" dirty="0"/>
              <a:t> 全部取絕對值後，</a:t>
            </a:r>
            <a:r>
              <a:rPr lang="en-US" altLang="zh-TW" sz="2800" dirty="0"/>
              <a:t>sorting</a:t>
            </a:r>
            <a:r>
              <a:rPr lang="zh-TW" altLang="en-US" sz="2800" dirty="0"/>
              <a:t>，最小配最大</a:t>
            </a:r>
            <a:endParaRPr lang="en-US" altLang="zh-TW" sz="2800" dirty="0"/>
          </a:p>
          <a:p>
            <a:r>
              <a:rPr lang="nn-NO" altLang="zh-TW" sz="2400" dirty="0" smtClean="0"/>
              <a:t>for (</a:t>
            </a:r>
            <a:r>
              <a:rPr lang="nn-NO" altLang="zh-TW" sz="2400" dirty="0"/>
              <a:t>totald=0 </a:t>
            </a:r>
            <a:r>
              <a:rPr lang="nn-NO" altLang="zh-TW" sz="2400" dirty="0" smtClean="0"/>
              <a:t>,i=0;i&lt;n;i</a:t>
            </a:r>
            <a:r>
              <a:rPr lang="nn-NO" altLang="zh-TW" sz="2400" dirty="0"/>
              <a:t>++) </a:t>
            </a:r>
            <a:r>
              <a:rPr lang="nn-NO" altLang="zh-TW" sz="2400" dirty="0" smtClean="0"/>
              <a:t> //</a:t>
            </a:r>
            <a:r>
              <a:rPr lang="zh-TW" altLang="en-US" sz="2400" dirty="0" smtClean="0">
                <a:solidFill>
                  <a:srgbClr val="FF0000"/>
                </a:solidFill>
              </a:rPr>
              <a:t>初值寫在入口</a:t>
            </a:r>
            <a:r>
              <a:rPr lang="en-US" altLang="zh-TW" sz="2400" dirty="0" smtClean="0">
                <a:solidFill>
                  <a:srgbClr val="FF0000"/>
                </a:solidFill>
              </a:rPr>
              <a:t>; </a:t>
            </a:r>
            <a:r>
              <a:rPr lang="zh-TW" altLang="en-US" sz="2400" dirty="0" smtClean="0">
                <a:solidFill>
                  <a:srgbClr val="FF0000"/>
                </a:solidFill>
              </a:rPr>
              <a:t>寫在宣告處不好</a:t>
            </a:r>
            <a:endParaRPr lang="nn-NO" altLang="zh-TW" sz="2400" dirty="0">
              <a:solidFill>
                <a:srgbClr val="FF0000"/>
              </a:solidFill>
            </a:endParaRPr>
          </a:p>
          <a:p>
            <a:r>
              <a:rPr lang="nn-NO" altLang="zh-TW" sz="2400" dirty="0"/>
              <a:t>	  totald+=sqrt(p1[i]*p1[i]+p2[n-i-1]*p2[n-1-i</a:t>
            </a:r>
            <a:r>
              <a:rPr lang="nn-NO" altLang="zh-TW" sz="2400" dirty="0" smtClean="0"/>
              <a:t>]);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("%d\n",(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  <a:r>
              <a:rPr lang="en-US" altLang="zh-TW" sz="2400" dirty="0" err="1"/>
              <a:t>totald</a:t>
            </a:r>
            <a:r>
              <a:rPr lang="en-US" altLang="zh-TW" sz="2400" dirty="0" smtClean="0"/>
              <a:t>);</a:t>
            </a:r>
          </a:p>
          <a:p>
            <a:r>
              <a:rPr lang="zh-TW" altLang="en-US" sz="2400" dirty="0" smtClean="0"/>
              <a:t>不</a:t>
            </a:r>
            <a:r>
              <a:rPr lang="zh-TW" altLang="en-US" sz="2400" dirty="0"/>
              <a:t>喜歡自己算</a:t>
            </a:r>
            <a:r>
              <a:rPr lang="zh-TW" altLang="en-US" sz="2400" dirty="0" smtClean="0"/>
              <a:t>算術就這樣寫</a:t>
            </a:r>
            <a:endParaRPr lang="nn-NO" altLang="zh-TW" sz="2400" dirty="0" smtClean="0"/>
          </a:p>
          <a:p>
            <a:r>
              <a:rPr lang="nn-NO" altLang="zh-TW" sz="2400" dirty="0" smtClean="0"/>
              <a:t>for </a:t>
            </a:r>
            <a:r>
              <a:rPr lang="nn-NO" altLang="zh-TW" sz="2400" dirty="0"/>
              <a:t>(totald=0 ,</a:t>
            </a:r>
            <a:r>
              <a:rPr lang="nn-NO" altLang="zh-TW" sz="2400" dirty="0" smtClean="0"/>
              <a:t>i=0</a:t>
            </a:r>
            <a:r>
              <a:rPr lang="en-US" altLang="zh-TW" sz="2400" dirty="0" smtClean="0"/>
              <a:t>, j=n-1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;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i&lt;n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;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i++,</a:t>
            </a:r>
            <a:r>
              <a:rPr lang="zh-TW" altLang="en-US" sz="2400" dirty="0" smtClean="0"/>
              <a:t> </a:t>
            </a:r>
            <a:r>
              <a:rPr lang="nn-NO" altLang="zh-TW" sz="2400" dirty="0" smtClean="0"/>
              <a:t>j--)</a:t>
            </a:r>
            <a:endParaRPr lang="nn-NO" altLang="zh-TW" sz="2400" dirty="0">
              <a:solidFill>
                <a:srgbClr val="FF0000"/>
              </a:solidFill>
            </a:endParaRPr>
          </a:p>
          <a:p>
            <a:r>
              <a:rPr lang="nn-NO" altLang="zh-TW" sz="2400" dirty="0"/>
              <a:t>	  totald+=sqrt(p1[i]*p1[i]+</a:t>
            </a:r>
            <a:r>
              <a:rPr lang="nn-NO" altLang="zh-TW" sz="2400" dirty="0" smtClean="0"/>
              <a:t>p2[j]*p2[j]);</a:t>
            </a:r>
            <a:endParaRPr lang="nn-NO" altLang="zh-TW" sz="2400" dirty="0"/>
          </a:p>
          <a:p>
            <a:r>
              <a:rPr lang="zh-TW" altLang="en-US" sz="2400" dirty="0" smtClean="0"/>
              <a:t>記得先用</a:t>
            </a:r>
            <a:r>
              <a:rPr lang="en-US" altLang="zh-TW" sz="2400" dirty="0" smtClean="0"/>
              <a:t>float</a:t>
            </a:r>
            <a:r>
              <a:rPr lang="zh-TW" altLang="en-US" sz="2400" dirty="0" smtClean="0"/>
              <a:t>型態，輸出時才取整數</a:t>
            </a:r>
            <a:endParaRPr lang="en-US" altLang="zh-TW" sz="2400" dirty="0" smtClean="0"/>
          </a:p>
          <a:p>
            <a:r>
              <a:rPr lang="zh-TW" altLang="en-US" sz="2400" dirty="0" smtClean="0"/>
              <a:t>輸入有點麻煩，第一行有個測資數，其他行沒告訴一行有幾個整數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424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一分鐘變成</a:t>
            </a:r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改檔名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codeblocks</a:t>
            </a:r>
            <a:r>
              <a:rPr lang="zh-TW" altLang="en-US" dirty="0" smtClean="0"/>
              <a:t>自動辨識</a:t>
            </a:r>
            <a:r>
              <a:rPr lang="en-US" altLang="zh-TW" dirty="0" smtClean="0"/>
              <a:t>compiler)</a:t>
            </a:r>
          </a:p>
          <a:p>
            <a:r>
              <a:rPr lang="zh-TW" altLang="en-US" dirty="0" smtClean="0"/>
              <a:t>改檔頭</a:t>
            </a:r>
            <a:r>
              <a:rPr lang="en-US" altLang="zh-TW" dirty="0" smtClean="0"/>
              <a:t>(</a:t>
            </a:r>
            <a:r>
              <a:rPr lang="zh-TW" altLang="en-US" dirty="0" smtClean="0"/>
              <a:t>偷懶萬用</a:t>
            </a:r>
            <a:r>
              <a:rPr lang="en-US" altLang="zh-TW" dirty="0" smtClean="0"/>
              <a:t>include)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162"/>
            <a:ext cx="8145580" cy="250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55501"/>
            <a:ext cx="8433612" cy="104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621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gets(line</a:t>
            </a:r>
            <a:r>
              <a:rPr lang="en-US" altLang="zh-TW" sz="1800" dirty="0" smtClean="0"/>
              <a:t>);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以行為單位處理不易出錯</a:t>
            </a:r>
            <a:endParaRPr lang="en-US" altLang="zh-TW" sz="1800" dirty="0"/>
          </a:p>
          <a:p>
            <a:r>
              <a:rPr lang="en-US" altLang="zh-TW" sz="1800" dirty="0" err="1"/>
              <a:t>sscanf</a:t>
            </a:r>
            <a:r>
              <a:rPr lang="en-US" altLang="zh-TW" sz="1800" dirty="0"/>
              <a:t>(line</a:t>
            </a:r>
            <a:r>
              <a:rPr lang="en-US" altLang="zh-TW" sz="1800" dirty="0" smtClean="0"/>
              <a:t>,“%d”,&amp;</a:t>
            </a:r>
            <a:r>
              <a:rPr lang="en-US" altLang="zh-TW" sz="1800" dirty="0" err="1"/>
              <a:t>nn</a:t>
            </a:r>
            <a:r>
              <a:rPr lang="en-US" altLang="zh-TW" sz="1800" dirty="0" smtClean="0"/>
              <a:t>);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從記憶體讀出整數</a:t>
            </a:r>
            <a:endParaRPr lang="en-US" altLang="zh-TW" sz="1800" dirty="0"/>
          </a:p>
          <a:p>
            <a:r>
              <a:rPr lang="en-US" altLang="zh-TW" sz="1800" dirty="0" smtClean="0"/>
              <a:t>for </a:t>
            </a:r>
            <a:r>
              <a:rPr lang="en-US" altLang="zh-TW" sz="1800" dirty="0"/>
              <a:t>(ii=0;ii&lt;</a:t>
            </a:r>
            <a:r>
              <a:rPr lang="en-US" altLang="zh-TW" sz="1800" dirty="0" err="1"/>
              <a:t>nn;ii</a:t>
            </a:r>
            <a:r>
              <a:rPr lang="en-US" altLang="zh-TW" sz="1800" dirty="0"/>
              <a:t>++) </a:t>
            </a:r>
            <a:r>
              <a:rPr lang="en-US" altLang="zh-TW" sz="1800" dirty="0" smtClean="0"/>
              <a:t>{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每次一測資</a:t>
            </a:r>
            <a:endParaRPr lang="en-US" altLang="zh-TW" sz="1800" dirty="0"/>
          </a:p>
          <a:p>
            <a:r>
              <a:rPr lang="en-US" altLang="zh-TW" sz="1800" dirty="0"/>
              <a:t> 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gets(line);</a:t>
            </a: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=0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 </a:t>
            </a:r>
            <a:r>
              <a:rPr lang="en-US" altLang="zh-TW" sz="1800" dirty="0" smtClean="0">
                <a:solidFill>
                  <a:srgbClr val="FF0000"/>
                </a:solidFill>
              </a:rPr>
              <a:t>token=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strtok</a:t>
            </a:r>
            <a:r>
              <a:rPr lang="en-US" altLang="zh-TW" sz="1800" dirty="0" smtClean="0">
                <a:solidFill>
                  <a:srgbClr val="FF0000"/>
                </a:solidFill>
              </a:rPr>
              <a:t>(line,“ </a:t>
            </a:r>
            <a:r>
              <a:rPr lang="en-US" altLang="zh-TW" sz="1800" dirty="0">
                <a:solidFill>
                  <a:srgbClr val="FF0000"/>
                </a:solidFill>
              </a:rPr>
              <a:t>\</a:t>
            </a:r>
            <a:r>
              <a:rPr lang="en-US" altLang="zh-TW" sz="1800" dirty="0" smtClean="0">
                <a:solidFill>
                  <a:srgbClr val="FF0000"/>
                </a:solidFill>
              </a:rPr>
              <a:t>0”);</a:t>
            </a:r>
            <a:r>
              <a:rPr lang="zh-TW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</a:rPr>
              <a:t>注意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strtok</a:t>
            </a:r>
            <a:r>
              <a:rPr lang="zh-TW" altLang="en-US" sz="1800" dirty="0" smtClean="0">
                <a:solidFill>
                  <a:srgbClr val="FF0000"/>
                </a:solidFill>
              </a:rPr>
              <a:t>特殊用法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while </a:t>
            </a:r>
            <a:r>
              <a:rPr lang="en-US" altLang="zh-TW" sz="1800" dirty="0"/>
              <a:t>(token!=NULL) {</a:t>
            </a:r>
          </a:p>
          <a:p>
            <a:r>
              <a:rPr lang="en-US" altLang="zh-TW" sz="1800" dirty="0"/>
              <a:t>	  p1[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]=</a:t>
            </a:r>
            <a:r>
              <a:rPr lang="en-US" altLang="zh-TW" sz="1800" dirty="0" err="1"/>
              <a:t>atoi</a:t>
            </a:r>
            <a:r>
              <a:rPr lang="en-US" altLang="zh-TW" sz="1800" dirty="0"/>
              <a:t>(token</a:t>
            </a:r>
            <a:r>
              <a:rPr lang="en-US" altLang="zh-TW" sz="1800" dirty="0" smtClean="0"/>
              <a:t>);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 轉換到整數</a:t>
            </a:r>
            <a:endParaRPr lang="en-US" altLang="zh-TW" sz="1800" dirty="0"/>
          </a:p>
          <a:p>
            <a:r>
              <a:rPr lang="en-US" altLang="zh-TW" sz="1800" dirty="0"/>
              <a:t>	 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++;</a:t>
            </a:r>
          </a:p>
          <a:p>
            <a:r>
              <a:rPr lang="en-US" altLang="zh-TW" sz="1800" dirty="0"/>
              <a:t>	  </a:t>
            </a:r>
            <a:r>
              <a:rPr lang="en-US" altLang="zh-TW" sz="1800" dirty="0">
                <a:solidFill>
                  <a:srgbClr val="FF0000"/>
                </a:solidFill>
              </a:rPr>
              <a:t>token=</a:t>
            </a:r>
            <a:r>
              <a:rPr lang="en-US" altLang="zh-TW" sz="1800" dirty="0" err="1">
                <a:solidFill>
                  <a:srgbClr val="FF0000"/>
                </a:solidFill>
              </a:rPr>
              <a:t>strtok</a:t>
            </a:r>
            <a:r>
              <a:rPr lang="en-US" altLang="zh-TW" sz="1800" dirty="0">
                <a:solidFill>
                  <a:srgbClr val="FF0000"/>
                </a:solidFill>
              </a:rPr>
              <a:t>(NULL," \0");</a:t>
            </a: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}</a:t>
            </a:r>
            <a:endParaRPr lang="en-US" altLang="zh-TW" sz="1800" dirty="0"/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n=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//</a:t>
            </a:r>
            <a:r>
              <a:rPr lang="zh-TW" altLang="en-US" sz="1800" dirty="0" smtClean="0"/>
              <a:t>知道個數的另一種讀法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zh-TW" altLang="en-US" sz="1800" dirty="0" smtClean="0"/>
              <a:t>  </a:t>
            </a:r>
            <a:r>
              <a:rPr lang="en-US" altLang="zh-TW" sz="1800" dirty="0" smtClean="0"/>
              <a:t>gets(line);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j=0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/>
              <a:t>  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for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=0;i&lt;</a:t>
            </a:r>
            <a:r>
              <a:rPr lang="en-US" altLang="zh-TW" sz="1800" dirty="0" err="1"/>
              <a:t>n;i</a:t>
            </a:r>
            <a:r>
              <a:rPr lang="en-US" altLang="zh-TW" sz="1800" dirty="0"/>
              <a:t>++) {</a:t>
            </a:r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sscanf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line+j</a:t>
            </a:r>
            <a:r>
              <a:rPr lang="en-US" altLang="zh-TW" sz="1800" dirty="0" smtClean="0"/>
              <a:t>,“%d”, </a:t>
            </a:r>
            <a:r>
              <a:rPr lang="en-US" altLang="zh-TW" sz="1800" dirty="0"/>
              <a:t>p2+i</a:t>
            </a:r>
            <a:r>
              <a:rPr lang="en-US" altLang="zh-TW" sz="1800" dirty="0" smtClean="0"/>
              <a:t>);</a:t>
            </a:r>
            <a:r>
              <a:rPr lang="zh-TW" altLang="en-US" sz="1800" dirty="0" smtClean="0"/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// p2+I =  &amp;p2[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1800" dirty="0" smtClean="0">
                <a:solidFill>
                  <a:srgbClr val="FF0000"/>
                </a:solidFill>
              </a:rPr>
              <a:t>]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/>
              <a:t>      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while </a:t>
            </a:r>
            <a:r>
              <a:rPr lang="en-US" altLang="zh-TW" sz="1800" dirty="0"/>
              <a:t>(line[j</a:t>
            </a:r>
            <a:r>
              <a:rPr lang="en-US" altLang="zh-TW" sz="1800" dirty="0" smtClean="0"/>
              <a:t>]!=‘ ’&amp;&amp;</a:t>
            </a:r>
            <a:r>
              <a:rPr lang="en-US" altLang="zh-TW" sz="1800" dirty="0"/>
              <a:t>line[j]) j</a:t>
            </a:r>
            <a:r>
              <a:rPr lang="en-US" altLang="zh-TW" sz="1800" dirty="0" smtClean="0"/>
              <a:t>++;  </a:t>
            </a:r>
            <a:r>
              <a:rPr lang="en-US" altLang="zh-TW" sz="1800" dirty="0" smtClean="0">
                <a:solidFill>
                  <a:srgbClr val="FF0000"/>
                </a:solidFill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</a:rPr>
              <a:t>找下一個整數開始位置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/>
              <a:t>      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while </a:t>
            </a:r>
            <a:r>
              <a:rPr lang="en-US" altLang="zh-TW" sz="1800" dirty="0"/>
              <a:t>(line[j]==' ') j++;</a:t>
            </a:r>
          </a:p>
          <a:p>
            <a:r>
              <a:rPr lang="zh-TW" altLang="en-US" sz="1800" dirty="0" smtClean="0"/>
              <a:t>  </a:t>
            </a: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6208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GD1-7</a:t>
            </a:r>
            <a:br>
              <a:rPr lang="en-US" altLang="zh-TW" dirty="0" smtClean="0"/>
            </a:br>
            <a:r>
              <a:rPr lang="en-US" altLang="zh-TW" dirty="0" smtClean="0"/>
              <a:t>GD5 and GD6 are optional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919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GD1: Carrying </a:t>
            </a:r>
            <a:r>
              <a:rPr lang="en-US" altLang="zh-TW" dirty="0" smtClean="0"/>
              <a:t>items</a:t>
            </a:r>
            <a:br>
              <a:rPr lang="en-US" altLang="zh-TW" dirty="0" smtClean="0"/>
            </a:br>
            <a:r>
              <a:rPr lang="en-US" altLang="zh-TW" dirty="0" smtClean="0"/>
              <a:t>greedy (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one-on-one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841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GD2: Delivery </a:t>
            </a:r>
            <a:r>
              <a:rPr lang="en-US" altLang="zh-TW" dirty="0" smtClean="0"/>
              <a:t>problem</a:t>
            </a:r>
            <a:br>
              <a:rPr lang="en-US" altLang="zh-TW" dirty="0" smtClean="0"/>
            </a:br>
            <a:r>
              <a:rPr lang="en-US" altLang="zh-TW" dirty="0" smtClean="0"/>
              <a:t>Greedy (shortest-job-first)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Scheduling N jobs on a single machine</a:t>
            </a:r>
            <a:endParaRPr lang="en-US" altLang="zh-TW" dirty="0"/>
          </a:p>
          <a:p>
            <a:pPr lvl="1"/>
            <a:r>
              <a:rPr lang="en-US" altLang="zh-TW" dirty="0" smtClean="0"/>
              <a:t>Independent jobs</a:t>
            </a:r>
          </a:p>
          <a:p>
            <a:pPr lvl="1"/>
            <a:r>
              <a:rPr lang="en-US" altLang="zh-TW" dirty="0" smtClean="0"/>
              <a:t>Min total completion time</a:t>
            </a:r>
          </a:p>
          <a:p>
            <a:r>
              <a:rPr lang="en-US" altLang="zh-TW" dirty="0" smtClean="0"/>
              <a:t>Shortest job first </a:t>
            </a:r>
          </a:p>
          <a:p>
            <a:pPr lvl="1"/>
            <a:r>
              <a:rPr lang="en-US" altLang="zh-TW" dirty="0" smtClean="0"/>
              <a:t>Why does it work</a:t>
            </a:r>
          </a:p>
          <a:p>
            <a:pPr lvl="1"/>
            <a:r>
              <a:rPr lang="en-US" altLang="zh-TW" dirty="0" smtClean="0"/>
              <a:t>If J1&gt;J2, then swapping the two jobs, and we have …</a:t>
            </a:r>
          </a:p>
          <a:p>
            <a:r>
              <a:rPr lang="en-US" altLang="zh-TW" dirty="0" smtClean="0"/>
              <a:t>A well-known greedy strategy</a:t>
            </a:r>
          </a:p>
        </p:txBody>
      </p:sp>
    </p:spTree>
    <p:extLst>
      <p:ext uri="{BB962C8B-B14F-4D97-AF65-F5344CB8AC3E}">
        <p14:creationId xmlns:p14="http://schemas.microsoft.com/office/powerpoint/2010/main" val="3675733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GD3: Deadline </a:t>
            </a:r>
            <a:r>
              <a:rPr lang="en-US" altLang="zh-TW" dirty="0" err="1"/>
              <a:t>deadline</a:t>
            </a:r>
            <a:r>
              <a:rPr lang="en-US" altLang="zh-TW" dirty="0"/>
              <a:t> and </a:t>
            </a:r>
            <a:r>
              <a:rPr lang="en-US" altLang="zh-TW" dirty="0" smtClean="0"/>
              <a:t>deadline</a:t>
            </a:r>
            <a:br>
              <a:rPr lang="en-US" altLang="zh-TW" dirty="0" smtClean="0"/>
            </a:br>
            <a:r>
              <a:rPr lang="en-US" altLang="zh-TW" dirty="0" smtClean="0"/>
              <a:t>greedy (sorting)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Scheduling N independent jobs on a single machine with individual deadlines</a:t>
            </a:r>
          </a:p>
          <a:p>
            <a:pPr lvl="1"/>
            <a:r>
              <a:rPr lang="en-US" altLang="zh-TW" dirty="0" smtClean="0"/>
              <a:t>Yes/no problem</a:t>
            </a:r>
          </a:p>
          <a:p>
            <a:r>
              <a:rPr lang="en-US" altLang="zh-TW" dirty="0" smtClean="0"/>
              <a:t>Earliest deadline first</a:t>
            </a:r>
          </a:p>
          <a:p>
            <a:pPr lvl="1"/>
            <a:r>
              <a:rPr lang="en-US" altLang="zh-TW" dirty="0" smtClean="0"/>
              <a:t>Why it works?</a:t>
            </a:r>
          </a:p>
          <a:p>
            <a:pPr lvl="1"/>
            <a:r>
              <a:rPr lang="en-US" altLang="zh-TW" dirty="0" smtClean="0"/>
              <a:t>J1 and J2 are reversed in a yes-scheduling. How about swapping them?</a:t>
            </a:r>
          </a:p>
          <a:p>
            <a:pPr lvl="2"/>
            <a:r>
              <a:rPr lang="en-US" altLang="zh-TW" dirty="0" smtClean="0"/>
              <a:t>If there is a yes-scheduling, then earliest-deadline-first yields a yes-scheduling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93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day;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dline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 </a:t>
            </a:r>
            <a:r>
              <a:rPr lang="en-US" altLang="zh-TW" dirty="0" err="1"/>
              <a:t>Hw</a:t>
            </a:r>
            <a:r>
              <a:rPr lang="en-US" altLang="zh-TW" dirty="0"/>
              <a:t> </a:t>
            </a:r>
            <a:r>
              <a:rPr lang="en-US" altLang="zh-TW" dirty="0" smtClean="0"/>
              <a:t>; // </a:t>
            </a:r>
            <a:r>
              <a:rPr lang="en-US" altLang="zh-TW" dirty="0" smtClean="0">
                <a:solidFill>
                  <a:srgbClr val="FF0000"/>
                </a:solidFill>
              </a:rPr>
              <a:t>define a structure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</a:t>
            </a:r>
            <a:r>
              <a:rPr lang="en-US" altLang="zh-TW" dirty="0" err="1"/>
              <a:t>Hw</a:t>
            </a:r>
            <a:r>
              <a:rPr lang="en-US" altLang="zh-TW" dirty="0"/>
              <a:t> </a:t>
            </a:r>
            <a:r>
              <a:rPr lang="en-US" altLang="zh-TW" dirty="0" err="1"/>
              <a:t>hw</a:t>
            </a:r>
            <a:r>
              <a:rPr lang="en-US" altLang="zh-TW" dirty="0"/>
              <a:t>[1024</a:t>
            </a:r>
            <a:r>
              <a:rPr lang="en-US" altLang="zh-TW" dirty="0" smtClean="0"/>
              <a:t>]; // </a:t>
            </a:r>
            <a:r>
              <a:rPr lang="en-US" altLang="zh-TW" dirty="0" smtClean="0">
                <a:solidFill>
                  <a:srgbClr val="FF0000"/>
                </a:solidFill>
              </a:rPr>
              <a:t>declare array of </a:t>
            </a:r>
            <a:r>
              <a:rPr lang="en-US" altLang="zh-TW" dirty="0" err="1" smtClean="0">
                <a:solidFill>
                  <a:srgbClr val="FF0000"/>
                </a:solidFill>
              </a:rPr>
              <a:t>struc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cmp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void* a, </a:t>
            </a:r>
            <a:r>
              <a:rPr lang="en-US" altLang="zh-TW" dirty="0" err="1"/>
              <a:t>const</a:t>
            </a:r>
            <a:r>
              <a:rPr lang="en-US" altLang="zh-TW" dirty="0"/>
              <a:t> void* b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FF0000"/>
                </a:solidFill>
              </a:rPr>
              <a:t>// compare function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if(((</a:t>
            </a:r>
            <a:r>
              <a:rPr lang="en-US" altLang="zh-TW" dirty="0" err="1"/>
              <a:t>Hw</a:t>
            </a:r>
            <a:r>
              <a:rPr lang="en-US" altLang="zh-TW" dirty="0"/>
              <a:t>*)a)-&gt;</a:t>
            </a:r>
            <a:r>
              <a:rPr lang="en-US" altLang="zh-TW" dirty="0" err="1"/>
              <a:t>dline</a:t>
            </a:r>
            <a:r>
              <a:rPr lang="en-US" altLang="zh-TW" dirty="0"/>
              <a:t> != ((</a:t>
            </a:r>
            <a:r>
              <a:rPr lang="en-US" altLang="zh-TW" dirty="0" err="1"/>
              <a:t>Hw</a:t>
            </a:r>
            <a:r>
              <a:rPr lang="en-US" altLang="zh-TW" dirty="0"/>
              <a:t>*)b)-&gt;</a:t>
            </a:r>
            <a:r>
              <a:rPr lang="en-US" altLang="zh-TW" dirty="0" err="1"/>
              <a:t>dline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return ((</a:t>
            </a:r>
            <a:r>
              <a:rPr lang="en-US" altLang="zh-TW" dirty="0" err="1"/>
              <a:t>Hw</a:t>
            </a:r>
            <a:r>
              <a:rPr lang="en-US" altLang="zh-TW" dirty="0"/>
              <a:t>*)a)-&gt;</a:t>
            </a:r>
            <a:r>
              <a:rPr lang="en-US" altLang="zh-TW" dirty="0" err="1"/>
              <a:t>dline</a:t>
            </a:r>
            <a:r>
              <a:rPr lang="en-US" altLang="zh-TW" dirty="0"/>
              <a:t> - ((</a:t>
            </a:r>
            <a:r>
              <a:rPr lang="en-US" altLang="zh-TW" dirty="0" err="1"/>
              <a:t>Hw</a:t>
            </a:r>
            <a:r>
              <a:rPr lang="en-US" altLang="zh-TW" dirty="0"/>
              <a:t>*)b)-&gt;</a:t>
            </a:r>
            <a:r>
              <a:rPr lang="en-US" altLang="zh-TW" dirty="0" err="1"/>
              <a:t>dline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else</a:t>
            </a:r>
          </a:p>
          <a:p>
            <a:r>
              <a:rPr lang="en-US" altLang="zh-TW" dirty="0"/>
              <a:t>        return ((</a:t>
            </a:r>
            <a:r>
              <a:rPr lang="en-US" altLang="zh-TW" dirty="0" err="1"/>
              <a:t>Hw</a:t>
            </a:r>
            <a:r>
              <a:rPr lang="en-US" altLang="zh-TW" dirty="0"/>
              <a:t>*)a)-&gt;day &lt; ((</a:t>
            </a:r>
            <a:r>
              <a:rPr lang="en-US" altLang="zh-TW" dirty="0" err="1"/>
              <a:t>Hw</a:t>
            </a:r>
            <a:r>
              <a:rPr lang="en-US" altLang="zh-TW" dirty="0"/>
              <a:t>*)b)-&gt;day;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450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 </a:t>
            </a:r>
            <a:r>
              <a:rPr lang="en-US" altLang="zh-TW" dirty="0" err="1"/>
              <a:t>freopen</a:t>
            </a:r>
            <a:r>
              <a:rPr lang="en-US" altLang="zh-TW" dirty="0"/>
              <a:t>("gd3.in","r",stdin);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cin</a:t>
            </a:r>
            <a:r>
              <a:rPr lang="en-US" altLang="zh-TW" dirty="0"/>
              <a:t> &gt;&gt; n;</a:t>
            </a:r>
          </a:p>
          <a:p>
            <a:r>
              <a:rPr lang="en-US" altLang="zh-TW" dirty="0"/>
              <a:t>    while(n--)</a:t>
            </a:r>
          </a:p>
          <a:p>
            <a:r>
              <a:rPr lang="en-US" altLang="zh-TW" dirty="0"/>
              <a:t>    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cin</a:t>
            </a:r>
            <a:r>
              <a:rPr lang="en-US" altLang="zh-TW" dirty="0"/>
              <a:t> &gt;&gt; </a:t>
            </a:r>
            <a:r>
              <a:rPr lang="en-US" altLang="zh-TW" dirty="0" err="1"/>
              <a:t>nn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nn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</a:t>
            </a:r>
            <a:r>
              <a:rPr lang="en-US" altLang="zh-TW" dirty="0" err="1"/>
              <a:t>scanf</a:t>
            </a:r>
            <a:r>
              <a:rPr lang="en-US" altLang="zh-TW" dirty="0"/>
              <a:t>("%d", &amp;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].day);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nn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</a:t>
            </a:r>
            <a:r>
              <a:rPr lang="en-US" altLang="zh-TW" dirty="0" err="1"/>
              <a:t>scanf</a:t>
            </a:r>
            <a:r>
              <a:rPr lang="en-US" altLang="zh-TW" dirty="0"/>
              <a:t>("%d", &amp;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</a:t>
            </a:r>
            <a:r>
              <a:rPr lang="en-US" altLang="zh-TW" dirty="0" err="1"/>
              <a:t>dline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qsort</a:t>
            </a:r>
            <a:r>
              <a:rPr lang="en-US" altLang="zh-TW" dirty="0"/>
              <a:t>(</a:t>
            </a:r>
            <a:r>
              <a:rPr lang="en-US" altLang="zh-TW" dirty="0" err="1"/>
              <a:t>hw</a:t>
            </a:r>
            <a:r>
              <a:rPr lang="en-US" altLang="zh-TW" dirty="0"/>
              <a:t>, </a:t>
            </a:r>
            <a:r>
              <a:rPr lang="en-US" altLang="zh-TW" dirty="0" err="1"/>
              <a:t>nn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Hw</a:t>
            </a:r>
            <a:r>
              <a:rPr lang="en-US" altLang="zh-TW" dirty="0"/>
              <a:t>), </a:t>
            </a:r>
            <a:r>
              <a:rPr lang="en-US" altLang="zh-TW" dirty="0" err="1"/>
              <a:t>cmp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td = 0;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nn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        {</a:t>
            </a:r>
          </a:p>
          <a:p>
            <a:r>
              <a:rPr lang="en-US" altLang="zh-TW" dirty="0"/>
              <a:t>            td = td + 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].day;</a:t>
            </a:r>
          </a:p>
          <a:p>
            <a:r>
              <a:rPr lang="en-US" altLang="zh-TW" dirty="0"/>
              <a:t>            if(td &gt; 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</a:t>
            </a:r>
            <a:r>
              <a:rPr lang="en-US" altLang="zh-TW" dirty="0" err="1"/>
              <a:t>dline</a:t>
            </a:r>
            <a:r>
              <a:rPr lang="en-US" altLang="zh-TW" dirty="0"/>
              <a:t>) break;</a:t>
            </a:r>
          </a:p>
          <a:p>
            <a:r>
              <a:rPr lang="en-US" altLang="zh-TW" dirty="0"/>
              <a:t>            //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].day &lt;&lt; ':' &lt;&lt; </a:t>
            </a:r>
            <a:r>
              <a:rPr lang="en-US" altLang="zh-TW" dirty="0" err="1"/>
              <a:t>hw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].</a:t>
            </a:r>
            <a:r>
              <a:rPr lang="en-US" altLang="zh-TW" dirty="0" err="1"/>
              <a:t>dline</a:t>
            </a:r>
            <a:r>
              <a:rPr lang="en-US" altLang="zh-TW" dirty="0"/>
              <a:t> &lt;&lt; '*' &lt;&lt; td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} </a:t>
            </a:r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zh-TW" altLang="en-US" dirty="0" smtClean="0">
                <a:solidFill>
                  <a:srgbClr val="FF0000"/>
                </a:solidFill>
              </a:rPr>
              <a:t>兩種離開迴圈的可能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      if(</a:t>
            </a:r>
            <a:r>
              <a:rPr lang="en-US" altLang="zh-TW" dirty="0" err="1"/>
              <a:t>i</a:t>
            </a:r>
            <a:r>
              <a:rPr lang="en-US" altLang="zh-TW" dirty="0"/>
              <a:t> != </a:t>
            </a:r>
            <a:r>
              <a:rPr lang="en-US" altLang="zh-TW" dirty="0" err="1"/>
              <a:t>nn</a:t>
            </a:r>
            <a:r>
              <a:rPr lang="en-US" altLang="zh-TW" dirty="0"/>
              <a:t>) </a:t>
            </a:r>
            <a:r>
              <a:rPr lang="en-US" altLang="zh-TW" dirty="0" err="1"/>
              <a:t>cout</a:t>
            </a:r>
            <a:r>
              <a:rPr lang="en-US" altLang="zh-TW" dirty="0"/>
              <a:t> &lt;&lt; "No"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else </a:t>
            </a:r>
            <a:r>
              <a:rPr lang="en-US" altLang="zh-TW" dirty="0" err="1"/>
              <a:t>cout</a:t>
            </a:r>
            <a:r>
              <a:rPr lang="en-US" altLang="zh-TW" dirty="0"/>
              <a:t> &lt;&lt; "Yes"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04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sort in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struct</a:t>
            </a:r>
            <a:r>
              <a:rPr lang="en-US" altLang="zh-TW" dirty="0" smtClean="0"/>
              <a:t> HW {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day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dline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}; </a:t>
            </a:r>
            <a:r>
              <a:rPr lang="en-US" altLang="zh-TW" dirty="0"/>
              <a:t>// </a:t>
            </a:r>
            <a:r>
              <a:rPr lang="en-US" altLang="zh-TW" dirty="0">
                <a:solidFill>
                  <a:srgbClr val="FF0000"/>
                </a:solidFill>
              </a:rPr>
              <a:t>define a structure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Hw</a:t>
            </a:r>
            <a:r>
              <a:rPr lang="en-US" altLang="zh-TW" dirty="0"/>
              <a:t> </a:t>
            </a:r>
            <a:r>
              <a:rPr lang="en-US" altLang="zh-TW" dirty="0" err="1"/>
              <a:t>hw</a:t>
            </a:r>
            <a:r>
              <a:rPr lang="en-US" altLang="zh-TW" dirty="0"/>
              <a:t>[1024]; // </a:t>
            </a:r>
            <a:r>
              <a:rPr lang="en-US" altLang="zh-TW" dirty="0">
                <a:solidFill>
                  <a:srgbClr val="FF0000"/>
                </a:solidFill>
              </a:rPr>
              <a:t>declare array of </a:t>
            </a:r>
            <a:r>
              <a:rPr lang="en-US" altLang="zh-TW" dirty="0" err="1">
                <a:solidFill>
                  <a:srgbClr val="FF0000"/>
                </a:solidFill>
              </a:rPr>
              <a:t>struc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bool </a:t>
            </a:r>
            <a:r>
              <a:rPr lang="en-US" altLang="zh-TW" dirty="0" err="1" smtClean="0"/>
              <a:t>cmp</a:t>
            </a:r>
            <a:r>
              <a:rPr lang="en-US" altLang="zh-TW" dirty="0" smtClean="0"/>
              <a:t>(HW a</a:t>
            </a:r>
            <a:r>
              <a:rPr lang="en-US" altLang="zh-TW" dirty="0"/>
              <a:t>, </a:t>
            </a:r>
            <a:r>
              <a:rPr lang="en-US" altLang="zh-TW" dirty="0" smtClean="0"/>
              <a:t>HW  </a:t>
            </a:r>
            <a:r>
              <a:rPr lang="en-US" altLang="zh-TW" dirty="0"/>
              <a:t>b</a:t>
            </a:r>
            <a:r>
              <a:rPr lang="en-US" altLang="zh-TW" dirty="0" smtClean="0"/>
              <a:t>) { </a:t>
            </a:r>
            <a:r>
              <a:rPr lang="en-US" altLang="zh-TW" dirty="0">
                <a:solidFill>
                  <a:srgbClr val="FF0000"/>
                </a:solidFill>
              </a:rPr>
              <a:t>// compare </a:t>
            </a: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smtClean="0"/>
              <a:t>if (</a:t>
            </a:r>
            <a:r>
              <a:rPr lang="en-US" altLang="zh-TW" dirty="0" err="1" smtClean="0"/>
              <a:t>a.dline</a:t>
            </a:r>
            <a:r>
              <a:rPr lang="en-US" altLang="zh-TW" dirty="0" smtClean="0"/>
              <a:t> </a:t>
            </a:r>
            <a:r>
              <a:rPr lang="en-US" altLang="zh-TW" dirty="0"/>
              <a:t>!= </a:t>
            </a:r>
            <a:r>
              <a:rPr lang="en-US" altLang="zh-TW" dirty="0" err="1" smtClean="0"/>
              <a:t>b.dline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            </a:t>
            </a:r>
            <a:r>
              <a:rPr lang="en-US" altLang="zh-TW" dirty="0"/>
              <a:t>return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a.dline</a:t>
            </a:r>
            <a:r>
              <a:rPr lang="en-US" altLang="zh-TW" dirty="0" smtClean="0"/>
              <a:t> &lt; </a:t>
            </a:r>
            <a:r>
              <a:rPr lang="en-US" altLang="zh-TW" dirty="0" err="1" smtClean="0"/>
              <a:t>b.dline</a:t>
            </a:r>
            <a:r>
              <a:rPr lang="en-US" altLang="zh-TW" dirty="0" smtClean="0"/>
              <a:t>);</a:t>
            </a:r>
            <a:br>
              <a:rPr lang="en-US" altLang="zh-TW" dirty="0" smtClean="0"/>
            </a:br>
            <a:r>
              <a:rPr lang="en-US" altLang="zh-TW" dirty="0" smtClean="0"/>
              <a:t>       else</a:t>
            </a:r>
            <a:br>
              <a:rPr lang="en-US" altLang="zh-TW" dirty="0" smtClean="0"/>
            </a:br>
            <a:r>
              <a:rPr lang="en-US" altLang="zh-TW" dirty="0" smtClean="0"/>
              <a:t>	     </a:t>
            </a:r>
            <a:r>
              <a:rPr lang="en-US" altLang="zh-TW" dirty="0"/>
              <a:t>return </a:t>
            </a:r>
            <a:r>
              <a:rPr lang="en-US" altLang="zh-TW" dirty="0" err="1" smtClean="0"/>
              <a:t>a.day</a:t>
            </a:r>
            <a:r>
              <a:rPr lang="en-US" altLang="zh-TW" dirty="0" smtClean="0"/>
              <a:t> </a:t>
            </a:r>
            <a:r>
              <a:rPr lang="en-US" altLang="zh-TW" dirty="0"/>
              <a:t>&lt; </a:t>
            </a:r>
            <a:r>
              <a:rPr lang="en-US" altLang="zh-TW" dirty="0" err="1" smtClean="0"/>
              <a:t>b.day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r>
              <a:rPr lang="zh-TW" altLang="en-US" dirty="0" smtClean="0"/>
              <a:t>呼叫：</a:t>
            </a:r>
            <a:r>
              <a:rPr lang="en-US" altLang="zh-TW" dirty="0" smtClean="0"/>
              <a:t>sort(</a:t>
            </a:r>
            <a:r>
              <a:rPr lang="en-US" altLang="zh-TW" dirty="0" err="1" smtClean="0"/>
              <a:t>hw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hw+n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cmp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514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GD4: Scheduling on few </a:t>
            </a:r>
            <a:r>
              <a:rPr lang="en-US" altLang="zh-TW" dirty="0" smtClean="0"/>
              <a:t>machines</a:t>
            </a:r>
            <a:br>
              <a:rPr lang="en-US" altLang="zh-TW" dirty="0" smtClean="0"/>
            </a:br>
            <a:r>
              <a:rPr lang="en-US" altLang="zh-TW" dirty="0" smtClean="0"/>
              <a:t>greedy (first-come-first-serve)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Independent jobs on identical machines</a:t>
            </a:r>
          </a:p>
          <a:p>
            <a:pPr lvl="1"/>
            <a:r>
              <a:rPr lang="en-US" altLang="zh-TW" dirty="0" smtClean="0"/>
              <a:t>First-come-first-serve principle is required</a:t>
            </a:r>
          </a:p>
          <a:p>
            <a:pPr lvl="1"/>
            <a:r>
              <a:rPr lang="en-US" altLang="zh-TW" dirty="0" smtClean="0"/>
              <a:t>The order cannot be changed</a:t>
            </a:r>
          </a:p>
          <a:p>
            <a:r>
              <a:rPr lang="en-US" altLang="zh-TW" dirty="0" smtClean="0"/>
              <a:t>Best-fit: scheduling the incoming job to the machine with smallest load</a:t>
            </a:r>
          </a:p>
          <a:p>
            <a:pPr lvl="1"/>
            <a:r>
              <a:rPr lang="en-US" altLang="zh-TW" dirty="0" smtClean="0"/>
              <a:t>Why it works? </a:t>
            </a:r>
          </a:p>
          <a:p>
            <a:pPr lvl="1"/>
            <a:r>
              <a:rPr lang="en-US" altLang="zh-TW" dirty="0" smtClean="0"/>
              <a:t>Changing to the right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 not violate the rules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594928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630932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5949280"/>
            <a:ext cx="1008112" cy="21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40818" y="6315000"/>
            <a:ext cx="782910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48930" y="5949280"/>
            <a:ext cx="1791022" cy="21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23728" y="6309320"/>
            <a:ext cx="179102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82616" y="594928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82616" y="630932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243214" y="6315000"/>
            <a:ext cx="1008112" cy="21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55890" y="5958730"/>
            <a:ext cx="782910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79554" y="6309320"/>
            <a:ext cx="1791022" cy="21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38800" y="5953050"/>
            <a:ext cx="179102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255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 the fly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cin</a:t>
            </a:r>
            <a:r>
              <a:rPr lang="en-US" altLang="zh-TW" dirty="0"/>
              <a:t>&gt;&gt;n&gt;&gt;m;</a:t>
            </a:r>
          </a:p>
          <a:p>
            <a:r>
              <a:rPr lang="en-US" altLang="zh-TW" dirty="0" smtClean="0"/>
              <a:t>Set t[</a:t>
            </a:r>
            <a:r>
              <a:rPr lang="en-US" altLang="zh-TW" dirty="0" err="1" smtClean="0"/>
              <a:t>i</a:t>
            </a:r>
            <a:r>
              <a:rPr lang="en-US" altLang="zh-TW" dirty="0"/>
              <a:t>]=</a:t>
            </a:r>
            <a:r>
              <a:rPr lang="en-US" altLang="zh-TW" dirty="0" smtClean="0"/>
              <a:t>0, 0&lt;=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&lt;m; // load of machine</a:t>
            </a:r>
            <a:endParaRPr lang="en-US" altLang="zh-TW" dirty="0"/>
          </a:p>
          <a:p>
            <a:r>
              <a:rPr lang="en-US" altLang="zh-TW" dirty="0"/>
              <a:t>    for (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n;i</a:t>
            </a:r>
            <a:r>
              <a:rPr lang="en-US" altLang="zh-TW" dirty="0" smtClean="0"/>
              <a:t>++)</a:t>
            </a:r>
            <a:br>
              <a:rPr lang="en-US" altLang="zh-TW" dirty="0" smtClean="0"/>
            </a:br>
            <a:r>
              <a:rPr lang="en-US" altLang="zh-TW" dirty="0" smtClean="0"/>
              <a:t>         </a:t>
            </a:r>
            <a:r>
              <a:rPr lang="en-US" altLang="zh-TW" dirty="0" err="1" smtClean="0"/>
              <a:t>cin</a:t>
            </a:r>
            <a:r>
              <a:rPr lang="en-US" altLang="zh-TW" dirty="0"/>
              <a:t>&gt;&gt;k</a:t>
            </a:r>
            <a:r>
              <a:rPr lang="en-US" altLang="zh-TW" dirty="0" smtClean="0"/>
              <a:t>;  // next job</a:t>
            </a:r>
            <a:br>
              <a:rPr lang="en-US" altLang="zh-TW" dirty="0" smtClean="0"/>
            </a:br>
            <a:r>
              <a:rPr lang="en-US" altLang="zh-TW" dirty="0" smtClean="0"/>
              <a:t>         // find the smallest load</a:t>
            </a:r>
            <a:endParaRPr lang="en-US" altLang="zh-TW" dirty="0"/>
          </a:p>
          <a:p>
            <a:r>
              <a:rPr lang="en-US" altLang="zh-TW" dirty="0"/>
              <a:t>        for (s=0,j=1;j&lt;</a:t>
            </a:r>
            <a:r>
              <a:rPr lang="en-US" altLang="zh-TW" dirty="0" err="1"/>
              <a:t>m;j</a:t>
            </a:r>
            <a:r>
              <a:rPr lang="en-US" altLang="zh-TW" dirty="0"/>
              <a:t>++) if (t[j]&lt;t[s]) s=j;</a:t>
            </a:r>
          </a:p>
          <a:p>
            <a:r>
              <a:rPr lang="en-US" altLang="zh-TW" dirty="0"/>
              <a:t>        t[s]+=k</a:t>
            </a:r>
            <a:r>
              <a:rPr lang="en-US" altLang="zh-TW" dirty="0" smtClean="0"/>
              <a:t>;  // put the job</a:t>
            </a:r>
            <a:endParaRPr lang="en-US" altLang="zh-TW" dirty="0"/>
          </a:p>
          <a:p>
            <a:r>
              <a:rPr lang="en-US" altLang="zh-TW" dirty="0" smtClean="0"/>
              <a:t>    for </a:t>
            </a:r>
            <a:r>
              <a:rPr lang="en-US" altLang="zh-TW" dirty="0"/>
              <a:t>(s=0,i=0;i&lt;</a:t>
            </a:r>
            <a:r>
              <a:rPr lang="en-US" altLang="zh-TW" dirty="0" err="1"/>
              <a:t>m;i</a:t>
            </a:r>
            <a:r>
              <a:rPr lang="en-US" altLang="zh-TW" dirty="0"/>
              <a:t>++) if (t[</a:t>
            </a:r>
            <a:r>
              <a:rPr lang="en-US" altLang="zh-TW" dirty="0" err="1"/>
              <a:t>i</a:t>
            </a:r>
            <a:r>
              <a:rPr lang="en-US" altLang="zh-TW" dirty="0"/>
              <a:t>]&gt;t[s]) s=</a:t>
            </a:r>
            <a:r>
              <a:rPr lang="en-US" altLang="zh-TW" dirty="0" err="1"/>
              <a:t>i</a:t>
            </a:r>
            <a:r>
              <a:rPr lang="en-US" altLang="zh-TW" dirty="0" smtClean="0"/>
              <a:t>; </a:t>
            </a:r>
            <a:br>
              <a:rPr lang="en-US" altLang="zh-TW" dirty="0" smtClean="0"/>
            </a:br>
            <a:r>
              <a:rPr lang="en-US" altLang="zh-TW" dirty="0" smtClean="0"/>
              <a:t>// find the max total load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&lt;&lt;t[s]&lt;&lt;</a:t>
            </a:r>
            <a:r>
              <a:rPr lang="en-US" altLang="zh-TW" dirty="0" err="1"/>
              <a:t>endl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5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了解</a:t>
            </a:r>
            <a:r>
              <a:rPr lang="zh-TW" altLang="en-US" dirty="0" smtClean="0"/>
              <a:t>一下</a:t>
            </a:r>
            <a:r>
              <a:rPr lang="en-US" altLang="zh-TW" dirty="0" smtClean="0"/>
              <a:t>compiler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C, C++</a:t>
            </a:r>
            <a:r>
              <a:rPr lang="zh-TW" altLang="en-US" dirty="0" smtClean="0"/>
              <a:t>的版本</a:t>
            </a:r>
            <a:endParaRPr lang="en-US" altLang="zh-TW" dirty="0" smtClean="0"/>
          </a:p>
          <a:p>
            <a:r>
              <a:rPr lang="en-US" altLang="zh-TW" dirty="0" smtClean="0"/>
              <a:t>Compiler</a:t>
            </a:r>
            <a:r>
              <a:rPr lang="zh-TW" altLang="en-US" dirty="0" smtClean="0"/>
              <a:t>優化設定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-O2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905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GD5: Scheduling on </a:t>
            </a:r>
            <a:r>
              <a:rPr lang="en-US" altLang="zh-TW" dirty="0" smtClean="0"/>
              <a:t>many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[Optional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sz="3100" dirty="0" smtClean="0"/>
              <a:t>Greedy (first-come-first-serve with priority queue)</a:t>
            </a:r>
            <a:r>
              <a:rPr lang="zh-TW" altLang="zh-TW" sz="3100" dirty="0"/>
              <a:t/>
            </a:r>
            <a:br>
              <a:rPr lang="zh-TW" altLang="zh-TW" sz="31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US" altLang="zh-TW" dirty="0" smtClean="0"/>
              <a:t>Same as the previous one but the number of machines may be large</a:t>
            </a:r>
          </a:p>
          <a:p>
            <a:pPr lvl="1"/>
            <a:r>
              <a:rPr lang="en-US" altLang="zh-TW" dirty="0" smtClean="0"/>
              <a:t>Finding minimum in each iteration takes too much time, if a simple loop is used.</a:t>
            </a:r>
          </a:p>
          <a:p>
            <a:r>
              <a:rPr lang="en-US" altLang="zh-TW" dirty="0" smtClean="0"/>
              <a:t>Use a priority queue </a:t>
            </a:r>
          </a:p>
          <a:p>
            <a:pPr lvl="1"/>
            <a:r>
              <a:rPr lang="en-US" altLang="zh-TW" dirty="0" smtClean="0"/>
              <a:t>An important [data structure]</a:t>
            </a:r>
          </a:p>
          <a:p>
            <a:pPr lvl="1"/>
            <a:r>
              <a:rPr lang="en-US" altLang="zh-TW" dirty="0" smtClean="0"/>
              <a:t>But easy to use the STL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637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GD6: First-Come-First-Serve with </a:t>
            </a:r>
            <a:r>
              <a:rPr lang="en-US" altLang="zh-TW" dirty="0" smtClean="0"/>
              <a:t>deadline [</a:t>
            </a:r>
            <a:r>
              <a:rPr lang="en-US" altLang="zh-TW" dirty="0"/>
              <a:t>Optional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sz="3100" dirty="0" err="1" smtClean="0"/>
              <a:t>Greedy+Priority</a:t>
            </a:r>
            <a:r>
              <a:rPr lang="en-US" altLang="zh-TW" sz="3100" dirty="0" smtClean="0"/>
              <a:t> </a:t>
            </a:r>
            <a:r>
              <a:rPr lang="en-US" altLang="zh-TW" sz="3100" dirty="0" err="1" smtClean="0"/>
              <a:t>queue+binary</a:t>
            </a:r>
            <a:r>
              <a:rPr lang="en-US" altLang="zh-TW" sz="3100" dirty="0" smtClean="0"/>
              <a:t> search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TW" dirty="0" smtClean="0"/>
              <a:t>Similar to GD5</a:t>
            </a:r>
          </a:p>
          <a:p>
            <a:r>
              <a:rPr lang="en-US" altLang="zh-TW" dirty="0" smtClean="0"/>
              <a:t>Let F(m) be the minimum completion time by using m machines.</a:t>
            </a:r>
          </a:p>
          <a:p>
            <a:pPr lvl="1"/>
            <a:r>
              <a:rPr lang="en-US" altLang="zh-TW" dirty="0" smtClean="0"/>
              <a:t>F is a monotonic decreasing function</a:t>
            </a:r>
          </a:p>
          <a:p>
            <a:pPr lvl="2"/>
            <a:r>
              <a:rPr lang="en-US" altLang="zh-TW" dirty="0" smtClean="0"/>
              <a:t>More machines, less completion time</a:t>
            </a:r>
          </a:p>
          <a:p>
            <a:pPr lvl="1"/>
            <a:r>
              <a:rPr lang="en-US" altLang="zh-TW" dirty="0" smtClean="0"/>
              <a:t>Binary search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8770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comtime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n,int</a:t>
            </a:r>
            <a:r>
              <a:rPr lang="en-US" altLang="zh-TW" dirty="0"/>
              <a:t> m) </a:t>
            </a:r>
            <a:r>
              <a:rPr lang="en-US" altLang="zh-TW" dirty="0" smtClean="0"/>
              <a:t>{…}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cin</a:t>
            </a:r>
            <a:r>
              <a:rPr lang="en-US" altLang="zh-TW" dirty="0"/>
              <a:t>&gt;&gt;n&gt;&gt;m;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read 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compute all and max  </a:t>
            </a:r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en-US" altLang="zh-TW" dirty="0" smtClean="0"/>
              <a:t>m&lt;max) </a:t>
            </a:r>
            <a:r>
              <a:rPr lang="en-US" altLang="zh-TW" dirty="0"/>
              <a:t>{</a:t>
            </a:r>
            <a:r>
              <a:rPr lang="en-US" altLang="zh-TW" dirty="0" err="1"/>
              <a:t>printf</a:t>
            </a:r>
            <a:r>
              <a:rPr lang="en-US" altLang="zh-TW" dirty="0"/>
              <a:t>("-1\n");continue</a:t>
            </a:r>
            <a:r>
              <a:rPr lang="en-US" altLang="zh-TW" dirty="0" smtClean="0"/>
              <a:t>;} // impossible</a:t>
            </a:r>
            <a:endParaRPr lang="en-US" altLang="zh-TW" dirty="0"/>
          </a:p>
          <a:p>
            <a:r>
              <a:rPr lang="en-US" altLang="zh-TW" dirty="0" smtClean="0"/>
              <a:t>// </a:t>
            </a:r>
            <a:r>
              <a:rPr lang="en-US" altLang="zh-TW" dirty="0"/>
              <a:t>binary search</a:t>
            </a:r>
          </a:p>
          <a:p>
            <a:r>
              <a:rPr lang="en-US" altLang="zh-TW" dirty="0"/>
              <a:t>    down=all/</a:t>
            </a:r>
            <a:r>
              <a:rPr lang="en-US" altLang="zh-TW" dirty="0" err="1"/>
              <a:t>m;up</a:t>
            </a:r>
            <a:r>
              <a:rPr lang="en-US" altLang="zh-TW" dirty="0"/>
              <a:t>=n</a:t>
            </a:r>
            <a:r>
              <a:rPr lang="en-US" altLang="zh-TW" dirty="0" smtClean="0"/>
              <a:t>; //</a:t>
            </a:r>
            <a:r>
              <a:rPr lang="zh-TW" altLang="en-US" dirty="0" smtClean="0"/>
              <a:t>上下限</a:t>
            </a:r>
            <a:endParaRPr lang="en-US" altLang="zh-TW" dirty="0"/>
          </a:p>
          <a:p>
            <a:r>
              <a:rPr lang="en-US" altLang="zh-TW" dirty="0"/>
              <a:t>    while (down&lt;up) {</a:t>
            </a:r>
          </a:p>
          <a:p>
            <a:r>
              <a:rPr lang="en-US" altLang="zh-TW" dirty="0"/>
              <a:t>        s=(</a:t>
            </a:r>
            <a:r>
              <a:rPr lang="en-US" altLang="zh-TW" dirty="0" err="1"/>
              <a:t>up+down</a:t>
            </a:r>
            <a:r>
              <a:rPr lang="en-US" altLang="zh-TW" dirty="0"/>
              <a:t>)/2;</a:t>
            </a:r>
          </a:p>
          <a:p>
            <a:r>
              <a:rPr lang="en-US" altLang="zh-TW" dirty="0"/>
              <a:t>        k=</a:t>
            </a:r>
            <a:r>
              <a:rPr lang="en-US" altLang="zh-TW" dirty="0" err="1"/>
              <a:t>comtime</a:t>
            </a:r>
            <a:r>
              <a:rPr lang="en-US" altLang="zh-TW" dirty="0"/>
              <a:t>(</a:t>
            </a:r>
            <a:r>
              <a:rPr lang="en-US" altLang="zh-TW" dirty="0" err="1"/>
              <a:t>n,s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if (k&lt;=m) up=s;</a:t>
            </a:r>
          </a:p>
          <a:p>
            <a:r>
              <a:rPr lang="en-US" altLang="zh-TW" dirty="0"/>
              <a:t>        else down=s+1;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("%d\</a:t>
            </a:r>
            <a:r>
              <a:rPr lang="en-US" altLang="zh-TW" dirty="0" err="1"/>
              <a:t>n",up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842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GD7: Monitoring a spy </a:t>
            </a:r>
            <a:r>
              <a:rPr lang="en-US" altLang="zh-TW" dirty="0" smtClean="0"/>
              <a:t>network</a:t>
            </a:r>
            <a:br>
              <a:rPr lang="en-US" altLang="zh-TW" dirty="0" smtClean="0"/>
            </a:br>
            <a:r>
              <a:rPr lang="en-US" altLang="zh-TW" sz="3100" dirty="0" smtClean="0"/>
              <a:t>greedy (tree vertex cover with post-order labelling)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Each spy has exactly one direct leader, except that the topmost one has no direct leader.</a:t>
            </a:r>
          </a:p>
          <a:p>
            <a:pPr lvl="1"/>
            <a:r>
              <a:rPr lang="en-US" altLang="zh-TW" dirty="0" smtClean="0"/>
              <a:t>A tree structure</a:t>
            </a:r>
          </a:p>
          <a:p>
            <a:r>
              <a:rPr lang="en-US" altLang="zh-TW" dirty="0" smtClean="0"/>
              <a:t>For each edge, at least one of the two endpoints must be chosen.</a:t>
            </a:r>
          </a:p>
          <a:p>
            <a:pPr lvl="1"/>
            <a:r>
              <a:rPr lang="en-US" altLang="zh-TW" dirty="0" smtClean="0"/>
              <a:t>So-called vertex cover</a:t>
            </a:r>
          </a:p>
          <a:p>
            <a:r>
              <a:rPr lang="en-US" altLang="zh-TW" dirty="0" smtClean="0"/>
              <a:t>Greedy: if x is a leaf, then there is an optimal solution including the leader of x and not including x.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308304" y="1844824"/>
            <a:ext cx="72008" cy="648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6300192" y="2492896"/>
            <a:ext cx="1044116" cy="6480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7308304" y="2492896"/>
            <a:ext cx="72008" cy="79208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380312" y="2492896"/>
            <a:ext cx="1080120" cy="79208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6822250" y="3284984"/>
            <a:ext cx="522058" cy="72008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308304" y="3284984"/>
            <a:ext cx="612068" cy="72008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460432" y="3284984"/>
            <a:ext cx="0" cy="72008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462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</a:t>
            </a:r>
            <a:r>
              <a:rPr lang="en-US" altLang="zh-TW" dirty="0" smtClean="0"/>
              <a:t>implement : </a:t>
            </a:r>
            <a:r>
              <a:rPr lang="en-US" altLang="zh-TW" sz="3100" dirty="0" smtClean="0"/>
              <a:t>Using </a:t>
            </a:r>
            <a:r>
              <a:rPr lang="en-US" altLang="zh-TW" sz="3100" dirty="0"/>
              <a:t>a bottom-up order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n;i</a:t>
            </a:r>
            <a:r>
              <a:rPr lang="en-US" altLang="zh-TW" dirty="0"/>
              <a:t>++) mark[</a:t>
            </a:r>
            <a:r>
              <a:rPr lang="en-US" altLang="zh-TW" dirty="0" err="1"/>
              <a:t>i</a:t>
            </a:r>
            <a:r>
              <a:rPr lang="en-US" altLang="zh-TW" dirty="0"/>
              <a:t>]=0;</a:t>
            </a:r>
          </a:p>
          <a:p>
            <a:r>
              <a:rPr lang="en-US" altLang="zh-TW" dirty="0"/>
              <a:t>    // mark[</a:t>
            </a:r>
            <a:r>
              <a:rPr lang="en-US" altLang="zh-TW" dirty="0" err="1"/>
              <a:t>i</a:t>
            </a:r>
            <a:r>
              <a:rPr lang="en-US" altLang="zh-TW" dirty="0"/>
              <a:t>]=1 if </a:t>
            </a:r>
            <a:r>
              <a:rPr lang="en-US" altLang="zh-TW" dirty="0" err="1"/>
              <a:t>i</a:t>
            </a:r>
            <a:r>
              <a:rPr lang="en-US" altLang="zh-TW" dirty="0"/>
              <a:t> is chosen and deleted</a:t>
            </a:r>
          </a:p>
          <a:p>
            <a:r>
              <a:rPr lang="en-US" altLang="zh-TW" dirty="0"/>
              <a:t>    s=0;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</a:t>
            </a:r>
            <a:r>
              <a:rPr lang="en-US" altLang="zh-TW" dirty="0"/>
              <a:t>=n-1;i&gt;0;i--) { // a post-order</a:t>
            </a:r>
          </a:p>
          <a:p>
            <a:r>
              <a:rPr lang="en-US" altLang="zh-TW" dirty="0"/>
              <a:t>        if (!mark[</a:t>
            </a:r>
            <a:r>
              <a:rPr lang="en-US" altLang="zh-TW" dirty="0" err="1"/>
              <a:t>i</a:t>
            </a:r>
            <a:r>
              <a:rPr lang="en-US" altLang="zh-TW" dirty="0"/>
              <a:t>]) { // </a:t>
            </a:r>
            <a:r>
              <a:rPr lang="en-US" altLang="zh-TW" dirty="0" err="1"/>
              <a:t>i</a:t>
            </a:r>
            <a:r>
              <a:rPr lang="en-US" altLang="zh-TW" dirty="0"/>
              <a:t> is a leaf</a:t>
            </a:r>
          </a:p>
          <a:p>
            <a:r>
              <a:rPr lang="en-US" altLang="zh-TW" dirty="0"/>
              <a:t>            mark[p[</a:t>
            </a:r>
            <a:r>
              <a:rPr lang="en-US" altLang="zh-TW" dirty="0" err="1"/>
              <a:t>i</a:t>
            </a:r>
            <a:r>
              <a:rPr lang="en-US" altLang="zh-TW" dirty="0"/>
              <a:t>]]=1</a:t>
            </a:r>
            <a:r>
              <a:rPr lang="en-US" altLang="zh-TW" dirty="0" smtClean="0"/>
              <a:t>;  // mark its parent(leader)</a:t>
            </a:r>
            <a:endParaRPr lang="en-US" altLang="zh-TW" dirty="0"/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else s++;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s+=mark[0];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("%d\</a:t>
            </a:r>
            <a:r>
              <a:rPr lang="en-US" altLang="zh-TW" dirty="0" err="1"/>
              <a:t>n",s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5224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b05, line segment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 smtClean="0"/>
              <a:t>greedy (</a:t>
            </a:r>
            <a:r>
              <a:rPr lang="en-US" altLang="zh-TW" dirty="0" err="1" smtClean="0"/>
              <a:t>qsort+struct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給定一些線段，求這些線段所覆蓋的長度，注意，重疊的部分只能算一次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如果線段的範圍不大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可以用</a:t>
            </a:r>
            <a:r>
              <a:rPr lang="en-US" altLang="zh-TW" dirty="0" smtClean="0"/>
              <a:t>simulation: </a:t>
            </a:r>
            <a:r>
              <a:rPr lang="zh-TW" altLang="en-US" dirty="0" smtClean="0"/>
              <a:t>每個線段從左到右把涵蓋的位置寫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Analysis</a:t>
            </a:r>
            <a:r>
              <a:rPr lang="en-US" altLang="zh-TW" dirty="0"/>
              <a:t>: </a:t>
            </a:r>
            <a:r>
              <a:rPr lang="zh-TW" altLang="zh-TW" dirty="0"/>
              <a:t>本題為</a:t>
            </a:r>
            <a:r>
              <a:rPr lang="en-US" altLang="zh-TW" dirty="0" err="1"/>
              <a:t>sorting+sweep-line</a:t>
            </a:r>
            <a:r>
              <a:rPr lang="en-US" altLang="zh-TW" dirty="0"/>
              <a:t> </a:t>
            </a:r>
            <a:r>
              <a:rPr lang="en-US" altLang="zh-TW" dirty="0" err="1"/>
              <a:t>alg</a:t>
            </a:r>
            <a:r>
              <a:rPr lang="zh-TW" altLang="zh-TW" dirty="0"/>
              <a:t>之應用</a:t>
            </a:r>
          </a:p>
          <a:p>
            <a:pPr lvl="1"/>
            <a:r>
              <a:rPr lang="zh-TW" altLang="zh-TW" dirty="0" smtClean="0"/>
              <a:t>此</a:t>
            </a:r>
            <a:r>
              <a:rPr lang="zh-TW" altLang="zh-TW" dirty="0"/>
              <a:t>題也難以用排容原理計算</a:t>
            </a:r>
            <a:r>
              <a:rPr lang="en-US" altLang="zh-TW" dirty="0"/>
              <a:t>(</a:t>
            </a:r>
            <a:r>
              <a:rPr lang="zh-TW" altLang="zh-TW" dirty="0"/>
              <a:t>有些人會以為此題需用數學上的技巧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726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/>
          </a:bodyPr>
          <a:lstStyle/>
          <a:p>
            <a:r>
              <a:rPr lang="zh-TW" altLang="zh-TW" sz="1800" dirty="0"/>
              <a:t>解法</a:t>
            </a:r>
            <a:r>
              <a:rPr lang="en-US" altLang="zh-TW" sz="1800" dirty="0"/>
              <a:t>: </a:t>
            </a:r>
            <a:r>
              <a:rPr lang="zh-TW" altLang="zh-TW" sz="1800" dirty="0"/>
              <a:t>先將線段依左端點排序，然後從左到右一一考慮下一個線段。計算過程中：</a:t>
            </a:r>
          </a:p>
          <a:p>
            <a:r>
              <a:rPr lang="en-US" altLang="zh-TW" sz="1800" dirty="0"/>
              <a:t>	x1:</a:t>
            </a:r>
            <a:r>
              <a:rPr lang="zh-TW" altLang="zh-TW" sz="1800" dirty="0"/>
              <a:t>目前未封閉區間的左端點</a:t>
            </a:r>
          </a:p>
          <a:p>
            <a:r>
              <a:rPr lang="en-US" altLang="zh-TW" sz="1800" dirty="0"/>
              <a:t>	x2:</a:t>
            </a:r>
            <a:r>
              <a:rPr lang="zh-TW" altLang="zh-TW" sz="1800" dirty="0"/>
              <a:t>目前未封閉區間的右端點</a:t>
            </a:r>
          </a:p>
          <a:p>
            <a:r>
              <a:rPr lang="zh-TW" altLang="zh-TW" sz="1800" dirty="0"/>
              <a:t>當下一個線段</a:t>
            </a:r>
          </a:p>
          <a:p>
            <a:r>
              <a:rPr lang="en-US" altLang="zh-TW" sz="1800" dirty="0"/>
              <a:t>	case 1: </a:t>
            </a:r>
            <a:r>
              <a:rPr lang="zh-TW" altLang="zh-TW" sz="1800" dirty="0"/>
              <a:t>與目前區間重疊</a:t>
            </a:r>
            <a:r>
              <a:rPr lang="en-US" altLang="zh-TW" sz="1800" dirty="0"/>
              <a:t>=&gt;</a:t>
            </a:r>
            <a:r>
              <a:rPr lang="zh-TW" altLang="zh-TW" sz="1800" dirty="0"/>
              <a:t>延伸目前區間的右端</a:t>
            </a:r>
            <a:r>
              <a:rPr lang="en-US" altLang="zh-TW" sz="1800" dirty="0"/>
              <a:t>(if possible)</a:t>
            </a:r>
            <a:endParaRPr lang="zh-TW" altLang="zh-TW" sz="1800" dirty="0"/>
          </a:p>
          <a:p>
            <a:r>
              <a:rPr lang="en-US" altLang="zh-TW" sz="1800" dirty="0"/>
              <a:t>	case 2: </a:t>
            </a:r>
            <a:r>
              <a:rPr lang="zh-TW" altLang="zh-TW" sz="1800" dirty="0"/>
              <a:t>與目前區間不重疊</a:t>
            </a:r>
            <a:r>
              <a:rPr lang="en-US" altLang="zh-TW" sz="1800" dirty="0"/>
              <a:t>=&gt;</a:t>
            </a:r>
            <a:r>
              <a:rPr lang="zh-TW" altLang="zh-TW" sz="1800" dirty="0"/>
              <a:t>將目前的區間加入解的總長度</a:t>
            </a:r>
            <a:r>
              <a:rPr lang="en-US" altLang="zh-TW" sz="1800" dirty="0"/>
              <a:t>, </a:t>
            </a:r>
            <a:r>
              <a:rPr lang="zh-TW" altLang="zh-TW" sz="1800" dirty="0"/>
              <a:t>重設目前區間的左右端</a:t>
            </a:r>
          </a:p>
          <a:p>
            <a:endParaRPr lang="zh-TW" altLang="en-US" sz="1800" dirty="0"/>
          </a:p>
        </p:txBody>
      </p:sp>
      <p:cxnSp>
        <p:nvCxnSpPr>
          <p:cNvPr id="1026" name="AutoShape 2"/>
          <p:cNvCxnSpPr>
            <a:cxnSpLocks noChangeShapeType="1"/>
          </p:cNvCxnSpPr>
          <p:nvPr/>
        </p:nvCxnSpPr>
        <p:spPr bwMode="auto">
          <a:xfrm>
            <a:off x="1570038" y="4856163"/>
            <a:ext cx="11906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2147888" y="5003800"/>
            <a:ext cx="11477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>
            <a:off x="2147888" y="5202238"/>
            <a:ext cx="449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1570038" y="5811838"/>
            <a:ext cx="11906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>
            <a:off x="2906713" y="5959475"/>
            <a:ext cx="11477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4716016" y="577480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 2: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27984" y="4832906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 1: </a:t>
            </a:r>
            <a:r>
              <a:rPr lang="zh-TW" altLang="en-US" dirty="0" smtClean="0"/>
              <a:t>紅色為目前的上未封閉區間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1416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Data structure:</a:t>
            </a:r>
            <a:endParaRPr lang="zh-TW" altLang="zh-TW" dirty="0"/>
          </a:p>
          <a:p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  <a:endParaRPr lang="zh-TW" altLang="zh-TW" dirty="0"/>
          </a:p>
          <a:p>
            <a:r>
              <a:rPr lang="en-US" altLang="zh-TW" dirty="0"/>
              <a:t>	unsigned </a:t>
            </a:r>
            <a:r>
              <a:rPr lang="en-US" altLang="zh-TW" dirty="0" err="1"/>
              <a:t>int</a:t>
            </a:r>
            <a:r>
              <a:rPr lang="en-US" altLang="zh-TW" dirty="0"/>
              <a:t> left;</a:t>
            </a:r>
            <a:endParaRPr lang="zh-TW" altLang="zh-TW" dirty="0"/>
          </a:p>
          <a:p>
            <a:r>
              <a:rPr lang="en-US" altLang="zh-TW" dirty="0"/>
              <a:t>	unsigned </a:t>
            </a:r>
            <a:r>
              <a:rPr lang="en-US" altLang="zh-TW" dirty="0" err="1"/>
              <a:t>int</a:t>
            </a:r>
            <a:r>
              <a:rPr lang="en-US" altLang="zh-TW" dirty="0"/>
              <a:t> right;</a:t>
            </a:r>
            <a:endParaRPr lang="zh-TW" altLang="zh-TW" dirty="0"/>
          </a:p>
          <a:p>
            <a:r>
              <a:rPr lang="en-US" altLang="zh-TW" dirty="0"/>
              <a:t>} interval;</a:t>
            </a:r>
            <a:endParaRPr lang="zh-TW" altLang="zh-TW" dirty="0"/>
          </a:p>
          <a:p>
            <a:r>
              <a:rPr lang="en-US" altLang="zh-TW" dirty="0"/>
              <a:t>SORTING: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compare( </a:t>
            </a:r>
            <a:r>
              <a:rPr lang="en-US" altLang="zh-TW" dirty="0" err="1"/>
              <a:t>const</a:t>
            </a:r>
            <a:r>
              <a:rPr lang="en-US" altLang="zh-TW" dirty="0"/>
              <a:t> void *arg1, </a:t>
            </a:r>
            <a:r>
              <a:rPr lang="en-US" altLang="zh-TW" dirty="0" err="1"/>
              <a:t>const</a:t>
            </a:r>
            <a:r>
              <a:rPr lang="en-US" altLang="zh-TW" dirty="0"/>
              <a:t> void *arg2 )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   if ( ((interval *)arg1)-&gt;left &lt; ((interval *)arg2)-&gt;left ) return (-1);</a:t>
            </a:r>
            <a:endParaRPr lang="zh-TW" altLang="zh-TW" dirty="0"/>
          </a:p>
          <a:p>
            <a:r>
              <a:rPr lang="en-US" altLang="zh-TW" dirty="0"/>
              <a:t>   else return(1);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341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a07 tile </a:t>
            </a:r>
            <a:br>
              <a:rPr lang="en-US" altLang="zh-TW" dirty="0" smtClean="0"/>
            </a:br>
            <a:r>
              <a:rPr lang="en-US" altLang="zh-TW" dirty="0" smtClean="0"/>
              <a:t>greedy  (</a:t>
            </a:r>
            <a:r>
              <a:rPr lang="en-US" altLang="zh-TW" dirty="0" err="1" smtClean="0"/>
              <a:t>qsort+struct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zh-TW" dirty="0"/>
              <a:t>分析</a:t>
            </a:r>
            <a:r>
              <a:rPr lang="en-US" altLang="zh-TW" dirty="0"/>
              <a:t>: </a:t>
            </a:r>
            <a:r>
              <a:rPr lang="zh-TW" altLang="zh-TW" dirty="0"/>
              <a:t>疊磁磚越高越好</a:t>
            </a:r>
            <a:r>
              <a:rPr lang="en-US" altLang="zh-TW" dirty="0"/>
              <a:t>, </a:t>
            </a:r>
            <a:r>
              <a:rPr lang="zh-TW" altLang="zh-TW" dirty="0"/>
              <a:t>用量沒限制</a:t>
            </a:r>
            <a:r>
              <a:rPr lang="en-US" altLang="zh-TW" dirty="0"/>
              <a:t>, </a:t>
            </a:r>
            <a:r>
              <a:rPr lang="zh-TW" altLang="zh-TW" dirty="0"/>
              <a:t>可以轉</a:t>
            </a:r>
            <a:r>
              <a:rPr lang="en-US" altLang="zh-TW" dirty="0"/>
              <a:t>90</a:t>
            </a:r>
            <a:r>
              <a:rPr lang="zh-TW" altLang="zh-TW" dirty="0"/>
              <a:t>度</a:t>
            </a:r>
            <a:r>
              <a:rPr lang="en-US" altLang="zh-TW" dirty="0"/>
              <a:t>, </a:t>
            </a:r>
            <a:r>
              <a:rPr lang="zh-TW" altLang="zh-TW" dirty="0"/>
              <a:t>所以一種可以當兩種</a:t>
            </a:r>
          </a:p>
          <a:p>
            <a:r>
              <a:rPr lang="zh-TW" altLang="zh-TW" dirty="0"/>
              <a:t>限制為</a:t>
            </a:r>
            <a:r>
              <a:rPr lang="en-US" altLang="zh-TW" dirty="0"/>
              <a:t>: </a:t>
            </a:r>
            <a:r>
              <a:rPr lang="zh-TW" altLang="zh-TW" dirty="0"/>
              <a:t>寬度要越來越小</a:t>
            </a:r>
            <a:r>
              <a:rPr lang="en-US" altLang="zh-TW" dirty="0"/>
              <a:t>, </a:t>
            </a:r>
            <a:r>
              <a:rPr lang="zh-TW" altLang="zh-TW" dirty="0"/>
              <a:t>相同寬度也不可以重複</a:t>
            </a:r>
            <a:r>
              <a:rPr lang="en-US" altLang="zh-TW" dirty="0"/>
              <a:t>=&gt;</a:t>
            </a:r>
            <a:endParaRPr lang="zh-TW" altLang="zh-TW" dirty="0"/>
          </a:p>
          <a:p>
            <a:pPr lvl="1"/>
            <a:r>
              <a:rPr lang="zh-TW" altLang="zh-TW" dirty="0"/>
              <a:t>同樣寬度一定選最高的</a:t>
            </a:r>
            <a:r>
              <a:rPr lang="en-US" altLang="zh-TW" dirty="0"/>
              <a:t>, </a:t>
            </a:r>
            <a:r>
              <a:rPr lang="zh-TW" altLang="zh-TW" dirty="0"/>
              <a:t>不同寬度不堆白不</a:t>
            </a:r>
            <a:r>
              <a:rPr lang="zh-TW" altLang="zh-TW" dirty="0" smtClean="0"/>
              <a:t>堆</a:t>
            </a:r>
            <a:r>
              <a:rPr lang="en-US" altLang="zh-TW" dirty="0"/>
              <a:t>=&gt;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GREEDY</a:t>
            </a:r>
            <a:endParaRPr lang="zh-TW" altLang="zh-TW" dirty="0"/>
          </a:p>
          <a:p>
            <a:r>
              <a:rPr lang="zh-TW" altLang="zh-TW" dirty="0"/>
              <a:t>解法</a:t>
            </a:r>
            <a:r>
              <a:rPr lang="en-US" altLang="zh-TW" dirty="0"/>
              <a:t>: </a:t>
            </a:r>
            <a:endParaRPr lang="zh-TW" altLang="zh-TW" dirty="0"/>
          </a:p>
          <a:p>
            <a:pPr lvl="0"/>
            <a:r>
              <a:rPr lang="zh-TW" altLang="zh-TW" dirty="0"/>
              <a:t>每個磁磚複製</a:t>
            </a:r>
            <a:r>
              <a:rPr lang="zh-TW" altLang="zh-TW" dirty="0" smtClean="0"/>
              <a:t>一個</a:t>
            </a:r>
            <a:r>
              <a:rPr lang="zh-TW" altLang="en-US" dirty="0" smtClean="0"/>
              <a:t>轉</a:t>
            </a:r>
            <a:r>
              <a:rPr lang="en-US" altLang="zh-TW" dirty="0" smtClean="0"/>
              <a:t>90</a:t>
            </a:r>
            <a:r>
              <a:rPr lang="zh-TW" altLang="zh-TW" dirty="0"/>
              <a:t>度的</a:t>
            </a:r>
          </a:p>
          <a:p>
            <a:pPr lvl="0"/>
            <a:r>
              <a:rPr lang="zh-TW" altLang="zh-TW" dirty="0"/>
              <a:t>相同寬度選最高的</a:t>
            </a:r>
            <a:r>
              <a:rPr lang="en-US" altLang="zh-TW" dirty="0"/>
              <a:t>(</a:t>
            </a:r>
            <a:r>
              <a:rPr lang="zh-TW" altLang="zh-TW" dirty="0"/>
              <a:t>刪除其他的</a:t>
            </a:r>
            <a:r>
              <a:rPr lang="en-US" altLang="zh-TW" dirty="0"/>
              <a:t>), </a:t>
            </a:r>
            <a:r>
              <a:rPr lang="zh-TW" altLang="zh-TW" dirty="0"/>
              <a:t>然後加總就是答案了</a:t>
            </a:r>
          </a:p>
          <a:p>
            <a:pPr lvl="0"/>
            <a:r>
              <a:rPr lang="zh-TW" altLang="zh-TW" dirty="0"/>
              <a:t>相同寬度可以用</a:t>
            </a:r>
            <a:r>
              <a:rPr lang="en-US" altLang="zh-TW" dirty="0" smtClean="0"/>
              <a:t>sorting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sorting</a:t>
            </a:r>
            <a:r>
              <a:rPr lang="zh-TW" altLang="zh-TW" dirty="0" smtClean="0"/>
              <a:t>後</a:t>
            </a:r>
            <a:r>
              <a:rPr lang="zh-TW" altLang="en-US" dirty="0" smtClean="0"/>
              <a:t>相同數字</a:t>
            </a:r>
            <a:r>
              <a:rPr lang="zh-TW" altLang="zh-TW" dirty="0" smtClean="0"/>
              <a:t>會</a:t>
            </a:r>
            <a:r>
              <a:rPr lang="zh-TW" altLang="zh-TW" dirty="0"/>
              <a:t>在</a:t>
            </a:r>
            <a:r>
              <a:rPr lang="zh-TW" altLang="zh-TW" dirty="0" smtClean="0"/>
              <a:t>一起</a:t>
            </a:r>
            <a:r>
              <a:rPr lang="zh-TW" altLang="en-US" dirty="0" smtClean="0"/>
              <a:t>，這也是</a:t>
            </a:r>
            <a:r>
              <a:rPr lang="en-US" altLang="zh-TW" dirty="0" smtClean="0"/>
              <a:t>sorting</a:t>
            </a:r>
            <a:r>
              <a:rPr lang="zh-TW" altLang="en-US" dirty="0" smtClean="0"/>
              <a:t>重要用途</a:t>
            </a:r>
            <a:endParaRPr lang="zh-TW" altLang="zh-TW" dirty="0"/>
          </a:p>
          <a:p>
            <a:r>
              <a:rPr lang="zh-TW" altLang="zh-TW" dirty="0"/>
              <a:t>本題也可以看成</a:t>
            </a:r>
            <a:r>
              <a:rPr lang="en-US" altLang="zh-TW" dirty="0" err="1"/>
              <a:t>sorting+sweep-line</a:t>
            </a:r>
            <a:r>
              <a:rPr lang="en-US" altLang="zh-TW" dirty="0"/>
              <a:t> </a:t>
            </a:r>
            <a:r>
              <a:rPr lang="en-US" altLang="zh-TW" dirty="0" err="1"/>
              <a:t>alg</a:t>
            </a:r>
            <a:r>
              <a:rPr lang="zh-TW" altLang="zh-TW" dirty="0"/>
              <a:t>之應用</a:t>
            </a:r>
          </a:p>
          <a:p>
            <a:r>
              <a:rPr lang="en-US" altLang="zh-TW" dirty="0"/>
              <a:t> </a:t>
            </a:r>
            <a:r>
              <a:rPr lang="zh-TW" altLang="zh-TW" dirty="0" smtClean="0"/>
              <a:t>時間</a:t>
            </a:r>
            <a:r>
              <a:rPr lang="zh-TW" altLang="zh-TW" dirty="0"/>
              <a:t>複雜度</a:t>
            </a:r>
            <a:r>
              <a:rPr lang="en-US" altLang="zh-TW" dirty="0"/>
              <a:t>=</a:t>
            </a:r>
            <a:r>
              <a:rPr lang="en-US" altLang="zh-TW" dirty="0" err="1"/>
              <a:t>sorting+linear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588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structure:</a:t>
            </a:r>
            <a:endParaRPr lang="zh-TW" altLang="zh-TW" dirty="0"/>
          </a:p>
          <a:p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w,h</a:t>
            </a:r>
            <a:r>
              <a:rPr lang="en-US" altLang="zh-TW" dirty="0"/>
              <a:t>;} PAIR;</a:t>
            </a:r>
            <a:endParaRPr lang="zh-TW" altLang="zh-TW" dirty="0"/>
          </a:p>
          <a:p>
            <a:r>
              <a:rPr lang="en-US" altLang="zh-TW" dirty="0"/>
              <a:t>SORTING: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cmpr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PAIR *e1, </a:t>
            </a:r>
            <a:r>
              <a:rPr lang="en-US" altLang="zh-TW" dirty="0" err="1"/>
              <a:t>const</a:t>
            </a:r>
            <a:r>
              <a:rPr lang="en-US" altLang="zh-TW" dirty="0"/>
              <a:t> PAIR *e2)</a:t>
            </a:r>
            <a:endParaRPr lang="zh-TW" altLang="zh-TW" dirty="0"/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return </a:t>
            </a:r>
            <a:r>
              <a:rPr lang="en-US" altLang="zh-TW" dirty="0"/>
              <a:t>e2-&gt;w - e1-&gt;w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zh-TW" dirty="0"/>
          </a:p>
          <a:p>
            <a:r>
              <a:rPr lang="en-US" altLang="zh-TW" dirty="0" err="1"/>
              <a:t>qsort</a:t>
            </a:r>
            <a:r>
              <a:rPr lang="en-US" altLang="zh-TW" dirty="0"/>
              <a:t>(</a:t>
            </a:r>
            <a:r>
              <a:rPr lang="en-US" altLang="zh-TW" dirty="0" err="1"/>
              <a:t>a,n,sizeof</a:t>
            </a:r>
            <a:r>
              <a:rPr lang="en-US" altLang="zh-TW" dirty="0"/>
              <a:t>(PAIR),</a:t>
            </a:r>
            <a:r>
              <a:rPr lang="en-US" altLang="zh-TW" dirty="0" err="1"/>
              <a:t>cmpr</a:t>
            </a:r>
            <a:r>
              <a:rPr lang="en-US" altLang="zh-TW" dirty="0"/>
              <a:t>);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532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要開始</a:t>
            </a:r>
            <a:r>
              <a:rPr lang="zh-TW" altLang="en-US" dirty="0" smtClean="0"/>
              <a:t>了，從簡單的暖身題開始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48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zh-TW" dirty="0"/>
              <a:t>b07, </a:t>
            </a:r>
            <a:r>
              <a:rPr lang="pl-PL" altLang="zh-TW" dirty="0" smtClean="0"/>
              <a:t>babysitter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greedy (</a:t>
            </a:r>
            <a:r>
              <a:rPr lang="en-US" altLang="zh-TW" dirty="0" err="1" smtClean="0"/>
              <a:t>qsort+struct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Angelina Jolie and Brad Pitt have 6 children. Since they are both super stars and very busy, they want to hire some part-time baby sitters for their young children. After screening thousands of applicants, there are several candidates. </a:t>
            </a:r>
            <a:r>
              <a:rPr lang="en-US" altLang="zh-TW" sz="2400" dirty="0">
                <a:solidFill>
                  <a:srgbClr val="FF0000"/>
                </a:solidFill>
              </a:rPr>
              <a:t>Each candidate can oﬀer a continuous interval of working time</a:t>
            </a:r>
            <a:r>
              <a:rPr lang="en-US" altLang="zh-TW" sz="2400" dirty="0"/>
              <a:t>. Suppose we have </a:t>
            </a:r>
            <a:r>
              <a:rPr lang="en-US" altLang="zh-TW" sz="2400" dirty="0" smtClean="0"/>
              <a:t>divided </a:t>
            </a:r>
            <a:r>
              <a:rPr lang="en-US" altLang="zh-TW" sz="2400" dirty="0"/>
              <a:t>a day into 200 units, named 0-199, and the union of all working interval covers the whole day. You are asked to write a program for computing the </a:t>
            </a:r>
            <a:r>
              <a:rPr lang="en-US" altLang="zh-TW" sz="2400" dirty="0">
                <a:solidFill>
                  <a:srgbClr val="FF0000"/>
                </a:solidFill>
              </a:rPr>
              <a:t>minimum number of baby sitters whose working time intervals cover the whole day</a:t>
            </a:r>
            <a:r>
              <a:rPr lang="en-US" altLang="zh-TW" sz="2400" dirty="0"/>
              <a:t>.</a:t>
            </a:r>
            <a:endParaRPr lang="zh-TW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8689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zh-TW" dirty="0"/>
              <a:t>分析</a:t>
            </a:r>
            <a:r>
              <a:rPr lang="en-US" altLang="zh-TW" dirty="0"/>
              <a:t>: </a:t>
            </a:r>
            <a:r>
              <a:rPr lang="zh-TW" altLang="zh-TW" dirty="0"/>
              <a:t>給一群</a:t>
            </a:r>
            <a:r>
              <a:rPr lang="en-US" altLang="zh-TW" dirty="0" err="1"/>
              <a:t>inteverals</a:t>
            </a:r>
            <a:r>
              <a:rPr lang="en-US" altLang="zh-TW" dirty="0"/>
              <a:t>  </a:t>
            </a:r>
            <a:r>
              <a:rPr lang="zh-TW" altLang="zh-TW" dirty="0"/>
              <a:t>找最少個數能涵蓋整個區段</a:t>
            </a:r>
            <a:r>
              <a:rPr lang="en-US" altLang="zh-TW" dirty="0"/>
              <a:t>0-199</a:t>
            </a:r>
            <a:endParaRPr lang="zh-TW" altLang="zh-TW" dirty="0"/>
          </a:p>
          <a:p>
            <a:r>
              <a:rPr lang="zh-TW" altLang="zh-TW" dirty="0"/>
              <a:t>假設我們從左往右看</a:t>
            </a:r>
            <a:r>
              <a:rPr lang="en-US" altLang="zh-TW" dirty="0"/>
              <a:t>, </a:t>
            </a:r>
            <a:r>
              <a:rPr lang="zh-TW" altLang="zh-TW" dirty="0"/>
              <a:t>在左端為</a:t>
            </a:r>
            <a:r>
              <a:rPr lang="en-US" altLang="zh-TW" dirty="0"/>
              <a:t>0</a:t>
            </a:r>
            <a:r>
              <a:rPr lang="zh-TW" altLang="zh-TW" dirty="0"/>
              <a:t>的那些中</a:t>
            </a:r>
            <a:r>
              <a:rPr lang="en-US" altLang="zh-TW" dirty="0"/>
              <a:t>, </a:t>
            </a:r>
            <a:r>
              <a:rPr lang="zh-TW" altLang="zh-TW" dirty="0"/>
              <a:t>一定要挑一個</a:t>
            </a:r>
          </a:p>
          <a:p>
            <a:pPr lvl="1"/>
            <a:r>
              <a:rPr lang="zh-TW" altLang="zh-TW" dirty="0"/>
              <a:t>挑哪一個</a:t>
            </a:r>
            <a:r>
              <a:rPr lang="en-US" altLang="zh-TW" dirty="0"/>
              <a:t>?  </a:t>
            </a:r>
            <a:r>
              <a:rPr lang="zh-TW" altLang="zh-TW" dirty="0"/>
              <a:t>挑短不如挑長</a:t>
            </a:r>
            <a:r>
              <a:rPr lang="en-US" altLang="zh-TW" dirty="0"/>
              <a:t>=&gt;</a:t>
            </a:r>
            <a:r>
              <a:rPr lang="zh-TW" altLang="zh-TW" dirty="0"/>
              <a:t>挑右端點最大者</a:t>
            </a:r>
          </a:p>
          <a:p>
            <a:r>
              <a:rPr lang="en-US" altLang="zh-TW" dirty="0"/>
              <a:t> </a:t>
            </a:r>
            <a:r>
              <a:rPr lang="zh-TW" altLang="zh-TW" dirty="0" smtClean="0"/>
              <a:t>那麼</a:t>
            </a:r>
            <a:r>
              <a:rPr lang="en-US" altLang="zh-TW" dirty="0"/>
              <a:t>, </a:t>
            </a:r>
            <a:r>
              <a:rPr lang="zh-TW" altLang="zh-TW" dirty="0"/>
              <a:t>接著目前已經涵蓋某一區段</a:t>
            </a:r>
            <a:r>
              <a:rPr lang="en-US" altLang="zh-TW" dirty="0"/>
              <a:t>(</a:t>
            </a:r>
            <a:r>
              <a:rPr lang="zh-TW" altLang="zh-TW" dirty="0"/>
              <a:t>假設右端點是</a:t>
            </a:r>
            <a:r>
              <a:rPr lang="en-US" altLang="zh-TW" dirty="0"/>
              <a:t>r)  </a:t>
            </a:r>
            <a:endParaRPr lang="zh-TW" altLang="zh-TW" dirty="0"/>
          </a:p>
          <a:p>
            <a:r>
              <a:rPr lang="zh-TW" altLang="zh-TW" dirty="0"/>
              <a:t>所有跟目前有相接</a:t>
            </a:r>
            <a:r>
              <a:rPr lang="en-US" altLang="zh-TW" dirty="0"/>
              <a:t>(left&lt;=r+1)</a:t>
            </a:r>
            <a:r>
              <a:rPr lang="zh-TW" altLang="zh-TW" dirty="0"/>
              <a:t>的中間必須挑一個</a:t>
            </a:r>
          </a:p>
          <a:p>
            <a:pPr lvl="1"/>
            <a:r>
              <a:rPr lang="zh-TW" altLang="zh-TW" dirty="0"/>
              <a:t>挑右端最大者</a:t>
            </a:r>
          </a:p>
          <a:p>
            <a:r>
              <a:rPr lang="en-US" altLang="zh-TW" dirty="0"/>
              <a:t>….</a:t>
            </a:r>
            <a:endParaRPr lang="zh-TW" altLang="zh-TW" dirty="0"/>
          </a:p>
          <a:p>
            <a:r>
              <a:rPr lang="zh-TW" altLang="zh-TW" dirty="0"/>
              <a:t>排序後</a:t>
            </a:r>
            <a:r>
              <a:rPr lang="en-US" altLang="zh-TW" dirty="0"/>
              <a:t>GREEDY</a:t>
            </a:r>
            <a:r>
              <a:rPr lang="zh-TW" altLang="zh-TW" dirty="0"/>
              <a:t>就是答案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本題</a:t>
            </a:r>
            <a:r>
              <a:rPr lang="en-US" altLang="zh-TW" dirty="0"/>
              <a:t>INPUT</a:t>
            </a:r>
            <a:r>
              <a:rPr lang="zh-TW" altLang="zh-TW" dirty="0"/>
              <a:t>讀取稍微麻煩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陷阱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zh-TW" dirty="0" smtClean="0">
                <a:solidFill>
                  <a:srgbClr val="FF0000"/>
                </a:solidFill>
              </a:rPr>
              <a:t>左右</a:t>
            </a:r>
            <a:r>
              <a:rPr lang="zh-TW" altLang="zh-TW" dirty="0">
                <a:solidFill>
                  <a:srgbClr val="FF0000"/>
                </a:solidFill>
              </a:rPr>
              <a:t>端點順序要自己判斷</a:t>
            </a:r>
          </a:p>
          <a:p>
            <a:r>
              <a:rPr lang="zh-TW" altLang="zh-TW" dirty="0"/>
              <a:t>每筆未指定行數</a:t>
            </a:r>
            <a:r>
              <a:rPr lang="en-US" altLang="zh-TW" dirty="0"/>
              <a:t>  </a:t>
            </a:r>
            <a:r>
              <a:rPr lang="zh-TW" altLang="zh-TW" dirty="0"/>
              <a:t>讀到空行或檔案結尾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777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gets(buffer</a:t>
            </a:r>
            <a:r>
              <a:rPr lang="en-US" altLang="zh-TW" dirty="0"/>
              <a:t>);</a:t>
            </a:r>
          </a:p>
          <a:p>
            <a:r>
              <a:rPr lang="en-US" altLang="zh-TW" dirty="0" err="1" smtClean="0"/>
              <a:t>sscanf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buffer</a:t>
            </a:r>
            <a:r>
              <a:rPr lang="en-US" altLang="zh-TW" dirty="0" err="1"/>
              <a:t>,"%d",&amp;n</a:t>
            </a:r>
            <a:r>
              <a:rPr lang="en-US" altLang="zh-TW" dirty="0" smtClean="0"/>
              <a:t>); // </a:t>
            </a:r>
            <a:r>
              <a:rPr lang="en-US" altLang="zh-TW" dirty="0" smtClean="0">
                <a:solidFill>
                  <a:srgbClr val="FF0000"/>
                </a:solidFill>
              </a:rPr>
              <a:t>read the number of test cases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gets(buffer); //</a:t>
            </a:r>
            <a:r>
              <a:rPr lang="zh-TW" altLang="en-US" dirty="0" smtClean="0">
                <a:solidFill>
                  <a:srgbClr val="FF0000"/>
                </a:solidFill>
              </a:rPr>
              <a:t>空行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for </a:t>
            </a:r>
            <a:r>
              <a:rPr lang="en-US" altLang="zh-TW" dirty="0"/>
              <a:t>(ii=0;ii&lt;</a:t>
            </a:r>
            <a:r>
              <a:rPr lang="en-US" altLang="zh-TW" dirty="0" err="1"/>
              <a:t>n;ii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gets(buffer);j=0;</a:t>
            </a:r>
          </a:p>
          <a:p>
            <a:r>
              <a:rPr lang="en-US" altLang="zh-TW" dirty="0"/>
              <a:t>	while (buffer[0]!=0)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空行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  </a:t>
            </a:r>
            <a:r>
              <a:rPr lang="en-US" altLang="zh-TW" dirty="0"/>
              <a:t>	</a:t>
            </a:r>
            <a:r>
              <a:rPr lang="en-US" altLang="zh-TW" dirty="0" err="1"/>
              <a:t>sscanf</a:t>
            </a:r>
            <a:r>
              <a:rPr lang="en-US" altLang="zh-TW" dirty="0"/>
              <a:t>(</a:t>
            </a:r>
            <a:r>
              <a:rPr lang="en-US" altLang="zh-TW" dirty="0" err="1"/>
              <a:t>buffer,"%d</a:t>
            </a:r>
            <a:r>
              <a:rPr lang="en-US" altLang="zh-TW" dirty="0"/>
              <a:t> %d",&amp;(a[j].left),&amp;(a[j].right));</a:t>
            </a:r>
          </a:p>
          <a:p>
            <a:r>
              <a:rPr lang="en-US" altLang="zh-TW" dirty="0"/>
              <a:t>		if (a[j].left&gt;a[j].right) {</a:t>
            </a:r>
          </a:p>
          <a:p>
            <a:r>
              <a:rPr lang="en-US" altLang="zh-TW" dirty="0"/>
              <a:t>			</a:t>
            </a:r>
            <a:r>
              <a:rPr lang="zh-TW" altLang="en-US" dirty="0" smtClean="0"/>
              <a:t>左右顛倒</a:t>
            </a:r>
            <a:r>
              <a:rPr lang="en-US" altLang="zh-TW" dirty="0" smtClean="0"/>
              <a:t>;}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smtClean="0"/>
              <a:t>j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		</a:t>
            </a:r>
            <a:r>
              <a:rPr lang="en-US" altLang="zh-TW" dirty="0" smtClean="0"/>
              <a:t>if </a:t>
            </a:r>
            <a:r>
              <a:rPr lang="en-US" altLang="zh-TW" dirty="0"/>
              <a:t>(gets(buffer)==NULL) break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r>
              <a:rPr lang="en-US" altLang="zh-TW" dirty="0" smtClean="0"/>
              <a:t>// </a:t>
            </a:r>
            <a:r>
              <a:rPr lang="en-US" altLang="zh-TW" dirty="0" smtClean="0">
                <a:solidFill>
                  <a:srgbClr val="FF0000"/>
                </a:solidFill>
              </a:rPr>
              <a:t>end of  file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4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1647"/>
              </p:ext>
            </p:extLst>
          </p:nvPr>
        </p:nvGraphicFramePr>
        <p:xfrm>
          <a:off x="1043608" y="1628800"/>
          <a:ext cx="6840760" cy="4614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5498"/>
                <a:gridCol w="3205262"/>
              </a:tblGrid>
              <a:tr h="448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Polynomials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smtClean="0">
                          <a:effectLst/>
                        </a:rPr>
                        <a:t>Array (warm-up)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</a:tr>
              <a:tr h="448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Application of Common Divisor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smtClean="0">
                          <a:effectLst/>
                        </a:rPr>
                        <a:t>Math 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(warm-up)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</a:tr>
              <a:tr h="448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Cycle length in decimal expansion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simulation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</a:tr>
              <a:tr h="4480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最大矩形面積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brute force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</a:tr>
              <a:tr h="448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x^y</a:t>
                      </a:r>
                      <a:r>
                        <a:rPr lang="en-US" sz="2400" u="none" strike="noStrike" dirty="0">
                          <a:effectLst/>
                        </a:rPr>
                        <a:t>)%N detect 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simulation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</a:tr>
              <a:tr h="448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X^Y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快速冪</a:t>
                      </a:r>
                      <a:r>
                        <a:rPr lang="en-US" altLang="zh-TW" sz="2400" u="none" strike="noStrike">
                          <a:effectLst/>
                        </a:rPr>
                        <a:t>, </a:t>
                      </a:r>
                      <a:r>
                        <a:rPr lang="en-US" sz="2400" u="none" strike="noStrike">
                          <a:effectLst/>
                        </a:rPr>
                        <a:t>Fermat little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</a:tr>
              <a:tr h="448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fib(n)%P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快速冪</a:t>
                      </a:r>
                      <a:r>
                        <a:rPr lang="en-US" altLang="zh-TW" sz="2400" u="none" strike="noStrike">
                          <a:effectLst/>
                        </a:rPr>
                        <a:t>, </a:t>
                      </a:r>
                      <a:r>
                        <a:rPr lang="en-US" sz="2400" u="none" strike="noStrike">
                          <a:effectLst/>
                        </a:rPr>
                        <a:t>Fermat little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</a:tr>
              <a:tr h="448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Binary Conversion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simulation, string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</a:tr>
              <a:tr h="448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Frog on a line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simulation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5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輸入提醒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常見的不同輸入給定方式</a:t>
            </a:r>
            <a:endParaRPr lang="en-US" altLang="zh-TW" dirty="0" smtClean="0"/>
          </a:p>
          <a:p>
            <a:r>
              <a:rPr lang="zh-TW" altLang="en-US" dirty="0" smtClean="0"/>
              <a:t>自我測試時將</a:t>
            </a:r>
            <a:r>
              <a:rPr lang="zh-TW" altLang="en-US" dirty="0"/>
              <a:t>輸入檔讀入的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command line + redirection</a:t>
            </a:r>
          </a:p>
          <a:p>
            <a:pPr lvl="2"/>
            <a:r>
              <a:rPr lang="zh-TW" altLang="en-US" dirty="0"/>
              <a:t>任何</a:t>
            </a:r>
            <a:r>
              <a:rPr lang="zh-TW" altLang="en-US" dirty="0" smtClean="0"/>
              <a:t>輸入其實從一個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過來，</a:t>
            </a:r>
            <a:r>
              <a:rPr lang="en-US" altLang="zh-TW" dirty="0" smtClean="0"/>
              <a:t>C(</a:t>
            </a:r>
            <a:r>
              <a:rPr lang="en-US" altLang="zh-TW" dirty="0" err="1" smtClean="0"/>
              <a:t>unix</a:t>
            </a:r>
            <a:r>
              <a:rPr lang="en-US" altLang="zh-TW" dirty="0" smtClean="0"/>
              <a:t>)</a:t>
            </a:r>
            <a:r>
              <a:rPr lang="zh-TW" altLang="en-US" dirty="0" smtClean="0"/>
              <a:t>對待</a:t>
            </a:r>
            <a:r>
              <a:rPr lang="zh-TW" altLang="en-US" dirty="0"/>
              <a:t>檔案和</a:t>
            </a:r>
            <a:r>
              <a:rPr lang="zh-TW" altLang="en-US" dirty="0" smtClean="0"/>
              <a:t>裝置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stdin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stdout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stderr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是一樣的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當測試資料大時，無法</a:t>
            </a:r>
            <a:r>
              <a:rPr lang="en-US" altLang="zh-TW" dirty="0" smtClean="0"/>
              <a:t>copy-paste</a:t>
            </a:r>
            <a:r>
              <a:rPr lang="zh-TW" altLang="en-US" dirty="0" smtClean="0"/>
              <a:t>，可以用</a:t>
            </a:r>
            <a:r>
              <a:rPr lang="en-US" altLang="zh-TW" dirty="0" err="1" smtClean="0"/>
              <a:t>freopen</a:t>
            </a:r>
            <a:r>
              <a:rPr lang="en-US" altLang="zh-TW" dirty="0" smtClean="0"/>
              <a:t>(“test.in”,”r”,</a:t>
            </a:r>
            <a:r>
              <a:rPr lang="en-US" altLang="zh-TW" dirty="0" err="1" smtClean="0"/>
              <a:t>stdin</a:t>
            </a:r>
            <a:r>
              <a:rPr lang="en-US" altLang="zh-TW" dirty="0" smtClean="0"/>
              <a:t>) 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stdin</a:t>
            </a:r>
            <a:r>
              <a:rPr lang="zh-TW" altLang="en-US" dirty="0" smtClean="0"/>
              <a:t>改從檔案來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freopen</a:t>
            </a:r>
            <a:r>
              <a:rPr lang="en-US" altLang="zh-TW" dirty="0" smtClean="0"/>
              <a:t>(“test.out”,”w”,</a:t>
            </a:r>
            <a:r>
              <a:rPr lang="en-US" altLang="zh-TW" dirty="0" err="1" smtClean="0"/>
              <a:t>stdout</a:t>
            </a:r>
            <a:r>
              <a:rPr lang="en-US" altLang="zh-TW" dirty="0" smtClean="0"/>
              <a:t>)</a:t>
            </a:r>
            <a:r>
              <a:rPr lang="zh-TW" altLang="en-US" dirty="0"/>
              <a:t>將</a:t>
            </a:r>
            <a:r>
              <a:rPr lang="en-US" altLang="zh-TW" dirty="0" err="1" smtClean="0"/>
              <a:t>stdout</a:t>
            </a:r>
            <a:r>
              <a:rPr lang="zh-TW" altLang="en-US" dirty="0" smtClean="0"/>
              <a:t>改成存到檔案去。上傳時記得把這指令遮掉就回到</a:t>
            </a:r>
            <a:r>
              <a:rPr lang="en-US" altLang="zh-TW" dirty="0" err="1" smtClean="0"/>
              <a:t>stdio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Unix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windows (dos)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檔換行格式不同，字元字串和數字混讀時要小心。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9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文字檔中都</a:t>
            </a:r>
            <a:r>
              <a:rPr lang="zh-TW" altLang="en-US" dirty="0" smtClean="0"/>
              <a:t>是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包含可見不可見</a:t>
            </a:r>
            <a:endParaRPr lang="en-US" altLang="zh-TW" dirty="0" smtClean="0"/>
          </a:p>
          <a:p>
            <a:r>
              <a:rPr lang="en-US" altLang="zh-TW" dirty="0" smtClean="0"/>
              <a:t>White space</a:t>
            </a:r>
            <a:r>
              <a:rPr lang="zh-TW" altLang="en-US" dirty="0" smtClean="0"/>
              <a:t>包含空白</a:t>
            </a:r>
            <a:r>
              <a:rPr lang="zh-TW" altLang="en-US" dirty="0" smtClean="0">
                <a:latin typeface="新細明體"/>
                <a:ea typeface="新細明體"/>
              </a:rPr>
              <a:t>、</a:t>
            </a:r>
            <a:r>
              <a:rPr lang="zh-TW" altLang="en-US" dirty="0" smtClean="0"/>
              <a:t>定位</a:t>
            </a:r>
            <a:r>
              <a:rPr lang="zh-TW" altLang="en-US" dirty="0">
                <a:latin typeface="新細明體"/>
              </a:rPr>
              <a:t>、</a:t>
            </a:r>
            <a:r>
              <a:rPr lang="zh-TW" altLang="en-US" dirty="0" smtClean="0"/>
              <a:t>換行。腳色通常一樣</a:t>
            </a:r>
            <a:endParaRPr lang="en-US" altLang="zh-TW" dirty="0" smtClean="0"/>
          </a:p>
          <a:p>
            <a:r>
              <a:rPr lang="en-US" altLang="zh-TW" dirty="0" err="1" smtClean="0"/>
              <a:t>Scanf</a:t>
            </a:r>
            <a:r>
              <a:rPr lang="zh-TW" altLang="en-US" dirty="0" smtClean="0"/>
              <a:t>基本上做輸入和轉換兩件事，功能強大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Scanf</a:t>
            </a:r>
            <a:r>
              <a:rPr lang="en-US" altLang="zh-TW" dirty="0" smtClean="0"/>
              <a:t>(“%</a:t>
            </a:r>
            <a:r>
              <a:rPr lang="en-US" altLang="zh-TW" dirty="0" err="1" smtClean="0"/>
              <a:t>d,%d,%d</a:t>
            </a:r>
            <a:r>
              <a:rPr lang="en-US" altLang="zh-TW" dirty="0" smtClean="0"/>
              <a:t>”,…)</a:t>
            </a:r>
            <a:r>
              <a:rPr lang="zh-TW" altLang="en-US" dirty="0" smtClean="0"/>
              <a:t>可以讀出逗號分隔的整數。</a:t>
            </a:r>
            <a:r>
              <a:rPr lang="en-US" altLang="zh-TW" dirty="0" smtClean="0"/>
              <a:t>Format</a:t>
            </a:r>
            <a:r>
              <a:rPr lang="zh-TW" altLang="en-US" dirty="0" smtClean="0"/>
              <a:t>字串中的額外字元是要讀出丟掉的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Scanf</a:t>
            </a:r>
            <a:r>
              <a:rPr lang="zh-TW" altLang="en-US" dirty="0" smtClean="0"/>
              <a:t>讀字串碰到空白會中止</a:t>
            </a:r>
            <a:endParaRPr lang="en-US" altLang="zh-TW" dirty="0" smtClean="0"/>
          </a:p>
          <a:p>
            <a:pPr lvl="1"/>
            <a:r>
              <a:rPr lang="zh-TW" altLang="en-US" dirty="0"/>
              <a:t>檔案如果讀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eof</a:t>
            </a:r>
            <a:r>
              <a:rPr lang="zh-TW" altLang="en-US" dirty="0" smtClean="0"/>
              <a:t>結束，用鍵盤輸入時如何打</a:t>
            </a:r>
            <a:r>
              <a:rPr lang="en-US" altLang="zh-TW" dirty="0" err="1" smtClean="0"/>
              <a:t>eof</a:t>
            </a:r>
            <a:r>
              <a:rPr lang="en-US" altLang="zh-TW" dirty="0" smtClean="0"/>
              <a:t>: [ctrl]-z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67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2986</Words>
  <Application>Microsoft Office PowerPoint</Application>
  <PresentationFormat>如螢幕大小 (4:3)</PresentationFormat>
  <Paragraphs>461</Paragraphs>
  <Slides>62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3" baseType="lpstr">
      <vt:lpstr>Office 佈景主題</vt:lpstr>
      <vt:lpstr>Part II 解題練習</vt:lpstr>
      <vt:lpstr>講解題目</vt:lpstr>
      <vt:lpstr>開始之前，學一點C++吧</vt:lpstr>
      <vt:lpstr>一分鐘變成C++</vt:lpstr>
      <vt:lpstr>了解一下compiler設定</vt:lpstr>
      <vt:lpstr>要開始了，從簡單的暖身題開始</vt:lpstr>
      <vt:lpstr>Simulation</vt:lpstr>
      <vt:lpstr>輸入提醒</vt:lpstr>
      <vt:lpstr>More about input</vt:lpstr>
      <vt:lpstr>A02最大矩形面積-Brute Force</vt:lpstr>
      <vt:lpstr>PowerPoint 簡報</vt:lpstr>
      <vt:lpstr>a03: Cycle length in decimal expansion -simulation</vt:lpstr>
      <vt:lpstr>PowerPoint 簡報</vt:lpstr>
      <vt:lpstr>(x^y)%N detect cycle</vt:lpstr>
      <vt:lpstr>PowerPoint 簡報</vt:lpstr>
      <vt:lpstr>Power and exponential functions</vt:lpstr>
      <vt:lpstr>PowerPoint 簡報</vt:lpstr>
      <vt:lpstr>fib(n)%P</vt:lpstr>
      <vt:lpstr>PowerPoint 簡報</vt:lpstr>
      <vt:lpstr>PowerPoint 簡報</vt:lpstr>
      <vt:lpstr>PowerPoint 簡報</vt:lpstr>
      <vt:lpstr>b01: Binary Conversion -simulation</vt:lpstr>
      <vt:lpstr>轉換字串</vt:lpstr>
      <vt:lpstr>b02: Frog on a line -simulation</vt:lpstr>
      <vt:lpstr>Greedy strategy</vt:lpstr>
      <vt:lpstr>Using qsort</vt:lpstr>
      <vt:lpstr>PowerPoint 簡報</vt:lpstr>
      <vt:lpstr>PowerPoint 簡報</vt:lpstr>
      <vt:lpstr>Sort in C++</vt:lpstr>
      <vt:lpstr>PowerPoint 簡報</vt:lpstr>
      <vt:lpstr>PowerPoint 簡報</vt:lpstr>
      <vt:lpstr>User defined structure</vt:lpstr>
      <vt:lpstr>自訂比較函數</vt:lpstr>
      <vt:lpstr>很難嗎?</vt:lpstr>
      <vt:lpstr>greedy</vt:lpstr>
      <vt:lpstr>a04, one-on-one -greedy (qsort)</vt:lpstr>
      <vt:lpstr>PowerPoint 簡報</vt:lpstr>
      <vt:lpstr>b03, matching points -greedy (qsort)</vt:lpstr>
      <vt:lpstr>PowerPoint 簡報</vt:lpstr>
      <vt:lpstr>PowerPoint 簡報</vt:lpstr>
      <vt:lpstr>GD1-7 GD5 and GD6 are optional</vt:lpstr>
      <vt:lpstr>GD1: Carrying items greedy (qsort)</vt:lpstr>
      <vt:lpstr>GD2: Delivery problem Greedy (shortest-job-first)</vt:lpstr>
      <vt:lpstr>GD3: Deadline deadline and deadline greedy (sorting)</vt:lpstr>
      <vt:lpstr>Using qsort with struct</vt:lpstr>
      <vt:lpstr>PowerPoint 簡報</vt:lpstr>
      <vt:lpstr>Using sort in C++</vt:lpstr>
      <vt:lpstr>GD4: Scheduling on few machines greedy (first-come-first-serve)</vt:lpstr>
      <vt:lpstr>On the fly algorithm</vt:lpstr>
      <vt:lpstr>GD5: Scheduling on many [Optional] Greedy (first-come-first-serve with priority queue) </vt:lpstr>
      <vt:lpstr>GD6: First-Come-First-Serve with deadline [Optional] Greedy+Priority queue+binary search </vt:lpstr>
      <vt:lpstr>PowerPoint 簡報</vt:lpstr>
      <vt:lpstr>GD7: Monitoring a spy network greedy (tree vertex cover with post-order labelling)</vt:lpstr>
      <vt:lpstr>How to implement : Using a bottom-up order </vt:lpstr>
      <vt:lpstr>b05, line segment greedy (qsort+struct)</vt:lpstr>
      <vt:lpstr>PowerPoint 簡報</vt:lpstr>
      <vt:lpstr>PowerPoint 簡報</vt:lpstr>
      <vt:lpstr>a07 tile  greedy  (qsort+struct)</vt:lpstr>
      <vt:lpstr>PowerPoint 簡報</vt:lpstr>
      <vt:lpstr>b07, babysitter greedy (qsort+struct)</vt:lpstr>
      <vt:lpstr>PowerPoint 簡報</vt:lpstr>
      <vt:lpstr>Read input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86</cp:revision>
  <dcterms:created xsi:type="dcterms:W3CDTF">2015-02-02T12:17:03Z</dcterms:created>
  <dcterms:modified xsi:type="dcterms:W3CDTF">2018-01-17T22:42:08Z</dcterms:modified>
</cp:coreProperties>
</file>