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58" r:id="rId3"/>
    <p:sldId id="259" r:id="rId4"/>
    <p:sldId id="260" r:id="rId5"/>
    <p:sldId id="261" r:id="rId6"/>
    <p:sldId id="289" r:id="rId7"/>
    <p:sldId id="291" r:id="rId8"/>
    <p:sldId id="292" r:id="rId9"/>
    <p:sldId id="293" r:id="rId10"/>
    <p:sldId id="294" r:id="rId11"/>
    <p:sldId id="290" r:id="rId12"/>
    <p:sldId id="295" r:id="rId13"/>
    <p:sldId id="296" r:id="rId14"/>
    <p:sldId id="297" r:id="rId15"/>
    <p:sldId id="298" r:id="rId16"/>
    <p:sldId id="262" r:id="rId17"/>
    <p:sldId id="263" r:id="rId18"/>
    <p:sldId id="299" r:id="rId19"/>
    <p:sldId id="264" r:id="rId20"/>
    <p:sldId id="265" r:id="rId21"/>
    <p:sldId id="266" r:id="rId22"/>
    <p:sldId id="269" r:id="rId23"/>
    <p:sldId id="270" r:id="rId24"/>
    <p:sldId id="271" r:id="rId25"/>
    <p:sldId id="272" r:id="rId26"/>
    <p:sldId id="273" r:id="rId27"/>
    <p:sldId id="274" r:id="rId28"/>
    <p:sldId id="275" r:id="rId29"/>
    <p:sldId id="300" r:id="rId30"/>
    <p:sldId id="276" r:id="rId31"/>
    <p:sldId id="277" r:id="rId32"/>
    <p:sldId id="278" r:id="rId33"/>
    <p:sldId id="301" r:id="rId34"/>
    <p:sldId id="279" r:id="rId35"/>
    <p:sldId id="302" r:id="rId36"/>
    <p:sldId id="303" r:id="rId37"/>
    <p:sldId id="304" r:id="rId38"/>
    <p:sldId id="305" r:id="rId39"/>
    <p:sldId id="321" r:id="rId40"/>
    <p:sldId id="322" r:id="rId41"/>
    <p:sldId id="323" r:id="rId42"/>
    <p:sldId id="324" r:id="rId43"/>
    <p:sldId id="325" r:id="rId44"/>
    <p:sldId id="280" r:id="rId45"/>
    <p:sldId id="281" r:id="rId46"/>
    <p:sldId id="283" r:id="rId47"/>
    <p:sldId id="306" r:id="rId48"/>
    <p:sldId id="307" r:id="rId49"/>
    <p:sldId id="308" r:id="rId50"/>
    <p:sldId id="284" r:id="rId51"/>
    <p:sldId id="309" r:id="rId52"/>
    <p:sldId id="310" r:id="rId53"/>
    <p:sldId id="285" r:id="rId54"/>
    <p:sldId id="311" r:id="rId55"/>
    <p:sldId id="312" r:id="rId56"/>
    <p:sldId id="286" r:id="rId57"/>
    <p:sldId id="313" r:id="rId58"/>
    <p:sldId id="314" r:id="rId59"/>
    <p:sldId id="287" r:id="rId60"/>
    <p:sldId id="315" r:id="rId61"/>
    <p:sldId id="316" r:id="rId62"/>
    <p:sldId id="318" r:id="rId63"/>
    <p:sldId id="317" r:id="rId64"/>
    <p:sldId id="288" r:id="rId65"/>
    <p:sldId id="320" r:id="rId66"/>
    <p:sldId id="319" r:id="rId6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D8EDE4-BEF0-472F-BDF2-2736121A1F51}" type="datetimeFigureOut">
              <a:rPr lang="zh-TW" altLang="en-US" smtClean="0"/>
              <a:t>2018/1/9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AF0663-E01D-40D6-A0C6-DEBDF7746911}" type="slidenum">
              <a:rPr lang="zh-TW" altLang="en-US" smtClean="0"/>
              <a:t>‹#›</a:t>
            </a:fld>
            <a:endParaRPr lang="zh-TW" altLang="en-US"/>
          </a:p>
        </p:txBody>
      </p:sp>
    </p:spTree>
    <p:extLst>
      <p:ext uri="{BB962C8B-B14F-4D97-AF65-F5344CB8AC3E}">
        <p14:creationId xmlns:p14="http://schemas.microsoft.com/office/powerpoint/2010/main" val="36961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4B426549-3E01-4F58-BD0F-1B53BB074A5D}" type="slidenum">
              <a:rPr lang="en-US" altLang="zh-TW" smtClean="0"/>
              <a:pPr eaLnBrk="1" hangingPunct="1">
                <a:spcBef>
                  <a:spcPct val="0"/>
                </a:spcBef>
              </a:pPr>
              <a:t>16</a:t>
            </a:fld>
            <a:endParaRPr lang="en-US" altLang="zh-TW"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4058082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DB63E87-88A2-4FD6-BBBC-F4583836D22B}" type="slidenum">
              <a:rPr lang="en-US" altLang="zh-TW" smtClean="0"/>
              <a:pPr eaLnBrk="1" hangingPunct="1">
                <a:spcBef>
                  <a:spcPct val="0"/>
                </a:spcBef>
              </a:pPr>
              <a:t>26</a:t>
            </a:fld>
            <a:endParaRPr lang="en-US" altLang="zh-TW"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4070565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296FA4B-D33C-424D-B6C7-1037F040CC1D}" type="slidenum">
              <a:rPr lang="en-US" altLang="zh-TW" smtClean="0"/>
              <a:pPr eaLnBrk="1" hangingPunct="1">
                <a:spcBef>
                  <a:spcPct val="0"/>
                </a:spcBef>
              </a:pPr>
              <a:t>27</a:t>
            </a:fld>
            <a:endParaRPr lang="en-US" altLang="zh-TW"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3992648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CDD5DE72-C3C6-4AFF-B85A-046194011FC3}" type="slidenum">
              <a:rPr lang="en-US" altLang="zh-TW" smtClean="0"/>
              <a:pPr eaLnBrk="1" hangingPunct="1">
                <a:spcBef>
                  <a:spcPct val="0"/>
                </a:spcBef>
              </a:pPr>
              <a:t>28</a:t>
            </a:fld>
            <a:endParaRPr lang="en-US" altLang="zh-TW"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1444954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7231086-3CDE-49DE-ABBF-A985AE14F3A1}" type="slidenum">
              <a:rPr lang="en-US" altLang="zh-TW" smtClean="0"/>
              <a:pPr eaLnBrk="1" hangingPunct="1">
                <a:spcBef>
                  <a:spcPct val="0"/>
                </a:spcBef>
              </a:pPr>
              <a:t>17</a:t>
            </a:fld>
            <a:endParaRPr lang="en-US" altLang="zh-TW"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1382463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BE7A11D-F724-4674-A294-E65D34A6A15C}" type="slidenum">
              <a:rPr lang="en-US" altLang="zh-TW" smtClean="0"/>
              <a:pPr eaLnBrk="1" hangingPunct="1">
                <a:spcBef>
                  <a:spcPct val="0"/>
                </a:spcBef>
              </a:pPr>
              <a:t>19</a:t>
            </a:fld>
            <a:endParaRPr lang="en-US" altLang="zh-TW"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106182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A1BC3B8-3D05-4E5C-9491-EC2D611AC351}" type="slidenum">
              <a:rPr lang="en-US" altLang="zh-TW" smtClean="0"/>
              <a:pPr eaLnBrk="1" hangingPunct="1">
                <a:spcBef>
                  <a:spcPct val="0"/>
                </a:spcBef>
              </a:pPr>
              <a:t>20</a:t>
            </a:fld>
            <a:endParaRPr lang="en-US" altLang="zh-TW"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2067153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E0FA239-B602-48DC-A0A9-7D7FC1CC5C3D}" type="slidenum">
              <a:rPr lang="en-US" altLang="zh-TW" smtClean="0"/>
              <a:pPr eaLnBrk="1" hangingPunct="1">
                <a:spcBef>
                  <a:spcPct val="0"/>
                </a:spcBef>
              </a:pPr>
              <a:t>21</a:t>
            </a:fld>
            <a:endParaRPr lang="en-US" altLang="zh-TW"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2654107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A5C6CC2-FBCC-4008-8234-A5B8E93420A3}" type="slidenum">
              <a:rPr lang="en-US" altLang="zh-TW" smtClean="0"/>
              <a:pPr eaLnBrk="1" hangingPunct="1">
                <a:spcBef>
                  <a:spcPct val="0"/>
                </a:spcBef>
              </a:pPr>
              <a:t>22</a:t>
            </a:fld>
            <a:endParaRPr lang="en-US" altLang="zh-TW"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336814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10DF318E-A862-47A6-9BA4-77444938DB22}" type="slidenum">
              <a:rPr lang="en-US" altLang="zh-TW" smtClean="0"/>
              <a:pPr eaLnBrk="1" hangingPunct="1">
                <a:spcBef>
                  <a:spcPct val="0"/>
                </a:spcBef>
              </a:pPr>
              <a:t>23</a:t>
            </a:fld>
            <a:endParaRPr lang="en-US" altLang="zh-TW"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925974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8A11CA5-0EF9-4DA2-99B0-329CA0D7729B}" type="slidenum">
              <a:rPr lang="en-US" altLang="zh-TW" smtClean="0"/>
              <a:pPr eaLnBrk="1" hangingPunct="1">
                <a:spcBef>
                  <a:spcPct val="0"/>
                </a:spcBef>
              </a:pPr>
              <a:t>24</a:t>
            </a:fld>
            <a:endParaRPr lang="en-US" altLang="zh-TW"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59239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E92D979-0F5F-4B6C-A75D-107BC1FF6CA1}" type="slidenum">
              <a:rPr lang="en-US" altLang="zh-TW" smtClean="0"/>
              <a:pPr eaLnBrk="1" hangingPunct="1">
                <a:spcBef>
                  <a:spcPct val="0"/>
                </a:spcBef>
              </a:pPr>
              <a:t>25</a:t>
            </a:fld>
            <a:endParaRPr lang="en-US" altLang="zh-TW"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extLst>
      <p:ext uri="{BB962C8B-B14F-4D97-AF65-F5344CB8AC3E}">
        <p14:creationId xmlns:p14="http://schemas.microsoft.com/office/powerpoint/2010/main" val="253856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413254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355100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302188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90013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41997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93265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222248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229536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166905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192012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F05827-CCF2-4567-BA42-7EB5EA7A20F1}" type="datetimeFigureOut">
              <a:rPr lang="zh-TW" altLang="en-US" smtClean="0"/>
              <a:t>2018/1/9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252161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05827-CCF2-4567-BA42-7EB5EA7A20F1}" type="datetimeFigureOut">
              <a:rPr lang="zh-TW" altLang="en-US" smtClean="0"/>
              <a:t>2018/1/9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3000886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youtube.com/watch?v=XaqR3G_NVoo&amp;feature=relate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Programming II-2</a:t>
            </a:r>
            <a:br>
              <a:rPr lang="en-US" altLang="zh-TW" dirty="0" smtClean="0"/>
            </a:br>
            <a:r>
              <a:rPr lang="en-US" altLang="zh-TW" dirty="0" smtClean="0"/>
              <a:t>Solving problem by recursion</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1232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Merge sort</a:t>
            </a:r>
            <a:endParaRPr lang="zh-TW" altLang="en-US" dirty="0"/>
          </a:p>
        </p:txBody>
      </p:sp>
      <p:sp>
        <p:nvSpPr>
          <p:cNvPr id="3" name="內容版面配置區 2"/>
          <p:cNvSpPr>
            <a:spLocks noGrp="1"/>
          </p:cNvSpPr>
          <p:nvPr>
            <p:ph idx="1"/>
          </p:nvPr>
        </p:nvSpPr>
        <p:spPr/>
        <p:txBody>
          <a:bodyPr/>
          <a:lstStyle/>
          <a:p>
            <a:r>
              <a:rPr lang="en-US" altLang="zh-TW" dirty="0" smtClean="0"/>
              <a:t>Partition array evenly</a:t>
            </a:r>
          </a:p>
          <a:p>
            <a:r>
              <a:rPr lang="en-US" altLang="zh-TW" dirty="0" smtClean="0"/>
              <a:t>Sort subarrays recursively</a:t>
            </a:r>
          </a:p>
          <a:p>
            <a:r>
              <a:rPr lang="en-US" altLang="zh-TW" dirty="0" smtClean="0"/>
              <a:t>Merge two sorted arrays (how to do it)</a:t>
            </a:r>
            <a:endParaRPr lang="zh-TW" altLang="en-US" dirty="0"/>
          </a:p>
        </p:txBody>
      </p:sp>
    </p:spTree>
    <p:extLst>
      <p:ext uri="{BB962C8B-B14F-4D97-AF65-F5344CB8AC3E}">
        <p14:creationId xmlns:p14="http://schemas.microsoft.com/office/powerpoint/2010/main" val="53642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pPr>
              <a:defRPr/>
            </a:pPr>
            <a:fld id="{71FBD04E-3E27-4365-BF76-36AB7FF7DB11}" type="slidenum">
              <a:rPr lang="en-US" altLang="zh-TW"/>
              <a:pPr>
                <a:defRPr/>
              </a:pPr>
              <a:t>11</a:t>
            </a:fld>
            <a:endParaRPr lang="en-US" altLang="zh-TW"/>
          </a:p>
        </p:txBody>
      </p:sp>
      <p:sp>
        <p:nvSpPr>
          <p:cNvPr id="25603" name="Rectangle 2"/>
          <p:cNvSpPr>
            <a:spLocks noGrp="1" noChangeArrowheads="1"/>
          </p:cNvSpPr>
          <p:nvPr>
            <p:ph type="title"/>
          </p:nvPr>
        </p:nvSpPr>
        <p:spPr/>
        <p:txBody>
          <a:bodyPr/>
          <a:lstStyle/>
          <a:p>
            <a:pPr eaLnBrk="1" hangingPunct="1"/>
            <a:r>
              <a:rPr lang="en-US" altLang="zh-TW" smtClean="0"/>
              <a:t>Merge Sort</a:t>
            </a:r>
          </a:p>
        </p:txBody>
      </p:sp>
      <p:sp>
        <p:nvSpPr>
          <p:cNvPr id="25604" name="Rectangle 3"/>
          <p:cNvSpPr>
            <a:spLocks noGrp="1" noChangeArrowheads="1"/>
          </p:cNvSpPr>
          <p:nvPr>
            <p:ph type="body" idx="1"/>
          </p:nvPr>
        </p:nvSpPr>
        <p:spPr>
          <a:xfrm>
            <a:off x="250825" y="1557338"/>
            <a:ext cx="4537075" cy="4538662"/>
          </a:xfrm>
        </p:spPr>
        <p:txBody>
          <a:bodyPr/>
          <a:lstStyle/>
          <a:p>
            <a:pPr eaLnBrk="1" hangingPunct="1"/>
            <a:r>
              <a:rPr lang="en-US" altLang="zh-TW" dirty="0" smtClean="0"/>
              <a:t>Given a sequence of &lt;38, 27, 43, 3, 9, 82, 10&gt;.</a:t>
            </a:r>
          </a:p>
          <a:p>
            <a:pPr lvl="1" eaLnBrk="1" hangingPunct="1"/>
            <a:r>
              <a:rPr lang="en-US" altLang="zh-TW" dirty="0" smtClean="0"/>
              <a:t>Break down the problem into </a:t>
            </a:r>
            <a:r>
              <a:rPr lang="en-US" altLang="zh-TW" dirty="0" err="1" smtClean="0"/>
              <a:t>subproblems</a:t>
            </a:r>
            <a:r>
              <a:rPr lang="en-US" altLang="zh-TW" dirty="0" smtClean="0"/>
              <a:t>.</a:t>
            </a:r>
          </a:p>
          <a:p>
            <a:pPr lvl="1" eaLnBrk="1" hangingPunct="1"/>
            <a:r>
              <a:rPr lang="en-US" altLang="zh-TW" dirty="0">
                <a:hlinkClick r:id="rId2"/>
              </a:rPr>
              <a:t>http://www.youtube.com/watch?v=XaqR3G_NVoo&amp;feature=related</a:t>
            </a:r>
            <a:endParaRPr lang="en-US" altLang="zh-TW" dirty="0" smtClean="0"/>
          </a:p>
        </p:txBody>
      </p:sp>
      <p:pic>
        <p:nvPicPr>
          <p:cNvPr id="25605" name="Picture 5" descr="Merge_sort_algorithm_diagram"/>
          <p:cNvPicPr>
            <a:picLocks noChangeAspect="1" noChangeArrowheads="1"/>
          </p:cNvPicPr>
          <p:nvPr/>
        </p:nvPicPr>
        <p:blipFill>
          <a:blip r:embed="rId3" cstate="print"/>
          <a:srcRect/>
          <a:stretch>
            <a:fillRect/>
          </a:stretch>
        </p:blipFill>
        <p:spPr bwMode="auto">
          <a:xfrm>
            <a:off x="4884738" y="1557338"/>
            <a:ext cx="4259262" cy="5300662"/>
          </a:xfrm>
          <a:prstGeom prst="rect">
            <a:avLst/>
          </a:prstGeom>
          <a:noFill/>
          <a:ln w="9525">
            <a:noFill/>
            <a:miter lim="800000"/>
            <a:headEnd/>
            <a:tailEnd/>
          </a:ln>
        </p:spPr>
      </p:pic>
      <p:sp>
        <p:nvSpPr>
          <p:cNvPr id="25606" name="Rectangle 9"/>
          <p:cNvSpPr>
            <a:spLocks noChangeArrowheads="1"/>
          </p:cNvSpPr>
          <p:nvPr/>
        </p:nvSpPr>
        <p:spPr bwMode="auto">
          <a:xfrm>
            <a:off x="4787900" y="4437063"/>
            <a:ext cx="4356100" cy="2420937"/>
          </a:xfrm>
          <a:prstGeom prst="rect">
            <a:avLst/>
          </a:prstGeom>
          <a:solidFill>
            <a:schemeClr val="bg1"/>
          </a:solidFill>
          <a:ln w="9525">
            <a:solidFill>
              <a:schemeClr val="bg1"/>
            </a:solidFill>
            <a:miter lim="800000"/>
            <a:headEnd/>
            <a:tailEnd/>
          </a:ln>
        </p:spPr>
        <p:txBody>
          <a:bodyPr wrap="none" anchor="ctr"/>
          <a:lstStyle/>
          <a:p>
            <a:endParaRPr lang="zh-TW" altLang="en-US"/>
          </a:p>
        </p:txBody>
      </p:sp>
    </p:spTree>
    <p:extLst>
      <p:ext uri="{BB962C8B-B14F-4D97-AF65-F5344CB8AC3E}">
        <p14:creationId xmlns:p14="http://schemas.microsoft.com/office/powerpoint/2010/main" val="201850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Quick sort</a:t>
            </a:r>
            <a:endParaRPr lang="zh-TW" altLang="en-US" dirty="0"/>
          </a:p>
        </p:txBody>
      </p:sp>
      <p:sp>
        <p:nvSpPr>
          <p:cNvPr id="3" name="內容版面配置區 2"/>
          <p:cNvSpPr>
            <a:spLocks noGrp="1"/>
          </p:cNvSpPr>
          <p:nvPr>
            <p:ph idx="1"/>
          </p:nvPr>
        </p:nvSpPr>
        <p:spPr/>
        <p:txBody>
          <a:bodyPr/>
          <a:lstStyle/>
          <a:p>
            <a:r>
              <a:rPr lang="en-US" altLang="zh-TW" dirty="0" smtClean="0"/>
              <a:t>Choose a pivot</a:t>
            </a:r>
          </a:p>
          <a:p>
            <a:r>
              <a:rPr lang="en-US" altLang="zh-TW" dirty="0" smtClean="0"/>
              <a:t>Partition into smaller and larger.</a:t>
            </a:r>
          </a:p>
          <a:p>
            <a:r>
              <a:rPr lang="en-US" altLang="zh-TW" dirty="0" smtClean="0"/>
              <a:t>Sort the two parts recursively </a:t>
            </a:r>
          </a:p>
          <a:p>
            <a:endParaRPr lang="zh-TW" altLang="en-US" dirty="0"/>
          </a:p>
        </p:txBody>
      </p:sp>
    </p:spTree>
    <p:extLst>
      <p:ext uri="{BB962C8B-B14F-4D97-AF65-F5344CB8AC3E}">
        <p14:creationId xmlns:p14="http://schemas.microsoft.com/office/powerpoint/2010/main" val="190936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2"/>
                </a:solidFill>
                <a:latin typeface="Times New Roman" pitchFamily="18" charset="0"/>
                <a:ea typeface="新細明體" charset="-120"/>
              </a:defRPr>
            </a:lvl1pPr>
            <a:lvl2pPr marL="742950" indent="-285750" eaLnBrk="0" hangingPunct="0">
              <a:defRPr kumimoji="1">
                <a:solidFill>
                  <a:schemeClr val="tx2"/>
                </a:solidFill>
                <a:latin typeface="Times New Roman" pitchFamily="18" charset="0"/>
                <a:ea typeface="新細明體" charset="-120"/>
              </a:defRPr>
            </a:lvl2pPr>
            <a:lvl3pPr marL="1143000" indent="-228600" eaLnBrk="0" hangingPunct="0">
              <a:defRPr kumimoji="1">
                <a:solidFill>
                  <a:schemeClr val="tx2"/>
                </a:solidFill>
                <a:latin typeface="Times New Roman" pitchFamily="18" charset="0"/>
                <a:ea typeface="新細明體" charset="-120"/>
              </a:defRPr>
            </a:lvl3pPr>
            <a:lvl4pPr marL="1600200" indent="-228600" eaLnBrk="0" hangingPunct="0">
              <a:defRPr kumimoji="1">
                <a:solidFill>
                  <a:schemeClr val="tx2"/>
                </a:solidFill>
                <a:latin typeface="Times New Roman" pitchFamily="18" charset="0"/>
                <a:ea typeface="新細明體" charset="-120"/>
              </a:defRPr>
            </a:lvl4pPr>
            <a:lvl5pPr marL="2057400" indent="-228600" eaLnBrk="0" hangingPunct="0">
              <a:defRPr kumimoji="1">
                <a:solidFill>
                  <a:schemeClr val="tx2"/>
                </a:solidFill>
                <a:latin typeface="Times New Roman" pitchFamily="18" charset="0"/>
                <a:ea typeface="新細明體" charset="-120"/>
              </a:defRPr>
            </a:lvl5pPr>
            <a:lvl6pPr marL="2514600" indent="-228600" eaLnBrk="0" fontAlgn="base" hangingPunct="0">
              <a:spcBef>
                <a:spcPct val="0"/>
              </a:spcBef>
              <a:spcAft>
                <a:spcPct val="0"/>
              </a:spcAft>
              <a:defRPr kumimoji="1">
                <a:solidFill>
                  <a:schemeClr val="tx2"/>
                </a:solidFill>
                <a:latin typeface="Times New Roman" pitchFamily="18" charset="0"/>
                <a:ea typeface="新細明體" charset="-120"/>
              </a:defRPr>
            </a:lvl6pPr>
            <a:lvl7pPr marL="2971800" indent="-228600" eaLnBrk="0" fontAlgn="base" hangingPunct="0">
              <a:spcBef>
                <a:spcPct val="0"/>
              </a:spcBef>
              <a:spcAft>
                <a:spcPct val="0"/>
              </a:spcAft>
              <a:defRPr kumimoji="1">
                <a:solidFill>
                  <a:schemeClr val="tx2"/>
                </a:solidFill>
                <a:latin typeface="Times New Roman" pitchFamily="18" charset="0"/>
                <a:ea typeface="新細明體" charset="-120"/>
              </a:defRPr>
            </a:lvl7pPr>
            <a:lvl8pPr marL="3429000" indent="-228600" eaLnBrk="0" fontAlgn="base" hangingPunct="0">
              <a:spcBef>
                <a:spcPct val="0"/>
              </a:spcBef>
              <a:spcAft>
                <a:spcPct val="0"/>
              </a:spcAft>
              <a:defRPr kumimoji="1">
                <a:solidFill>
                  <a:schemeClr val="tx2"/>
                </a:solidFill>
                <a:latin typeface="Times New Roman" pitchFamily="18" charset="0"/>
                <a:ea typeface="新細明體" charset="-120"/>
              </a:defRPr>
            </a:lvl8pPr>
            <a:lvl9pPr marL="3886200" indent="-228600" eaLnBrk="0" fontAlgn="base" hangingPunct="0">
              <a:spcBef>
                <a:spcPct val="0"/>
              </a:spcBef>
              <a:spcAft>
                <a:spcPct val="0"/>
              </a:spcAft>
              <a:defRPr kumimoji="1">
                <a:solidFill>
                  <a:schemeClr val="tx2"/>
                </a:solidFill>
                <a:latin typeface="Times New Roman" pitchFamily="18" charset="0"/>
                <a:ea typeface="新細明體" charset="-120"/>
              </a:defRPr>
            </a:lvl9pPr>
          </a:lstStyle>
          <a:p>
            <a:pPr eaLnBrk="1" hangingPunct="1"/>
            <a:fld id="{806D066E-BA0C-40D7-AB75-9DA61B69EE60}" type="slidenum">
              <a:rPr kumimoji="0" lang="en-US" altLang="zh-TW" smtClean="0"/>
              <a:pPr eaLnBrk="1" hangingPunct="1"/>
              <a:t>13</a:t>
            </a:fld>
            <a:endParaRPr kumimoji="0" lang="en-US" altLang="zh-TW" smtClean="0"/>
          </a:p>
        </p:txBody>
      </p:sp>
      <p:sp>
        <p:nvSpPr>
          <p:cNvPr id="49155" name="Rectangle 2"/>
          <p:cNvSpPr>
            <a:spLocks noGrp="1" noChangeArrowheads="1"/>
          </p:cNvSpPr>
          <p:nvPr>
            <p:ph type="title"/>
          </p:nvPr>
        </p:nvSpPr>
        <p:spPr/>
        <p:txBody>
          <a:bodyPr/>
          <a:lstStyle/>
          <a:p>
            <a:pPr eaLnBrk="1" hangingPunct="1"/>
            <a:r>
              <a:rPr lang="en-US" altLang="zh-TW" smtClean="0"/>
              <a:t>Another Example</a:t>
            </a:r>
          </a:p>
        </p:txBody>
      </p:sp>
      <p:sp>
        <p:nvSpPr>
          <p:cNvPr id="415747" name="Oval 3"/>
          <p:cNvSpPr>
            <a:spLocks noChangeArrowheads="1"/>
          </p:cNvSpPr>
          <p:nvPr/>
        </p:nvSpPr>
        <p:spPr bwMode="auto">
          <a:xfrm>
            <a:off x="1909763"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lgn="ctr">
            <a:noFill/>
            <a:round/>
            <a:headEnd/>
            <a:tailEnd/>
          </a:ln>
          <a:effectLst/>
        </p:spPr>
        <p:txBody>
          <a:bodyPr wrap="none">
            <a:spAutoFit/>
          </a:bodyPr>
          <a:lstStyle/>
          <a:p>
            <a:pPr eaLnBrk="0" hangingPunct="0"/>
            <a:r>
              <a:rPr kumimoji="0" lang="en-US" altLang="zh-TW" b="1"/>
              <a:t>4</a:t>
            </a:r>
          </a:p>
        </p:txBody>
      </p:sp>
      <p:sp>
        <p:nvSpPr>
          <p:cNvPr id="415748" name="Oval 4"/>
          <p:cNvSpPr>
            <a:spLocks noChangeArrowheads="1"/>
          </p:cNvSpPr>
          <p:nvPr/>
        </p:nvSpPr>
        <p:spPr bwMode="auto">
          <a:xfrm>
            <a:off x="2532063"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2</a:t>
            </a:r>
          </a:p>
        </p:txBody>
      </p:sp>
      <p:sp>
        <p:nvSpPr>
          <p:cNvPr id="415749" name="Oval 5"/>
          <p:cNvSpPr>
            <a:spLocks noChangeArrowheads="1"/>
          </p:cNvSpPr>
          <p:nvPr/>
        </p:nvSpPr>
        <p:spPr bwMode="auto">
          <a:xfrm>
            <a:off x="3155950"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7</a:t>
            </a:r>
          </a:p>
        </p:txBody>
      </p:sp>
      <p:sp>
        <p:nvSpPr>
          <p:cNvPr id="415750" name="Oval 6"/>
          <p:cNvSpPr>
            <a:spLocks noChangeArrowheads="1"/>
          </p:cNvSpPr>
          <p:nvPr/>
        </p:nvSpPr>
        <p:spPr bwMode="auto">
          <a:xfrm>
            <a:off x="3779838"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8</a:t>
            </a:r>
          </a:p>
        </p:txBody>
      </p:sp>
      <p:sp>
        <p:nvSpPr>
          <p:cNvPr id="415751" name="Oval 7"/>
          <p:cNvSpPr>
            <a:spLocks noChangeArrowheads="1"/>
          </p:cNvSpPr>
          <p:nvPr/>
        </p:nvSpPr>
        <p:spPr bwMode="auto">
          <a:xfrm>
            <a:off x="4403725"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1</a:t>
            </a:r>
          </a:p>
        </p:txBody>
      </p:sp>
      <p:sp>
        <p:nvSpPr>
          <p:cNvPr id="415752" name="Oval 8"/>
          <p:cNvSpPr>
            <a:spLocks noChangeArrowheads="1"/>
          </p:cNvSpPr>
          <p:nvPr/>
        </p:nvSpPr>
        <p:spPr bwMode="auto">
          <a:xfrm>
            <a:off x="5026025"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53" name="Oval 9"/>
          <p:cNvSpPr>
            <a:spLocks noChangeArrowheads="1"/>
          </p:cNvSpPr>
          <p:nvPr/>
        </p:nvSpPr>
        <p:spPr bwMode="auto">
          <a:xfrm>
            <a:off x="5649913"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3</a:t>
            </a:r>
          </a:p>
        </p:txBody>
      </p:sp>
      <p:sp>
        <p:nvSpPr>
          <p:cNvPr id="415754" name="Oval 10"/>
          <p:cNvSpPr>
            <a:spLocks noChangeArrowheads="1"/>
          </p:cNvSpPr>
          <p:nvPr/>
        </p:nvSpPr>
        <p:spPr bwMode="auto">
          <a:xfrm>
            <a:off x="6273800"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6</a:t>
            </a:r>
          </a:p>
        </p:txBody>
      </p:sp>
      <p:sp>
        <p:nvSpPr>
          <p:cNvPr id="415755" name="Oval 11"/>
          <p:cNvSpPr>
            <a:spLocks noChangeArrowheads="1"/>
          </p:cNvSpPr>
          <p:nvPr/>
        </p:nvSpPr>
        <p:spPr bwMode="auto">
          <a:xfrm>
            <a:off x="6897688"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56" name="Oval 12"/>
          <p:cNvSpPr>
            <a:spLocks noChangeArrowheads="1"/>
          </p:cNvSpPr>
          <p:nvPr/>
        </p:nvSpPr>
        <p:spPr bwMode="auto">
          <a:xfrm>
            <a:off x="1765300" y="1816100"/>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57" name="Oval 13"/>
          <p:cNvSpPr>
            <a:spLocks noChangeArrowheads="1"/>
          </p:cNvSpPr>
          <p:nvPr/>
        </p:nvSpPr>
        <p:spPr bwMode="auto">
          <a:xfrm>
            <a:off x="1922463"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2</a:t>
            </a:r>
          </a:p>
        </p:txBody>
      </p:sp>
      <p:sp>
        <p:nvSpPr>
          <p:cNvPr id="415758" name="Oval 14"/>
          <p:cNvSpPr>
            <a:spLocks noChangeArrowheads="1"/>
          </p:cNvSpPr>
          <p:nvPr/>
        </p:nvSpPr>
        <p:spPr bwMode="auto">
          <a:xfrm>
            <a:off x="2544763"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1</a:t>
            </a:r>
          </a:p>
        </p:txBody>
      </p:sp>
      <p:sp>
        <p:nvSpPr>
          <p:cNvPr id="415759" name="Oval 15"/>
          <p:cNvSpPr>
            <a:spLocks noChangeArrowheads="1"/>
          </p:cNvSpPr>
          <p:nvPr/>
        </p:nvSpPr>
        <p:spPr bwMode="auto">
          <a:xfrm>
            <a:off x="3168650"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3</a:t>
            </a:r>
          </a:p>
        </p:txBody>
      </p:sp>
      <p:sp>
        <p:nvSpPr>
          <p:cNvPr id="415760" name="Oval 16"/>
          <p:cNvSpPr>
            <a:spLocks noChangeArrowheads="1"/>
          </p:cNvSpPr>
          <p:nvPr/>
        </p:nvSpPr>
        <p:spPr bwMode="auto">
          <a:xfrm>
            <a:off x="3792538" y="2774950"/>
            <a:ext cx="346075" cy="481013"/>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p>
            <a:pPr eaLnBrk="0" hangingPunct="0"/>
            <a:r>
              <a:rPr kumimoji="0" lang="en-US" altLang="zh-TW" b="1"/>
              <a:t>4</a:t>
            </a:r>
          </a:p>
        </p:txBody>
      </p:sp>
      <p:sp>
        <p:nvSpPr>
          <p:cNvPr id="415761" name="Oval 17"/>
          <p:cNvSpPr>
            <a:spLocks noChangeArrowheads="1"/>
          </p:cNvSpPr>
          <p:nvPr/>
        </p:nvSpPr>
        <p:spPr bwMode="auto">
          <a:xfrm>
            <a:off x="4416425"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7</a:t>
            </a:r>
          </a:p>
        </p:txBody>
      </p:sp>
      <p:sp>
        <p:nvSpPr>
          <p:cNvPr id="415762" name="Oval 18"/>
          <p:cNvSpPr>
            <a:spLocks noChangeArrowheads="1"/>
          </p:cNvSpPr>
          <p:nvPr/>
        </p:nvSpPr>
        <p:spPr bwMode="auto">
          <a:xfrm>
            <a:off x="5038725"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8</a:t>
            </a:r>
          </a:p>
        </p:txBody>
      </p:sp>
      <p:sp>
        <p:nvSpPr>
          <p:cNvPr id="415763" name="Oval 19"/>
          <p:cNvSpPr>
            <a:spLocks noChangeArrowheads="1"/>
          </p:cNvSpPr>
          <p:nvPr/>
        </p:nvSpPr>
        <p:spPr bwMode="auto">
          <a:xfrm>
            <a:off x="5662613"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64" name="Oval 20"/>
          <p:cNvSpPr>
            <a:spLocks noChangeArrowheads="1"/>
          </p:cNvSpPr>
          <p:nvPr/>
        </p:nvSpPr>
        <p:spPr bwMode="auto">
          <a:xfrm>
            <a:off x="6286500"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6</a:t>
            </a:r>
          </a:p>
        </p:txBody>
      </p:sp>
      <p:sp>
        <p:nvSpPr>
          <p:cNvPr id="415765" name="Oval 21"/>
          <p:cNvSpPr>
            <a:spLocks noChangeArrowheads="1"/>
          </p:cNvSpPr>
          <p:nvPr/>
        </p:nvSpPr>
        <p:spPr bwMode="auto">
          <a:xfrm>
            <a:off x="6910388"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66" name="Oval 22"/>
          <p:cNvSpPr>
            <a:spLocks noChangeArrowheads="1"/>
          </p:cNvSpPr>
          <p:nvPr/>
        </p:nvSpPr>
        <p:spPr bwMode="auto">
          <a:xfrm>
            <a:off x="1765300" y="2697163"/>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67" name="Oval 23"/>
          <p:cNvSpPr>
            <a:spLocks noChangeArrowheads="1"/>
          </p:cNvSpPr>
          <p:nvPr/>
        </p:nvSpPr>
        <p:spPr bwMode="auto">
          <a:xfrm>
            <a:off x="4267200" y="2697163"/>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68" name="Oval 24"/>
          <p:cNvSpPr>
            <a:spLocks noChangeArrowheads="1"/>
          </p:cNvSpPr>
          <p:nvPr/>
        </p:nvSpPr>
        <p:spPr bwMode="auto">
          <a:xfrm>
            <a:off x="1922463"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1</a:t>
            </a:r>
          </a:p>
        </p:txBody>
      </p:sp>
      <p:sp>
        <p:nvSpPr>
          <p:cNvPr id="415769" name="Oval 25"/>
          <p:cNvSpPr>
            <a:spLocks noChangeArrowheads="1"/>
          </p:cNvSpPr>
          <p:nvPr/>
        </p:nvSpPr>
        <p:spPr bwMode="auto">
          <a:xfrm>
            <a:off x="2544763" y="3656013"/>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2</a:t>
            </a:r>
          </a:p>
        </p:txBody>
      </p:sp>
      <p:sp>
        <p:nvSpPr>
          <p:cNvPr id="415770" name="Oval 26"/>
          <p:cNvSpPr>
            <a:spLocks noChangeArrowheads="1"/>
          </p:cNvSpPr>
          <p:nvPr/>
        </p:nvSpPr>
        <p:spPr bwMode="auto">
          <a:xfrm>
            <a:off x="3168650"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3</a:t>
            </a:r>
          </a:p>
        </p:txBody>
      </p:sp>
      <p:sp>
        <p:nvSpPr>
          <p:cNvPr id="415771" name="Oval 27"/>
          <p:cNvSpPr>
            <a:spLocks noChangeArrowheads="1"/>
          </p:cNvSpPr>
          <p:nvPr/>
        </p:nvSpPr>
        <p:spPr bwMode="auto">
          <a:xfrm>
            <a:off x="4416425"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6</a:t>
            </a:r>
          </a:p>
        </p:txBody>
      </p:sp>
      <p:sp>
        <p:nvSpPr>
          <p:cNvPr id="415772" name="Oval 28"/>
          <p:cNvSpPr>
            <a:spLocks noChangeArrowheads="1"/>
          </p:cNvSpPr>
          <p:nvPr/>
        </p:nvSpPr>
        <p:spPr bwMode="auto">
          <a:xfrm>
            <a:off x="5038725"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73" name="Oval 29"/>
          <p:cNvSpPr>
            <a:spLocks noChangeArrowheads="1"/>
          </p:cNvSpPr>
          <p:nvPr/>
        </p:nvSpPr>
        <p:spPr bwMode="auto">
          <a:xfrm>
            <a:off x="5662613" y="3656013"/>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7</a:t>
            </a:r>
          </a:p>
        </p:txBody>
      </p:sp>
      <p:sp>
        <p:nvSpPr>
          <p:cNvPr id="415774" name="Oval 30"/>
          <p:cNvSpPr>
            <a:spLocks noChangeArrowheads="1"/>
          </p:cNvSpPr>
          <p:nvPr/>
        </p:nvSpPr>
        <p:spPr bwMode="auto">
          <a:xfrm>
            <a:off x="6286500"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8</a:t>
            </a:r>
          </a:p>
        </p:txBody>
      </p:sp>
      <p:sp>
        <p:nvSpPr>
          <p:cNvPr id="415775" name="Oval 31"/>
          <p:cNvSpPr>
            <a:spLocks noChangeArrowheads="1"/>
          </p:cNvSpPr>
          <p:nvPr/>
        </p:nvSpPr>
        <p:spPr bwMode="auto">
          <a:xfrm>
            <a:off x="6910388"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76" name="Oval 32"/>
          <p:cNvSpPr>
            <a:spLocks noChangeArrowheads="1"/>
          </p:cNvSpPr>
          <p:nvPr/>
        </p:nvSpPr>
        <p:spPr bwMode="auto">
          <a:xfrm>
            <a:off x="17653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77" name="Oval 33"/>
          <p:cNvSpPr>
            <a:spLocks noChangeArrowheads="1"/>
          </p:cNvSpPr>
          <p:nvPr/>
        </p:nvSpPr>
        <p:spPr bwMode="auto">
          <a:xfrm>
            <a:off x="30226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78" name="Oval 34"/>
          <p:cNvSpPr>
            <a:spLocks noChangeArrowheads="1"/>
          </p:cNvSpPr>
          <p:nvPr/>
        </p:nvSpPr>
        <p:spPr bwMode="auto">
          <a:xfrm>
            <a:off x="42672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79" name="Oval 35"/>
          <p:cNvSpPr>
            <a:spLocks noChangeArrowheads="1"/>
          </p:cNvSpPr>
          <p:nvPr/>
        </p:nvSpPr>
        <p:spPr bwMode="auto">
          <a:xfrm>
            <a:off x="61341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80" name="Oval 36"/>
          <p:cNvSpPr>
            <a:spLocks noChangeArrowheads="1"/>
          </p:cNvSpPr>
          <p:nvPr/>
        </p:nvSpPr>
        <p:spPr bwMode="auto">
          <a:xfrm>
            <a:off x="4454525" y="5416550"/>
            <a:ext cx="346075" cy="481013"/>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5</a:t>
            </a:r>
          </a:p>
        </p:txBody>
      </p:sp>
      <p:sp>
        <p:nvSpPr>
          <p:cNvPr id="415781" name="Oval 37"/>
          <p:cNvSpPr>
            <a:spLocks noChangeArrowheads="1"/>
          </p:cNvSpPr>
          <p:nvPr/>
        </p:nvSpPr>
        <p:spPr bwMode="auto">
          <a:xfrm>
            <a:off x="6948488" y="5416550"/>
            <a:ext cx="346075" cy="481013"/>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9</a:t>
            </a:r>
          </a:p>
        </p:txBody>
      </p:sp>
      <p:sp>
        <p:nvSpPr>
          <p:cNvPr id="415782" name="Oval 38"/>
          <p:cNvSpPr>
            <a:spLocks noChangeArrowheads="1"/>
          </p:cNvSpPr>
          <p:nvPr/>
        </p:nvSpPr>
        <p:spPr bwMode="auto">
          <a:xfrm>
            <a:off x="1909763"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1</a:t>
            </a:r>
          </a:p>
        </p:txBody>
      </p:sp>
      <p:sp>
        <p:nvSpPr>
          <p:cNvPr id="415783" name="Oval 39"/>
          <p:cNvSpPr>
            <a:spLocks noChangeArrowheads="1"/>
          </p:cNvSpPr>
          <p:nvPr/>
        </p:nvSpPr>
        <p:spPr bwMode="auto">
          <a:xfrm>
            <a:off x="3155950"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3</a:t>
            </a:r>
          </a:p>
        </p:txBody>
      </p:sp>
      <p:sp>
        <p:nvSpPr>
          <p:cNvPr id="415784" name="Oval 40"/>
          <p:cNvSpPr>
            <a:spLocks noChangeArrowheads="1"/>
          </p:cNvSpPr>
          <p:nvPr/>
        </p:nvSpPr>
        <p:spPr bwMode="auto">
          <a:xfrm>
            <a:off x="4403725" y="4535488"/>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85" name="Oval 41"/>
          <p:cNvSpPr>
            <a:spLocks noChangeArrowheads="1"/>
          </p:cNvSpPr>
          <p:nvPr/>
        </p:nvSpPr>
        <p:spPr bwMode="auto">
          <a:xfrm>
            <a:off x="5026025"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6</a:t>
            </a:r>
          </a:p>
        </p:txBody>
      </p:sp>
      <p:sp>
        <p:nvSpPr>
          <p:cNvPr id="415786" name="Oval 42"/>
          <p:cNvSpPr>
            <a:spLocks noChangeArrowheads="1"/>
          </p:cNvSpPr>
          <p:nvPr/>
        </p:nvSpPr>
        <p:spPr bwMode="auto">
          <a:xfrm>
            <a:off x="6273800"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8</a:t>
            </a:r>
          </a:p>
        </p:txBody>
      </p:sp>
      <p:sp>
        <p:nvSpPr>
          <p:cNvPr id="415787" name="Oval 43"/>
          <p:cNvSpPr>
            <a:spLocks noChangeArrowheads="1"/>
          </p:cNvSpPr>
          <p:nvPr/>
        </p:nvSpPr>
        <p:spPr bwMode="auto">
          <a:xfrm>
            <a:off x="6897688" y="4535488"/>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88" name="Oval 44"/>
          <p:cNvSpPr>
            <a:spLocks noChangeArrowheads="1"/>
          </p:cNvSpPr>
          <p:nvPr/>
        </p:nvSpPr>
        <p:spPr bwMode="auto">
          <a:xfrm>
            <a:off x="4254500" y="4459288"/>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89" name="Oval 45"/>
          <p:cNvSpPr>
            <a:spLocks noChangeArrowheads="1"/>
          </p:cNvSpPr>
          <p:nvPr/>
        </p:nvSpPr>
        <p:spPr bwMode="auto">
          <a:xfrm>
            <a:off x="6769100" y="4459288"/>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99" name="Text Box 46"/>
          <p:cNvSpPr txBox="1">
            <a:spLocks noChangeArrowheads="1"/>
          </p:cNvSpPr>
          <p:nvPr/>
        </p:nvSpPr>
        <p:spPr bwMode="auto">
          <a:xfrm>
            <a:off x="6804025" y="6491288"/>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itchFamily="18" charset="0"/>
                <a:ea typeface="新細明體" charset="-120"/>
              </a:defRPr>
            </a:lvl1pPr>
            <a:lvl2pPr marL="742950" indent="-285750" eaLnBrk="0" hangingPunct="0">
              <a:defRPr kumimoji="1">
                <a:solidFill>
                  <a:schemeClr val="tx2"/>
                </a:solidFill>
                <a:latin typeface="Times New Roman" pitchFamily="18" charset="0"/>
                <a:ea typeface="新細明體" charset="-120"/>
              </a:defRPr>
            </a:lvl2pPr>
            <a:lvl3pPr marL="1143000" indent="-228600" eaLnBrk="0" hangingPunct="0">
              <a:defRPr kumimoji="1">
                <a:solidFill>
                  <a:schemeClr val="tx2"/>
                </a:solidFill>
                <a:latin typeface="Times New Roman" pitchFamily="18" charset="0"/>
                <a:ea typeface="新細明體" charset="-120"/>
              </a:defRPr>
            </a:lvl3pPr>
            <a:lvl4pPr marL="1600200" indent="-228600" eaLnBrk="0" hangingPunct="0">
              <a:defRPr kumimoji="1">
                <a:solidFill>
                  <a:schemeClr val="tx2"/>
                </a:solidFill>
                <a:latin typeface="Times New Roman" pitchFamily="18" charset="0"/>
                <a:ea typeface="新細明體" charset="-120"/>
              </a:defRPr>
            </a:lvl4pPr>
            <a:lvl5pPr marL="2057400" indent="-228600" eaLnBrk="0" hangingPunct="0">
              <a:defRPr kumimoji="1">
                <a:solidFill>
                  <a:schemeClr val="tx2"/>
                </a:solidFill>
                <a:latin typeface="Times New Roman" pitchFamily="18" charset="0"/>
                <a:ea typeface="新細明體" charset="-120"/>
              </a:defRPr>
            </a:lvl5pPr>
            <a:lvl6pPr marL="2514600" indent="-228600" eaLnBrk="0" fontAlgn="base" hangingPunct="0">
              <a:spcBef>
                <a:spcPct val="0"/>
              </a:spcBef>
              <a:spcAft>
                <a:spcPct val="0"/>
              </a:spcAft>
              <a:defRPr kumimoji="1">
                <a:solidFill>
                  <a:schemeClr val="tx2"/>
                </a:solidFill>
                <a:latin typeface="Times New Roman" pitchFamily="18" charset="0"/>
                <a:ea typeface="新細明體" charset="-120"/>
              </a:defRPr>
            </a:lvl6pPr>
            <a:lvl7pPr marL="2971800" indent="-228600" eaLnBrk="0" fontAlgn="base" hangingPunct="0">
              <a:spcBef>
                <a:spcPct val="0"/>
              </a:spcBef>
              <a:spcAft>
                <a:spcPct val="0"/>
              </a:spcAft>
              <a:defRPr kumimoji="1">
                <a:solidFill>
                  <a:schemeClr val="tx2"/>
                </a:solidFill>
                <a:latin typeface="Times New Roman" pitchFamily="18" charset="0"/>
                <a:ea typeface="新細明體" charset="-120"/>
              </a:defRPr>
            </a:lvl7pPr>
            <a:lvl8pPr marL="3429000" indent="-228600" eaLnBrk="0" fontAlgn="base" hangingPunct="0">
              <a:spcBef>
                <a:spcPct val="0"/>
              </a:spcBef>
              <a:spcAft>
                <a:spcPct val="0"/>
              </a:spcAft>
              <a:defRPr kumimoji="1">
                <a:solidFill>
                  <a:schemeClr val="tx2"/>
                </a:solidFill>
                <a:latin typeface="Times New Roman" pitchFamily="18" charset="0"/>
                <a:ea typeface="新細明體" charset="-120"/>
              </a:defRPr>
            </a:lvl8pPr>
            <a:lvl9pPr marL="3886200" indent="-228600" eaLnBrk="0" fontAlgn="base" hangingPunct="0">
              <a:spcBef>
                <a:spcPct val="0"/>
              </a:spcBef>
              <a:spcAft>
                <a:spcPct val="0"/>
              </a:spcAft>
              <a:defRPr kumimoji="1">
                <a:solidFill>
                  <a:schemeClr val="tx2"/>
                </a:solidFill>
                <a:latin typeface="Times New Roman" pitchFamily="18" charset="0"/>
                <a:ea typeface="新細明體" charset="-120"/>
              </a:defRPr>
            </a:lvl9pPr>
          </a:lstStyle>
          <a:p>
            <a:pPr eaLnBrk="1" hangingPunct="1">
              <a:spcBef>
                <a:spcPct val="50000"/>
              </a:spcBef>
            </a:pPr>
            <a:r>
              <a:rPr lang="en-US" altLang="zh-TW" b="1"/>
              <a:t>Lu’s illustration</a:t>
            </a:r>
          </a:p>
        </p:txBody>
      </p:sp>
    </p:spTree>
    <p:extLst>
      <p:ext uri="{BB962C8B-B14F-4D97-AF65-F5344CB8AC3E}">
        <p14:creationId xmlns:p14="http://schemas.microsoft.com/office/powerpoint/2010/main" val="1890309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15756"/>
                                        </p:tgtEl>
                                        <p:attrNameLst>
                                          <p:attrName>style.visibility</p:attrName>
                                        </p:attrNameLst>
                                      </p:cBhvr>
                                      <p:to>
                                        <p:strVal val="visible"/>
                                      </p:to>
                                    </p:set>
                                    <p:animEffect transition="in" filter="wipe(down)">
                                      <p:cBhvr>
                                        <p:cTn id="7" dur="290">
                                          <p:stCondLst>
                                            <p:cond delay="0"/>
                                          </p:stCondLst>
                                        </p:cTn>
                                        <p:tgtEl>
                                          <p:spTgt spid="415756"/>
                                        </p:tgtEl>
                                      </p:cBhvr>
                                    </p:animEffect>
                                    <p:anim calcmode="lin" valueType="num">
                                      <p:cBhvr>
                                        <p:cTn id="8" dur="911" tmFilter="0,0; 0.14,0.36; 0.43,0.73; 0.71,0.91; 1.0,1.0">
                                          <p:stCondLst>
                                            <p:cond delay="0"/>
                                          </p:stCondLst>
                                        </p:cTn>
                                        <p:tgtEl>
                                          <p:spTgt spid="41575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1575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1575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1575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15756"/>
                                        </p:tgtEl>
                                        <p:attrNameLst>
                                          <p:attrName>ppt_y</p:attrName>
                                        </p:attrNameLst>
                                      </p:cBhvr>
                                      <p:tavLst>
                                        <p:tav tm="0" fmla="#ppt_y-sin(pi*$)/81">
                                          <p:val>
                                            <p:fltVal val="0"/>
                                          </p:val>
                                        </p:tav>
                                        <p:tav tm="100000">
                                          <p:val>
                                            <p:fltVal val="1"/>
                                          </p:val>
                                        </p:tav>
                                      </p:tavLst>
                                    </p:anim>
                                    <p:animScale>
                                      <p:cBhvr>
                                        <p:cTn id="13" dur="13">
                                          <p:stCondLst>
                                            <p:cond delay="325"/>
                                          </p:stCondLst>
                                        </p:cTn>
                                        <p:tgtEl>
                                          <p:spTgt spid="415756"/>
                                        </p:tgtEl>
                                      </p:cBhvr>
                                      <p:to x="100000" y="60000"/>
                                    </p:animScale>
                                    <p:animScale>
                                      <p:cBhvr>
                                        <p:cTn id="14" dur="83" decel="50000">
                                          <p:stCondLst>
                                            <p:cond delay="338"/>
                                          </p:stCondLst>
                                        </p:cTn>
                                        <p:tgtEl>
                                          <p:spTgt spid="415756"/>
                                        </p:tgtEl>
                                      </p:cBhvr>
                                      <p:to x="100000" y="100000"/>
                                    </p:animScale>
                                    <p:animScale>
                                      <p:cBhvr>
                                        <p:cTn id="15" dur="13">
                                          <p:stCondLst>
                                            <p:cond delay="656"/>
                                          </p:stCondLst>
                                        </p:cTn>
                                        <p:tgtEl>
                                          <p:spTgt spid="415756"/>
                                        </p:tgtEl>
                                      </p:cBhvr>
                                      <p:to x="100000" y="80000"/>
                                    </p:animScale>
                                    <p:animScale>
                                      <p:cBhvr>
                                        <p:cTn id="16" dur="83" decel="50000">
                                          <p:stCondLst>
                                            <p:cond delay="669"/>
                                          </p:stCondLst>
                                        </p:cTn>
                                        <p:tgtEl>
                                          <p:spTgt spid="415756"/>
                                        </p:tgtEl>
                                      </p:cBhvr>
                                      <p:to x="100000" y="100000"/>
                                    </p:animScale>
                                    <p:animScale>
                                      <p:cBhvr>
                                        <p:cTn id="17" dur="13">
                                          <p:stCondLst>
                                            <p:cond delay="821"/>
                                          </p:stCondLst>
                                        </p:cTn>
                                        <p:tgtEl>
                                          <p:spTgt spid="415756"/>
                                        </p:tgtEl>
                                      </p:cBhvr>
                                      <p:to x="100000" y="90000"/>
                                    </p:animScale>
                                    <p:animScale>
                                      <p:cBhvr>
                                        <p:cTn id="18" dur="83" decel="50000">
                                          <p:stCondLst>
                                            <p:cond delay="834"/>
                                          </p:stCondLst>
                                        </p:cTn>
                                        <p:tgtEl>
                                          <p:spTgt spid="415756"/>
                                        </p:tgtEl>
                                      </p:cBhvr>
                                      <p:to x="100000" y="100000"/>
                                    </p:animScale>
                                    <p:animScale>
                                      <p:cBhvr>
                                        <p:cTn id="19" dur="13">
                                          <p:stCondLst>
                                            <p:cond delay="904"/>
                                          </p:stCondLst>
                                        </p:cTn>
                                        <p:tgtEl>
                                          <p:spTgt spid="415756"/>
                                        </p:tgtEl>
                                      </p:cBhvr>
                                      <p:to x="100000" y="95000"/>
                                    </p:animScale>
                                    <p:animScale>
                                      <p:cBhvr>
                                        <p:cTn id="20" dur="83" decel="50000">
                                          <p:stCondLst>
                                            <p:cond delay="917"/>
                                          </p:stCondLst>
                                        </p:cTn>
                                        <p:tgtEl>
                                          <p:spTgt spid="415756"/>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15757"/>
                                        </p:tgtEl>
                                        <p:attrNameLst>
                                          <p:attrName>style.visibility</p:attrName>
                                        </p:attrNameLst>
                                      </p:cBhvr>
                                      <p:to>
                                        <p:strVal val="visible"/>
                                      </p:to>
                                    </p:set>
                                    <p:animEffect transition="in" filter="fade">
                                      <p:cBhvr>
                                        <p:cTn id="25" dur="500"/>
                                        <p:tgtEl>
                                          <p:spTgt spid="415757"/>
                                        </p:tgtEl>
                                      </p:cBhvr>
                                    </p:animEffect>
                                    <p:anim calcmode="lin" valueType="num">
                                      <p:cBhvr>
                                        <p:cTn id="26" dur="500" fill="hold"/>
                                        <p:tgtEl>
                                          <p:spTgt spid="415757"/>
                                        </p:tgtEl>
                                        <p:attrNameLst>
                                          <p:attrName>ppt_x</p:attrName>
                                        </p:attrNameLst>
                                      </p:cBhvr>
                                      <p:tavLst>
                                        <p:tav tm="0">
                                          <p:val>
                                            <p:strVal val="#ppt_x"/>
                                          </p:val>
                                        </p:tav>
                                        <p:tav tm="100000">
                                          <p:val>
                                            <p:strVal val="#ppt_x"/>
                                          </p:val>
                                        </p:tav>
                                      </p:tavLst>
                                    </p:anim>
                                    <p:anim calcmode="lin" valueType="num">
                                      <p:cBhvr>
                                        <p:cTn id="27" dur="500" fill="hold"/>
                                        <p:tgtEl>
                                          <p:spTgt spid="415757"/>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415758"/>
                                        </p:tgtEl>
                                        <p:attrNameLst>
                                          <p:attrName>style.visibility</p:attrName>
                                        </p:attrNameLst>
                                      </p:cBhvr>
                                      <p:to>
                                        <p:strVal val="visible"/>
                                      </p:to>
                                    </p:set>
                                    <p:animEffect transition="in" filter="fade">
                                      <p:cBhvr>
                                        <p:cTn id="31" dur="500"/>
                                        <p:tgtEl>
                                          <p:spTgt spid="415758"/>
                                        </p:tgtEl>
                                      </p:cBhvr>
                                    </p:animEffect>
                                    <p:anim calcmode="lin" valueType="num">
                                      <p:cBhvr>
                                        <p:cTn id="32" dur="500" fill="hold"/>
                                        <p:tgtEl>
                                          <p:spTgt spid="415758"/>
                                        </p:tgtEl>
                                        <p:attrNameLst>
                                          <p:attrName>ppt_x</p:attrName>
                                        </p:attrNameLst>
                                      </p:cBhvr>
                                      <p:tavLst>
                                        <p:tav tm="0">
                                          <p:val>
                                            <p:strVal val="#ppt_x"/>
                                          </p:val>
                                        </p:tav>
                                        <p:tav tm="100000">
                                          <p:val>
                                            <p:strVal val="#ppt_x"/>
                                          </p:val>
                                        </p:tav>
                                      </p:tavLst>
                                    </p:anim>
                                    <p:anim calcmode="lin" valueType="num">
                                      <p:cBhvr>
                                        <p:cTn id="33" dur="500" fill="hold"/>
                                        <p:tgtEl>
                                          <p:spTgt spid="415758"/>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415759"/>
                                        </p:tgtEl>
                                        <p:attrNameLst>
                                          <p:attrName>style.visibility</p:attrName>
                                        </p:attrNameLst>
                                      </p:cBhvr>
                                      <p:to>
                                        <p:strVal val="visible"/>
                                      </p:to>
                                    </p:set>
                                    <p:animEffect transition="in" filter="fade">
                                      <p:cBhvr>
                                        <p:cTn id="37" dur="500"/>
                                        <p:tgtEl>
                                          <p:spTgt spid="415759"/>
                                        </p:tgtEl>
                                      </p:cBhvr>
                                    </p:animEffect>
                                    <p:anim calcmode="lin" valueType="num">
                                      <p:cBhvr>
                                        <p:cTn id="38" dur="500" fill="hold"/>
                                        <p:tgtEl>
                                          <p:spTgt spid="415759"/>
                                        </p:tgtEl>
                                        <p:attrNameLst>
                                          <p:attrName>ppt_x</p:attrName>
                                        </p:attrNameLst>
                                      </p:cBhvr>
                                      <p:tavLst>
                                        <p:tav tm="0">
                                          <p:val>
                                            <p:strVal val="#ppt_x"/>
                                          </p:val>
                                        </p:tav>
                                        <p:tav tm="100000">
                                          <p:val>
                                            <p:strVal val="#ppt_x"/>
                                          </p:val>
                                        </p:tav>
                                      </p:tavLst>
                                    </p:anim>
                                    <p:anim calcmode="lin" valueType="num">
                                      <p:cBhvr>
                                        <p:cTn id="39" dur="500" fill="hold"/>
                                        <p:tgtEl>
                                          <p:spTgt spid="41575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15761"/>
                                        </p:tgtEl>
                                        <p:attrNameLst>
                                          <p:attrName>style.visibility</p:attrName>
                                        </p:attrNameLst>
                                      </p:cBhvr>
                                      <p:to>
                                        <p:strVal val="visible"/>
                                      </p:to>
                                    </p:set>
                                    <p:animEffect transition="in" filter="fade">
                                      <p:cBhvr>
                                        <p:cTn id="44" dur="500"/>
                                        <p:tgtEl>
                                          <p:spTgt spid="415761"/>
                                        </p:tgtEl>
                                      </p:cBhvr>
                                    </p:animEffect>
                                    <p:anim calcmode="lin" valueType="num">
                                      <p:cBhvr>
                                        <p:cTn id="45" dur="500" fill="hold"/>
                                        <p:tgtEl>
                                          <p:spTgt spid="415761"/>
                                        </p:tgtEl>
                                        <p:attrNameLst>
                                          <p:attrName>ppt_x</p:attrName>
                                        </p:attrNameLst>
                                      </p:cBhvr>
                                      <p:tavLst>
                                        <p:tav tm="0">
                                          <p:val>
                                            <p:strVal val="#ppt_x"/>
                                          </p:val>
                                        </p:tav>
                                        <p:tav tm="100000">
                                          <p:val>
                                            <p:strVal val="#ppt_x"/>
                                          </p:val>
                                        </p:tav>
                                      </p:tavLst>
                                    </p:anim>
                                    <p:anim calcmode="lin" valueType="num">
                                      <p:cBhvr>
                                        <p:cTn id="46" dur="500" fill="hold"/>
                                        <p:tgtEl>
                                          <p:spTgt spid="415761"/>
                                        </p:tgtEl>
                                        <p:attrNameLst>
                                          <p:attrName>ppt_y</p:attrName>
                                        </p:attrNameLst>
                                      </p:cBhvr>
                                      <p:tavLst>
                                        <p:tav tm="0">
                                          <p:val>
                                            <p:strVal val="#ppt_y+.1"/>
                                          </p:val>
                                        </p:tav>
                                        <p:tav tm="100000">
                                          <p:val>
                                            <p:strVal val="#ppt_y"/>
                                          </p:val>
                                        </p:tav>
                                      </p:tavLst>
                                    </p:anim>
                                  </p:childTnLst>
                                </p:cTn>
                              </p:par>
                            </p:childTnLst>
                          </p:cTn>
                        </p:par>
                        <p:par>
                          <p:cTn id="47" fill="hold" nodeType="afterGroup">
                            <p:stCondLst>
                              <p:cond delay="500"/>
                            </p:stCondLst>
                            <p:childTnLst>
                              <p:par>
                                <p:cTn id="48" presetID="42" presetClass="entr" presetSubtype="0" fill="hold" grpId="0" nodeType="afterEffect">
                                  <p:stCondLst>
                                    <p:cond delay="0"/>
                                  </p:stCondLst>
                                  <p:childTnLst>
                                    <p:set>
                                      <p:cBhvr>
                                        <p:cTn id="49" dur="1" fill="hold">
                                          <p:stCondLst>
                                            <p:cond delay="0"/>
                                          </p:stCondLst>
                                        </p:cTn>
                                        <p:tgtEl>
                                          <p:spTgt spid="415762"/>
                                        </p:tgtEl>
                                        <p:attrNameLst>
                                          <p:attrName>style.visibility</p:attrName>
                                        </p:attrNameLst>
                                      </p:cBhvr>
                                      <p:to>
                                        <p:strVal val="visible"/>
                                      </p:to>
                                    </p:set>
                                    <p:animEffect transition="in" filter="fade">
                                      <p:cBhvr>
                                        <p:cTn id="50" dur="500"/>
                                        <p:tgtEl>
                                          <p:spTgt spid="415762"/>
                                        </p:tgtEl>
                                      </p:cBhvr>
                                    </p:animEffect>
                                    <p:anim calcmode="lin" valueType="num">
                                      <p:cBhvr>
                                        <p:cTn id="51" dur="500" fill="hold"/>
                                        <p:tgtEl>
                                          <p:spTgt spid="415762"/>
                                        </p:tgtEl>
                                        <p:attrNameLst>
                                          <p:attrName>ppt_x</p:attrName>
                                        </p:attrNameLst>
                                      </p:cBhvr>
                                      <p:tavLst>
                                        <p:tav tm="0">
                                          <p:val>
                                            <p:strVal val="#ppt_x"/>
                                          </p:val>
                                        </p:tav>
                                        <p:tav tm="100000">
                                          <p:val>
                                            <p:strVal val="#ppt_x"/>
                                          </p:val>
                                        </p:tav>
                                      </p:tavLst>
                                    </p:anim>
                                    <p:anim calcmode="lin" valueType="num">
                                      <p:cBhvr>
                                        <p:cTn id="52" dur="500" fill="hold"/>
                                        <p:tgtEl>
                                          <p:spTgt spid="415762"/>
                                        </p:tgtEl>
                                        <p:attrNameLst>
                                          <p:attrName>ppt_y</p:attrName>
                                        </p:attrNameLst>
                                      </p:cBhvr>
                                      <p:tavLst>
                                        <p:tav tm="0">
                                          <p:val>
                                            <p:strVal val="#ppt_y+.1"/>
                                          </p:val>
                                        </p:tav>
                                        <p:tav tm="100000">
                                          <p:val>
                                            <p:strVal val="#ppt_y"/>
                                          </p:val>
                                        </p:tav>
                                      </p:tavLst>
                                    </p:anim>
                                  </p:childTnLst>
                                </p:cTn>
                              </p:par>
                            </p:childTnLst>
                          </p:cTn>
                        </p:par>
                        <p:par>
                          <p:cTn id="53" fill="hold" nodeType="afterGroup">
                            <p:stCondLst>
                              <p:cond delay="1000"/>
                            </p:stCondLst>
                            <p:childTnLst>
                              <p:par>
                                <p:cTn id="54" presetID="42" presetClass="entr" presetSubtype="0" fill="hold" grpId="0" nodeType="afterEffect">
                                  <p:stCondLst>
                                    <p:cond delay="0"/>
                                  </p:stCondLst>
                                  <p:childTnLst>
                                    <p:set>
                                      <p:cBhvr>
                                        <p:cTn id="55" dur="1" fill="hold">
                                          <p:stCondLst>
                                            <p:cond delay="0"/>
                                          </p:stCondLst>
                                        </p:cTn>
                                        <p:tgtEl>
                                          <p:spTgt spid="415763"/>
                                        </p:tgtEl>
                                        <p:attrNameLst>
                                          <p:attrName>style.visibility</p:attrName>
                                        </p:attrNameLst>
                                      </p:cBhvr>
                                      <p:to>
                                        <p:strVal val="visible"/>
                                      </p:to>
                                    </p:set>
                                    <p:animEffect transition="in" filter="fade">
                                      <p:cBhvr>
                                        <p:cTn id="56" dur="500"/>
                                        <p:tgtEl>
                                          <p:spTgt spid="415763"/>
                                        </p:tgtEl>
                                      </p:cBhvr>
                                    </p:animEffect>
                                    <p:anim calcmode="lin" valueType="num">
                                      <p:cBhvr>
                                        <p:cTn id="57" dur="500" fill="hold"/>
                                        <p:tgtEl>
                                          <p:spTgt spid="415763"/>
                                        </p:tgtEl>
                                        <p:attrNameLst>
                                          <p:attrName>ppt_x</p:attrName>
                                        </p:attrNameLst>
                                      </p:cBhvr>
                                      <p:tavLst>
                                        <p:tav tm="0">
                                          <p:val>
                                            <p:strVal val="#ppt_x"/>
                                          </p:val>
                                        </p:tav>
                                        <p:tav tm="100000">
                                          <p:val>
                                            <p:strVal val="#ppt_x"/>
                                          </p:val>
                                        </p:tav>
                                      </p:tavLst>
                                    </p:anim>
                                    <p:anim calcmode="lin" valueType="num">
                                      <p:cBhvr>
                                        <p:cTn id="58" dur="500" fill="hold"/>
                                        <p:tgtEl>
                                          <p:spTgt spid="415763"/>
                                        </p:tgtEl>
                                        <p:attrNameLst>
                                          <p:attrName>ppt_y</p:attrName>
                                        </p:attrNameLst>
                                      </p:cBhvr>
                                      <p:tavLst>
                                        <p:tav tm="0">
                                          <p:val>
                                            <p:strVal val="#ppt_y+.1"/>
                                          </p:val>
                                        </p:tav>
                                        <p:tav tm="100000">
                                          <p:val>
                                            <p:strVal val="#ppt_y"/>
                                          </p:val>
                                        </p:tav>
                                      </p:tavLst>
                                    </p:anim>
                                  </p:childTnLst>
                                </p:cTn>
                              </p:par>
                            </p:childTnLst>
                          </p:cTn>
                        </p:par>
                        <p:par>
                          <p:cTn id="59" fill="hold" nodeType="afterGroup">
                            <p:stCondLst>
                              <p:cond delay="1500"/>
                            </p:stCondLst>
                            <p:childTnLst>
                              <p:par>
                                <p:cTn id="60" presetID="42" presetClass="entr" presetSubtype="0" fill="hold" grpId="0" nodeType="afterEffect">
                                  <p:stCondLst>
                                    <p:cond delay="0"/>
                                  </p:stCondLst>
                                  <p:childTnLst>
                                    <p:set>
                                      <p:cBhvr>
                                        <p:cTn id="61" dur="1" fill="hold">
                                          <p:stCondLst>
                                            <p:cond delay="0"/>
                                          </p:stCondLst>
                                        </p:cTn>
                                        <p:tgtEl>
                                          <p:spTgt spid="415764"/>
                                        </p:tgtEl>
                                        <p:attrNameLst>
                                          <p:attrName>style.visibility</p:attrName>
                                        </p:attrNameLst>
                                      </p:cBhvr>
                                      <p:to>
                                        <p:strVal val="visible"/>
                                      </p:to>
                                    </p:set>
                                    <p:animEffect transition="in" filter="fade">
                                      <p:cBhvr>
                                        <p:cTn id="62" dur="500"/>
                                        <p:tgtEl>
                                          <p:spTgt spid="415764"/>
                                        </p:tgtEl>
                                      </p:cBhvr>
                                    </p:animEffect>
                                    <p:anim calcmode="lin" valueType="num">
                                      <p:cBhvr>
                                        <p:cTn id="63" dur="500" fill="hold"/>
                                        <p:tgtEl>
                                          <p:spTgt spid="415764"/>
                                        </p:tgtEl>
                                        <p:attrNameLst>
                                          <p:attrName>ppt_x</p:attrName>
                                        </p:attrNameLst>
                                      </p:cBhvr>
                                      <p:tavLst>
                                        <p:tav tm="0">
                                          <p:val>
                                            <p:strVal val="#ppt_x"/>
                                          </p:val>
                                        </p:tav>
                                        <p:tav tm="100000">
                                          <p:val>
                                            <p:strVal val="#ppt_x"/>
                                          </p:val>
                                        </p:tav>
                                      </p:tavLst>
                                    </p:anim>
                                    <p:anim calcmode="lin" valueType="num">
                                      <p:cBhvr>
                                        <p:cTn id="64" dur="500" fill="hold"/>
                                        <p:tgtEl>
                                          <p:spTgt spid="415764"/>
                                        </p:tgtEl>
                                        <p:attrNameLst>
                                          <p:attrName>ppt_y</p:attrName>
                                        </p:attrNameLst>
                                      </p:cBhvr>
                                      <p:tavLst>
                                        <p:tav tm="0">
                                          <p:val>
                                            <p:strVal val="#ppt_y+.1"/>
                                          </p:val>
                                        </p:tav>
                                        <p:tav tm="100000">
                                          <p:val>
                                            <p:strVal val="#ppt_y"/>
                                          </p:val>
                                        </p:tav>
                                      </p:tavLst>
                                    </p:anim>
                                  </p:childTnLst>
                                </p:cTn>
                              </p:par>
                            </p:childTnLst>
                          </p:cTn>
                        </p:par>
                        <p:par>
                          <p:cTn id="65" fill="hold" nodeType="afterGroup">
                            <p:stCondLst>
                              <p:cond delay="2000"/>
                            </p:stCondLst>
                            <p:childTnLst>
                              <p:par>
                                <p:cTn id="66" presetID="42" presetClass="entr" presetSubtype="0" fill="hold" grpId="0" nodeType="afterEffect">
                                  <p:stCondLst>
                                    <p:cond delay="0"/>
                                  </p:stCondLst>
                                  <p:childTnLst>
                                    <p:set>
                                      <p:cBhvr>
                                        <p:cTn id="67" dur="1" fill="hold">
                                          <p:stCondLst>
                                            <p:cond delay="0"/>
                                          </p:stCondLst>
                                        </p:cTn>
                                        <p:tgtEl>
                                          <p:spTgt spid="415765"/>
                                        </p:tgtEl>
                                        <p:attrNameLst>
                                          <p:attrName>style.visibility</p:attrName>
                                        </p:attrNameLst>
                                      </p:cBhvr>
                                      <p:to>
                                        <p:strVal val="visible"/>
                                      </p:to>
                                    </p:set>
                                    <p:animEffect transition="in" filter="fade">
                                      <p:cBhvr>
                                        <p:cTn id="68" dur="500"/>
                                        <p:tgtEl>
                                          <p:spTgt spid="415765"/>
                                        </p:tgtEl>
                                      </p:cBhvr>
                                    </p:animEffect>
                                    <p:anim calcmode="lin" valueType="num">
                                      <p:cBhvr>
                                        <p:cTn id="69" dur="500" fill="hold"/>
                                        <p:tgtEl>
                                          <p:spTgt spid="415765"/>
                                        </p:tgtEl>
                                        <p:attrNameLst>
                                          <p:attrName>ppt_x</p:attrName>
                                        </p:attrNameLst>
                                      </p:cBhvr>
                                      <p:tavLst>
                                        <p:tav tm="0">
                                          <p:val>
                                            <p:strVal val="#ppt_x"/>
                                          </p:val>
                                        </p:tav>
                                        <p:tav tm="100000">
                                          <p:val>
                                            <p:strVal val="#ppt_x"/>
                                          </p:val>
                                        </p:tav>
                                      </p:tavLst>
                                    </p:anim>
                                    <p:anim calcmode="lin" valueType="num">
                                      <p:cBhvr>
                                        <p:cTn id="70" dur="500" fill="hold"/>
                                        <p:tgtEl>
                                          <p:spTgt spid="415765"/>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9" presetClass="entr" presetSubtype="10" fill="hold" grpId="0" nodeType="clickEffect">
                                  <p:stCondLst>
                                    <p:cond delay="0"/>
                                  </p:stCondLst>
                                  <p:childTnLst>
                                    <p:set>
                                      <p:cBhvr>
                                        <p:cTn id="74" dur="1" fill="hold">
                                          <p:stCondLst>
                                            <p:cond delay="0"/>
                                          </p:stCondLst>
                                        </p:cTn>
                                        <p:tgtEl>
                                          <p:spTgt spid="415760"/>
                                        </p:tgtEl>
                                        <p:attrNameLst>
                                          <p:attrName>style.visibility</p:attrName>
                                        </p:attrNameLst>
                                      </p:cBhvr>
                                      <p:to>
                                        <p:strVal val="visible"/>
                                      </p:to>
                                    </p:set>
                                    <p:anim calcmode="lin" valueType="num">
                                      <p:cBhvr>
                                        <p:cTn id="75" dur="1000" fill="hold"/>
                                        <p:tgtEl>
                                          <p:spTgt spid="415760"/>
                                        </p:tgtEl>
                                        <p:attrNameLst>
                                          <p:attrName>ppt_w</p:attrName>
                                        </p:attrNameLst>
                                      </p:cBhvr>
                                      <p:tavLst>
                                        <p:tav tm="0" fmla="#ppt_w*sin(2.5*pi*$)">
                                          <p:val>
                                            <p:fltVal val="0"/>
                                          </p:val>
                                        </p:tav>
                                        <p:tav tm="100000">
                                          <p:val>
                                            <p:fltVal val="1"/>
                                          </p:val>
                                        </p:tav>
                                      </p:tavLst>
                                    </p:anim>
                                    <p:anim calcmode="lin" valueType="num">
                                      <p:cBhvr>
                                        <p:cTn id="76" dur="1000" fill="hold"/>
                                        <p:tgtEl>
                                          <p:spTgt spid="415760"/>
                                        </p:tgtEl>
                                        <p:attrNameLst>
                                          <p:attrName>ppt_h</p:attrName>
                                        </p:attrNameLst>
                                      </p:cBhvr>
                                      <p:tavLst>
                                        <p:tav tm="0">
                                          <p:val>
                                            <p:strVal val="#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6" presetClass="entr" presetSubtype="0" fill="hold" grpId="0" nodeType="clickEffect">
                                  <p:stCondLst>
                                    <p:cond delay="0"/>
                                  </p:stCondLst>
                                  <p:childTnLst>
                                    <p:set>
                                      <p:cBhvr>
                                        <p:cTn id="80" dur="1" fill="hold">
                                          <p:stCondLst>
                                            <p:cond delay="0"/>
                                          </p:stCondLst>
                                        </p:cTn>
                                        <p:tgtEl>
                                          <p:spTgt spid="415766"/>
                                        </p:tgtEl>
                                        <p:attrNameLst>
                                          <p:attrName>style.visibility</p:attrName>
                                        </p:attrNameLst>
                                      </p:cBhvr>
                                      <p:to>
                                        <p:strVal val="visible"/>
                                      </p:to>
                                    </p:set>
                                    <p:animEffect transition="in" filter="wipe(down)">
                                      <p:cBhvr>
                                        <p:cTn id="81" dur="290">
                                          <p:stCondLst>
                                            <p:cond delay="0"/>
                                          </p:stCondLst>
                                        </p:cTn>
                                        <p:tgtEl>
                                          <p:spTgt spid="415766"/>
                                        </p:tgtEl>
                                      </p:cBhvr>
                                    </p:animEffect>
                                    <p:anim calcmode="lin" valueType="num">
                                      <p:cBhvr>
                                        <p:cTn id="82" dur="911" tmFilter="0,0; 0.14,0.36; 0.43,0.73; 0.71,0.91; 1.0,1.0">
                                          <p:stCondLst>
                                            <p:cond delay="0"/>
                                          </p:stCondLst>
                                        </p:cTn>
                                        <p:tgtEl>
                                          <p:spTgt spid="415766"/>
                                        </p:tgtEl>
                                        <p:attrNameLst>
                                          <p:attrName>ppt_x</p:attrName>
                                        </p:attrNameLst>
                                      </p:cBhvr>
                                      <p:tavLst>
                                        <p:tav tm="0">
                                          <p:val>
                                            <p:strVal val="#ppt_x-0.25"/>
                                          </p:val>
                                        </p:tav>
                                        <p:tav tm="100000">
                                          <p:val>
                                            <p:strVal val="#ppt_x"/>
                                          </p:val>
                                        </p:tav>
                                      </p:tavLst>
                                    </p:anim>
                                    <p:anim calcmode="lin" valueType="num">
                                      <p:cBhvr>
                                        <p:cTn id="83" dur="332" tmFilter="0.0,0.0; 0.25,0.07; 0.50,0.2; 0.75,0.467; 1.0,1.0">
                                          <p:stCondLst>
                                            <p:cond delay="0"/>
                                          </p:stCondLst>
                                        </p:cTn>
                                        <p:tgtEl>
                                          <p:spTgt spid="415766"/>
                                        </p:tgtEl>
                                        <p:attrNameLst>
                                          <p:attrName>ppt_y</p:attrName>
                                        </p:attrNameLst>
                                      </p:cBhvr>
                                      <p:tavLst>
                                        <p:tav tm="0" fmla="#ppt_y-sin(pi*$)/3">
                                          <p:val>
                                            <p:fltVal val="0.5"/>
                                          </p:val>
                                        </p:tav>
                                        <p:tav tm="100000">
                                          <p:val>
                                            <p:fltVal val="1"/>
                                          </p:val>
                                        </p:tav>
                                      </p:tavLst>
                                    </p:anim>
                                    <p:anim calcmode="lin" valueType="num">
                                      <p:cBhvr>
                                        <p:cTn id="84" dur="332" tmFilter="0, 0; 0.125,0.2665; 0.25,0.4; 0.375,0.465; 0.5,0.5;  0.625,0.535; 0.75,0.6; 0.875,0.7335; 1,1">
                                          <p:stCondLst>
                                            <p:cond delay="332"/>
                                          </p:stCondLst>
                                        </p:cTn>
                                        <p:tgtEl>
                                          <p:spTgt spid="415766"/>
                                        </p:tgtEl>
                                        <p:attrNameLst>
                                          <p:attrName>ppt_y</p:attrName>
                                        </p:attrNameLst>
                                      </p:cBhvr>
                                      <p:tavLst>
                                        <p:tav tm="0" fmla="#ppt_y-sin(pi*$)/9">
                                          <p:val>
                                            <p:fltVal val="0"/>
                                          </p:val>
                                        </p:tav>
                                        <p:tav tm="100000">
                                          <p:val>
                                            <p:fltVal val="1"/>
                                          </p:val>
                                        </p:tav>
                                      </p:tavLst>
                                    </p:anim>
                                    <p:anim calcmode="lin" valueType="num">
                                      <p:cBhvr>
                                        <p:cTn id="85" dur="166" tmFilter="0, 0; 0.125,0.2665; 0.25,0.4; 0.375,0.465; 0.5,0.5;  0.625,0.535; 0.75,0.6; 0.875,0.7335; 1,1">
                                          <p:stCondLst>
                                            <p:cond delay="662"/>
                                          </p:stCondLst>
                                        </p:cTn>
                                        <p:tgtEl>
                                          <p:spTgt spid="415766"/>
                                        </p:tgtEl>
                                        <p:attrNameLst>
                                          <p:attrName>ppt_y</p:attrName>
                                        </p:attrNameLst>
                                      </p:cBhvr>
                                      <p:tavLst>
                                        <p:tav tm="0" fmla="#ppt_y-sin(pi*$)/27">
                                          <p:val>
                                            <p:fltVal val="0"/>
                                          </p:val>
                                        </p:tav>
                                        <p:tav tm="100000">
                                          <p:val>
                                            <p:fltVal val="1"/>
                                          </p:val>
                                        </p:tav>
                                      </p:tavLst>
                                    </p:anim>
                                    <p:anim calcmode="lin" valueType="num">
                                      <p:cBhvr>
                                        <p:cTn id="86" dur="82" tmFilter="0, 0; 0.125,0.2665; 0.25,0.4; 0.375,0.465; 0.5,0.5;  0.625,0.535; 0.75,0.6; 0.875,0.7335; 1,1">
                                          <p:stCondLst>
                                            <p:cond delay="828"/>
                                          </p:stCondLst>
                                        </p:cTn>
                                        <p:tgtEl>
                                          <p:spTgt spid="415766"/>
                                        </p:tgtEl>
                                        <p:attrNameLst>
                                          <p:attrName>ppt_y</p:attrName>
                                        </p:attrNameLst>
                                      </p:cBhvr>
                                      <p:tavLst>
                                        <p:tav tm="0" fmla="#ppt_y-sin(pi*$)/81">
                                          <p:val>
                                            <p:fltVal val="0"/>
                                          </p:val>
                                        </p:tav>
                                        <p:tav tm="100000">
                                          <p:val>
                                            <p:fltVal val="1"/>
                                          </p:val>
                                        </p:tav>
                                      </p:tavLst>
                                    </p:anim>
                                    <p:animScale>
                                      <p:cBhvr>
                                        <p:cTn id="87" dur="13">
                                          <p:stCondLst>
                                            <p:cond delay="325"/>
                                          </p:stCondLst>
                                        </p:cTn>
                                        <p:tgtEl>
                                          <p:spTgt spid="415766"/>
                                        </p:tgtEl>
                                      </p:cBhvr>
                                      <p:to x="100000" y="60000"/>
                                    </p:animScale>
                                    <p:animScale>
                                      <p:cBhvr>
                                        <p:cTn id="88" dur="83" decel="50000">
                                          <p:stCondLst>
                                            <p:cond delay="338"/>
                                          </p:stCondLst>
                                        </p:cTn>
                                        <p:tgtEl>
                                          <p:spTgt spid="415766"/>
                                        </p:tgtEl>
                                      </p:cBhvr>
                                      <p:to x="100000" y="100000"/>
                                    </p:animScale>
                                    <p:animScale>
                                      <p:cBhvr>
                                        <p:cTn id="89" dur="13">
                                          <p:stCondLst>
                                            <p:cond delay="656"/>
                                          </p:stCondLst>
                                        </p:cTn>
                                        <p:tgtEl>
                                          <p:spTgt spid="415766"/>
                                        </p:tgtEl>
                                      </p:cBhvr>
                                      <p:to x="100000" y="80000"/>
                                    </p:animScale>
                                    <p:animScale>
                                      <p:cBhvr>
                                        <p:cTn id="90" dur="83" decel="50000">
                                          <p:stCondLst>
                                            <p:cond delay="669"/>
                                          </p:stCondLst>
                                        </p:cTn>
                                        <p:tgtEl>
                                          <p:spTgt spid="415766"/>
                                        </p:tgtEl>
                                      </p:cBhvr>
                                      <p:to x="100000" y="100000"/>
                                    </p:animScale>
                                    <p:animScale>
                                      <p:cBhvr>
                                        <p:cTn id="91" dur="13">
                                          <p:stCondLst>
                                            <p:cond delay="821"/>
                                          </p:stCondLst>
                                        </p:cTn>
                                        <p:tgtEl>
                                          <p:spTgt spid="415766"/>
                                        </p:tgtEl>
                                      </p:cBhvr>
                                      <p:to x="100000" y="90000"/>
                                    </p:animScale>
                                    <p:animScale>
                                      <p:cBhvr>
                                        <p:cTn id="92" dur="83" decel="50000">
                                          <p:stCondLst>
                                            <p:cond delay="834"/>
                                          </p:stCondLst>
                                        </p:cTn>
                                        <p:tgtEl>
                                          <p:spTgt spid="415766"/>
                                        </p:tgtEl>
                                      </p:cBhvr>
                                      <p:to x="100000" y="100000"/>
                                    </p:animScale>
                                    <p:animScale>
                                      <p:cBhvr>
                                        <p:cTn id="93" dur="13">
                                          <p:stCondLst>
                                            <p:cond delay="904"/>
                                          </p:stCondLst>
                                        </p:cTn>
                                        <p:tgtEl>
                                          <p:spTgt spid="415766"/>
                                        </p:tgtEl>
                                      </p:cBhvr>
                                      <p:to x="100000" y="95000"/>
                                    </p:animScale>
                                    <p:animScale>
                                      <p:cBhvr>
                                        <p:cTn id="94" dur="83" decel="50000">
                                          <p:stCondLst>
                                            <p:cond delay="917"/>
                                          </p:stCondLst>
                                        </p:cTn>
                                        <p:tgtEl>
                                          <p:spTgt spid="415766"/>
                                        </p:tgtEl>
                                      </p:cBhvr>
                                      <p:to x="100000" y="100000"/>
                                    </p:animScale>
                                  </p:childTnLst>
                                </p:cTn>
                              </p:par>
                            </p:childTnLst>
                          </p:cTn>
                        </p:par>
                      </p:childTnLst>
                    </p:cTn>
                  </p:par>
                  <p:par>
                    <p:cTn id="95" fill="hold" nodeType="clickPar">
                      <p:stCondLst>
                        <p:cond delay="indefinite"/>
                      </p:stCondLst>
                      <p:childTnLst>
                        <p:par>
                          <p:cTn id="96" fill="hold" nodeType="withGroup">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415768"/>
                                        </p:tgtEl>
                                        <p:attrNameLst>
                                          <p:attrName>style.visibility</p:attrName>
                                        </p:attrNameLst>
                                      </p:cBhvr>
                                      <p:to>
                                        <p:strVal val="visible"/>
                                      </p:to>
                                    </p:set>
                                    <p:animEffect transition="in" filter="fade">
                                      <p:cBhvr>
                                        <p:cTn id="99" dur="500"/>
                                        <p:tgtEl>
                                          <p:spTgt spid="415768"/>
                                        </p:tgtEl>
                                      </p:cBhvr>
                                    </p:animEffect>
                                    <p:anim calcmode="lin" valueType="num">
                                      <p:cBhvr>
                                        <p:cTn id="100" dur="500" fill="hold"/>
                                        <p:tgtEl>
                                          <p:spTgt spid="415768"/>
                                        </p:tgtEl>
                                        <p:attrNameLst>
                                          <p:attrName>ppt_x</p:attrName>
                                        </p:attrNameLst>
                                      </p:cBhvr>
                                      <p:tavLst>
                                        <p:tav tm="0">
                                          <p:val>
                                            <p:strVal val="#ppt_x"/>
                                          </p:val>
                                        </p:tav>
                                        <p:tav tm="100000">
                                          <p:val>
                                            <p:strVal val="#ppt_x"/>
                                          </p:val>
                                        </p:tav>
                                      </p:tavLst>
                                    </p:anim>
                                    <p:anim calcmode="lin" valueType="num">
                                      <p:cBhvr>
                                        <p:cTn id="101" dur="500" fill="hold"/>
                                        <p:tgtEl>
                                          <p:spTgt spid="415768"/>
                                        </p:tgtEl>
                                        <p:attrNameLst>
                                          <p:attrName>ppt_y</p:attrName>
                                        </p:attrNameLst>
                                      </p:cBhvr>
                                      <p:tavLst>
                                        <p:tav tm="0">
                                          <p:val>
                                            <p:strVal val="#ppt_y+.1"/>
                                          </p:val>
                                        </p:tav>
                                        <p:tav tm="100000">
                                          <p:val>
                                            <p:strVal val="#ppt_y"/>
                                          </p:val>
                                        </p:tav>
                                      </p:tavLst>
                                    </p:anim>
                                  </p:childTnLst>
                                </p:cTn>
                              </p:par>
                            </p:childTnLst>
                          </p:cTn>
                        </p:par>
                        <p:par>
                          <p:cTn id="102" fill="hold" nodeType="afterGroup">
                            <p:stCondLst>
                              <p:cond delay="500"/>
                            </p:stCondLst>
                            <p:childTnLst>
                              <p:par>
                                <p:cTn id="103" presetID="42" presetClass="entr" presetSubtype="0" fill="hold" grpId="0" nodeType="afterEffect">
                                  <p:stCondLst>
                                    <p:cond delay="0"/>
                                  </p:stCondLst>
                                  <p:childTnLst>
                                    <p:set>
                                      <p:cBhvr>
                                        <p:cTn id="104" dur="1" fill="hold">
                                          <p:stCondLst>
                                            <p:cond delay="0"/>
                                          </p:stCondLst>
                                        </p:cTn>
                                        <p:tgtEl>
                                          <p:spTgt spid="415770"/>
                                        </p:tgtEl>
                                        <p:attrNameLst>
                                          <p:attrName>style.visibility</p:attrName>
                                        </p:attrNameLst>
                                      </p:cBhvr>
                                      <p:to>
                                        <p:strVal val="visible"/>
                                      </p:to>
                                    </p:set>
                                    <p:animEffect transition="in" filter="fade">
                                      <p:cBhvr>
                                        <p:cTn id="105" dur="500"/>
                                        <p:tgtEl>
                                          <p:spTgt spid="415770"/>
                                        </p:tgtEl>
                                      </p:cBhvr>
                                    </p:animEffect>
                                    <p:anim calcmode="lin" valueType="num">
                                      <p:cBhvr>
                                        <p:cTn id="106" dur="500" fill="hold"/>
                                        <p:tgtEl>
                                          <p:spTgt spid="415770"/>
                                        </p:tgtEl>
                                        <p:attrNameLst>
                                          <p:attrName>ppt_x</p:attrName>
                                        </p:attrNameLst>
                                      </p:cBhvr>
                                      <p:tavLst>
                                        <p:tav tm="0">
                                          <p:val>
                                            <p:strVal val="#ppt_x"/>
                                          </p:val>
                                        </p:tav>
                                        <p:tav tm="100000">
                                          <p:val>
                                            <p:strVal val="#ppt_x"/>
                                          </p:val>
                                        </p:tav>
                                      </p:tavLst>
                                    </p:anim>
                                    <p:anim calcmode="lin" valueType="num">
                                      <p:cBhvr>
                                        <p:cTn id="107" dur="500" fill="hold"/>
                                        <p:tgtEl>
                                          <p:spTgt spid="415770"/>
                                        </p:tgtEl>
                                        <p:attrNameLst>
                                          <p:attrName>ppt_y</p:attrName>
                                        </p:attrNameLst>
                                      </p:cBhvr>
                                      <p:tavLst>
                                        <p:tav tm="0">
                                          <p:val>
                                            <p:strVal val="#ppt_y+.1"/>
                                          </p:val>
                                        </p:tav>
                                        <p:tav tm="100000">
                                          <p:val>
                                            <p:strVal val="#ppt_y"/>
                                          </p:val>
                                        </p:tav>
                                      </p:tavLst>
                                    </p:anim>
                                  </p:childTnLst>
                                </p:cTn>
                              </p:par>
                            </p:childTnLst>
                          </p:cTn>
                        </p:par>
                        <p:par>
                          <p:cTn id="108" fill="hold" nodeType="afterGroup">
                            <p:stCondLst>
                              <p:cond delay="1000"/>
                            </p:stCondLst>
                            <p:childTnLst>
                              <p:par>
                                <p:cTn id="109" presetID="19" presetClass="entr" presetSubtype="10" fill="hold" grpId="0" nodeType="afterEffect">
                                  <p:stCondLst>
                                    <p:cond delay="0"/>
                                  </p:stCondLst>
                                  <p:childTnLst>
                                    <p:set>
                                      <p:cBhvr>
                                        <p:cTn id="110" dur="1" fill="hold">
                                          <p:stCondLst>
                                            <p:cond delay="0"/>
                                          </p:stCondLst>
                                        </p:cTn>
                                        <p:tgtEl>
                                          <p:spTgt spid="415769"/>
                                        </p:tgtEl>
                                        <p:attrNameLst>
                                          <p:attrName>style.visibility</p:attrName>
                                        </p:attrNameLst>
                                      </p:cBhvr>
                                      <p:to>
                                        <p:strVal val="visible"/>
                                      </p:to>
                                    </p:set>
                                    <p:anim calcmode="lin" valueType="num">
                                      <p:cBhvr>
                                        <p:cTn id="111" dur="1000" fill="hold"/>
                                        <p:tgtEl>
                                          <p:spTgt spid="415769"/>
                                        </p:tgtEl>
                                        <p:attrNameLst>
                                          <p:attrName>ppt_w</p:attrName>
                                        </p:attrNameLst>
                                      </p:cBhvr>
                                      <p:tavLst>
                                        <p:tav tm="0" fmla="#ppt_w*sin(2.5*pi*$)">
                                          <p:val>
                                            <p:fltVal val="0"/>
                                          </p:val>
                                        </p:tav>
                                        <p:tav tm="100000">
                                          <p:val>
                                            <p:fltVal val="1"/>
                                          </p:val>
                                        </p:tav>
                                      </p:tavLst>
                                    </p:anim>
                                    <p:anim calcmode="lin" valueType="num">
                                      <p:cBhvr>
                                        <p:cTn id="112" dur="1000" fill="hold"/>
                                        <p:tgtEl>
                                          <p:spTgt spid="415769"/>
                                        </p:tgtEl>
                                        <p:attrNameLst>
                                          <p:attrName>ppt_h</p:attrName>
                                        </p:attrNameLst>
                                      </p:cBhvr>
                                      <p:tavLst>
                                        <p:tav tm="0">
                                          <p:val>
                                            <p:strVal val="#ppt_h"/>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6" presetClass="entr" presetSubtype="0" fill="hold" grpId="0" nodeType="clickEffect">
                                  <p:stCondLst>
                                    <p:cond delay="0"/>
                                  </p:stCondLst>
                                  <p:childTnLst>
                                    <p:set>
                                      <p:cBhvr>
                                        <p:cTn id="116" dur="1" fill="hold">
                                          <p:stCondLst>
                                            <p:cond delay="0"/>
                                          </p:stCondLst>
                                        </p:cTn>
                                        <p:tgtEl>
                                          <p:spTgt spid="415767"/>
                                        </p:tgtEl>
                                        <p:attrNameLst>
                                          <p:attrName>style.visibility</p:attrName>
                                        </p:attrNameLst>
                                      </p:cBhvr>
                                      <p:to>
                                        <p:strVal val="visible"/>
                                      </p:to>
                                    </p:set>
                                    <p:animEffect transition="in" filter="wipe(down)">
                                      <p:cBhvr>
                                        <p:cTn id="117" dur="290">
                                          <p:stCondLst>
                                            <p:cond delay="0"/>
                                          </p:stCondLst>
                                        </p:cTn>
                                        <p:tgtEl>
                                          <p:spTgt spid="415767"/>
                                        </p:tgtEl>
                                      </p:cBhvr>
                                    </p:animEffect>
                                    <p:anim calcmode="lin" valueType="num">
                                      <p:cBhvr>
                                        <p:cTn id="118" dur="911" tmFilter="0,0; 0.14,0.36; 0.43,0.73; 0.71,0.91; 1.0,1.0">
                                          <p:stCondLst>
                                            <p:cond delay="0"/>
                                          </p:stCondLst>
                                        </p:cTn>
                                        <p:tgtEl>
                                          <p:spTgt spid="415767"/>
                                        </p:tgtEl>
                                        <p:attrNameLst>
                                          <p:attrName>ppt_x</p:attrName>
                                        </p:attrNameLst>
                                      </p:cBhvr>
                                      <p:tavLst>
                                        <p:tav tm="0">
                                          <p:val>
                                            <p:strVal val="#ppt_x-0.25"/>
                                          </p:val>
                                        </p:tav>
                                        <p:tav tm="100000">
                                          <p:val>
                                            <p:strVal val="#ppt_x"/>
                                          </p:val>
                                        </p:tav>
                                      </p:tavLst>
                                    </p:anim>
                                    <p:anim calcmode="lin" valueType="num">
                                      <p:cBhvr>
                                        <p:cTn id="119" dur="332" tmFilter="0.0,0.0; 0.25,0.07; 0.50,0.2; 0.75,0.467; 1.0,1.0">
                                          <p:stCondLst>
                                            <p:cond delay="0"/>
                                          </p:stCondLst>
                                        </p:cTn>
                                        <p:tgtEl>
                                          <p:spTgt spid="415767"/>
                                        </p:tgtEl>
                                        <p:attrNameLst>
                                          <p:attrName>ppt_y</p:attrName>
                                        </p:attrNameLst>
                                      </p:cBhvr>
                                      <p:tavLst>
                                        <p:tav tm="0" fmla="#ppt_y-sin(pi*$)/3">
                                          <p:val>
                                            <p:fltVal val="0.5"/>
                                          </p:val>
                                        </p:tav>
                                        <p:tav tm="100000">
                                          <p:val>
                                            <p:fltVal val="1"/>
                                          </p:val>
                                        </p:tav>
                                      </p:tavLst>
                                    </p:anim>
                                    <p:anim calcmode="lin" valueType="num">
                                      <p:cBhvr>
                                        <p:cTn id="120" dur="332" tmFilter="0, 0; 0.125,0.2665; 0.25,0.4; 0.375,0.465; 0.5,0.5;  0.625,0.535; 0.75,0.6; 0.875,0.7335; 1,1">
                                          <p:stCondLst>
                                            <p:cond delay="332"/>
                                          </p:stCondLst>
                                        </p:cTn>
                                        <p:tgtEl>
                                          <p:spTgt spid="415767"/>
                                        </p:tgtEl>
                                        <p:attrNameLst>
                                          <p:attrName>ppt_y</p:attrName>
                                        </p:attrNameLst>
                                      </p:cBhvr>
                                      <p:tavLst>
                                        <p:tav tm="0" fmla="#ppt_y-sin(pi*$)/9">
                                          <p:val>
                                            <p:fltVal val="0"/>
                                          </p:val>
                                        </p:tav>
                                        <p:tav tm="100000">
                                          <p:val>
                                            <p:fltVal val="1"/>
                                          </p:val>
                                        </p:tav>
                                      </p:tavLst>
                                    </p:anim>
                                    <p:anim calcmode="lin" valueType="num">
                                      <p:cBhvr>
                                        <p:cTn id="121" dur="166" tmFilter="0, 0; 0.125,0.2665; 0.25,0.4; 0.375,0.465; 0.5,0.5;  0.625,0.535; 0.75,0.6; 0.875,0.7335; 1,1">
                                          <p:stCondLst>
                                            <p:cond delay="662"/>
                                          </p:stCondLst>
                                        </p:cTn>
                                        <p:tgtEl>
                                          <p:spTgt spid="415767"/>
                                        </p:tgtEl>
                                        <p:attrNameLst>
                                          <p:attrName>ppt_y</p:attrName>
                                        </p:attrNameLst>
                                      </p:cBhvr>
                                      <p:tavLst>
                                        <p:tav tm="0" fmla="#ppt_y-sin(pi*$)/27">
                                          <p:val>
                                            <p:fltVal val="0"/>
                                          </p:val>
                                        </p:tav>
                                        <p:tav tm="100000">
                                          <p:val>
                                            <p:fltVal val="1"/>
                                          </p:val>
                                        </p:tav>
                                      </p:tavLst>
                                    </p:anim>
                                    <p:anim calcmode="lin" valueType="num">
                                      <p:cBhvr>
                                        <p:cTn id="122" dur="82" tmFilter="0, 0; 0.125,0.2665; 0.25,0.4; 0.375,0.465; 0.5,0.5;  0.625,0.535; 0.75,0.6; 0.875,0.7335; 1,1">
                                          <p:stCondLst>
                                            <p:cond delay="828"/>
                                          </p:stCondLst>
                                        </p:cTn>
                                        <p:tgtEl>
                                          <p:spTgt spid="415767"/>
                                        </p:tgtEl>
                                        <p:attrNameLst>
                                          <p:attrName>ppt_y</p:attrName>
                                        </p:attrNameLst>
                                      </p:cBhvr>
                                      <p:tavLst>
                                        <p:tav tm="0" fmla="#ppt_y-sin(pi*$)/81">
                                          <p:val>
                                            <p:fltVal val="0"/>
                                          </p:val>
                                        </p:tav>
                                        <p:tav tm="100000">
                                          <p:val>
                                            <p:fltVal val="1"/>
                                          </p:val>
                                        </p:tav>
                                      </p:tavLst>
                                    </p:anim>
                                    <p:animScale>
                                      <p:cBhvr>
                                        <p:cTn id="123" dur="13">
                                          <p:stCondLst>
                                            <p:cond delay="325"/>
                                          </p:stCondLst>
                                        </p:cTn>
                                        <p:tgtEl>
                                          <p:spTgt spid="415767"/>
                                        </p:tgtEl>
                                      </p:cBhvr>
                                      <p:to x="100000" y="60000"/>
                                    </p:animScale>
                                    <p:animScale>
                                      <p:cBhvr>
                                        <p:cTn id="124" dur="83" decel="50000">
                                          <p:stCondLst>
                                            <p:cond delay="338"/>
                                          </p:stCondLst>
                                        </p:cTn>
                                        <p:tgtEl>
                                          <p:spTgt spid="415767"/>
                                        </p:tgtEl>
                                      </p:cBhvr>
                                      <p:to x="100000" y="100000"/>
                                    </p:animScale>
                                    <p:animScale>
                                      <p:cBhvr>
                                        <p:cTn id="125" dur="13">
                                          <p:stCondLst>
                                            <p:cond delay="656"/>
                                          </p:stCondLst>
                                        </p:cTn>
                                        <p:tgtEl>
                                          <p:spTgt spid="415767"/>
                                        </p:tgtEl>
                                      </p:cBhvr>
                                      <p:to x="100000" y="80000"/>
                                    </p:animScale>
                                    <p:animScale>
                                      <p:cBhvr>
                                        <p:cTn id="126" dur="83" decel="50000">
                                          <p:stCondLst>
                                            <p:cond delay="669"/>
                                          </p:stCondLst>
                                        </p:cTn>
                                        <p:tgtEl>
                                          <p:spTgt spid="415767"/>
                                        </p:tgtEl>
                                      </p:cBhvr>
                                      <p:to x="100000" y="100000"/>
                                    </p:animScale>
                                    <p:animScale>
                                      <p:cBhvr>
                                        <p:cTn id="127" dur="13">
                                          <p:stCondLst>
                                            <p:cond delay="821"/>
                                          </p:stCondLst>
                                        </p:cTn>
                                        <p:tgtEl>
                                          <p:spTgt spid="415767"/>
                                        </p:tgtEl>
                                      </p:cBhvr>
                                      <p:to x="100000" y="90000"/>
                                    </p:animScale>
                                    <p:animScale>
                                      <p:cBhvr>
                                        <p:cTn id="128" dur="83" decel="50000">
                                          <p:stCondLst>
                                            <p:cond delay="834"/>
                                          </p:stCondLst>
                                        </p:cTn>
                                        <p:tgtEl>
                                          <p:spTgt spid="415767"/>
                                        </p:tgtEl>
                                      </p:cBhvr>
                                      <p:to x="100000" y="100000"/>
                                    </p:animScale>
                                    <p:animScale>
                                      <p:cBhvr>
                                        <p:cTn id="129" dur="13">
                                          <p:stCondLst>
                                            <p:cond delay="904"/>
                                          </p:stCondLst>
                                        </p:cTn>
                                        <p:tgtEl>
                                          <p:spTgt spid="415767"/>
                                        </p:tgtEl>
                                      </p:cBhvr>
                                      <p:to x="100000" y="95000"/>
                                    </p:animScale>
                                    <p:animScale>
                                      <p:cBhvr>
                                        <p:cTn id="130" dur="83" decel="50000">
                                          <p:stCondLst>
                                            <p:cond delay="917"/>
                                          </p:stCondLst>
                                        </p:cTn>
                                        <p:tgtEl>
                                          <p:spTgt spid="415767"/>
                                        </p:tgtEl>
                                      </p:cBhvr>
                                      <p:to x="100000" y="100000"/>
                                    </p:animScale>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415771"/>
                                        </p:tgtEl>
                                        <p:attrNameLst>
                                          <p:attrName>style.visibility</p:attrName>
                                        </p:attrNameLst>
                                      </p:cBhvr>
                                      <p:to>
                                        <p:strVal val="visible"/>
                                      </p:to>
                                    </p:set>
                                    <p:animEffect transition="in" filter="fade">
                                      <p:cBhvr>
                                        <p:cTn id="135" dur="500"/>
                                        <p:tgtEl>
                                          <p:spTgt spid="415771"/>
                                        </p:tgtEl>
                                      </p:cBhvr>
                                    </p:animEffect>
                                    <p:anim calcmode="lin" valueType="num">
                                      <p:cBhvr>
                                        <p:cTn id="136" dur="500" fill="hold"/>
                                        <p:tgtEl>
                                          <p:spTgt spid="415771"/>
                                        </p:tgtEl>
                                        <p:attrNameLst>
                                          <p:attrName>ppt_x</p:attrName>
                                        </p:attrNameLst>
                                      </p:cBhvr>
                                      <p:tavLst>
                                        <p:tav tm="0">
                                          <p:val>
                                            <p:strVal val="#ppt_x"/>
                                          </p:val>
                                        </p:tav>
                                        <p:tav tm="100000">
                                          <p:val>
                                            <p:strVal val="#ppt_x"/>
                                          </p:val>
                                        </p:tav>
                                      </p:tavLst>
                                    </p:anim>
                                    <p:anim calcmode="lin" valueType="num">
                                      <p:cBhvr>
                                        <p:cTn id="137" dur="500" fill="hold"/>
                                        <p:tgtEl>
                                          <p:spTgt spid="415771"/>
                                        </p:tgtEl>
                                        <p:attrNameLst>
                                          <p:attrName>ppt_y</p:attrName>
                                        </p:attrNameLst>
                                      </p:cBhvr>
                                      <p:tavLst>
                                        <p:tav tm="0">
                                          <p:val>
                                            <p:strVal val="#ppt_y+.1"/>
                                          </p:val>
                                        </p:tav>
                                        <p:tav tm="100000">
                                          <p:val>
                                            <p:strVal val="#ppt_y"/>
                                          </p:val>
                                        </p:tav>
                                      </p:tavLst>
                                    </p:anim>
                                  </p:childTnLst>
                                </p:cTn>
                              </p:par>
                            </p:childTnLst>
                          </p:cTn>
                        </p:par>
                        <p:par>
                          <p:cTn id="138" fill="hold" nodeType="afterGroup">
                            <p:stCondLst>
                              <p:cond delay="500"/>
                            </p:stCondLst>
                            <p:childTnLst>
                              <p:par>
                                <p:cTn id="139" presetID="42" presetClass="entr" presetSubtype="0" fill="hold" grpId="0" nodeType="afterEffect">
                                  <p:stCondLst>
                                    <p:cond delay="0"/>
                                  </p:stCondLst>
                                  <p:childTnLst>
                                    <p:set>
                                      <p:cBhvr>
                                        <p:cTn id="140" dur="1" fill="hold">
                                          <p:stCondLst>
                                            <p:cond delay="0"/>
                                          </p:stCondLst>
                                        </p:cTn>
                                        <p:tgtEl>
                                          <p:spTgt spid="415772"/>
                                        </p:tgtEl>
                                        <p:attrNameLst>
                                          <p:attrName>style.visibility</p:attrName>
                                        </p:attrNameLst>
                                      </p:cBhvr>
                                      <p:to>
                                        <p:strVal val="visible"/>
                                      </p:to>
                                    </p:set>
                                    <p:animEffect transition="in" filter="fade">
                                      <p:cBhvr>
                                        <p:cTn id="141" dur="500"/>
                                        <p:tgtEl>
                                          <p:spTgt spid="415772"/>
                                        </p:tgtEl>
                                      </p:cBhvr>
                                    </p:animEffect>
                                    <p:anim calcmode="lin" valueType="num">
                                      <p:cBhvr>
                                        <p:cTn id="142" dur="500" fill="hold"/>
                                        <p:tgtEl>
                                          <p:spTgt spid="415772"/>
                                        </p:tgtEl>
                                        <p:attrNameLst>
                                          <p:attrName>ppt_x</p:attrName>
                                        </p:attrNameLst>
                                      </p:cBhvr>
                                      <p:tavLst>
                                        <p:tav tm="0">
                                          <p:val>
                                            <p:strVal val="#ppt_x"/>
                                          </p:val>
                                        </p:tav>
                                        <p:tav tm="100000">
                                          <p:val>
                                            <p:strVal val="#ppt_x"/>
                                          </p:val>
                                        </p:tav>
                                      </p:tavLst>
                                    </p:anim>
                                    <p:anim calcmode="lin" valueType="num">
                                      <p:cBhvr>
                                        <p:cTn id="143" dur="500" fill="hold"/>
                                        <p:tgtEl>
                                          <p:spTgt spid="415772"/>
                                        </p:tgtEl>
                                        <p:attrNameLst>
                                          <p:attrName>ppt_y</p:attrName>
                                        </p:attrNameLst>
                                      </p:cBhvr>
                                      <p:tavLst>
                                        <p:tav tm="0">
                                          <p:val>
                                            <p:strVal val="#ppt_y+.1"/>
                                          </p:val>
                                        </p:tav>
                                        <p:tav tm="100000">
                                          <p:val>
                                            <p:strVal val="#ppt_y"/>
                                          </p:val>
                                        </p:tav>
                                      </p:tavLst>
                                    </p:anim>
                                  </p:childTnLst>
                                </p:cTn>
                              </p:par>
                            </p:childTnLst>
                          </p:cTn>
                        </p:par>
                        <p:par>
                          <p:cTn id="144" fill="hold" nodeType="afterGroup">
                            <p:stCondLst>
                              <p:cond delay="1000"/>
                            </p:stCondLst>
                            <p:childTnLst>
                              <p:par>
                                <p:cTn id="145" presetID="42" presetClass="entr" presetSubtype="0" fill="hold" grpId="0" nodeType="afterEffect">
                                  <p:stCondLst>
                                    <p:cond delay="0"/>
                                  </p:stCondLst>
                                  <p:childTnLst>
                                    <p:set>
                                      <p:cBhvr>
                                        <p:cTn id="146" dur="1" fill="hold">
                                          <p:stCondLst>
                                            <p:cond delay="0"/>
                                          </p:stCondLst>
                                        </p:cTn>
                                        <p:tgtEl>
                                          <p:spTgt spid="415774"/>
                                        </p:tgtEl>
                                        <p:attrNameLst>
                                          <p:attrName>style.visibility</p:attrName>
                                        </p:attrNameLst>
                                      </p:cBhvr>
                                      <p:to>
                                        <p:strVal val="visible"/>
                                      </p:to>
                                    </p:set>
                                    <p:animEffect transition="in" filter="fade">
                                      <p:cBhvr>
                                        <p:cTn id="147" dur="500"/>
                                        <p:tgtEl>
                                          <p:spTgt spid="415774"/>
                                        </p:tgtEl>
                                      </p:cBhvr>
                                    </p:animEffect>
                                    <p:anim calcmode="lin" valueType="num">
                                      <p:cBhvr>
                                        <p:cTn id="148" dur="500" fill="hold"/>
                                        <p:tgtEl>
                                          <p:spTgt spid="415774"/>
                                        </p:tgtEl>
                                        <p:attrNameLst>
                                          <p:attrName>ppt_x</p:attrName>
                                        </p:attrNameLst>
                                      </p:cBhvr>
                                      <p:tavLst>
                                        <p:tav tm="0">
                                          <p:val>
                                            <p:strVal val="#ppt_x"/>
                                          </p:val>
                                        </p:tav>
                                        <p:tav tm="100000">
                                          <p:val>
                                            <p:strVal val="#ppt_x"/>
                                          </p:val>
                                        </p:tav>
                                      </p:tavLst>
                                    </p:anim>
                                    <p:anim calcmode="lin" valueType="num">
                                      <p:cBhvr>
                                        <p:cTn id="149" dur="500" fill="hold"/>
                                        <p:tgtEl>
                                          <p:spTgt spid="415774"/>
                                        </p:tgtEl>
                                        <p:attrNameLst>
                                          <p:attrName>ppt_y</p:attrName>
                                        </p:attrNameLst>
                                      </p:cBhvr>
                                      <p:tavLst>
                                        <p:tav tm="0">
                                          <p:val>
                                            <p:strVal val="#ppt_y+.1"/>
                                          </p:val>
                                        </p:tav>
                                        <p:tav tm="100000">
                                          <p:val>
                                            <p:strVal val="#ppt_y"/>
                                          </p:val>
                                        </p:tav>
                                      </p:tavLst>
                                    </p:anim>
                                  </p:childTnLst>
                                </p:cTn>
                              </p:par>
                            </p:childTnLst>
                          </p:cTn>
                        </p:par>
                        <p:par>
                          <p:cTn id="150" fill="hold" nodeType="afterGroup">
                            <p:stCondLst>
                              <p:cond delay="1500"/>
                            </p:stCondLst>
                            <p:childTnLst>
                              <p:par>
                                <p:cTn id="151" presetID="42" presetClass="entr" presetSubtype="0" fill="hold" grpId="0" nodeType="afterEffect">
                                  <p:stCondLst>
                                    <p:cond delay="0"/>
                                  </p:stCondLst>
                                  <p:childTnLst>
                                    <p:set>
                                      <p:cBhvr>
                                        <p:cTn id="152" dur="1" fill="hold">
                                          <p:stCondLst>
                                            <p:cond delay="0"/>
                                          </p:stCondLst>
                                        </p:cTn>
                                        <p:tgtEl>
                                          <p:spTgt spid="415775"/>
                                        </p:tgtEl>
                                        <p:attrNameLst>
                                          <p:attrName>style.visibility</p:attrName>
                                        </p:attrNameLst>
                                      </p:cBhvr>
                                      <p:to>
                                        <p:strVal val="visible"/>
                                      </p:to>
                                    </p:set>
                                    <p:animEffect transition="in" filter="fade">
                                      <p:cBhvr>
                                        <p:cTn id="153" dur="500"/>
                                        <p:tgtEl>
                                          <p:spTgt spid="415775"/>
                                        </p:tgtEl>
                                      </p:cBhvr>
                                    </p:animEffect>
                                    <p:anim calcmode="lin" valueType="num">
                                      <p:cBhvr>
                                        <p:cTn id="154" dur="500" fill="hold"/>
                                        <p:tgtEl>
                                          <p:spTgt spid="415775"/>
                                        </p:tgtEl>
                                        <p:attrNameLst>
                                          <p:attrName>ppt_x</p:attrName>
                                        </p:attrNameLst>
                                      </p:cBhvr>
                                      <p:tavLst>
                                        <p:tav tm="0">
                                          <p:val>
                                            <p:strVal val="#ppt_x"/>
                                          </p:val>
                                        </p:tav>
                                        <p:tav tm="100000">
                                          <p:val>
                                            <p:strVal val="#ppt_x"/>
                                          </p:val>
                                        </p:tav>
                                      </p:tavLst>
                                    </p:anim>
                                    <p:anim calcmode="lin" valueType="num">
                                      <p:cBhvr>
                                        <p:cTn id="155" dur="500" fill="hold"/>
                                        <p:tgtEl>
                                          <p:spTgt spid="415775"/>
                                        </p:tgtEl>
                                        <p:attrNameLst>
                                          <p:attrName>ppt_y</p:attrName>
                                        </p:attrNameLst>
                                      </p:cBhvr>
                                      <p:tavLst>
                                        <p:tav tm="0">
                                          <p:val>
                                            <p:strVal val="#ppt_y+.1"/>
                                          </p:val>
                                        </p:tav>
                                        <p:tav tm="100000">
                                          <p:val>
                                            <p:strVal val="#ppt_y"/>
                                          </p:val>
                                        </p:tav>
                                      </p:tavLst>
                                    </p:anim>
                                  </p:childTnLst>
                                </p:cTn>
                              </p:par>
                            </p:childTnLst>
                          </p:cTn>
                        </p:par>
                        <p:par>
                          <p:cTn id="156" fill="hold" nodeType="afterGroup">
                            <p:stCondLst>
                              <p:cond delay="2000"/>
                            </p:stCondLst>
                            <p:childTnLst>
                              <p:par>
                                <p:cTn id="157" presetID="19" presetClass="entr" presetSubtype="10" fill="hold" grpId="0" nodeType="afterEffect">
                                  <p:stCondLst>
                                    <p:cond delay="0"/>
                                  </p:stCondLst>
                                  <p:childTnLst>
                                    <p:set>
                                      <p:cBhvr>
                                        <p:cTn id="158" dur="1" fill="hold">
                                          <p:stCondLst>
                                            <p:cond delay="0"/>
                                          </p:stCondLst>
                                        </p:cTn>
                                        <p:tgtEl>
                                          <p:spTgt spid="415773"/>
                                        </p:tgtEl>
                                        <p:attrNameLst>
                                          <p:attrName>style.visibility</p:attrName>
                                        </p:attrNameLst>
                                      </p:cBhvr>
                                      <p:to>
                                        <p:strVal val="visible"/>
                                      </p:to>
                                    </p:set>
                                    <p:anim calcmode="lin" valueType="num">
                                      <p:cBhvr>
                                        <p:cTn id="159" dur="1000" fill="hold"/>
                                        <p:tgtEl>
                                          <p:spTgt spid="415773"/>
                                        </p:tgtEl>
                                        <p:attrNameLst>
                                          <p:attrName>ppt_w</p:attrName>
                                        </p:attrNameLst>
                                      </p:cBhvr>
                                      <p:tavLst>
                                        <p:tav tm="0" fmla="#ppt_w*sin(2.5*pi*$)">
                                          <p:val>
                                            <p:fltVal val="0"/>
                                          </p:val>
                                        </p:tav>
                                        <p:tav tm="100000">
                                          <p:val>
                                            <p:fltVal val="1"/>
                                          </p:val>
                                        </p:tav>
                                      </p:tavLst>
                                    </p:anim>
                                    <p:anim calcmode="lin" valueType="num">
                                      <p:cBhvr>
                                        <p:cTn id="160" dur="1000" fill="hold"/>
                                        <p:tgtEl>
                                          <p:spTgt spid="415773"/>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6" presetClass="entr" presetSubtype="0" fill="hold" grpId="0" nodeType="clickEffect">
                                  <p:stCondLst>
                                    <p:cond delay="0"/>
                                  </p:stCondLst>
                                  <p:childTnLst>
                                    <p:set>
                                      <p:cBhvr>
                                        <p:cTn id="164" dur="1" fill="hold">
                                          <p:stCondLst>
                                            <p:cond delay="0"/>
                                          </p:stCondLst>
                                        </p:cTn>
                                        <p:tgtEl>
                                          <p:spTgt spid="415776"/>
                                        </p:tgtEl>
                                        <p:attrNameLst>
                                          <p:attrName>style.visibility</p:attrName>
                                        </p:attrNameLst>
                                      </p:cBhvr>
                                      <p:to>
                                        <p:strVal val="visible"/>
                                      </p:to>
                                    </p:set>
                                    <p:animEffect transition="in" filter="wipe(down)">
                                      <p:cBhvr>
                                        <p:cTn id="165" dur="290">
                                          <p:stCondLst>
                                            <p:cond delay="0"/>
                                          </p:stCondLst>
                                        </p:cTn>
                                        <p:tgtEl>
                                          <p:spTgt spid="415776"/>
                                        </p:tgtEl>
                                      </p:cBhvr>
                                    </p:animEffect>
                                    <p:anim calcmode="lin" valueType="num">
                                      <p:cBhvr>
                                        <p:cTn id="166" dur="911" tmFilter="0,0; 0.14,0.36; 0.43,0.73; 0.71,0.91; 1.0,1.0">
                                          <p:stCondLst>
                                            <p:cond delay="0"/>
                                          </p:stCondLst>
                                        </p:cTn>
                                        <p:tgtEl>
                                          <p:spTgt spid="415776"/>
                                        </p:tgtEl>
                                        <p:attrNameLst>
                                          <p:attrName>ppt_x</p:attrName>
                                        </p:attrNameLst>
                                      </p:cBhvr>
                                      <p:tavLst>
                                        <p:tav tm="0">
                                          <p:val>
                                            <p:strVal val="#ppt_x-0.25"/>
                                          </p:val>
                                        </p:tav>
                                        <p:tav tm="100000">
                                          <p:val>
                                            <p:strVal val="#ppt_x"/>
                                          </p:val>
                                        </p:tav>
                                      </p:tavLst>
                                    </p:anim>
                                    <p:anim calcmode="lin" valueType="num">
                                      <p:cBhvr>
                                        <p:cTn id="167" dur="332" tmFilter="0.0,0.0; 0.25,0.07; 0.50,0.2; 0.75,0.467; 1.0,1.0">
                                          <p:stCondLst>
                                            <p:cond delay="0"/>
                                          </p:stCondLst>
                                        </p:cTn>
                                        <p:tgtEl>
                                          <p:spTgt spid="415776"/>
                                        </p:tgtEl>
                                        <p:attrNameLst>
                                          <p:attrName>ppt_y</p:attrName>
                                        </p:attrNameLst>
                                      </p:cBhvr>
                                      <p:tavLst>
                                        <p:tav tm="0" fmla="#ppt_y-sin(pi*$)/3">
                                          <p:val>
                                            <p:fltVal val="0.5"/>
                                          </p:val>
                                        </p:tav>
                                        <p:tav tm="100000">
                                          <p:val>
                                            <p:fltVal val="1"/>
                                          </p:val>
                                        </p:tav>
                                      </p:tavLst>
                                    </p:anim>
                                    <p:anim calcmode="lin" valueType="num">
                                      <p:cBhvr>
                                        <p:cTn id="168" dur="332" tmFilter="0, 0; 0.125,0.2665; 0.25,0.4; 0.375,0.465; 0.5,0.5;  0.625,0.535; 0.75,0.6; 0.875,0.7335; 1,1">
                                          <p:stCondLst>
                                            <p:cond delay="332"/>
                                          </p:stCondLst>
                                        </p:cTn>
                                        <p:tgtEl>
                                          <p:spTgt spid="415776"/>
                                        </p:tgtEl>
                                        <p:attrNameLst>
                                          <p:attrName>ppt_y</p:attrName>
                                        </p:attrNameLst>
                                      </p:cBhvr>
                                      <p:tavLst>
                                        <p:tav tm="0" fmla="#ppt_y-sin(pi*$)/9">
                                          <p:val>
                                            <p:fltVal val="0"/>
                                          </p:val>
                                        </p:tav>
                                        <p:tav tm="100000">
                                          <p:val>
                                            <p:fltVal val="1"/>
                                          </p:val>
                                        </p:tav>
                                      </p:tavLst>
                                    </p:anim>
                                    <p:anim calcmode="lin" valueType="num">
                                      <p:cBhvr>
                                        <p:cTn id="169" dur="166" tmFilter="0, 0; 0.125,0.2665; 0.25,0.4; 0.375,0.465; 0.5,0.5;  0.625,0.535; 0.75,0.6; 0.875,0.7335; 1,1">
                                          <p:stCondLst>
                                            <p:cond delay="662"/>
                                          </p:stCondLst>
                                        </p:cTn>
                                        <p:tgtEl>
                                          <p:spTgt spid="415776"/>
                                        </p:tgtEl>
                                        <p:attrNameLst>
                                          <p:attrName>ppt_y</p:attrName>
                                        </p:attrNameLst>
                                      </p:cBhvr>
                                      <p:tavLst>
                                        <p:tav tm="0" fmla="#ppt_y-sin(pi*$)/27">
                                          <p:val>
                                            <p:fltVal val="0"/>
                                          </p:val>
                                        </p:tav>
                                        <p:tav tm="100000">
                                          <p:val>
                                            <p:fltVal val="1"/>
                                          </p:val>
                                        </p:tav>
                                      </p:tavLst>
                                    </p:anim>
                                    <p:anim calcmode="lin" valueType="num">
                                      <p:cBhvr>
                                        <p:cTn id="170" dur="82" tmFilter="0, 0; 0.125,0.2665; 0.25,0.4; 0.375,0.465; 0.5,0.5;  0.625,0.535; 0.75,0.6; 0.875,0.7335; 1,1">
                                          <p:stCondLst>
                                            <p:cond delay="828"/>
                                          </p:stCondLst>
                                        </p:cTn>
                                        <p:tgtEl>
                                          <p:spTgt spid="415776"/>
                                        </p:tgtEl>
                                        <p:attrNameLst>
                                          <p:attrName>ppt_y</p:attrName>
                                        </p:attrNameLst>
                                      </p:cBhvr>
                                      <p:tavLst>
                                        <p:tav tm="0" fmla="#ppt_y-sin(pi*$)/81">
                                          <p:val>
                                            <p:fltVal val="0"/>
                                          </p:val>
                                        </p:tav>
                                        <p:tav tm="100000">
                                          <p:val>
                                            <p:fltVal val="1"/>
                                          </p:val>
                                        </p:tav>
                                      </p:tavLst>
                                    </p:anim>
                                    <p:animScale>
                                      <p:cBhvr>
                                        <p:cTn id="171" dur="13">
                                          <p:stCondLst>
                                            <p:cond delay="325"/>
                                          </p:stCondLst>
                                        </p:cTn>
                                        <p:tgtEl>
                                          <p:spTgt spid="415776"/>
                                        </p:tgtEl>
                                      </p:cBhvr>
                                      <p:to x="100000" y="60000"/>
                                    </p:animScale>
                                    <p:animScale>
                                      <p:cBhvr>
                                        <p:cTn id="172" dur="83" decel="50000">
                                          <p:stCondLst>
                                            <p:cond delay="338"/>
                                          </p:stCondLst>
                                        </p:cTn>
                                        <p:tgtEl>
                                          <p:spTgt spid="415776"/>
                                        </p:tgtEl>
                                      </p:cBhvr>
                                      <p:to x="100000" y="100000"/>
                                    </p:animScale>
                                    <p:animScale>
                                      <p:cBhvr>
                                        <p:cTn id="173" dur="13">
                                          <p:stCondLst>
                                            <p:cond delay="656"/>
                                          </p:stCondLst>
                                        </p:cTn>
                                        <p:tgtEl>
                                          <p:spTgt spid="415776"/>
                                        </p:tgtEl>
                                      </p:cBhvr>
                                      <p:to x="100000" y="80000"/>
                                    </p:animScale>
                                    <p:animScale>
                                      <p:cBhvr>
                                        <p:cTn id="174" dur="83" decel="50000">
                                          <p:stCondLst>
                                            <p:cond delay="669"/>
                                          </p:stCondLst>
                                        </p:cTn>
                                        <p:tgtEl>
                                          <p:spTgt spid="415776"/>
                                        </p:tgtEl>
                                      </p:cBhvr>
                                      <p:to x="100000" y="100000"/>
                                    </p:animScale>
                                    <p:animScale>
                                      <p:cBhvr>
                                        <p:cTn id="175" dur="13">
                                          <p:stCondLst>
                                            <p:cond delay="821"/>
                                          </p:stCondLst>
                                        </p:cTn>
                                        <p:tgtEl>
                                          <p:spTgt spid="415776"/>
                                        </p:tgtEl>
                                      </p:cBhvr>
                                      <p:to x="100000" y="90000"/>
                                    </p:animScale>
                                    <p:animScale>
                                      <p:cBhvr>
                                        <p:cTn id="176" dur="83" decel="50000">
                                          <p:stCondLst>
                                            <p:cond delay="834"/>
                                          </p:stCondLst>
                                        </p:cTn>
                                        <p:tgtEl>
                                          <p:spTgt spid="415776"/>
                                        </p:tgtEl>
                                      </p:cBhvr>
                                      <p:to x="100000" y="100000"/>
                                    </p:animScale>
                                    <p:animScale>
                                      <p:cBhvr>
                                        <p:cTn id="177" dur="13">
                                          <p:stCondLst>
                                            <p:cond delay="904"/>
                                          </p:stCondLst>
                                        </p:cTn>
                                        <p:tgtEl>
                                          <p:spTgt spid="415776"/>
                                        </p:tgtEl>
                                      </p:cBhvr>
                                      <p:to x="100000" y="95000"/>
                                    </p:animScale>
                                    <p:animScale>
                                      <p:cBhvr>
                                        <p:cTn id="178" dur="83" decel="50000">
                                          <p:stCondLst>
                                            <p:cond delay="917"/>
                                          </p:stCondLst>
                                        </p:cTn>
                                        <p:tgtEl>
                                          <p:spTgt spid="415776"/>
                                        </p:tgtEl>
                                      </p:cBhvr>
                                      <p:to x="100000" y="100000"/>
                                    </p:animScale>
                                  </p:childTnLst>
                                </p:cTn>
                              </p:par>
                            </p:childTnLst>
                          </p:cTn>
                        </p:par>
                        <p:par>
                          <p:cTn id="179" fill="hold" nodeType="afterGroup">
                            <p:stCondLst>
                              <p:cond delay="1000"/>
                            </p:stCondLst>
                            <p:childTnLst>
                              <p:par>
                                <p:cTn id="180" presetID="19" presetClass="entr" presetSubtype="10" fill="hold" grpId="0" nodeType="afterEffect">
                                  <p:stCondLst>
                                    <p:cond delay="0"/>
                                  </p:stCondLst>
                                  <p:childTnLst>
                                    <p:set>
                                      <p:cBhvr>
                                        <p:cTn id="181" dur="1" fill="hold">
                                          <p:stCondLst>
                                            <p:cond delay="0"/>
                                          </p:stCondLst>
                                        </p:cTn>
                                        <p:tgtEl>
                                          <p:spTgt spid="415782"/>
                                        </p:tgtEl>
                                        <p:attrNameLst>
                                          <p:attrName>style.visibility</p:attrName>
                                        </p:attrNameLst>
                                      </p:cBhvr>
                                      <p:to>
                                        <p:strVal val="visible"/>
                                      </p:to>
                                    </p:set>
                                    <p:anim calcmode="lin" valueType="num">
                                      <p:cBhvr>
                                        <p:cTn id="182" dur="1000" fill="hold"/>
                                        <p:tgtEl>
                                          <p:spTgt spid="415782"/>
                                        </p:tgtEl>
                                        <p:attrNameLst>
                                          <p:attrName>ppt_w</p:attrName>
                                        </p:attrNameLst>
                                      </p:cBhvr>
                                      <p:tavLst>
                                        <p:tav tm="0" fmla="#ppt_w*sin(2.5*pi*$)">
                                          <p:val>
                                            <p:fltVal val="0"/>
                                          </p:val>
                                        </p:tav>
                                        <p:tav tm="100000">
                                          <p:val>
                                            <p:fltVal val="1"/>
                                          </p:val>
                                        </p:tav>
                                      </p:tavLst>
                                    </p:anim>
                                    <p:anim calcmode="lin" valueType="num">
                                      <p:cBhvr>
                                        <p:cTn id="183" dur="1000" fill="hold"/>
                                        <p:tgtEl>
                                          <p:spTgt spid="415782"/>
                                        </p:tgtEl>
                                        <p:attrNameLst>
                                          <p:attrName>ppt_h</p:attrName>
                                        </p:attrNameLst>
                                      </p:cBhvr>
                                      <p:tavLst>
                                        <p:tav tm="0">
                                          <p:val>
                                            <p:strVal val="#ppt_h"/>
                                          </p:val>
                                        </p:tav>
                                        <p:tav tm="100000">
                                          <p:val>
                                            <p:strVal val="#ppt_h"/>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6" presetClass="entr" presetSubtype="0" fill="hold" grpId="0" nodeType="clickEffect">
                                  <p:stCondLst>
                                    <p:cond delay="0"/>
                                  </p:stCondLst>
                                  <p:childTnLst>
                                    <p:set>
                                      <p:cBhvr>
                                        <p:cTn id="187" dur="1" fill="hold">
                                          <p:stCondLst>
                                            <p:cond delay="0"/>
                                          </p:stCondLst>
                                        </p:cTn>
                                        <p:tgtEl>
                                          <p:spTgt spid="415777"/>
                                        </p:tgtEl>
                                        <p:attrNameLst>
                                          <p:attrName>style.visibility</p:attrName>
                                        </p:attrNameLst>
                                      </p:cBhvr>
                                      <p:to>
                                        <p:strVal val="visible"/>
                                      </p:to>
                                    </p:set>
                                    <p:animEffect transition="in" filter="wipe(down)">
                                      <p:cBhvr>
                                        <p:cTn id="188" dur="290">
                                          <p:stCondLst>
                                            <p:cond delay="0"/>
                                          </p:stCondLst>
                                        </p:cTn>
                                        <p:tgtEl>
                                          <p:spTgt spid="415777"/>
                                        </p:tgtEl>
                                      </p:cBhvr>
                                    </p:animEffect>
                                    <p:anim calcmode="lin" valueType="num">
                                      <p:cBhvr>
                                        <p:cTn id="189" dur="911" tmFilter="0,0; 0.14,0.36; 0.43,0.73; 0.71,0.91; 1.0,1.0">
                                          <p:stCondLst>
                                            <p:cond delay="0"/>
                                          </p:stCondLst>
                                        </p:cTn>
                                        <p:tgtEl>
                                          <p:spTgt spid="415777"/>
                                        </p:tgtEl>
                                        <p:attrNameLst>
                                          <p:attrName>ppt_x</p:attrName>
                                        </p:attrNameLst>
                                      </p:cBhvr>
                                      <p:tavLst>
                                        <p:tav tm="0">
                                          <p:val>
                                            <p:strVal val="#ppt_x-0.25"/>
                                          </p:val>
                                        </p:tav>
                                        <p:tav tm="100000">
                                          <p:val>
                                            <p:strVal val="#ppt_x"/>
                                          </p:val>
                                        </p:tav>
                                      </p:tavLst>
                                    </p:anim>
                                    <p:anim calcmode="lin" valueType="num">
                                      <p:cBhvr>
                                        <p:cTn id="190" dur="332" tmFilter="0.0,0.0; 0.25,0.07; 0.50,0.2; 0.75,0.467; 1.0,1.0">
                                          <p:stCondLst>
                                            <p:cond delay="0"/>
                                          </p:stCondLst>
                                        </p:cTn>
                                        <p:tgtEl>
                                          <p:spTgt spid="415777"/>
                                        </p:tgtEl>
                                        <p:attrNameLst>
                                          <p:attrName>ppt_y</p:attrName>
                                        </p:attrNameLst>
                                      </p:cBhvr>
                                      <p:tavLst>
                                        <p:tav tm="0" fmla="#ppt_y-sin(pi*$)/3">
                                          <p:val>
                                            <p:fltVal val="0.5"/>
                                          </p:val>
                                        </p:tav>
                                        <p:tav tm="100000">
                                          <p:val>
                                            <p:fltVal val="1"/>
                                          </p:val>
                                        </p:tav>
                                      </p:tavLst>
                                    </p:anim>
                                    <p:anim calcmode="lin" valueType="num">
                                      <p:cBhvr>
                                        <p:cTn id="191" dur="332" tmFilter="0, 0; 0.125,0.2665; 0.25,0.4; 0.375,0.465; 0.5,0.5;  0.625,0.535; 0.75,0.6; 0.875,0.7335; 1,1">
                                          <p:stCondLst>
                                            <p:cond delay="332"/>
                                          </p:stCondLst>
                                        </p:cTn>
                                        <p:tgtEl>
                                          <p:spTgt spid="415777"/>
                                        </p:tgtEl>
                                        <p:attrNameLst>
                                          <p:attrName>ppt_y</p:attrName>
                                        </p:attrNameLst>
                                      </p:cBhvr>
                                      <p:tavLst>
                                        <p:tav tm="0" fmla="#ppt_y-sin(pi*$)/9">
                                          <p:val>
                                            <p:fltVal val="0"/>
                                          </p:val>
                                        </p:tav>
                                        <p:tav tm="100000">
                                          <p:val>
                                            <p:fltVal val="1"/>
                                          </p:val>
                                        </p:tav>
                                      </p:tavLst>
                                    </p:anim>
                                    <p:anim calcmode="lin" valueType="num">
                                      <p:cBhvr>
                                        <p:cTn id="192" dur="166" tmFilter="0, 0; 0.125,0.2665; 0.25,0.4; 0.375,0.465; 0.5,0.5;  0.625,0.535; 0.75,0.6; 0.875,0.7335; 1,1">
                                          <p:stCondLst>
                                            <p:cond delay="662"/>
                                          </p:stCondLst>
                                        </p:cTn>
                                        <p:tgtEl>
                                          <p:spTgt spid="415777"/>
                                        </p:tgtEl>
                                        <p:attrNameLst>
                                          <p:attrName>ppt_y</p:attrName>
                                        </p:attrNameLst>
                                      </p:cBhvr>
                                      <p:tavLst>
                                        <p:tav tm="0" fmla="#ppt_y-sin(pi*$)/27">
                                          <p:val>
                                            <p:fltVal val="0"/>
                                          </p:val>
                                        </p:tav>
                                        <p:tav tm="100000">
                                          <p:val>
                                            <p:fltVal val="1"/>
                                          </p:val>
                                        </p:tav>
                                      </p:tavLst>
                                    </p:anim>
                                    <p:anim calcmode="lin" valueType="num">
                                      <p:cBhvr>
                                        <p:cTn id="193" dur="82" tmFilter="0, 0; 0.125,0.2665; 0.25,0.4; 0.375,0.465; 0.5,0.5;  0.625,0.535; 0.75,0.6; 0.875,0.7335; 1,1">
                                          <p:stCondLst>
                                            <p:cond delay="828"/>
                                          </p:stCondLst>
                                        </p:cTn>
                                        <p:tgtEl>
                                          <p:spTgt spid="415777"/>
                                        </p:tgtEl>
                                        <p:attrNameLst>
                                          <p:attrName>ppt_y</p:attrName>
                                        </p:attrNameLst>
                                      </p:cBhvr>
                                      <p:tavLst>
                                        <p:tav tm="0" fmla="#ppt_y-sin(pi*$)/81">
                                          <p:val>
                                            <p:fltVal val="0"/>
                                          </p:val>
                                        </p:tav>
                                        <p:tav tm="100000">
                                          <p:val>
                                            <p:fltVal val="1"/>
                                          </p:val>
                                        </p:tav>
                                      </p:tavLst>
                                    </p:anim>
                                    <p:animScale>
                                      <p:cBhvr>
                                        <p:cTn id="194" dur="13">
                                          <p:stCondLst>
                                            <p:cond delay="325"/>
                                          </p:stCondLst>
                                        </p:cTn>
                                        <p:tgtEl>
                                          <p:spTgt spid="415777"/>
                                        </p:tgtEl>
                                      </p:cBhvr>
                                      <p:to x="100000" y="60000"/>
                                    </p:animScale>
                                    <p:animScale>
                                      <p:cBhvr>
                                        <p:cTn id="195" dur="83" decel="50000">
                                          <p:stCondLst>
                                            <p:cond delay="338"/>
                                          </p:stCondLst>
                                        </p:cTn>
                                        <p:tgtEl>
                                          <p:spTgt spid="415777"/>
                                        </p:tgtEl>
                                      </p:cBhvr>
                                      <p:to x="100000" y="100000"/>
                                    </p:animScale>
                                    <p:animScale>
                                      <p:cBhvr>
                                        <p:cTn id="196" dur="13">
                                          <p:stCondLst>
                                            <p:cond delay="656"/>
                                          </p:stCondLst>
                                        </p:cTn>
                                        <p:tgtEl>
                                          <p:spTgt spid="415777"/>
                                        </p:tgtEl>
                                      </p:cBhvr>
                                      <p:to x="100000" y="80000"/>
                                    </p:animScale>
                                    <p:animScale>
                                      <p:cBhvr>
                                        <p:cTn id="197" dur="83" decel="50000">
                                          <p:stCondLst>
                                            <p:cond delay="669"/>
                                          </p:stCondLst>
                                        </p:cTn>
                                        <p:tgtEl>
                                          <p:spTgt spid="415777"/>
                                        </p:tgtEl>
                                      </p:cBhvr>
                                      <p:to x="100000" y="100000"/>
                                    </p:animScale>
                                    <p:animScale>
                                      <p:cBhvr>
                                        <p:cTn id="198" dur="13">
                                          <p:stCondLst>
                                            <p:cond delay="821"/>
                                          </p:stCondLst>
                                        </p:cTn>
                                        <p:tgtEl>
                                          <p:spTgt spid="415777"/>
                                        </p:tgtEl>
                                      </p:cBhvr>
                                      <p:to x="100000" y="90000"/>
                                    </p:animScale>
                                    <p:animScale>
                                      <p:cBhvr>
                                        <p:cTn id="199" dur="83" decel="50000">
                                          <p:stCondLst>
                                            <p:cond delay="834"/>
                                          </p:stCondLst>
                                        </p:cTn>
                                        <p:tgtEl>
                                          <p:spTgt spid="415777"/>
                                        </p:tgtEl>
                                      </p:cBhvr>
                                      <p:to x="100000" y="100000"/>
                                    </p:animScale>
                                    <p:animScale>
                                      <p:cBhvr>
                                        <p:cTn id="200" dur="13">
                                          <p:stCondLst>
                                            <p:cond delay="904"/>
                                          </p:stCondLst>
                                        </p:cTn>
                                        <p:tgtEl>
                                          <p:spTgt spid="415777"/>
                                        </p:tgtEl>
                                      </p:cBhvr>
                                      <p:to x="100000" y="95000"/>
                                    </p:animScale>
                                    <p:animScale>
                                      <p:cBhvr>
                                        <p:cTn id="201" dur="83" decel="50000">
                                          <p:stCondLst>
                                            <p:cond delay="917"/>
                                          </p:stCondLst>
                                        </p:cTn>
                                        <p:tgtEl>
                                          <p:spTgt spid="415777"/>
                                        </p:tgtEl>
                                      </p:cBhvr>
                                      <p:to x="100000" y="100000"/>
                                    </p:animScale>
                                  </p:childTnLst>
                                </p:cTn>
                              </p:par>
                            </p:childTnLst>
                          </p:cTn>
                        </p:par>
                        <p:par>
                          <p:cTn id="202" fill="hold" nodeType="afterGroup">
                            <p:stCondLst>
                              <p:cond delay="1000"/>
                            </p:stCondLst>
                            <p:childTnLst>
                              <p:par>
                                <p:cTn id="203" presetID="19" presetClass="entr" presetSubtype="10" fill="hold" grpId="0" nodeType="afterEffect">
                                  <p:stCondLst>
                                    <p:cond delay="0"/>
                                  </p:stCondLst>
                                  <p:childTnLst>
                                    <p:set>
                                      <p:cBhvr>
                                        <p:cTn id="204" dur="1" fill="hold">
                                          <p:stCondLst>
                                            <p:cond delay="0"/>
                                          </p:stCondLst>
                                        </p:cTn>
                                        <p:tgtEl>
                                          <p:spTgt spid="415783"/>
                                        </p:tgtEl>
                                        <p:attrNameLst>
                                          <p:attrName>style.visibility</p:attrName>
                                        </p:attrNameLst>
                                      </p:cBhvr>
                                      <p:to>
                                        <p:strVal val="visible"/>
                                      </p:to>
                                    </p:set>
                                    <p:anim calcmode="lin" valueType="num">
                                      <p:cBhvr>
                                        <p:cTn id="205" dur="1000" fill="hold"/>
                                        <p:tgtEl>
                                          <p:spTgt spid="415783"/>
                                        </p:tgtEl>
                                        <p:attrNameLst>
                                          <p:attrName>ppt_w</p:attrName>
                                        </p:attrNameLst>
                                      </p:cBhvr>
                                      <p:tavLst>
                                        <p:tav tm="0" fmla="#ppt_w*sin(2.5*pi*$)">
                                          <p:val>
                                            <p:fltVal val="0"/>
                                          </p:val>
                                        </p:tav>
                                        <p:tav tm="100000">
                                          <p:val>
                                            <p:fltVal val="1"/>
                                          </p:val>
                                        </p:tav>
                                      </p:tavLst>
                                    </p:anim>
                                    <p:anim calcmode="lin" valueType="num">
                                      <p:cBhvr>
                                        <p:cTn id="206" dur="1000" fill="hold"/>
                                        <p:tgtEl>
                                          <p:spTgt spid="415783"/>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6" presetClass="entr" presetSubtype="0" fill="hold" grpId="0" nodeType="clickEffect">
                                  <p:stCondLst>
                                    <p:cond delay="0"/>
                                  </p:stCondLst>
                                  <p:childTnLst>
                                    <p:set>
                                      <p:cBhvr>
                                        <p:cTn id="210" dur="1" fill="hold">
                                          <p:stCondLst>
                                            <p:cond delay="0"/>
                                          </p:stCondLst>
                                        </p:cTn>
                                        <p:tgtEl>
                                          <p:spTgt spid="415778"/>
                                        </p:tgtEl>
                                        <p:attrNameLst>
                                          <p:attrName>style.visibility</p:attrName>
                                        </p:attrNameLst>
                                      </p:cBhvr>
                                      <p:to>
                                        <p:strVal val="visible"/>
                                      </p:to>
                                    </p:set>
                                    <p:animEffect transition="in" filter="wipe(down)">
                                      <p:cBhvr>
                                        <p:cTn id="211" dur="290">
                                          <p:stCondLst>
                                            <p:cond delay="0"/>
                                          </p:stCondLst>
                                        </p:cTn>
                                        <p:tgtEl>
                                          <p:spTgt spid="415778"/>
                                        </p:tgtEl>
                                      </p:cBhvr>
                                    </p:animEffect>
                                    <p:anim calcmode="lin" valueType="num">
                                      <p:cBhvr>
                                        <p:cTn id="212" dur="911" tmFilter="0,0; 0.14,0.36; 0.43,0.73; 0.71,0.91; 1.0,1.0">
                                          <p:stCondLst>
                                            <p:cond delay="0"/>
                                          </p:stCondLst>
                                        </p:cTn>
                                        <p:tgtEl>
                                          <p:spTgt spid="415778"/>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415778"/>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415778"/>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415778"/>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415778"/>
                                        </p:tgtEl>
                                        <p:attrNameLst>
                                          <p:attrName>ppt_y</p:attrName>
                                        </p:attrNameLst>
                                      </p:cBhvr>
                                      <p:tavLst>
                                        <p:tav tm="0" fmla="#ppt_y-sin(pi*$)/81">
                                          <p:val>
                                            <p:fltVal val="0"/>
                                          </p:val>
                                        </p:tav>
                                        <p:tav tm="100000">
                                          <p:val>
                                            <p:fltVal val="1"/>
                                          </p:val>
                                        </p:tav>
                                      </p:tavLst>
                                    </p:anim>
                                    <p:animScale>
                                      <p:cBhvr>
                                        <p:cTn id="217" dur="13">
                                          <p:stCondLst>
                                            <p:cond delay="325"/>
                                          </p:stCondLst>
                                        </p:cTn>
                                        <p:tgtEl>
                                          <p:spTgt spid="415778"/>
                                        </p:tgtEl>
                                      </p:cBhvr>
                                      <p:to x="100000" y="60000"/>
                                    </p:animScale>
                                    <p:animScale>
                                      <p:cBhvr>
                                        <p:cTn id="218" dur="83" decel="50000">
                                          <p:stCondLst>
                                            <p:cond delay="338"/>
                                          </p:stCondLst>
                                        </p:cTn>
                                        <p:tgtEl>
                                          <p:spTgt spid="415778"/>
                                        </p:tgtEl>
                                      </p:cBhvr>
                                      <p:to x="100000" y="100000"/>
                                    </p:animScale>
                                    <p:animScale>
                                      <p:cBhvr>
                                        <p:cTn id="219" dur="13">
                                          <p:stCondLst>
                                            <p:cond delay="656"/>
                                          </p:stCondLst>
                                        </p:cTn>
                                        <p:tgtEl>
                                          <p:spTgt spid="415778"/>
                                        </p:tgtEl>
                                      </p:cBhvr>
                                      <p:to x="100000" y="80000"/>
                                    </p:animScale>
                                    <p:animScale>
                                      <p:cBhvr>
                                        <p:cTn id="220" dur="83" decel="50000">
                                          <p:stCondLst>
                                            <p:cond delay="669"/>
                                          </p:stCondLst>
                                        </p:cTn>
                                        <p:tgtEl>
                                          <p:spTgt spid="415778"/>
                                        </p:tgtEl>
                                      </p:cBhvr>
                                      <p:to x="100000" y="100000"/>
                                    </p:animScale>
                                    <p:animScale>
                                      <p:cBhvr>
                                        <p:cTn id="221" dur="13">
                                          <p:stCondLst>
                                            <p:cond delay="821"/>
                                          </p:stCondLst>
                                        </p:cTn>
                                        <p:tgtEl>
                                          <p:spTgt spid="415778"/>
                                        </p:tgtEl>
                                      </p:cBhvr>
                                      <p:to x="100000" y="90000"/>
                                    </p:animScale>
                                    <p:animScale>
                                      <p:cBhvr>
                                        <p:cTn id="222" dur="83" decel="50000">
                                          <p:stCondLst>
                                            <p:cond delay="834"/>
                                          </p:stCondLst>
                                        </p:cTn>
                                        <p:tgtEl>
                                          <p:spTgt spid="415778"/>
                                        </p:tgtEl>
                                      </p:cBhvr>
                                      <p:to x="100000" y="100000"/>
                                    </p:animScale>
                                    <p:animScale>
                                      <p:cBhvr>
                                        <p:cTn id="223" dur="13">
                                          <p:stCondLst>
                                            <p:cond delay="904"/>
                                          </p:stCondLst>
                                        </p:cTn>
                                        <p:tgtEl>
                                          <p:spTgt spid="415778"/>
                                        </p:tgtEl>
                                      </p:cBhvr>
                                      <p:to x="100000" y="95000"/>
                                    </p:animScale>
                                    <p:animScale>
                                      <p:cBhvr>
                                        <p:cTn id="224" dur="83" decel="50000">
                                          <p:stCondLst>
                                            <p:cond delay="917"/>
                                          </p:stCondLst>
                                        </p:cTn>
                                        <p:tgtEl>
                                          <p:spTgt spid="415778"/>
                                        </p:tgtEl>
                                      </p:cBhvr>
                                      <p:to x="100000" y="100000"/>
                                    </p:animScale>
                                  </p:childTnLst>
                                </p:cTn>
                              </p:par>
                            </p:childTnLst>
                          </p:cTn>
                        </p:par>
                      </p:childTnLst>
                    </p:cTn>
                  </p:par>
                  <p:par>
                    <p:cTn id="225" fill="hold" nodeType="clickPar">
                      <p:stCondLst>
                        <p:cond delay="indefinite"/>
                      </p:stCondLst>
                      <p:childTnLst>
                        <p:par>
                          <p:cTn id="226" fill="hold" nodeType="withGroup">
                            <p:stCondLst>
                              <p:cond delay="0"/>
                            </p:stCondLst>
                            <p:childTnLst>
                              <p:par>
                                <p:cTn id="227" presetID="42" presetClass="entr" presetSubtype="0" fill="hold" grpId="0" nodeType="clickEffect">
                                  <p:stCondLst>
                                    <p:cond delay="0"/>
                                  </p:stCondLst>
                                  <p:childTnLst>
                                    <p:set>
                                      <p:cBhvr>
                                        <p:cTn id="228" dur="1" fill="hold">
                                          <p:stCondLst>
                                            <p:cond delay="0"/>
                                          </p:stCondLst>
                                        </p:cTn>
                                        <p:tgtEl>
                                          <p:spTgt spid="415784"/>
                                        </p:tgtEl>
                                        <p:attrNameLst>
                                          <p:attrName>style.visibility</p:attrName>
                                        </p:attrNameLst>
                                      </p:cBhvr>
                                      <p:to>
                                        <p:strVal val="visible"/>
                                      </p:to>
                                    </p:set>
                                    <p:animEffect transition="in" filter="fade">
                                      <p:cBhvr>
                                        <p:cTn id="229" dur="1000"/>
                                        <p:tgtEl>
                                          <p:spTgt spid="415784"/>
                                        </p:tgtEl>
                                      </p:cBhvr>
                                    </p:animEffect>
                                    <p:anim calcmode="lin" valueType="num">
                                      <p:cBhvr>
                                        <p:cTn id="230" dur="1000" fill="hold"/>
                                        <p:tgtEl>
                                          <p:spTgt spid="415784"/>
                                        </p:tgtEl>
                                        <p:attrNameLst>
                                          <p:attrName>ppt_x</p:attrName>
                                        </p:attrNameLst>
                                      </p:cBhvr>
                                      <p:tavLst>
                                        <p:tav tm="0">
                                          <p:val>
                                            <p:strVal val="#ppt_x"/>
                                          </p:val>
                                        </p:tav>
                                        <p:tav tm="100000">
                                          <p:val>
                                            <p:strVal val="#ppt_x"/>
                                          </p:val>
                                        </p:tav>
                                      </p:tavLst>
                                    </p:anim>
                                    <p:anim calcmode="lin" valueType="num">
                                      <p:cBhvr>
                                        <p:cTn id="231" dur="1000" fill="hold"/>
                                        <p:tgtEl>
                                          <p:spTgt spid="415784"/>
                                        </p:tgtEl>
                                        <p:attrNameLst>
                                          <p:attrName>ppt_y</p:attrName>
                                        </p:attrNameLst>
                                      </p:cBhvr>
                                      <p:tavLst>
                                        <p:tav tm="0">
                                          <p:val>
                                            <p:strVal val="#ppt_y+.1"/>
                                          </p:val>
                                        </p:tav>
                                        <p:tav tm="100000">
                                          <p:val>
                                            <p:strVal val="#ppt_y"/>
                                          </p:val>
                                        </p:tav>
                                      </p:tavLst>
                                    </p:anim>
                                  </p:childTnLst>
                                </p:cTn>
                              </p:par>
                              <p:par>
                                <p:cTn id="232" presetID="19" presetClass="entr" presetSubtype="10" fill="hold" grpId="0" nodeType="withEffect">
                                  <p:stCondLst>
                                    <p:cond delay="0"/>
                                  </p:stCondLst>
                                  <p:childTnLst>
                                    <p:set>
                                      <p:cBhvr>
                                        <p:cTn id="233" dur="1" fill="hold">
                                          <p:stCondLst>
                                            <p:cond delay="0"/>
                                          </p:stCondLst>
                                        </p:cTn>
                                        <p:tgtEl>
                                          <p:spTgt spid="415785"/>
                                        </p:tgtEl>
                                        <p:attrNameLst>
                                          <p:attrName>style.visibility</p:attrName>
                                        </p:attrNameLst>
                                      </p:cBhvr>
                                      <p:to>
                                        <p:strVal val="visible"/>
                                      </p:to>
                                    </p:set>
                                    <p:anim calcmode="lin" valueType="num">
                                      <p:cBhvr>
                                        <p:cTn id="234" dur="1000" fill="hold"/>
                                        <p:tgtEl>
                                          <p:spTgt spid="415785"/>
                                        </p:tgtEl>
                                        <p:attrNameLst>
                                          <p:attrName>ppt_w</p:attrName>
                                        </p:attrNameLst>
                                      </p:cBhvr>
                                      <p:tavLst>
                                        <p:tav tm="0" fmla="#ppt_w*sin(2.5*pi*$)">
                                          <p:val>
                                            <p:fltVal val="0"/>
                                          </p:val>
                                        </p:tav>
                                        <p:tav tm="100000">
                                          <p:val>
                                            <p:fltVal val="1"/>
                                          </p:val>
                                        </p:tav>
                                      </p:tavLst>
                                    </p:anim>
                                    <p:anim calcmode="lin" valueType="num">
                                      <p:cBhvr>
                                        <p:cTn id="235" dur="1000" fill="hold"/>
                                        <p:tgtEl>
                                          <p:spTgt spid="415785"/>
                                        </p:tgtEl>
                                        <p:attrNameLst>
                                          <p:attrName>ppt_h</p:attrName>
                                        </p:attrNameLst>
                                      </p:cBhvr>
                                      <p:tavLst>
                                        <p:tav tm="0">
                                          <p:val>
                                            <p:strVal val="#ppt_h"/>
                                          </p:val>
                                        </p:tav>
                                        <p:tav tm="100000">
                                          <p:val>
                                            <p:strVal val="#ppt_h"/>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6" presetClass="entr" presetSubtype="0" fill="hold" grpId="0" nodeType="clickEffect">
                                  <p:stCondLst>
                                    <p:cond delay="0"/>
                                  </p:stCondLst>
                                  <p:childTnLst>
                                    <p:set>
                                      <p:cBhvr>
                                        <p:cTn id="239" dur="1" fill="hold">
                                          <p:stCondLst>
                                            <p:cond delay="0"/>
                                          </p:stCondLst>
                                        </p:cTn>
                                        <p:tgtEl>
                                          <p:spTgt spid="415779"/>
                                        </p:tgtEl>
                                        <p:attrNameLst>
                                          <p:attrName>style.visibility</p:attrName>
                                        </p:attrNameLst>
                                      </p:cBhvr>
                                      <p:to>
                                        <p:strVal val="visible"/>
                                      </p:to>
                                    </p:set>
                                    <p:animEffect transition="in" filter="wipe(down)">
                                      <p:cBhvr>
                                        <p:cTn id="240" dur="290">
                                          <p:stCondLst>
                                            <p:cond delay="0"/>
                                          </p:stCondLst>
                                        </p:cTn>
                                        <p:tgtEl>
                                          <p:spTgt spid="415779"/>
                                        </p:tgtEl>
                                      </p:cBhvr>
                                    </p:animEffect>
                                    <p:anim calcmode="lin" valueType="num">
                                      <p:cBhvr>
                                        <p:cTn id="241" dur="911" tmFilter="0,0; 0.14,0.36; 0.43,0.73; 0.71,0.91; 1.0,1.0">
                                          <p:stCondLst>
                                            <p:cond delay="0"/>
                                          </p:stCondLst>
                                        </p:cTn>
                                        <p:tgtEl>
                                          <p:spTgt spid="415779"/>
                                        </p:tgtEl>
                                        <p:attrNameLst>
                                          <p:attrName>ppt_x</p:attrName>
                                        </p:attrNameLst>
                                      </p:cBhvr>
                                      <p:tavLst>
                                        <p:tav tm="0">
                                          <p:val>
                                            <p:strVal val="#ppt_x-0.25"/>
                                          </p:val>
                                        </p:tav>
                                        <p:tav tm="100000">
                                          <p:val>
                                            <p:strVal val="#ppt_x"/>
                                          </p:val>
                                        </p:tav>
                                      </p:tavLst>
                                    </p:anim>
                                    <p:anim calcmode="lin" valueType="num">
                                      <p:cBhvr>
                                        <p:cTn id="242" dur="332" tmFilter="0.0,0.0; 0.25,0.07; 0.50,0.2; 0.75,0.467; 1.0,1.0">
                                          <p:stCondLst>
                                            <p:cond delay="0"/>
                                          </p:stCondLst>
                                        </p:cTn>
                                        <p:tgtEl>
                                          <p:spTgt spid="415779"/>
                                        </p:tgtEl>
                                        <p:attrNameLst>
                                          <p:attrName>ppt_y</p:attrName>
                                        </p:attrNameLst>
                                      </p:cBhvr>
                                      <p:tavLst>
                                        <p:tav tm="0" fmla="#ppt_y-sin(pi*$)/3">
                                          <p:val>
                                            <p:fltVal val="0.5"/>
                                          </p:val>
                                        </p:tav>
                                        <p:tav tm="100000">
                                          <p:val>
                                            <p:fltVal val="1"/>
                                          </p:val>
                                        </p:tav>
                                      </p:tavLst>
                                    </p:anim>
                                    <p:anim calcmode="lin" valueType="num">
                                      <p:cBhvr>
                                        <p:cTn id="243" dur="332" tmFilter="0, 0; 0.125,0.2665; 0.25,0.4; 0.375,0.465; 0.5,0.5;  0.625,0.535; 0.75,0.6; 0.875,0.7335; 1,1">
                                          <p:stCondLst>
                                            <p:cond delay="332"/>
                                          </p:stCondLst>
                                        </p:cTn>
                                        <p:tgtEl>
                                          <p:spTgt spid="415779"/>
                                        </p:tgtEl>
                                        <p:attrNameLst>
                                          <p:attrName>ppt_y</p:attrName>
                                        </p:attrNameLst>
                                      </p:cBhvr>
                                      <p:tavLst>
                                        <p:tav tm="0" fmla="#ppt_y-sin(pi*$)/9">
                                          <p:val>
                                            <p:fltVal val="0"/>
                                          </p:val>
                                        </p:tav>
                                        <p:tav tm="100000">
                                          <p:val>
                                            <p:fltVal val="1"/>
                                          </p:val>
                                        </p:tav>
                                      </p:tavLst>
                                    </p:anim>
                                    <p:anim calcmode="lin" valueType="num">
                                      <p:cBhvr>
                                        <p:cTn id="244" dur="166" tmFilter="0, 0; 0.125,0.2665; 0.25,0.4; 0.375,0.465; 0.5,0.5;  0.625,0.535; 0.75,0.6; 0.875,0.7335; 1,1">
                                          <p:stCondLst>
                                            <p:cond delay="662"/>
                                          </p:stCondLst>
                                        </p:cTn>
                                        <p:tgtEl>
                                          <p:spTgt spid="415779"/>
                                        </p:tgtEl>
                                        <p:attrNameLst>
                                          <p:attrName>ppt_y</p:attrName>
                                        </p:attrNameLst>
                                      </p:cBhvr>
                                      <p:tavLst>
                                        <p:tav tm="0" fmla="#ppt_y-sin(pi*$)/27">
                                          <p:val>
                                            <p:fltVal val="0"/>
                                          </p:val>
                                        </p:tav>
                                        <p:tav tm="100000">
                                          <p:val>
                                            <p:fltVal val="1"/>
                                          </p:val>
                                        </p:tav>
                                      </p:tavLst>
                                    </p:anim>
                                    <p:anim calcmode="lin" valueType="num">
                                      <p:cBhvr>
                                        <p:cTn id="245" dur="82" tmFilter="0, 0; 0.125,0.2665; 0.25,0.4; 0.375,0.465; 0.5,0.5;  0.625,0.535; 0.75,0.6; 0.875,0.7335; 1,1">
                                          <p:stCondLst>
                                            <p:cond delay="828"/>
                                          </p:stCondLst>
                                        </p:cTn>
                                        <p:tgtEl>
                                          <p:spTgt spid="415779"/>
                                        </p:tgtEl>
                                        <p:attrNameLst>
                                          <p:attrName>ppt_y</p:attrName>
                                        </p:attrNameLst>
                                      </p:cBhvr>
                                      <p:tavLst>
                                        <p:tav tm="0" fmla="#ppt_y-sin(pi*$)/81">
                                          <p:val>
                                            <p:fltVal val="0"/>
                                          </p:val>
                                        </p:tav>
                                        <p:tav tm="100000">
                                          <p:val>
                                            <p:fltVal val="1"/>
                                          </p:val>
                                        </p:tav>
                                      </p:tavLst>
                                    </p:anim>
                                    <p:animScale>
                                      <p:cBhvr>
                                        <p:cTn id="246" dur="13">
                                          <p:stCondLst>
                                            <p:cond delay="325"/>
                                          </p:stCondLst>
                                        </p:cTn>
                                        <p:tgtEl>
                                          <p:spTgt spid="415779"/>
                                        </p:tgtEl>
                                      </p:cBhvr>
                                      <p:to x="100000" y="60000"/>
                                    </p:animScale>
                                    <p:animScale>
                                      <p:cBhvr>
                                        <p:cTn id="247" dur="83" decel="50000">
                                          <p:stCondLst>
                                            <p:cond delay="338"/>
                                          </p:stCondLst>
                                        </p:cTn>
                                        <p:tgtEl>
                                          <p:spTgt spid="415779"/>
                                        </p:tgtEl>
                                      </p:cBhvr>
                                      <p:to x="100000" y="100000"/>
                                    </p:animScale>
                                    <p:animScale>
                                      <p:cBhvr>
                                        <p:cTn id="248" dur="13">
                                          <p:stCondLst>
                                            <p:cond delay="656"/>
                                          </p:stCondLst>
                                        </p:cTn>
                                        <p:tgtEl>
                                          <p:spTgt spid="415779"/>
                                        </p:tgtEl>
                                      </p:cBhvr>
                                      <p:to x="100000" y="80000"/>
                                    </p:animScale>
                                    <p:animScale>
                                      <p:cBhvr>
                                        <p:cTn id="249" dur="83" decel="50000">
                                          <p:stCondLst>
                                            <p:cond delay="669"/>
                                          </p:stCondLst>
                                        </p:cTn>
                                        <p:tgtEl>
                                          <p:spTgt spid="415779"/>
                                        </p:tgtEl>
                                      </p:cBhvr>
                                      <p:to x="100000" y="100000"/>
                                    </p:animScale>
                                    <p:animScale>
                                      <p:cBhvr>
                                        <p:cTn id="250" dur="13">
                                          <p:stCondLst>
                                            <p:cond delay="821"/>
                                          </p:stCondLst>
                                        </p:cTn>
                                        <p:tgtEl>
                                          <p:spTgt spid="415779"/>
                                        </p:tgtEl>
                                      </p:cBhvr>
                                      <p:to x="100000" y="90000"/>
                                    </p:animScale>
                                    <p:animScale>
                                      <p:cBhvr>
                                        <p:cTn id="251" dur="83" decel="50000">
                                          <p:stCondLst>
                                            <p:cond delay="834"/>
                                          </p:stCondLst>
                                        </p:cTn>
                                        <p:tgtEl>
                                          <p:spTgt spid="415779"/>
                                        </p:tgtEl>
                                      </p:cBhvr>
                                      <p:to x="100000" y="100000"/>
                                    </p:animScale>
                                    <p:animScale>
                                      <p:cBhvr>
                                        <p:cTn id="252" dur="13">
                                          <p:stCondLst>
                                            <p:cond delay="904"/>
                                          </p:stCondLst>
                                        </p:cTn>
                                        <p:tgtEl>
                                          <p:spTgt spid="415779"/>
                                        </p:tgtEl>
                                      </p:cBhvr>
                                      <p:to x="100000" y="95000"/>
                                    </p:animScale>
                                    <p:animScale>
                                      <p:cBhvr>
                                        <p:cTn id="253" dur="83" decel="50000">
                                          <p:stCondLst>
                                            <p:cond delay="917"/>
                                          </p:stCondLst>
                                        </p:cTn>
                                        <p:tgtEl>
                                          <p:spTgt spid="415779"/>
                                        </p:tgtEl>
                                      </p:cBhvr>
                                      <p:to x="100000" y="100000"/>
                                    </p:animScale>
                                  </p:childTnLst>
                                </p:cTn>
                              </p:par>
                            </p:childTnLst>
                          </p:cTn>
                        </p:par>
                      </p:childTnLst>
                    </p:cTn>
                  </p:par>
                  <p:par>
                    <p:cTn id="254" fill="hold" nodeType="clickPar">
                      <p:stCondLst>
                        <p:cond delay="indefinite"/>
                      </p:stCondLst>
                      <p:childTnLst>
                        <p:par>
                          <p:cTn id="255" fill="hold" nodeType="withGroup">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15787"/>
                                        </p:tgtEl>
                                        <p:attrNameLst>
                                          <p:attrName>style.visibility</p:attrName>
                                        </p:attrNameLst>
                                      </p:cBhvr>
                                      <p:to>
                                        <p:strVal val="visible"/>
                                      </p:to>
                                    </p:set>
                                    <p:animEffect transition="in" filter="fade">
                                      <p:cBhvr>
                                        <p:cTn id="258" dur="1000"/>
                                        <p:tgtEl>
                                          <p:spTgt spid="415787"/>
                                        </p:tgtEl>
                                      </p:cBhvr>
                                    </p:animEffect>
                                    <p:anim calcmode="lin" valueType="num">
                                      <p:cBhvr>
                                        <p:cTn id="259" dur="1000" fill="hold"/>
                                        <p:tgtEl>
                                          <p:spTgt spid="415787"/>
                                        </p:tgtEl>
                                        <p:attrNameLst>
                                          <p:attrName>ppt_x</p:attrName>
                                        </p:attrNameLst>
                                      </p:cBhvr>
                                      <p:tavLst>
                                        <p:tav tm="0">
                                          <p:val>
                                            <p:strVal val="#ppt_x"/>
                                          </p:val>
                                        </p:tav>
                                        <p:tav tm="100000">
                                          <p:val>
                                            <p:strVal val="#ppt_x"/>
                                          </p:val>
                                        </p:tav>
                                      </p:tavLst>
                                    </p:anim>
                                    <p:anim calcmode="lin" valueType="num">
                                      <p:cBhvr>
                                        <p:cTn id="260" dur="1000" fill="hold"/>
                                        <p:tgtEl>
                                          <p:spTgt spid="415787"/>
                                        </p:tgtEl>
                                        <p:attrNameLst>
                                          <p:attrName>ppt_y</p:attrName>
                                        </p:attrNameLst>
                                      </p:cBhvr>
                                      <p:tavLst>
                                        <p:tav tm="0">
                                          <p:val>
                                            <p:strVal val="#ppt_y+.1"/>
                                          </p:val>
                                        </p:tav>
                                        <p:tav tm="100000">
                                          <p:val>
                                            <p:strVal val="#ppt_y"/>
                                          </p:val>
                                        </p:tav>
                                      </p:tavLst>
                                    </p:anim>
                                  </p:childTnLst>
                                </p:cTn>
                              </p:par>
                            </p:childTnLst>
                          </p:cTn>
                        </p:par>
                        <p:par>
                          <p:cTn id="261" fill="hold" nodeType="afterGroup">
                            <p:stCondLst>
                              <p:cond delay="1000"/>
                            </p:stCondLst>
                            <p:childTnLst>
                              <p:par>
                                <p:cTn id="262" presetID="19" presetClass="entr" presetSubtype="10" fill="hold" grpId="0" nodeType="afterEffect">
                                  <p:stCondLst>
                                    <p:cond delay="0"/>
                                  </p:stCondLst>
                                  <p:childTnLst>
                                    <p:set>
                                      <p:cBhvr>
                                        <p:cTn id="263" dur="1" fill="hold">
                                          <p:stCondLst>
                                            <p:cond delay="0"/>
                                          </p:stCondLst>
                                        </p:cTn>
                                        <p:tgtEl>
                                          <p:spTgt spid="415786"/>
                                        </p:tgtEl>
                                        <p:attrNameLst>
                                          <p:attrName>style.visibility</p:attrName>
                                        </p:attrNameLst>
                                      </p:cBhvr>
                                      <p:to>
                                        <p:strVal val="visible"/>
                                      </p:to>
                                    </p:set>
                                    <p:anim calcmode="lin" valueType="num">
                                      <p:cBhvr>
                                        <p:cTn id="264" dur="1000" fill="hold"/>
                                        <p:tgtEl>
                                          <p:spTgt spid="415786"/>
                                        </p:tgtEl>
                                        <p:attrNameLst>
                                          <p:attrName>ppt_w</p:attrName>
                                        </p:attrNameLst>
                                      </p:cBhvr>
                                      <p:tavLst>
                                        <p:tav tm="0" fmla="#ppt_w*sin(2.5*pi*$)">
                                          <p:val>
                                            <p:fltVal val="0"/>
                                          </p:val>
                                        </p:tav>
                                        <p:tav tm="100000">
                                          <p:val>
                                            <p:fltVal val="1"/>
                                          </p:val>
                                        </p:tav>
                                      </p:tavLst>
                                    </p:anim>
                                    <p:anim calcmode="lin" valueType="num">
                                      <p:cBhvr>
                                        <p:cTn id="265" dur="1000" fill="hold"/>
                                        <p:tgtEl>
                                          <p:spTgt spid="415786"/>
                                        </p:tgtEl>
                                        <p:attrNameLst>
                                          <p:attrName>ppt_h</p:attrName>
                                        </p:attrNameLst>
                                      </p:cBhvr>
                                      <p:tavLst>
                                        <p:tav tm="0">
                                          <p:val>
                                            <p:strVal val="#ppt_h"/>
                                          </p:val>
                                        </p:tav>
                                        <p:tav tm="100000">
                                          <p:val>
                                            <p:strVal val="#ppt_h"/>
                                          </p:val>
                                        </p:tav>
                                      </p:tavLst>
                                    </p:anim>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6" presetClass="entr" presetSubtype="0" fill="hold" grpId="0" nodeType="clickEffect">
                                  <p:stCondLst>
                                    <p:cond delay="0"/>
                                  </p:stCondLst>
                                  <p:childTnLst>
                                    <p:set>
                                      <p:cBhvr>
                                        <p:cTn id="269" dur="1" fill="hold">
                                          <p:stCondLst>
                                            <p:cond delay="0"/>
                                          </p:stCondLst>
                                        </p:cTn>
                                        <p:tgtEl>
                                          <p:spTgt spid="415788"/>
                                        </p:tgtEl>
                                        <p:attrNameLst>
                                          <p:attrName>style.visibility</p:attrName>
                                        </p:attrNameLst>
                                      </p:cBhvr>
                                      <p:to>
                                        <p:strVal val="visible"/>
                                      </p:to>
                                    </p:set>
                                    <p:animEffect transition="in" filter="wipe(down)">
                                      <p:cBhvr>
                                        <p:cTn id="270" dur="290">
                                          <p:stCondLst>
                                            <p:cond delay="0"/>
                                          </p:stCondLst>
                                        </p:cTn>
                                        <p:tgtEl>
                                          <p:spTgt spid="415788"/>
                                        </p:tgtEl>
                                      </p:cBhvr>
                                    </p:animEffect>
                                    <p:anim calcmode="lin" valueType="num">
                                      <p:cBhvr>
                                        <p:cTn id="271" dur="911" tmFilter="0,0; 0.14,0.36; 0.43,0.73; 0.71,0.91; 1.0,1.0">
                                          <p:stCondLst>
                                            <p:cond delay="0"/>
                                          </p:stCondLst>
                                        </p:cTn>
                                        <p:tgtEl>
                                          <p:spTgt spid="415788"/>
                                        </p:tgtEl>
                                        <p:attrNameLst>
                                          <p:attrName>ppt_x</p:attrName>
                                        </p:attrNameLst>
                                      </p:cBhvr>
                                      <p:tavLst>
                                        <p:tav tm="0">
                                          <p:val>
                                            <p:strVal val="#ppt_x-0.25"/>
                                          </p:val>
                                        </p:tav>
                                        <p:tav tm="100000">
                                          <p:val>
                                            <p:strVal val="#ppt_x"/>
                                          </p:val>
                                        </p:tav>
                                      </p:tavLst>
                                    </p:anim>
                                    <p:anim calcmode="lin" valueType="num">
                                      <p:cBhvr>
                                        <p:cTn id="272" dur="332" tmFilter="0.0,0.0; 0.25,0.07; 0.50,0.2; 0.75,0.467; 1.0,1.0">
                                          <p:stCondLst>
                                            <p:cond delay="0"/>
                                          </p:stCondLst>
                                        </p:cTn>
                                        <p:tgtEl>
                                          <p:spTgt spid="415788"/>
                                        </p:tgtEl>
                                        <p:attrNameLst>
                                          <p:attrName>ppt_y</p:attrName>
                                        </p:attrNameLst>
                                      </p:cBhvr>
                                      <p:tavLst>
                                        <p:tav tm="0" fmla="#ppt_y-sin(pi*$)/3">
                                          <p:val>
                                            <p:fltVal val="0.5"/>
                                          </p:val>
                                        </p:tav>
                                        <p:tav tm="100000">
                                          <p:val>
                                            <p:fltVal val="1"/>
                                          </p:val>
                                        </p:tav>
                                      </p:tavLst>
                                    </p:anim>
                                    <p:anim calcmode="lin" valueType="num">
                                      <p:cBhvr>
                                        <p:cTn id="273" dur="332" tmFilter="0, 0; 0.125,0.2665; 0.25,0.4; 0.375,0.465; 0.5,0.5;  0.625,0.535; 0.75,0.6; 0.875,0.7335; 1,1">
                                          <p:stCondLst>
                                            <p:cond delay="332"/>
                                          </p:stCondLst>
                                        </p:cTn>
                                        <p:tgtEl>
                                          <p:spTgt spid="415788"/>
                                        </p:tgtEl>
                                        <p:attrNameLst>
                                          <p:attrName>ppt_y</p:attrName>
                                        </p:attrNameLst>
                                      </p:cBhvr>
                                      <p:tavLst>
                                        <p:tav tm="0" fmla="#ppt_y-sin(pi*$)/9">
                                          <p:val>
                                            <p:fltVal val="0"/>
                                          </p:val>
                                        </p:tav>
                                        <p:tav tm="100000">
                                          <p:val>
                                            <p:fltVal val="1"/>
                                          </p:val>
                                        </p:tav>
                                      </p:tavLst>
                                    </p:anim>
                                    <p:anim calcmode="lin" valueType="num">
                                      <p:cBhvr>
                                        <p:cTn id="274" dur="166" tmFilter="0, 0; 0.125,0.2665; 0.25,0.4; 0.375,0.465; 0.5,0.5;  0.625,0.535; 0.75,0.6; 0.875,0.7335; 1,1">
                                          <p:stCondLst>
                                            <p:cond delay="662"/>
                                          </p:stCondLst>
                                        </p:cTn>
                                        <p:tgtEl>
                                          <p:spTgt spid="415788"/>
                                        </p:tgtEl>
                                        <p:attrNameLst>
                                          <p:attrName>ppt_y</p:attrName>
                                        </p:attrNameLst>
                                      </p:cBhvr>
                                      <p:tavLst>
                                        <p:tav tm="0" fmla="#ppt_y-sin(pi*$)/27">
                                          <p:val>
                                            <p:fltVal val="0"/>
                                          </p:val>
                                        </p:tav>
                                        <p:tav tm="100000">
                                          <p:val>
                                            <p:fltVal val="1"/>
                                          </p:val>
                                        </p:tav>
                                      </p:tavLst>
                                    </p:anim>
                                    <p:anim calcmode="lin" valueType="num">
                                      <p:cBhvr>
                                        <p:cTn id="275" dur="82" tmFilter="0, 0; 0.125,0.2665; 0.25,0.4; 0.375,0.465; 0.5,0.5;  0.625,0.535; 0.75,0.6; 0.875,0.7335; 1,1">
                                          <p:stCondLst>
                                            <p:cond delay="828"/>
                                          </p:stCondLst>
                                        </p:cTn>
                                        <p:tgtEl>
                                          <p:spTgt spid="415788"/>
                                        </p:tgtEl>
                                        <p:attrNameLst>
                                          <p:attrName>ppt_y</p:attrName>
                                        </p:attrNameLst>
                                      </p:cBhvr>
                                      <p:tavLst>
                                        <p:tav tm="0" fmla="#ppt_y-sin(pi*$)/81">
                                          <p:val>
                                            <p:fltVal val="0"/>
                                          </p:val>
                                        </p:tav>
                                        <p:tav tm="100000">
                                          <p:val>
                                            <p:fltVal val="1"/>
                                          </p:val>
                                        </p:tav>
                                      </p:tavLst>
                                    </p:anim>
                                    <p:animScale>
                                      <p:cBhvr>
                                        <p:cTn id="276" dur="13">
                                          <p:stCondLst>
                                            <p:cond delay="325"/>
                                          </p:stCondLst>
                                        </p:cTn>
                                        <p:tgtEl>
                                          <p:spTgt spid="415788"/>
                                        </p:tgtEl>
                                      </p:cBhvr>
                                      <p:to x="100000" y="60000"/>
                                    </p:animScale>
                                    <p:animScale>
                                      <p:cBhvr>
                                        <p:cTn id="277" dur="83" decel="50000">
                                          <p:stCondLst>
                                            <p:cond delay="338"/>
                                          </p:stCondLst>
                                        </p:cTn>
                                        <p:tgtEl>
                                          <p:spTgt spid="415788"/>
                                        </p:tgtEl>
                                      </p:cBhvr>
                                      <p:to x="100000" y="100000"/>
                                    </p:animScale>
                                    <p:animScale>
                                      <p:cBhvr>
                                        <p:cTn id="278" dur="13">
                                          <p:stCondLst>
                                            <p:cond delay="656"/>
                                          </p:stCondLst>
                                        </p:cTn>
                                        <p:tgtEl>
                                          <p:spTgt spid="415788"/>
                                        </p:tgtEl>
                                      </p:cBhvr>
                                      <p:to x="100000" y="80000"/>
                                    </p:animScale>
                                    <p:animScale>
                                      <p:cBhvr>
                                        <p:cTn id="279" dur="83" decel="50000">
                                          <p:stCondLst>
                                            <p:cond delay="669"/>
                                          </p:stCondLst>
                                        </p:cTn>
                                        <p:tgtEl>
                                          <p:spTgt spid="415788"/>
                                        </p:tgtEl>
                                      </p:cBhvr>
                                      <p:to x="100000" y="100000"/>
                                    </p:animScale>
                                    <p:animScale>
                                      <p:cBhvr>
                                        <p:cTn id="280" dur="13">
                                          <p:stCondLst>
                                            <p:cond delay="821"/>
                                          </p:stCondLst>
                                        </p:cTn>
                                        <p:tgtEl>
                                          <p:spTgt spid="415788"/>
                                        </p:tgtEl>
                                      </p:cBhvr>
                                      <p:to x="100000" y="90000"/>
                                    </p:animScale>
                                    <p:animScale>
                                      <p:cBhvr>
                                        <p:cTn id="281" dur="83" decel="50000">
                                          <p:stCondLst>
                                            <p:cond delay="834"/>
                                          </p:stCondLst>
                                        </p:cTn>
                                        <p:tgtEl>
                                          <p:spTgt spid="415788"/>
                                        </p:tgtEl>
                                      </p:cBhvr>
                                      <p:to x="100000" y="100000"/>
                                    </p:animScale>
                                    <p:animScale>
                                      <p:cBhvr>
                                        <p:cTn id="282" dur="13">
                                          <p:stCondLst>
                                            <p:cond delay="904"/>
                                          </p:stCondLst>
                                        </p:cTn>
                                        <p:tgtEl>
                                          <p:spTgt spid="415788"/>
                                        </p:tgtEl>
                                      </p:cBhvr>
                                      <p:to x="100000" y="95000"/>
                                    </p:animScale>
                                    <p:animScale>
                                      <p:cBhvr>
                                        <p:cTn id="283" dur="83" decel="50000">
                                          <p:stCondLst>
                                            <p:cond delay="917"/>
                                          </p:stCondLst>
                                        </p:cTn>
                                        <p:tgtEl>
                                          <p:spTgt spid="415788"/>
                                        </p:tgtEl>
                                      </p:cBhvr>
                                      <p:to x="100000" y="100000"/>
                                    </p:animScale>
                                  </p:childTnLst>
                                </p:cTn>
                              </p:par>
                            </p:childTnLst>
                          </p:cTn>
                        </p:par>
                        <p:par>
                          <p:cTn id="284" fill="hold" nodeType="afterGroup">
                            <p:stCondLst>
                              <p:cond delay="1000"/>
                            </p:stCondLst>
                            <p:childTnLst>
                              <p:par>
                                <p:cTn id="285" presetID="5" presetClass="entr" presetSubtype="10" fill="hold" grpId="0" nodeType="afterEffect">
                                  <p:stCondLst>
                                    <p:cond delay="0"/>
                                  </p:stCondLst>
                                  <p:childTnLst>
                                    <p:set>
                                      <p:cBhvr>
                                        <p:cTn id="286" dur="1" fill="hold">
                                          <p:stCondLst>
                                            <p:cond delay="0"/>
                                          </p:stCondLst>
                                        </p:cTn>
                                        <p:tgtEl>
                                          <p:spTgt spid="415780"/>
                                        </p:tgtEl>
                                        <p:attrNameLst>
                                          <p:attrName>style.visibility</p:attrName>
                                        </p:attrNameLst>
                                      </p:cBhvr>
                                      <p:to>
                                        <p:strVal val="visible"/>
                                      </p:to>
                                    </p:set>
                                    <p:animEffect transition="in" filter="checkerboard(across)">
                                      <p:cBhvr>
                                        <p:cTn id="287" dur="1000"/>
                                        <p:tgtEl>
                                          <p:spTgt spid="415780"/>
                                        </p:tgtEl>
                                      </p:cBhvr>
                                    </p:animEffec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26" presetClass="entr" presetSubtype="0" fill="hold" grpId="0" nodeType="clickEffect">
                                  <p:stCondLst>
                                    <p:cond delay="0"/>
                                  </p:stCondLst>
                                  <p:childTnLst>
                                    <p:set>
                                      <p:cBhvr>
                                        <p:cTn id="291" dur="1" fill="hold">
                                          <p:stCondLst>
                                            <p:cond delay="0"/>
                                          </p:stCondLst>
                                        </p:cTn>
                                        <p:tgtEl>
                                          <p:spTgt spid="415789"/>
                                        </p:tgtEl>
                                        <p:attrNameLst>
                                          <p:attrName>style.visibility</p:attrName>
                                        </p:attrNameLst>
                                      </p:cBhvr>
                                      <p:to>
                                        <p:strVal val="visible"/>
                                      </p:to>
                                    </p:set>
                                    <p:animEffect transition="in" filter="wipe(down)">
                                      <p:cBhvr>
                                        <p:cTn id="292" dur="290">
                                          <p:stCondLst>
                                            <p:cond delay="0"/>
                                          </p:stCondLst>
                                        </p:cTn>
                                        <p:tgtEl>
                                          <p:spTgt spid="415789"/>
                                        </p:tgtEl>
                                      </p:cBhvr>
                                    </p:animEffect>
                                    <p:anim calcmode="lin" valueType="num">
                                      <p:cBhvr>
                                        <p:cTn id="293" dur="911" tmFilter="0,0; 0.14,0.36; 0.43,0.73; 0.71,0.91; 1.0,1.0">
                                          <p:stCondLst>
                                            <p:cond delay="0"/>
                                          </p:stCondLst>
                                        </p:cTn>
                                        <p:tgtEl>
                                          <p:spTgt spid="415789"/>
                                        </p:tgtEl>
                                        <p:attrNameLst>
                                          <p:attrName>ppt_x</p:attrName>
                                        </p:attrNameLst>
                                      </p:cBhvr>
                                      <p:tavLst>
                                        <p:tav tm="0">
                                          <p:val>
                                            <p:strVal val="#ppt_x-0.25"/>
                                          </p:val>
                                        </p:tav>
                                        <p:tav tm="100000">
                                          <p:val>
                                            <p:strVal val="#ppt_x"/>
                                          </p:val>
                                        </p:tav>
                                      </p:tavLst>
                                    </p:anim>
                                    <p:anim calcmode="lin" valueType="num">
                                      <p:cBhvr>
                                        <p:cTn id="294" dur="332" tmFilter="0.0,0.0; 0.25,0.07; 0.50,0.2; 0.75,0.467; 1.0,1.0">
                                          <p:stCondLst>
                                            <p:cond delay="0"/>
                                          </p:stCondLst>
                                        </p:cTn>
                                        <p:tgtEl>
                                          <p:spTgt spid="415789"/>
                                        </p:tgtEl>
                                        <p:attrNameLst>
                                          <p:attrName>ppt_y</p:attrName>
                                        </p:attrNameLst>
                                      </p:cBhvr>
                                      <p:tavLst>
                                        <p:tav tm="0" fmla="#ppt_y-sin(pi*$)/3">
                                          <p:val>
                                            <p:fltVal val="0.5"/>
                                          </p:val>
                                        </p:tav>
                                        <p:tav tm="100000">
                                          <p:val>
                                            <p:fltVal val="1"/>
                                          </p:val>
                                        </p:tav>
                                      </p:tavLst>
                                    </p:anim>
                                    <p:anim calcmode="lin" valueType="num">
                                      <p:cBhvr>
                                        <p:cTn id="295" dur="332" tmFilter="0, 0; 0.125,0.2665; 0.25,0.4; 0.375,0.465; 0.5,0.5;  0.625,0.535; 0.75,0.6; 0.875,0.7335; 1,1">
                                          <p:stCondLst>
                                            <p:cond delay="332"/>
                                          </p:stCondLst>
                                        </p:cTn>
                                        <p:tgtEl>
                                          <p:spTgt spid="415789"/>
                                        </p:tgtEl>
                                        <p:attrNameLst>
                                          <p:attrName>ppt_y</p:attrName>
                                        </p:attrNameLst>
                                      </p:cBhvr>
                                      <p:tavLst>
                                        <p:tav tm="0" fmla="#ppt_y-sin(pi*$)/9">
                                          <p:val>
                                            <p:fltVal val="0"/>
                                          </p:val>
                                        </p:tav>
                                        <p:tav tm="100000">
                                          <p:val>
                                            <p:fltVal val="1"/>
                                          </p:val>
                                        </p:tav>
                                      </p:tavLst>
                                    </p:anim>
                                    <p:anim calcmode="lin" valueType="num">
                                      <p:cBhvr>
                                        <p:cTn id="296" dur="166" tmFilter="0, 0; 0.125,0.2665; 0.25,0.4; 0.375,0.465; 0.5,0.5;  0.625,0.535; 0.75,0.6; 0.875,0.7335; 1,1">
                                          <p:stCondLst>
                                            <p:cond delay="662"/>
                                          </p:stCondLst>
                                        </p:cTn>
                                        <p:tgtEl>
                                          <p:spTgt spid="415789"/>
                                        </p:tgtEl>
                                        <p:attrNameLst>
                                          <p:attrName>ppt_y</p:attrName>
                                        </p:attrNameLst>
                                      </p:cBhvr>
                                      <p:tavLst>
                                        <p:tav tm="0" fmla="#ppt_y-sin(pi*$)/27">
                                          <p:val>
                                            <p:fltVal val="0"/>
                                          </p:val>
                                        </p:tav>
                                        <p:tav tm="100000">
                                          <p:val>
                                            <p:fltVal val="1"/>
                                          </p:val>
                                        </p:tav>
                                      </p:tavLst>
                                    </p:anim>
                                    <p:anim calcmode="lin" valueType="num">
                                      <p:cBhvr>
                                        <p:cTn id="297" dur="82" tmFilter="0, 0; 0.125,0.2665; 0.25,0.4; 0.375,0.465; 0.5,0.5;  0.625,0.535; 0.75,0.6; 0.875,0.7335; 1,1">
                                          <p:stCondLst>
                                            <p:cond delay="828"/>
                                          </p:stCondLst>
                                        </p:cTn>
                                        <p:tgtEl>
                                          <p:spTgt spid="415789"/>
                                        </p:tgtEl>
                                        <p:attrNameLst>
                                          <p:attrName>ppt_y</p:attrName>
                                        </p:attrNameLst>
                                      </p:cBhvr>
                                      <p:tavLst>
                                        <p:tav tm="0" fmla="#ppt_y-sin(pi*$)/81">
                                          <p:val>
                                            <p:fltVal val="0"/>
                                          </p:val>
                                        </p:tav>
                                        <p:tav tm="100000">
                                          <p:val>
                                            <p:fltVal val="1"/>
                                          </p:val>
                                        </p:tav>
                                      </p:tavLst>
                                    </p:anim>
                                    <p:animScale>
                                      <p:cBhvr>
                                        <p:cTn id="298" dur="13">
                                          <p:stCondLst>
                                            <p:cond delay="325"/>
                                          </p:stCondLst>
                                        </p:cTn>
                                        <p:tgtEl>
                                          <p:spTgt spid="415789"/>
                                        </p:tgtEl>
                                      </p:cBhvr>
                                      <p:to x="100000" y="60000"/>
                                    </p:animScale>
                                    <p:animScale>
                                      <p:cBhvr>
                                        <p:cTn id="299" dur="83" decel="50000">
                                          <p:stCondLst>
                                            <p:cond delay="338"/>
                                          </p:stCondLst>
                                        </p:cTn>
                                        <p:tgtEl>
                                          <p:spTgt spid="415789"/>
                                        </p:tgtEl>
                                      </p:cBhvr>
                                      <p:to x="100000" y="100000"/>
                                    </p:animScale>
                                    <p:animScale>
                                      <p:cBhvr>
                                        <p:cTn id="300" dur="13">
                                          <p:stCondLst>
                                            <p:cond delay="656"/>
                                          </p:stCondLst>
                                        </p:cTn>
                                        <p:tgtEl>
                                          <p:spTgt spid="415789"/>
                                        </p:tgtEl>
                                      </p:cBhvr>
                                      <p:to x="100000" y="80000"/>
                                    </p:animScale>
                                    <p:animScale>
                                      <p:cBhvr>
                                        <p:cTn id="301" dur="83" decel="50000">
                                          <p:stCondLst>
                                            <p:cond delay="669"/>
                                          </p:stCondLst>
                                        </p:cTn>
                                        <p:tgtEl>
                                          <p:spTgt spid="415789"/>
                                        </p:tgtEl>
                                      </p:cBhvr>
                                      <p:to x="100000" y="100000"/>
                                    </p:animScale>
                                    <p:animScale>
                                      <p:cBhvr>
                                        <p:cTn id="302" dur="13">
                                          <p:stCondLst>
                                            <p:cond delay="821"/>
                                          </p:stCondLst>
                                        </p:cTn>
                                        <p:tgtEl>
                                          <p:spTgt spid="415789"/>
                                        </p:tgtEl>
                                      </p:cBhvr>
                                      <p:to x="100000" y="90000"/>
                                    </p:animScale>
                                    <p:animScale>
                                      <p:cBhvr>
                                        <p:cTn id="303" dur="83" decel="50000">
                                          <p:stCondLst>
                                            <p:cond delay="834"/>
                                          </p:stCondLst>
                                        </p:cTn>
                                        <p:tgtEl>
                                          <p:spTgt spid="415789"/>
                                        </p:tgtEl>
                                      </p:cBhvr>
                                      <p:to x="100000" y="100000"/>
                                    </p:animScale>
                                    <p:animScale>
                                      <p:cBhvr>
                                        <p:cTn id="304" dur="13">
                                          <p:stCondLst>
                                            <p:cond delay="904"/>
                                          </p:stCondLst>
                                        </p:cTn>
                                        <p:tgtEl>
                                          <p:spTgt spid="415789"/>
                                        </p:tgtEl>
                                      </p:cBhvr>
                                      <p:to x="100000" y="95000"/>
                                    </p:animScale>
                                    <p:animScale>
                                      <p:cBhvr>
                                        <p:cTn id="305" dur="83" decel="50000">
                                          <p:stCondLst>
                                            <p:cond delay="917"/>
                                          </p:stCondLst>
                                        </p:cTn>
                                        <p:tgtEl>
                                          <p:spTgt spid="415789"/>
                                        </p:tgtEl>
                                      </p:cBhvr>
                                      <p:to x="100000" y="100000"/>
                                    </p:animScale>
                                  </p:childTnLst>
                                </p:cTn>
                              </p:par>
                            </p:childTnLst>
                          </p:cTn>
                        </p:par>
                        <p:par>
                          <p:cTn id="306" fill="hold" nodeType="afterGroup">
                            <p:stCondLst>
                              <p:cond delay="1000"/>
                            </p:stCondLst>
                            <p:childTnLst>
                              <p:par>
                                <p:cTn id="307" presetID="19" presetClass="entr" presetSubtype="10" fill="hold" grpId="0" nodeType="afterEffect">
                                  <p:stCondLst>
                                    <p:cond delay="0"/>
                                  </p:stCondLst>
                                  <p:childTnLst>
                                    <p:set>
                                      <p:cBhvr>
                                        <p:cTn id="308" dur="1" fill="hold">
                                          <p:stCondLst>
                                            <p:cond delay="0"/>
                                          </p:stCondLst>
                                        </p:cTn>
                                        <p:tgtEl>
                                          <p:spTgt spid="415781"/>
                                        </p:tgtEl>
                                        <p:attrNameLst>
                                          <p:attrName>style.visibility</p:attrName>
                                        </p:attrNameLst>
                                      </p:cBhvr>
                                      <p:to>
                                        <p:strVal val="visible"/>
                                      </p:to>
                                    </p:set>
                                    <p:anim calcmode="lin" valueType="num">
                                      <p:cBhvr>
                                        <p:cTn id="309" dur="1000" fill="hold"/>
                                        <p:tgtEl>
                                          <p:spTgt spid="415781"/>
                                        </p:tgtEl>
                                        <p:attrNameLst>
                                          <p:attrName>ppt_w</p:attrName>
                                        </p:attrNameLst>
                                      </p:cBhvr>
                                      <p:tavLst>
                                        <p:tav tm="0" fmla="#ppt_w*sin(2.5*pi*$)">
                                          <p:val>
                                            <p:fltVal val="0"/>
                                          </p:val>
                                        </p:tav>
                                        <p:tav tm="100000">
                                          <p:val>
                                            <p:fltVal val="1"/>
                                          </p:val>
                                        </p:tav>
                                      </p:tavLst>
                                    </p:anim>
                                    <p:anim calcmode="lin" valueType="num">
                                      <p:cBhvr>
                                        <p:cTn id="310" dur="1000" fill="hold"/>
                                        <p:tgtEl>
                                          <p:spTgt spid="415781"/>
                                        </p:tgtEl>
                                        <p:attrNameLst>
                                          <p:attrName>ppt_h</p:attrName>
                                        </p:attrNameLst>
                                      </p:cBhvr>
                                      <p:tavLst>
                                        <p:tav tm="0">
                                          <p:val>
                                            <p:strVal val="#ppt_h"/>
                                          </p:val>
                                        </p:tav>
                                        <p:tav tm="100000">
                                          <p:val>
                                            <p:strVal val="#ppt_h"/>
                                          </p:val>
                                        </p:tav>
                                      </p:tavLst>
                                    </p:anim>
                                  </p:childTnLst>
                                </p:cTn>
                              </p:par>
                            </p:childTnLst>
                          </p:cTn>
                        </p:par>
                      </p:childTnLst>
                    </p:cTn>
                  </p:par>
                  <p:par>
                    <p:cTn id="311" fill="hold" nodeType="clickPar">
                      <p:stCondLst>
                        <p:cond delay="indefinite"/>
                      </p:stCondLst>
                      <p:childTnLst>
                        <p:par>
                          <p:cTn id="312" fill="hold" nodeType="withGroup">
                            <p:stCondLst>
                              <p:cond delay="0"/>
                            </p:stCondLst>
                            <p:childTnLst>
                              <p:par>
                                <p:cTn id="313" presetID="30" presetClass="exit" presetSubtype="0" fill="hold" grpId="1" nodeType="clickEffect">
                                  <p:stCondLst>
                                    <p:cond delay="0"/>
                                  </p:stCondLst>
                                  <p:childTnLst>
                                    <p:animEffect transition="out" filter="fade">
                                      <p:cBhvr>
                                        <p:cTn id="314" dur="800" accel="100000">
                                          <p:stCondLst>
                                            <p:cond delay="200"/>
                                          </p:stCondLst>
                                        </p:cTn>
                                        <p:tgtEl>
                                          <p:spTgt spid="415756"/>
                                        </p:tgtEl>
                                      </p:cBhvr>
                                    </p:animEffect>
                                    <p:anim calcmode="lin" valueType="num">
                                      <p:cBhvr>
                                        <p:cTn id="315" dur="800" accel="100000">
                                          <p:stCondLst>
                                            <p:cond delay="200"/>
                                          </p:stCondLst>
                                        </p:cTn>
                                        <p:tgtEl>
                                          <p:spTgt spid="415756"/>
                                        </p:tgtEl>
                                        <p:attrNameLst>
                                          <p:attrName>style.rotation</p:attrName>
                                        </p:attrNameLst>
                                      </p:cBhvr>
                                      <p:tavLst>
                                        <p:tav tm="0">
                                          <p:val>
                                            <p:fltVal val="0"/>
                                          </p:val>
                                        </p:tav>
                                        <p:tav tm="100000">
                                          <p:val>
                                            <p:fltVal val="-90"/>
                                          </p:val>
                                        </p:tav>
                                      </p:tavLst>
                                    </p:anim>
                                    <p:anim calcmode="lin" valueType="num">
                                      <p:cBhvr>
                                        <p:cTn id="316" dur="200" decel="100000"/>
                                        <p:tgtEl>
                                          <p:spTgt spid="415756"/>
                                        </p:tgtEl>
                                        <p:attrNameLst>
                                          <p:attrName>ppt_x</p:attrName>
                                        </p:attrNameLst>
                                      </p:cBhvr>
                                      <p:tavLst>
                                        <p:tav tm="0">
                                          <p:val>
                                            <p:strVal val="ppt_x"/>
                                          </p:val>
                                        </p:tav>
                                        <p:tav tm="100000">
                                          <p:val>
                                            <p:strVal val="ppt_x-0.05"/>
                                          </p:val>
                                        </p:tav>
                                      </p:tavLst>
                                    </p:anim>
                                    <p:anim calcmode="lin" valueType="num">
                                      <p:cBhvr>
                                        <p:cTn id="317" dur="200" decel="100000"/>
                                        <p:tgtEl>
                                          <p:spTgt spid="415756"/>
                                        </p:tgtEl>
                                        <p:attrNameLst>
                                          <p:attrName>ppt_y</p:attrName>
                                        </p:attrNameLst>
                                      </p:cBhvr>
                                      <p:tavLst>
                                        <p:tav tm="0">
                                          <p:val>
                                            <p:strVal val="ppt_y"/>
                                          </p:val>
                                        </p:tav>
                                        <p:tav tm="100000">
                                          <p:val>
                                            <p:strVal val="ppt_y+0.1"/>
                                          </p:val>
                                        </p:tav>
                                      </p:tavLst>
                                    </p:anim>
                                    <p:anim calcmode="lin" valueType="num">
                                      <p:cBhvr>
                                        <p:cTn id="318" dur="800" accel="100000">
                                          <p:stCondLst>
                                            <p:cond delay="200"/>
                                          </p:stCondLst>
                                        </p:cTn>
                                        <p:tgtEl>
                                          <p:spTgt spid="415756"/>
                                        </p:tgtEl>
                                        <p:attrNameLst>
                                          <p:attrName>ppt_x</p:attrName>
                                        </p:attrNameLst>
                                      </p:cBhvr>
                                      <p:tavLst>
                                        <p:tav tm="0">
                                          <p:val>
                                            <p:strVal val="ppt_x"/>
                                          </p:val>
                                        </p:tav>
                                        <p:tav tm="100000">
                                          <p:val>
                                            <p:strVal val="ppt_x+0.4+0.05"/>
                                          </p:val>
                                        </p:tav>
                                      </p:tavLst>
                                    </p:anim>
                                    <p:anim calcmode="lin" valueType="num">
                                      <p:cBhvr>
                                        <p:cTn id="319" dur="800" accel="100000">
                                          <p:stCondLst>
                                            <p:cond delay="200"/>
                                          </p:stCondLst>
                                        </p:cTn>
                                        <p:tgtEl>
                                          <p:spTgt spid="415756"/>
                                        </p:tgtEl>
                                        <p:attrNameLst>
                                          <p:attrName>ppt_y</p:attrName>
                                        </p:attrNameLst>
                                      </p:cBhvr>
                                      <p:tavLst>
                                        <p:tav tm="0">
                                          <p:val>
                                            <p:strVal val="ppt_y"/>
                                          </p:val>
                                        </p:tav>
                                        <p:tav tm="100000">
                                          <p:val>
                                            <p:strVal val="ppt_y-0.4-0.1"/>
                                          </p:val>
                                        </p:tav>
                                      </p:tavLst>
                                    </p:anim>
                                    <p:set>
                                      <p:cBhvr>
                                        <p:cTn id="320" dur="1" fill="hold">
                                          <p:stCondLst>
                                            <p:cond delay="999"/>
                                          </p:stCondLst>
                                        </p:cTn>
                                        <p:tgtEl>
                                          <p:spTgt spid="415756"/>
                                        </p:tgtEl>
                                        <p:attrNameLst>
                                          <p:attrName>style.visibility</p:attrName>
                                        </p:attrNameLst>
                                      </p:cBhvr>
                                      <p:to>
                                        <p:strVal val="hidden"/>
                                      </p:to>
                                    </p:set>
                                  </p:childTnLst>
                                </p:cTn>
                              </p:par>
                              <p:par>
                                <p:cTn id="321" presetID="30" presetClass="exit" presetSubtype="0" fill="hold" grpId="1" nodeType="withEffect">
                                  <p:stCondLst>
                                    <p:cond delay="0"/>
                                  </p:stCondLst>
                                  <p:childTnLst>
                                    <p:animEffect transition="out" filter="fade">
                                      <p:cBhvr>
                                        <p:cTn id="322" dur="800" accel="100000">
                                          <p:stCondLst>
                                            <p:cond delay="200"/>
                                          </p:stCondLst>
                                        </p:cTn>
                                        <p:tgtEl>
                                          <p:spTgt spid="415766"/>
                                        </p:tgtEl>
                                      </p:cBhvr>
                                    </p:animEffect>
                                    <p:anim calcmode="lin" valueType="num">
                                      <p:cBhvr>
                                        <p:cTn id="323" dur="800" accel="100000">
                                          <p:stCondLst>
                                            <p:cond delay="200"/>
                                          </p:stCondLst>
                                        </p:cTn>
                                        <p:tgtEl>
                                          <p:spTgt spid="415766"/>
                                        </p:tgtEl>
                                        <p:attrNameLst>
                                          <p:attrName>style.rotation</p:attrName>
                                        </p:attrNameLst>
                                      </p:cBhvr>
                                      <p:tavLst>
                                        <p:tav tm="0">
                                          <p:val>
                                            <p:fltVal val="0"/>
                                          </p:val>
                                        </p:tav>
                                        <p:tav tm="100000">
                                          <p:val>
                                            <p:fltVal val="-90"/>
                                          </p:val>
                                        </p:tav>
                                      </p:tavLst>
                                    </p:anim>
                                    <p:anim calcmode="lin" valueType="num">
                                      <p:cBhvr>
                                        <p:cTn id="324" dur="200" decel="100000"/>
                                        <p:tgtEl>
                                          <p:spTgt spid="415766"/>
                                        </p:tgtEl>
                                        <p:attrNameLst>
                                          <p:attrName>ppt_x</p:attrName>
                                        </p:attrNameLst>
                                      </p:cBhvr>
                                      <p:tavLst>
                                        <p:tav tm="0">
                                          <p:val>
                                            <p:strVal val="ppt_x"/>
                                          </p:val>
                                        </p:tav>
                                        <p:tav tm="100000">
                                          <p:val>
                                            <p:strVal val="ppt_x-0.05"/>
                                          </p:val>
                                        </p:tav>
                                      </p:tavLst>
                                    </p:anim>
                                    <p:anim calcmode="lin" valueType="num">
                                      <p:cBhvr>
                                        <p:cTn id="325" dur="200" decel="100000"/>
                                        <p:tgtEl>
                                          <p:spTgt spid="415766"/>
                                        </p:tgtEl>
                                        <p:attrNameLst>
                                          <p:attrName>ppt_y</p:attrName>
                                        </p:attrNameLst>
                                      </p:cBhvr>
                                      <p:tavLst>
                                        <p:tav tm="0">
                                          <p:val>
                                            <p:strVal val="ppt_y"/>
                                          </p:val>
                                        </p:tav>
                                        <p:tav tm="100000">
                                          <p:val>
                                            <p:strVal val="ppt_y+0.1"/>
                                          </p:val>
                                        </p:tav>
                                      </p:tavLst>
                                    </p:anim>
                                    <p:anim calcmode="lin" valueType="num">
                                      <p:cBhvr>
                                        <p:cTn id="326" dur="800" accel="100000">
                                          <p:stCondLst>
                                            <p:cond delay="200"/>
                                          </p:stCondLst>
                                        </p:cTn>
                                        <p:tgtEl>
                                          <p:spTgt spid="415766"/>
                                        </p:tgtEl>
                                        <p:attrNameLst>
                                          <p:attrName>ppt_x</p:attrName>
                                        </p:attrNameLst>
                                      </p:cBhvr>
                                      <p:tavLst>
                                        <p:tav tm="0">
                                          <p:val>
                                            <p:strVal val="ppt_x"/>
                                          </p:val>
                                        </p:tav>
                                        <p:tav tm="100000">
                                          <p:val>
                                            <p:strVal val="ppt_x+0.4+0.05"/>
                                          </p:val>
                                        </p:tav>
                                      </p:tavLst>
                                    </p:anim>
                                    <p:anim calcmode="lin" valueType="num">
                                      <p:cBhvr>
                                        <p:cTn id="327" dur="800" accel="100000">
                                          <p:stCondLst>
                                            <p:cond delay="200"/>
                                          </p:stCondLst>
                                        </p:cTn>
                                        <p:tgtEl>
                                          <p:spTgt spid="415766"/>
                                        </p:tgtEl>
                                        <p:attrNameLst>
                                          <p:attrName>ppt_y</p:attrName>
                                        </p:attrNameLst>
                                      </p:cBhvr>
                                      <p:tavLst>
                                        <p:tav tm="0">
                                          <p:val>
                                            <p:strVal val="ppt_y"/>
                                          </p:val>
                                        </p:tav>
                                        <p:tav tm="100000">
                                          <p:val>
                                            <p:strVal val="ppt_y-0.4-0.1"/>
                                          </p:val>
                                        </p:tav>
                                      </p:tavLst>
                                    </p:anim>
                                    <p:set>
                                      <p:cBhvr>
                                        <p:cTn id="328" dur="1" fill="hold">
                                          <p:stCondLst>
                                            <p:cond delay="999"/>
                                          </p:stCondLst>
                                        </p:cTn>
                                        <p:tgtEl>
                                          <p:spTgt spid="415766"/>
                                        </p:tgtEl>
                                        <p:attrNameLst>
                                          <p:attrName>style.visibility</p:attrName>
                                        </p:attrNameLst>
                                      </p:cBhvr>
                                      <p:to>
                                        <p:strVal val="hidden"/>
                                      </p:to>
                                    </p:set>
                                  </p:childTnLst>
                                </p:cTn>
                              </p:par>
                              <p:par>
                                <p:cTn id="329" presetID="30" presetClass="exit" presetSubtype="0" fill="hold" grpId="1" nodeType="withEffect">
                                  <p:stCondLst>
                                    <p:cond delay="0"/>
                                  </p:stCondLst>
                                  <p:childTnLst>
                                    <p:animEffect transition="out" filter="fade">
                                      <p:cBhvr>
                                        <p:cTn id="330" dur="800" accel="100000">
                                          <p:stCondLst>
                                            <p:cond delay="200"/>
                                          </p:stCondLst>
                                        </p:cTn>
                                        <p:tgtEl>
                                          <p:spTgt spid="415757"/>
                                        </p:tgtEl>
                                      </p:cBhvr>
                                    </p:animEffect>
                                    <p:anim calcmode="lin" valueType="num">
                                      <p:cBhvr>
                                        <p:cTn id="331" dur="800" accel="100000">
                                          <p:stCondLst>
                                            <p:cond delay="200"/>
                                          </p:stCondLst>
                                        </p:cTn>
                                        <p:tgtEl>
                                          <p:spTgt spid="415757"/>
                                        </p:tgtEl>
                                        <p:attrNameLst>
                                          <p:attrName>style.rotation</p:attrName>
                                        </p:attrNameLst>
                                      </p:cBhvr>
                                      <p:tavLst>
                                        <p:tav tm="0">
                                          <p:val>
                                            <p:fltVal val="0"/>
                                          </p:val>
                                        </p:tav>
                                        <p:tav tm="100000">
                                          <p:val>
                                            <p:fltVal val="-90"/>
                                          </p:val>
                                        </p:tav>
                                      </p:tavLst>
                                    </p:anim>
                                    <p:anim calcmode="lin" valueType="num">
                                      <p:cBhvr>
                                        <p:cTn id="332" dur="200" decel="100000"/>
                                        <p:tgtEl>
                                          <p:spTgt spid="415757"/>
                                        </p:tgtEl>
                                        <p:attrNameLst>
                                          <p:attrName>ppt_x</p:attrName>
                                        </p:attrNameLst>
                                      </p:cBhvr>
                                      <p:tavLst>
                                        <p:tav tm="0">
                                          <p:val>
                                            <p:strVal val="ppt_x"/>
                                          </p:val>
                                        </p:tav>
                                        <p:tav tm="100000">
                                          <p:val>
                                            <p:strVal val="ppt_x-0.05"/>
                                          </p:val>
                                        </p:tav>
                                      </p:tavLst>
                                    </p:anim>
                                    <p:anim calcmode="lin" valueType="num">
                                      <p:cBhvr>
                                        <p:cTn id="333" dur="200" decel="100000"/>
                                        <p:tgtEl>
                                          <p:spTgt spid="415757"/>
                                        </p:tgtEl>
                                        <p:attrNameLst>
                                          <p:attrName>ppt_y</p:attrName>
                                        </p:attrNameLst>
                                      </p:cBhvr>
                                      <p:tavLst>
                                        <p:tav tm="0">
                                          <p:val>
                                            <p:strVal val="ppt_y"/>
                                          </p:val>
                                        </p:tav>
                                        <p:tav tm="100000">
                                          <p:val>
                                            <p:strVal val="ppt_y+0.1"/>
                                          </p:val>
                                        </p:tav>
                                      </p:tavLst>
                                    </p:anim>
                                    <p:anim calcmode="lin" valueType="num">
                                      <p:cBhvr>
                                        <p:cTn id="334" dur="800" accel="100000">
                                          <p:stCondLst>
                                            <p:cond delay="200"/>
                                          </p:stCondLst>
                                        </p:cTn>
                                        <p:tgtEl>
                                          <p:spTgt spid="415757"/>
                                        </p:tgtEl>
                                        <p:attrNameLst>
                                          <p:attrName>ppt_x</p:attrName>
                                        </p:attrNameLst>
                                      </p:cBhvr>
                                      <p:tavLst>
                                        <p:tav tm="0">
                                          <p:val>
                                            <p:strVal val="ppt_x"/>
                                          </p:val>
                                        </p:tav>
                                        <p:tav tm="100000">
                                          <p:val>
                                            <p:strVal val="ppt_x+0.4+0.05"/>
                                          </p:val>
                                        </p:tav>
                                      </p:tavLst>
                                    </p:anim>
                                    <p:anim calcmode="lin" valueType="num">
                                      <p:cBhvr>
                                        <p:cTn id="335" dur="800" accel="100000">
                                          <p:stCondLst>
                                            <p:cond delay="200"/>
                                          </p:stCondLst>
                                        </p:cTn>
                                        <p:tgtEl>
                                          <p:spTgt spid="415757"/>
                                        </p:tgtEl>
                                        <p:attrNameLst>
                                          <p:attrName>ppt_y</p:attrName>
                                        </p:attrNameLst>
                                      </p:cBhvr>
                                      <p:tavLst>
                                        <p:tav tm="0">
                                          <p:val>
                                            <p:strVal val="ppt_y"/>
                                          </p:val>
                                        </p:tav>
                                        <p:tav tm="100000">
                                          <p:val>
                                            <p:strVal val="ppt_y-0.4-0.1"/>
                                          </p:val>
                                        </p:tav>
                                      </p:tavLst>
                                    </p:anim>
                                    <p:set>
                                      <p:cBhvr>
                                        <p:cTn id="336" dur="1" fill="hold">
                                          <p:stCondLst>
                                            <p:cond delay="999"/>
                                          </p:stCondLst>
                                        </p:cTn>
                                        <p:tgtEl>
                                          <p:spTgt spid="415757"/>
                                        </p:tgtEl>
                                        <p:attrNameLst>
                                          <p:attrName>style.visibility</p:attrName>
                                        </p:attrNameLst>
                                      </p:cBhvr>
                                      <p:to>
                                        <p:strVal val="hidden"/>
                                      </p:to>
                                    </p:set>
                                  </p:childTnLst>
                                </p:cTn>
                              </p:par>
                              <p:par>
                                <p:cTn id="337" presetID="30" presetClass="exit" presetSubtype="0" fill="hold" grpId="1" nodeType="withEffect">
                                  <p:stCondLst>
                                    <p:cond delay="0"/>
                                  </p:stCondLst>
                                  <p:childTnLst>
                                    <p:animEffect transition="out" filter="fade">
                                      <p:cBhvr>
                                        <p:cTn id="338" dur="800" accel="100000">
                                          <p:stCondLst>
                                            <p:cond delay="200"/>
                                          </p:stCondLst>
                                        </p:cTn>
                                        <p:tgtEl>
                                          <p:spTgt spid="415758"/>
                                        </p:tgtEl>
                                      </p:cBhvr>
                                    </p:animEffect>
                                    <p:anim calcmode="lin" valueType="num">
                                      <p:cBhvr>
                                        <p:cTn id="339" dur="800" accel="100000">
                                          <p:stCondLst>
                                            <p:cond delay="200"/>
                                          </p:stCondLst>
                                        </p:cTn>
                                        <p:tgtEl>
                                          <p:spTgt spid="415758"/>
                                        </p:tgtEl>
                                        <p:attrNameLst>
                                          <p:attrName>style.rotation</p:attrName>
                                        </p:attrNameLst>
                                      </p:cBhvr>
                                      <p:tavLst>
                                        <p:tav tm="0">
                                          <p:val>
                                            <p:fltVal val="0"/>
                                          </p:val>
                                        </p:tav>
                                        <p:tav tm="100000">
                                          <p:val>
                                            <p:fltVal val="-90"/>
                                          </p:val>
                                        </p:tav>
                                      </p:tavLst>
                                    </p:anim>
                                    <p:anim calcmode="lin" valueType="num">
                                      <p:cBhvr>
                                        <p:cTn id="340" dur="200" decel="100000"/>
                                        <p:tgtEl>
                                          <p:spTgt spid="415758"/>
                                        </p:tgtEl>
                                        <p:attrNameLst>
                                          <p:attrName>ppt_x</p:attrName>
                                        </p:attrNameLst>
                                      </p:cBhvr>
                                      <p:tavLst>
                                        <p:tav tm="0">
                                          <p:val>
                                            <p:strVal val="ppt_x"/>
                                          </p:val>
                                        </p:tav>
                                        <p:tav tm="100000">
                                          <p:val>
                                            <p:strVal val="ppt_x-0.05"/>
                                          </p:val>
                                        </p:tav>
                                      </p:tavLst>
                                    </p:anim>
                                    <p:anim calcmode="lin" valueType="num">
                                      <p:cBhvr>
                                        <p:cTn id="341" dur="200" decel="100000"/>
                                        <p:tgtEl>
                                          <p:spTgt spid="415758"/>
                                        </p:tgtEl>
                                        <p:attrNameLst>
                                          <p:attrName>ppt_y</p:attrName>
                                        </p:attrNameLst>
                                      </p:cBhvr>
                                      <p:tavLst>
                                        <p:tav tm="0">
                                          <p:val>
                                            <p:strVal val="ppt_y"/>
                                          </p:val>
                                        </p:tav>
                                        <p:tav tm="100000">
                                          <p:val>
                                            <p:strVal val="ppt_y+0.1"/>
                                          </p:val>
                                        </p:tav>
                                      </p:tavLst>
                                    </p:anim>
                                    <p:anim calcmode="lin" valueType="num">
                                      <p:cBhvr>
                                        <p:cTn id="342" dur="800" accel="100000">
                                          <p:stCondLst>
                                            <p:cond delay="200"/>
                                          </p:stCondLst>
                                        </p:cTn>
                                        <p:tgtEl>
                                          <p:spTgt spid="415758"/>
                                        </p:tgtEl>
                                        <p:attrNameLst>
                                          <p:attrName>ppt_x</p:attrName>
                                        </p:attrNameLst>
                                      </p:cBhvr>
                                      <p:tavLst>
                                        <p:tav tm="0">
                                          <p:val>
                                            <p:strVal val="ppt_x"/>
                                          </p:val>
                                        </p:tav>
                                        <p:tav tm="100000">
                                          <p:val>
                                            <p:strVal val="ppt_x+0.4+0.05"/>
                                          </p:val>
                                        </p:tav>
                                      </p:tavLst>
                                    </p:anim>
                                    <p:anim calcmode="lin" valueType="num">
                                      <p:cBhvr>
                                        <p:cTn id="343" dur="800" accel="100000">
                                          <p:stCondLst>
                                            <p:cond delay="200"/>
                                          </p:stCondLst>
                                        </p:cTn>
                                        <p:tgtEl>
                                          <p:spTgt spid="415758"/>
                                        </p:tgtEl>
                                        <p:attrNameLst>
                                          <p:attrName>ppt_y</p:attrName>
                                        </p:attrNameLst>
                                      </p:cBhvr>
                                      <p:tavLst>
                                        <p:tav tm="0">
                                          <p:val>
                                            <p:strVal val="ppt_y"/>
                                          </p:val>
                                        </p:tav>
                                        <p:tav tm="100000">
                                          <p:val>
                                            <p:strVal val="ppt_y-0.4-0.1"/>
                                          </p:val>
                                        </p:tav>
                                      </p:tavLst>
                                    </p:anim>
                                    <p:set>
                                      <p:cBhvr>
                                        <p:cTn id="344" dur="1" fill="hold">
                                          <p:stCondLst>
                                            <p:cond delay="999"/>
                                          </p:stCondLst>
                                        </p:cTn>
                                        <p:tgtEl>
                                          <p:spTgt spid="415758"/>
                                        </p:tgtEl>
                                        <p:attrNameLst>
                                          <p:attrName>style.visibility</p:attrName>
                                        </p:attrNameLst>
                                      </p:cBhvr>
                                      <p:to>
                                        <p:strVal val="hidden"/>
                                      </p:to>
                                    </p:set>
                                  </p:childTnLst>
                                </p:cTn>
                              </p:par>
                              <p:par>
                                <p:cTn id="345" presetID="30" presetClass="exit" presetSubtype="0" fill="hold" grpId="1" nodeType="withEffect">
                                  <p:stCondLst>
                                    <p:cond delay="0"/>
                                  </p:stCondLst>
                                  <p:childTnLst>
                                    <p:animEffect transition="out" filter="fade">
                                      <p:cBhvr>
                                        <p:cTn id="346" dur="800" accel="100000">
                                          <p:stCondLst>
                                            <p:cond delay="200"/>
                                          </p:stCondLst>
                                        </p:cTn>
                                        <p:tgtEl>
                                          <p:spTgt spid="415759"/>
                                        </p:tgtEl>
                                      </p:cBhvr>
                                    </p:animEffect>
                                    <p:anim calcmode="lin" valueType="num">
                                      <p:cBhvr>
                                        <p:cTn id="347" dur="800" accel="100000">
                                          <p:stCondLst>
                                            <p:cond delay="200"/>
                                          </p:stCondLst>
                                        </p:cTn>
                                        <p:tgtEl>
                                          <p:spTgt spid="415759"/>
                                        </p:tgtEl>
                                        <p:attrNameLst>
                                          <p:attrName>style.rotation</p:attrName>
                                        </p:attrNameLst>
                                      </p:cBhvr>
                                      <p:tavLst>
                                        <p:tav tm="0">
                                          <p:val>
                                            <p:fltVal val="0"/>
                                          </p:val>
                                        </p:tav>
                                        <p:tav tm="100000">
                                          <p:val>
                                            <p:fltVal val="-90"/>
                                          </p:val>
                                        </p:tav>
                                      </p:tavLst>
                                    </p:anim>
                                    <p:anim calcmode="lin" valueType="num">
                                      <p:cBhvr>
                                        <p:cTn id="348" dur="200" decel="100000"/>
                                        <p:tgtEl>
                                          <p:spTgt spid="415759"/>
                                        </p:tgtEl>
                                        <p:attrNameLst>
                                          <p:attrName>ppt_x</p:attrName>
                                        </p:attrNameLst>
                                      </p:cBhvr>
                                      <p:tavLst>
                                        <p:tav tm="0">
                                          <p:val>
                                            <p:strVal val="ppt_x"/>
                                          </p:val>
                                        </p:tav>
                                        <p:tav tm="100000">
                                          <p:val>
                                            <p:strVal val="ppt_x-0.05"/>
                                          </p:val>
                                        </p:tav>
                                      </p:tavLst>
                                    </p:anim>
                                    <p:anim calcmode="lin" valueType="num">
                                      <p:cBhvr>
                                        <p:cTn id="349" dur="200" decel="100000"/>
                                        <p:tgtEl>
                                          <p:spTgt spid="415759"/>
                                        </p:tgtEl>
                                        <p:attrNameLst>
                                          <p:attrName>ppt_y</p:attrName>
                                        </p:attrNameLst>
                                      </p:cBhvr>
                                      <p:tavLst>
                                        <p:tav tm="0">
                                          <p:val>
                                            <p:strVal val="ppt_y"/>
                                          </p:val>
                                        </p:tav>
                                        <p:tav tm="100000">
                                          <p:val>
                                            <p:strVal val="ppt_y+0.1"/>
                                          </p:val>
                                        </p:tav>
                                      </p:tavLst>
                                    </p:anim>
                                    <p:anim calcmode="lin" valueType="num">
                                      <p:cBhvr>
                                        <p:cTn id="350" dur="800" accel="100000">
                                          <p:stCondLst>
                                            <p:cond delay="200"/>
                                          </p:stCondLst>
                                        </p:cTn>
                                        <p:tgtEl>
                                          <p:spTgt spid="415759"/>
                                        </p:tgtEl>
                                        <p:attrNameLst>
                                          <p:attrName>ppt_x</p:attrName>
                                        </p:attrNameLst>
                                      </p:cBhvr>
                                      <p:tavLst>
                                        <p:tav tm="0">
                                          <p:val>
                                            <p:strVal val="ppt_x"/>
                                          </p:val>
                                        </p:tav>
                                        <p:tav tm="100000">
                                          <p:val>
                                            <p:strVal val="ppt_x+0.4+0.05"/>
                                          </p:val>
                                        </p:tav>
                                      </p:tavLst>
                                    </p:anim>
                                    <p:anim calcmode="lin" valueType="num">
                                      <p:cBhvr>
                                        <p:cTn id="351" dur="800" accel="100000">
                                          <p:stCondLst>
                                            <p:cond delay="200"/>
                                          </p:stCondLst>
                                        </p:cTn>
                                        <p:tgtEl>
                                          <p:spTgt spid="415759"/>
                                        </p:tgtEl>
                                        <p:attrNameLst>
                                          <p:attrName>ppt_y</p:attrName>
                                        </p:attrNameLst>
                                      </p:cBhvr>
                                      <p:tavLst>
                                        <p:tav tm="0">
                                          <p:val>
                                            <p:strVal val="ppt_y"/>
                                          </p:val>
                                        </p:tav>
                                        <p:tav tm="100000">
                                          <p:val>
                                            <p:strVal val="ppt_y-0.4-0.1"/>
                                          </p:val>
                                        </p:tav>
                                      </p:tavLst>
                                    </p:anim>
                                    <p:set>
                                      <p:cBhvr>
                                        <p:cTn id="352" dur="1" fill="hold">
                                          <p:stCondLst>
                                            <p:cond delay="999"/>
                                          </p:stCondLst>
                                        </p:cTn>
                                        <p:tgtEl>
                                          <p:spTgt spid="415759"/>
                                        </p:tgtEl>
                                        <p:attrNameLst>
                                          <p:attrName>style.visibility</p:attrName>
                                        </p:attrNameLst>
                                      </p:cBhvr>
                                      <p:to>
                                        <p:strVal val="hidden"/>
                                      </p:to>
                                    </p:set>
                                  </p:childTnLst>
                                </p:cTn>
                              </p:par>
                              <p:par>
                                <p:cTn id="353" presetID="30" presetClass="exit" presetSubtype="0" fill="hold" grpId="1" nodeType="withEffect">
                                  <p:stCondLst>
                                    <p:cond delay="0"/>
                                  </p:stCondLst>
                                  <p:childTnLst>
                                    <p:animEffect transition="out" filter="fade">
                                      <p:cBhvr>
                                        <p:cTn id="354" dur="800" accel="100000">
                                          <p:stCondLst>
                                            <p:cond delay="200"/>
                                          </p:stCondLst>
                                        </p:cTn>
                                        <p:tgtEl>
                                          <p:spTgt spid="415767"/>
                                        </p:tgtEl>
                                      </p:cBhvr>
                                    </p:animEffect>
                                    <p:anim calcmode="lin" valueType="num">
                                      <p:cBhvr>
                                        <p:cTn id="355" dur="800" accel="100000">
                                          <p:stCondLst>
                                            <p:cond delay="200"/>
                                          </p:stCondLst>
                                        </p:cTn>
                                        <p:tgtEl>
                                          <p:spTgt spid="415767"/>
                                        </p:tgtEl>
                                        <p:attrNameLst>
                                          <p:attrName>style.rotation</p:attrName>
                                        </p:attrNameLst>
                                      </p:cBhvr>
                                      <p:tavLst>
                                        <p:tav tm="0">
                                          <p:val>
                                            <p:fltVal val="0"/>
                                          </p:val>
                                        </p:tav>
                                        <p:tav tm="100000">
                                          <p:val>
                                            <p:fltVal val="-90"/>
                                          </p:val>
                                        </p:tav>
                                      </p:tavLst>
                                    </p:anim>
                                    <p:anim calcmode="lin" valueType="num">
                                      <p:cBhvr>
                                        <p:cTn id="356" dur="200" decel="100000"/>
                                        <p:tgtEl>
                                          <p:spTgt spid="415767"/>
                                        </p:tgtEl>
                                        <p:attrNameLst>
                                          <p:attrName>ppt_x</p:attrName>
                                        </p:attrNameLst>
                                      </p:cBhvr>
                                      <p:tavLst>
                                        <p:tav tm="0">
                                          <p:val>
                                            <p:strVal val="ppt_x"/>
                                          </p:val>
                                        </p:tav>
                                        <p:tav tm="100000">
                                          <p:val>
                                            <p:strVal val="ppt_x-0.05"/>
                                          </p:val>
                                        </p:tav>
                                      </p:tavLst>
                                    </p:anim>
                                    <p:anim calcmode="lin" valueType="num">
                                      <p:cBhvr>
                                        <p:cTn id="357" dur="200" decel="100000"/>
                                        <p:tgtEl>
                                          <p:spTgt spid="415767"/>
                                        </p:tgtEl>
                                        <p:attrNameLst>
                                          <p:attrName>ppt_y</p:attrName>
                                        </p:attrNameLst>
                                      </p:cBhvr>
                                      <p:tavLst>
                                        <p:tav tm="0">
                                          <p:val>
                                            <p:strVal val="ppt_y"/>
                                          </p:val>
                                        </p:tav>
                                        <p:tav tm="100000">
                                          <p:val>
                                            <p:strVal val="ppt_y+0.1"/>
                                          </p:val>
                                        </p:tav>
                                      </p:tavLst>
                                    </p:anim>
                                    <p:anim calcmode="lin" valueType="num">
                                      <p:cBhvr>
                                        <p:cTn id="358" dur="800" accel="100000">
                                          <p:stCondLst>
                                            <p:cond delay="200"/>
                                          </p:stCondLst>
                                        </p:cTn>
                                        <p:tgtEl>
                                          <p:spTgt spid="415767"/>
                                        </p:tgtEl>
                                        <p:attrNameLst>
                                          <p:attrName>ppt_x</p:attrName>
                                        </p:attrNameLst>
                                      </p:cBhvr>
                                      <p:tavLst>
                                        <p:tav tm="0">
                                          <p:val>
                                            <p:strVal val="ppt_x"/>
                                          </p:val>
                                        </p:tav>
                                        <p:tav tm="100000">
                                          <p:val>
                                            <p:strVal val="ppt_x+0.4+0.05"/>
                                          </p:val>
                                        </p:tav>
                                      </p:tavLst>
                                    </p:anim>
                                    <p:anim calcmode="lin" valueType="num">
                                      <p:cBhvr>
                                        <p:cTn id="359" dur="800" accel="100000">
                                          <p:stCondLst>
                                            <p:cond delay="200"/>
                                          </p:stCondLst>
                                        </p:cTn>
                                        <p:tgtEl>
                                          <p:spTgt spid="415767"/>
                                        </p:tgtEl>
                                        <p:attrNameLst>
                                          <p:attrName>ppt_y</p:attrName>
                                        </p:attrNameLst>
                                      </p:cBhvr>
                                      <p:tavLst>
                                        <p:tav tm="0">
                                          <p:val>
                                            <p:strVal val="ppt_y"/>
                                          </p:val>
                                        </p:tav>
                                        <p:tav tm="100000">
                                          <p:val>
                                            <p:strVal val="ppt_y-0.4-0.1"/>
                                          </p:val>
                                        </p:tav>
                                      </p:tavLst>
                                    </p:anim>
                                    <p:set>
                                      <p:cBhvr>
                                        <p:cTn id="360" dur="1" fill="hold">
                                          <p:stCondLst>
                                            <p:cond delay="999"/>
                                          </p:stCondLst>
                                        </p:cTn>
                                        <p:tgtEl>
                                          <p:spTgt spid="415767"/>
                                        </p:tgtEl>
                                        <p:attrNameLst>
                                          <p:attrName>style.visibility</p:attrName>
                                        </p:attrNameLst>
                                      </p:cBhvr>
                                      <p:to>
                                        <p:strVal val="hidden"/>
                                      </p:to>
                                    </p:set>
                                  </p:childTnLst>
                                </p:cTn>
                              </p:par>
                              <p:par>
                                <p:cTn id="361" presetID="30" presetClass="exit" presetSubtype="0" fill="hold" grpId="1" nodeType="withEffect">
                                  <p:stCondLst>
                                    <p:cond delay="0"/>
                                  </p:stCondLst>
                                  <p:childTnLst>
                                    <p:animEffect transition="out" filter="fade">
                                      <p:cBhvr>
                                        <p:cTn id="362" dur="800" accel="100000">
                                          <p:stCondLst>
                                            <p:cond delay="200"/>
                                          </p:stCondLst>
                                        </p:cTn>
                                        <p:tgtEl>
                                          <p:spTgt spid="415761"/>
                                        </p:tgtEl>
                                      </p:cBhvr>
                                    </p:animEffect>
                                    <p:anim calcmode="lin" valueType="num">
                                      <p:cBhvr>
                                        <p:cTn id="363" dur="800" accel="100000">
                                          <p:stCondLst>
                                            <p:cond delay="200"/>
                                          </p:stCondLst>
                                        </p:cTn>
                                        <p:tgtEl>
                                          <p:spTgt spid="415761"/>
                                        </p:tgtEl>
                                        <p:attrNameLst>
                                          <p:attrName>style.rotation</p:attrName>
                                        </p:attrNameLst>
                                      </p:cBhvr>
                                      <p:tavLst>
                                        <p:tav tm="0">
                                          <p:val>
                                            <p:fltVal val="0"/>
                                          </p:val>
                                        </p:tav>
                                        <p:tav tm="100000">
                                          <p:val>
                                            <p:fltVal val="-90"/>
                                          </p:val>
                                        </p:tav>
                                      </p:tavLst>
                                    </p:anim>
                                    <p:anim calcmode="lin" valueType="num">
                                      <p:cBhvr>
                                        <p:cTn id="364" dur="200" decel="100000"/>
                                        <p:tgtEl>
                                          <p:spTgt spid="415761"/>
                                        </p:tgtEl>
                                        <p:attrNameLst>
                                          <p:attrName>ppt_x</p:attrName>
                                        </p:attrNameLst>
                                      </p:cBhvr>
                                      <p:tavLst>
                                        <p:tav tm="0">
                                          <p:val>
                                            <p:strVal val="ppt_x"/>
                                          </p:val>
                                        </p:tav>
                                        <p:tav tm="100000">
                                          <p:val>
                                            <p:strVal val="ppt_x-0.05"/>
                                          </p:val>
                                        </p:tav>
                                      </p:tavLst>
                                    </p:anim>
                                    <p:anim calcmode="lin" valueType="num">
                                      <p:cBhvr>
                                        <p:cTn id="365" dur="200" decel="100000"/>
                                        <p:tgtEl>
                                          <p:spTgt spid="415761"/>
                                        </p:tgtEl>
                                        <p:attrNameLst>
                                          <p:attrName>ppt_y</p:attrName>
                                        </p:attrNameLst>
                                      </p:cBhvr>
                                      <p:tavLst>
                                        <p:tav tm="0">
                                          <p:val>
                                            <p:strVal val="ppt_y"/>
                                          </p:val>
                                        </p:tav>
                                        <p:tav tm="100000">
                                          <p:val>
                                            <p:strVal val="ppt_y+0.1"/>
                                          </p:val>
                                        </p:tav>
                                      </p:tavLst>
                                    </p:anim>
                                    <p:anim calcmode="lin" valueType="num">
                                      <p:cBhvr>
                                        <p:cTn id="366" dur="800" accel="100000">
                                          <p:stCondLst>
                                            <p:cond delay="200"/>
                                          </p:stCondLst>
                                        </p:cTn>
                                        <p:tgtEl>
                                          <p:spTgt spid="415761"/>
                                        </p:tgtEl>
                                        <p:attrNameLst>
                                          <p:attrName>ppt_x</p:attrName>
                                        </p:attrNameLst>
                                      </p:cBhvr>
                                      <p:tavLst>
                                        <p:tav tm="0">
                                          <p:val>
                                            <p:strVal val="ppt_x"/>
                                          </p:val>
                                        </p:tav>
                                        <p:tav tm="100000">
                                          <p:val>
                                            <p:strVal val="ppt_x+0.4+0.05"/>
                                          </p:val>
                                        </p:tav>
                                      </p:tavLst>
                                    </p:anim>
                                    <p:anim calcmode="lin" valueType="num">
                                      <p:cBhvr>
                                        <p:cTn id="367" dur="800" accel="100000">
                                          <p:stCondLst>
                                            <p:cond delay="200"/>
                                          </p:stCondLst>
                                        </p:cTn>
                                        <p:tgtEl>
                                          <p:spTgt spid="415761"/>
                                        </p:tgtEl>
                                        <p:attrNameLst>
                                          <p:attrName>ppt_y</p:attrName>
                                        </p:attrNameLst>
                                      </p:cBhvr>
                                      <p:tavLst>
                                        <p:tav tm="0">
                                          <p:val>
                                            <p:strVal val="ppt_y"/>
                                          </p:val>
                                        </p:tav>
                                        <p:tav tm="100000">
                                          <p:val>
                                            <p:strVal val="ppt_y-0.4-0.1"/>
                                          </p:val>
                                        </p:tav>
                                      </p:tavLst>
                                    </p:anim>
                                    <p:set>
                                      <p:cBhvr>
                                        <p:cTn id="368" dur="1" fill="hold">
                                          <p:stCondLst>
                                            <p:cond delay="999"/>
                                          </p:stCondLst>
                                        </p:cTn>
                                        <p:tgtEl>
                                          <p:spTgt spid="415761"/>
                                        </p:tgtEl>
                                        <p:attrNameLst>
                                          <p:attrName>style.visibility</p:attrName>
                                        </p:attrNameLst>
                                      </p:cBhvr>
                                      <p:to>
                                        <p:strVal val="hidden"/>
                                      </p:to>
                                    </p:set>
                                  </p:childTnLst>
                                </p:cTn>
                              </p:par>
                              <p:par>
                                <p:cTn id="369" presetID="30" presetClass="exit" presetSubtype="0" fill="hold" grpId="1" nodeType="withEffect">
                                  <p:stCondLst>
                                    <p:cond delay="0"/>
                                  </p:stCondLst>
                                  <p:childTnLst>
                                    <p:animEffect transition="out" filter="fade">
                                      <p:cBhvr>
                                        <p:cTn id="370" dur="800" accel="100000">
                                          <p:stCondLst>
                                            <p:cond delay="200"/>
                                          </p:stCondLst>
                                        </p:cTn>
                                        <p:tgtEl>
                                          <p:spTgt spid="415762"/>
                                        </p:tgtEl>
                                      </p:cBhvr>
                                    </p:animEffect>
                                    <p:anim calcmode="lin" valueType="num">
                                      <p:cBhvr>
                                        <p:cTn id="371" dur="800" accel="100000">
                                          <p:stCondLst>
                                            <p:cond delay="200"/>
                                          </p:stCondLst>
                                        </p:cTn>
                                        <p:tgtEl>
                                          <p:spTgt spid="415762"/>
                                        </p:tgtEl>
                                        <p:attrNameLst>
                                          <p:attrName>style.rotation</p:attrName>
                                        </p:attrNameLst>
                                      </p:cBhvr>
                                      <p:tavLst>
                                        <p:tav tm="0">
                                          <p:val>
                                            <p:fltVal val="0"/>
                                          </p:val>
                                        </p:tav>
                                        <p:tav tm="100000">
                                          <p:val>
                                            <p:fltVal val="-90"/>
                                          </p:val>
                                        </p:tav>
                                      </p:tavLst>
                                    </p:anim>
                                    <p:anim calcmode="lin" valueType="num">
                                      <p:cBhvr>
                                        <p:cTn id="372" dur="200" decel="100000"/>
                                        <p:tgtEl>
                                          <p:spTgt spid="415762"/>
                                        </p:tgtEl>
                                        <p:attrNameLst>
                                          <p:attrName>ppt_x</p:attrName>
                                        </p:attrNameLst>
                                      </p:cBhvr>
                                      <p:tavLst>
                                        <p:tav tm="0">
                                          <p:val>
                                            <p:strVal val="ppt_x"/>
                                          </p:val>
                                        </p:tav>
                                        <p:tav tm="100000">
                                          <p:val>
                                            <p:strVal val="ppt_x-0.05"/>
                                          </p:val>
                                        </p:tav>
                                      </p:tavLst>
                                    </p:anim>
                                    <p:anim calcmode="lin" valueType="num">
                                      <p:cBhvr>
                                        <p:cTn id="373" dur="200" decel="100000"/>
                                        <p:tgtEl>
                                          <p:spTgt spid="415762"/>
                                        </p:tgtEl>
                                        <p:attrNameLst>
                                          <p:attrName>ppt_y</p:attrName>
                                        </p:attrNameLst>
                                      </p:cBhvr>
                                      <p:tavLst>
                                        <p:tav tm="0">
                                          <p:val>
                                            <p:strVal val="ppt_y"/>
                                          </p:val>
                                        </p:tav>
                                        <p:tav tm="100000">
                                          <p:val>
                                            <p:strVal val="ppt_y+0.1"/>
                                          </p:val>
                                        </p:tav>
                                      </p:tavLst>
                                    </p:anim>
                                    <p:anim calcmode="lin" valueType="num">
                                      <p:cBhvr>
                                        <p:cTn id="374" dur="800" accel="100000">
                                          <p:stCondLst>
                                            <p:cond delay="200"/>
                                          </p:stCondLst>
                                        </p:cTn>
                                        <p:tgtEl>
                                          <p:spTgt spid="415762"/>
                                        </p:tgtEl>
                                        <p:attrNameLst>
                                          <p:attrName>ppt_x</p:attrName>
                                        </p:attrNameLst>
                                      </p:cBhvr>
                                      <p:tavLst>
                                        <p:tav tm="0">
                                          <p:val>
                                            <p:strVal val="ppt_x"/>
                                          </p:val>
                                        </p:tav>
                                        <p:tav tm="100000">
                                          <p:val>
                                            <p:strVal val="ppt_x+0.4+0.05"/>
                                          </p:val>
                                        </p:tav>
                                      </p:tavLst>
                                    </p:anim>
                                    <p:anim calcmode="lin" valueType="num">
                                      <p:cBhvr>
                                        <p:cTn id="375" dur="800" accel="100000">
                                          <p:stCondLst>
                                            <p:cond delay="200"/>
                                          </p:stCondLst>
                                        </p:cTn>
                                        <p:tgtEl>
                                          <p:spTgt spid="415762"/>
                                        </p:tgtEl>
                                        <p:attrNameLst>
                                          <p:attrName>ppt_y</p:attrName>
                                        </p:attrNameLst>
                                      </p:cBhvr>
                                      <p:tavLst>
                                        <p:tav tm="0">
                                          <p:val>
                                            <p:strVal val="ppt_y"/>
                                          </p:val>
                                        </p:tav>
                                        <p:tav tm="100000">
                                          <p:val>
                                            <p:strVal val="ppt_y-0.4-0.1"/>
                                          </p:val>
                                        </p:tav>
                                      </p:tavLst>
                                    </p:anim>
                                    <p:set>
                                      <p:cBhvr>
                                        <p:cTn id="376" dur="1" fill="hold">
                                          <p:stCondLst>
                                            <p:cond delay="999"/>
                                          </p:stCondLst>
                                        </p:cTn>
                                        <p:tgtEl>
                                          <p:spTgt spid="415762"/>
                                        </p:tgtEl>
                                        <p:attrNameLst>
                                          <p:attrName>style.visibility</p:attrName>
                                        </p:attrNameLst>
                                      </p:cBhvr>
                                      <p:to>
                                        <p:strVal val="hidden"/>
                                      </p:to>
                                    </p:set>
                                  </p:childTnLst>
                                </p:cTn>
                              </p:par>
                              <p:par>
                                <p:cTn id="377" presetID="30" presetClass="exit" presetSubtype="0" fill="hold" grpId="1" nodeType="withEffect">
                                  <p:stCondLst>
                                    <p:cond delay="0"/>
                                  </p:stCondLst>
                                  <p:childTnLst>
                                    <p:animEffect transition="out" filter="fade">
                                      <p:cBhvr>
                                        <p:cTn id="378" dur="800" accel="100000">
                                          <p:stCondLst>
                                            <p:cond delay="200"/>
                                          </p:stCondLst>
                                        </p:cTn>
                                        <p:tgtEl>
                                          <p:spTgt spid="415763"/>
                                        </p:tgtEl>
                                      </p:cBhvr>
                                    </p:animEffect>
                                    <p:anim calcmode="lin" valueType="num">
                                      <p:cBhvr>
                                        <p:cTn id="379" dur="800" accel="100000">
                                          <p:stCondLst>
                                            <p:cond delay="200"/>
                                          </p:stCondLst>
                                        </p:cTn>
                                        <p:tgtEl>
                                          <p:spTgt spid="415763"/>
                                        </p:tgtEl>
                                        <p:attrNameLst>
                                          <p:attrName>style.rotation</p:attrName>
                                        </p:attrNameLst>
                                      </p:cBhvr>
                                      <p:tavLst>
                                        <p:tav tm="0">
                                          <p:val>
                                            <p:fltVal val="0"/>
                                          </p:val>
                                        </p:tav>
                                        <p:tav tm="100000">
                                          <p:val>
                                            <p:fltVal val="-90"/>
                                          </p:val>
                                        </p:tav>
                                      </p:tavLst>
                                    </p:anim>
                                    <p:anim calcmode="lin" valueType="num">
                                      <p:cBhvr>
                                        <p:cTn id="380" dur="200" decel="100000"/>
                                        <p:tgtEl>
                                          <p:spTgt spid="415763"/>
                                        </p:tgtEl>
                                        <p:attrNameLst>
                                          <p:attrName>ppt_x</p:attrName>
                                        </p:attrNameLst>
                                      </p:cBhvr>
                                      <p:tavLst>
                                        <p:tav tm="0">
                                          <p:val>
                                            <p:strVal val="ppt_x"/>
                                          </p:val>
                                        </p:tav>
                                        <p:tav tm="100000">
                                          <p:val>
                                            <p:strVal val="ppt_x-0.05"/>
                                          </p:val>
                                        </p:tav>
                                      </p:tavLst>
                                    </p:anim>
                                    <p:anim calcmode="lin" valueType="num">
                                      <p:cBhvr>
                                        <p:cTn id="381" dur="200" decel="100000"/>
                                        <p:tgtEl>
                                          <p:spTgt spid="415763"/>
                                        </p:tgtEl>
                                        <p:attrNameLst>
                                          <p:attrName>ppt_y</p:attrName>
                                        </p:attrNameLst>
                                      </p:cBhvr>
                                      <p:tavLst>
                                        <p:tav tm="0">
                                          <p:val>
                                            <p:strVal val="ppt_y"/>
                                          </p:val>
                                        </p:tav>
                                        <p:tav tm="100000">
                                          <p:val>
                                            <p:strVal val="ppt_y+0.1"/>
                                          </p:val>
                                        </p:tav>
                                      </p:tavLst>
                                    </p:anim>
                                    <p:anim calcmode="lin" valueType="num">
                                      <p:cBhvr>
                                        <p:cTn id="382" dur="800" accel="100000">
                                          <p:stCondLst>
                                            <p:cond delay="200"/>
                                          </p:stCondLst>
                                        </p:cTn>
                                        <p:tgtEl>
                                          <p:spTgt spid="415763"/>
                                        </p:tgtEl>
                                        <p:attrNameLst>
                                          <p:attrName>ppt_x</p:attrName>
                                        </p:attrNameLst>
                                      </p:cBhvr>
                                      <p:tavLst>
                                        <p:tav tm="0">
                                          <p:val>
                                            <p:strVal val="ppt_x"/>
                                          </p:val>
                                        </p:tav>
                                        <p:tav tm="100000">
                                          <p:val>
                                            <p:strVal val="ppt_x+0.4+0.05"/>
                                          </p:val>
                                        </p:tav>
                                      </p:tavLst>
                                    </p:anim>
                                    <p:anim calcmode="lin" valueType="num">
                                      <p:cBhvr>
                                        <p:cTn id="383" dur="800" accel="100000">
                                          <p:stCondLst>
                                            <p:cond delay="200"/>
                                          </p:stCondLst>
                                        </p:cTn>
                                        <p:tgtEl>
                                          <p:spTgt spid="415763"/>
                                        </p:tgtEl>
                                        <p:attrNameLst>
                                          <p:attrName>ppt_y</p:attrName>
                                        </p:attrNameLst>
                                      </p:cBhvr>
                                      <p:tavLst>
                                        <p:tav tm="0">
                                          <p:val>
                                            <p:strVal val="ppt_y"/>
                                          </p:val>
                                        </p:tav>
                                        <p:tav tm="100000">
                                          <p:val>
                                            <p:strVal val="ppt_y-0.4-0.1"/>
                                          </p:val>
                                        </p:tav>
                                      </p:tavLst>
                                    </p:anim>
                                    <p:set>
                                      <p:cBhvr>
                                        <p:cTn id="384" dur="1" fill="hold">
                                          <p:stCondLst>
                                            <p:cond delay="999"/>
                                          </p:stCondLst>
                                        </p:cTn>
                                        <p:tgtEl>
                                          <p:spTgt spid="415763"/>
                                        </p:tgtEl>
                                        <p:attrNameLst>
                                          <p:attrName>style.visibility</p:attrName>
                                        </p:attrNameLst>
                                      </p:cBhvr>
                                      <p:to>
                                        <p:strVal val="hidden"/>
                                      </p:to>
                                    </p:set>
                                  </p:childTnLst>
                                </p:cTn>
                              </p:par>
                              <p:par>
                                <p:cTn id="385" presetID="30" presetClass="exit" presetSubtype="0" fill="hold" grpId="1" nodeType="withEffect">
                                  <p:stCondLst>
                                    <p:cond delay="0"/>
                                  </p:stCondLst>
                                  <p:childTnLst>
                                    <p:animEffect transition="out" filter="fade">
                                      <p:cBhvr>
                                        <p:cTn id="386" dur="800" accel="100000">
                                          <p:stCondLst>
                                            <p:cond delay="200"/>
                                          </p:stCondLst>
                                        </p:cTn>
                                        <p:tgtEl>
                                          <p:spTgt spid="415764"/>
                                        </p:tgtEl>
                                      </p:cBhvr>
                                    </p:animEffect>
                                    <p:anim calcmode="lin" valueType="num">
                                      <p:cBhvr>
                                        <p:cTn id="387" dur="800" accel="100000">
                                          <p:stCondLst>
                                            <p:cond delay="200"/>
                                          </p:stCondLst>
                                        </p:cTn>
                                        <p:tgtEl>
                                          <p:spTgt spid="415764"/>
                                        </p:tgtEl>
                                        <p:attrNameLst>
                                          <p:attrName>style.rotation</p:attrName>
                                        </p:attrNameLst>
                                      </p:cBhvr>
                                      <p:tavLst>
                                        <p:tav tm="0">
                                          <p:val>
                                            <p:fltVal val="0"/>
                                          </p:val>
                                        </p:tav>
                                        <p:tav tm="100000">
                                          <p:val>
                                            <p:fltVal val="-90"/>
                                          </p:val>
                                        </p:tav>
                                      </p:tavLst>
                                    </p:anim>
                                    <p:anim calcmode="lin" valueType="num">
                                      <p:cBhvr>
                                        <p:cTn id="388" dur="200" decel="100000"/>
                                        <p:tgtEl>
                                          <p:spTgt spid="415764"/>
                                        </p:tgtEl>
                                        <p:attrNameLst>
                                          <p:attrName>ppt_x</p:attrName>
                                        </p:attrNameLst>
                                      </p:cBhvr>
                                      <p:tavLst>
                                        <p:tav tm="0">
                                          <p:val>
                                            <p:strVal val="ppt_x"/>
                                          </p:val>
                                        </p:tav>
                                        <p:tav tm="100000">
                                          <p:val>
                                            <p:strVal val="ppt_x-0.05"/>
                                          </p:val>
                                        </p:tav>
                                      </p:tavLst>
                                    </p:anim>
                                    <p:anim calcmode="lin" valueType="num">
                                      <p:cBhvr>
                                        <p:cTn id="389" dur="200" decel="100000"/>
                                        <p:tgtEl>
                                          <p:spTgt spid="415764"/>
                                        </p:tgtEl>
                                        <p:attrNameLst>
                                          <p:attrName>ppt_y</p:attrName>
                                        </p:attrNameLst>
                                      </p:cBhvr>
                                      <p:tavLst>
                                        <p:tav tm="0">
                                          <p:val>
                                            <p:strVal val="ppt_y"/>
                                          </p:val>
                                        </p:tav>
                                        <p:tav tm="100000">
                                          <p:val>
                                            <p:strVal val="ppt_y+0.1"/>
                                          </p:val>
                                        </p:tav>
                                      </p:tavLst>
                                    </p:anim>
                                    <p:anim calcmode="lin" valueType="num">
                                      <p:cBhvr>
                                        <p:cTn id="390" dur="800" accel="100000">
                                          <p:stCondLst>
                                            <p:cond delay="200"/>
                                          </p:stCondLst>
                                        </p:cTn>
                                        <p:tgtEl>
                                          <p:spTgt spid="415764"/>
                                        </p:tgtEl>
                                        <p:attrNameLst>
                                          <p:attrName>ppt_x</p:attrName>
                                        </p:attrNameLst>
                                      </p:cBhvr>
                                      <p:tavLst>
                                        <p:tav tm="0">
                                          <p:val>
                                            <p:strVal val="ppt_x"/>
                                          </p:val>
                                        </p:tav>
                                        <p:tav tm="100000">
                                          <p:val>
                                            <p:strVal val="ppt_x+0.4+0.05"/>
                                          </p:val>
                                        </p:tav>
                                      </p:tavLst>
                                    </p:anim>
                                    <p:anim calcmode="lin" valueType="num">
                                      <p:cBhvr>
                                        <p:cTn id="391" dur="800" accel="100000">
                                          <p:stCondLst>
                                            <p:cond delay="200"/>
                                          </p:stCondLst>
                                        </p:cTn>
                                        <p:tgtEl>
                                          <p:spTgt spid="415764"/>
                                        </p:tgtEl>
                                        <p:attrNameLst>
                                          <p:attrName>ppt_y</p:attrName>
                                        </p:attrNameLst>
                                      </p:cBhvr>
                                      <p:tavLst>
                                        <p:tav tm="0">
                                          <p:val>
                                            <p:strVal val="ppt_y"/>
                                          </p:val>
                                        </p:tav>
                                        <p:tav tm="100000">
                                          <p:val>
                                            <p:strVal val="ppt_y-0.4-0.1"/>
                                          </p:val>
                                        </p:tav>
                                      </p:tavLst>
                                    </p:anim>
                                    <p:set>
                                      <p:cBhvr>
                                        <p:cTn id="392" dur="1" fill="hold">
                                          <p:stCondLst>
                                            <p:cond delay="999"/>
                                          </p:stCondLst>
                                        </p:cTn>
                                        <p:tgtEl>
                                          <p:spTgt spid="415764"/>
                                        </p:tgtEl>
                                        <p:attrNameLst>
                                          <p:attrName>style.visibility</p:attrName>
                                        </p:attrNameLst>
                                      </p:cBhvr>
                                      <p:to>
                                        <p:strVal val="hidden"/>
                                      </p:to>
                                    </p:set>
                                  </p:childTnLst>
                                </p:cTn>
                              </p:par>
                              <p:par>
                                <p:cTn id="393" presetID="30" presetClass="exit" presetSubtype="0" fill="hold" grpId="1" nodeType="withEffect">
                                  <p:stCondLst>
                                    <p:cond delay="0"/>
                                  </p:stCondLst>
                                  <p:childTnLst>
                                    <p:animEffect transition="out" filter="fade">
                                      <p:cBhvr>
                                        <p:cTn id="394" dur="800" accel="100000">
                                          <p:stCondLst>
                                            <p:cond delay="200"/>
                                          </p:stCondLst>
                                        </p:cTn>
                                        <p:tgtEl>
                                          <p:spTgt spid="415765"/>
                                        </p:tgtEl>
                                      </p:cBhvr>
                                    </p:animEffect>
                                    <p:anim calcmode="lin" valueType="num">
                                      <p:cBhvr>
                                        <p:cTn id="395" dur="800" accel="100000">
                                          <p:stCondLst>
                                            <p:cond delay="200"/>
                                          </p:stCondLst>
                                        </p:cTn>
                                        <p:tgtEl>
                                          <p:spTgt spid="415765"/>
                                        </p:tgtEl>
                                        <p:attrNameLst>
                                          <p:attrName>style.rotation</p:attrName>
                                        </p:attrNameLst>
                                      </p:cBhvr>
                                      <p:tavLst>
                                        <p:tav tm="0">
                                          <p:val>
                                            <p:fltVal val="0"/>
                                          </p:val>
                                        </p:tav>
                                        <p:tav tm="100000">
                                          <p:val>
                                            <p:fltVal val="-90"/>
                                          </p:val>
                                        </p:tav>
                                      </p:tavLst>
                                    </p:anim>
                                    <p:anim calcmode="lin" valueType="num">
                                      <p:cBhvr>
                                        <p:cTn id="396" dur="200" decel="100000"/>
                                        <p:tgtEl>
                                          <p:spTgt spid="415765"/>
                                        </p:tgtEl>
                                        <p:attrNameLst>
                                          <p:attrName>ppt_x</p:attrName>
                                        </p:attrNameLst>
                                      </p:cBhvr>
                                      <p:tavLst>
                                        <p:tav tm="0">
                                          <p:val>
                                            <p:strVal val="ppt_x"/>
                                          </p:val>
                                        </p:tav>
                                        <p:tav tm="100000">
                                          <p:val>
                                            <p:strVal val="ppt_x-0.05"/>
                                          </p:val>
                                        </p:tav>
                                      </p:tavLst>
                                    </p:anim>
                                    <p:anim calcmode="lin" valueType="num">
                                      <p:cBhvr>
                                        <p:cTn id="397" dur="200" decel="100000"/>
                                        <p:tgtEl>
                                          <p:spTgt spid="415765"/>
                                        </p:tgtEl>
                                        <p:attrNameLst>
                                          <p:attrName>ppt_y</p:attrName>
                                        </p:attrNameLst>
                                      </p:cBhvr>
                                      <p:tavLst>
                                        <p:tav tm="0">
                                          <p:val>
                                            <p:strVal val="ppt_y"/>
                                          </p:val>
                                        </p:tav>
                                        <p:tav tm="100000">
                                          <p:val>
                                            <p:strVal val="ppt_y+0.1"/>
                                          </p:val>
                                        </p:tav>
                                      </p:tavLst>
                                    </p:anim>
                                    <p:anim calcmode="lin" valueType="num">
                                      <p:cBhvr>
                                        <p:cTn id="398" dur="800" accel="100000">
                                          <p:stCondLst>
                                            <p:cond delay="200"/>
                                          </p:stCondLst>
                                        </p:cTn>
                                        <p:tgtEl>
                                          <p:spTgt spid="415765"/>
                                        </p:tgtEl>
                                        <p:attrNameLst>
                                          <p:attrName>ppt_x</p:attrName>
                                        </p:attrNameLst>
                                      </p:cBhvr>
                                      <p:tavLst>
                                        <p:tav tm="0">
                                          <p:val>
                                            <p:strVal val="ppt_x"/>
                                          </p:val>
                                        </p:tav>
                                        <p:tav tm="100000">
                                          <p:val>
                                            <p:strVal val="ppt_x+0.4+0.05"/>
                                          </p:val>
                                        </p:tav>
                                      </p:tavLst>
                                    </p:anim>
                                    <p:anim calcmode="lin" valueType="num">
                                      <p:cBhvr>
                                        <p:cTn id="399" dur="800" accel="100000">
                                          <p:stCondLst>
                                            <p:cond delay="200"/>
                                          </p:stCondLst>
                                        </p:cTn>
                                        <p:tgtEl>
                                          <p:spTgt spid="415765"/>
                                        </p:tgtEl>
                                        <p:attrNameLst>
                                          <p:attrName>ppt_y</p:attrName>
                                        </p:attrNameLst>
                                      </p:cBhvr>
                                      <p:tavLst>
                                        <p:tav tm="0">
                                          <p:val>
                                            <p:strVal val="ppt_y"/>
                                          </p:val>
                                        </p:tav>
                                        <p:tav tm="100000">
                                          <p:val>
                                            <p:strVal val="ppt_y-0.4-0.1"/>
                                          </p:val>
                                        </p:tav>
                                      </p:tavLst>
                                    </p:anim>
                                    <p:set>
                                      <p:cBhvr>
                                        <p:cTn id="400" dur="1" fill="hold">
                                          <p:stCondLst>
                                            <p:cond delay="999"/>
                                          </p:stCondLst>
                                        </p:cTn>
                                        <p:tgtEl>
                                          <p:spTgt spid="415765"/>
                                        </p:tgtEl>
                                        <p:attrNameLst>
                                          <p:attrName>style.visibility</p:attrName>
                                        </p:attrNameLst>
                                      </p:cBhvr>
                                      <p:to>
                                        <p:strVal val="hidden"/>
                                      </p:to>
                                    </p:set>
                                  </p:childTnLst>
                                </p:cTn>
                              </p:par>
                              <p:par>
                                <p:cTn id="401" presetID="30" presetClass="exit" presetSubtype="0" fill="hold" grpId="1" nodeType="withEffect">
                                  <p:stCondLst>
                                    <p:cond delay="0"/>
                                  </p:stCondLst>
                                  <p:childTnLst>
                                    <p:animEffect transition="out" filter="fade">
                                      <p:cBhvr>
                                        <p:cTn id="402" dur="800" accel="100000">
                                          <p:stCondLst>
                                            <p:cond delay="200"/>
                                          </p:stCondLst>
                                        </p:cTn>
                                        <p:tgtEl>
                                          <p:spTgt spid="415776"/>
                                        </p:tgtEl>
                                      </p:cBhvr>
                                    </p:animEffect>
                                    <p:anim calcmode="lin" valueType="num">
                                      <p:cBhvr>
                                        <p:cTn id="403" dur="800" accel="100000">
                                          <p:stCondLst>
                                            <p:cond delay="200"/>
                                          </p:stCondLst>
                                        </p:cTn>
                                        <p:tgtEl>
                                          <p:spTgt spid="415776"/>
                                        </p:tgtEl>
                                        <p:attrNameLst>
                                          <p:attrName>style.rotation</p:attrName>
                                        </p:attrNameLst>
                                      </p:cBhvr>
                                      <p:tavLst>
                                        <p:tav tm="0">
                                          <p:val>
                                            <p:fltVal val="0"/>
                                          </p:val>
                                        </p:tav>
                                        <p:tav tm="100000">
                                          <p:val>
                                            <p:fltVal val="-90"/>
                                          </p:val>
                                        </p:tav>
                                      </p:tavLst>
                                    </p:anim>
                                    <p:anim calcmode="lin" valueType="num">
                                      <p:cBhvr>
                                        <p:cTn id="404" dur="200" decel="100000"/>
                                        <p:tgtEl>
                                          <p:spTgt spid="415776"/>
                                        </p:tgtEl>
                                        <p:attrNameLst>
                                          <p:attrName>ppt_x</p:attrName>
                                        </p:attrNameLst>
                                      </p:cBhvr>
                                      <p:tavLst>
                                        <p:tav tm="0">
                                          <p:val>
                                            <p:strVal val="ppt_x"/>
                                          </p:val>
                                        </p:tav>
                                        <p:tav tm="100000">
                                          <p:val>
                                            <p:strVal val="ppt_x-0.05"/>
                                          </p:val>
                                        </p:tav>
                                      </p:tavLst>
                                    </p:anim>
                                    <p:anim calcmode="lin" valueType="num">
                                      <p:cBhvr>
                                        <p:cTn id="405" dur="200" decel="100000"/>
                                        <p:tgtEl>
                                          <p:spTgt spid="415776"/>
                                        </p:tgtEl>
                                        <p:attrNameLst>
                                          <p:attrName>ppt_y</p:attrName>
                                        </p:attrNameLst>
                                      </p:cBhvr>
                                      <p:tavLst>
                                        <p:tav tm="0">
                                          <p:val>
                                            <p:strVal val="ppt_y"/>
                                          </p:val>
                                        </p:tav>
                                        <p:tav tm="100000">
                                          <p:val>
                                            <p:strVal val="ppt_y+0.1"/>
                                          </p:val>
                                        </p:tav>
                                      </p:tavLst>
                                    </p:anim>
                                    <p:anim calcmode="lin" valueType="num">
                                      <p:cBhvr>
                                        <p:cTn id="406" dur="800" accel="100000">
                                          <p:stCondLst>
                                            <p:cond delay="200"/>
                                          </p:stCondLst>
                                        </p:cTn>
                                        <p:tgtEl>
                                          <p:spTgt spid="415776"/>
                                        </p:tgtEl>
                                        <p:attrNameLst>
                                          <p:attrName>ppt_x</p:attrName>
                                        </p:attrNameLst>
                                      </p:cBhvr>
                                      <p:tavLst>
                                        <p:tav tm="0">
                                          <p:val>
                                            <p:strVal val="ppt_x"/>
                                          </p:val>
                                        </p:tav>
                                        <p:tav tm="100000">
                                          <p:val>
                                            <p:strVal val="ppt_x+0.4+0.05"/>
                                          </p:val>
                                        </p:tav>
                                      </p:tavLst>
                                    </p:anim>
                                    <p:anim calcmode="lin" valueType="num">
                                      <p:cBhvr>
                                        <p:cTn id="407" dur="800" accel="100000">
                                          <p:stCondLst>
                                            <p:cond delay="200"/>
                                          </p:stCondLst>
                                        </p:cTn>
                                        <p:tgtEl>
                                          <p:spTgt spid="415776"/>
                                        </p:tgtEl>
                                        <p:attrNameLst>
                                          <p:attrName>ppt_y</p:attrName>
                                        </p:attrNameLst>
                                      </p:cBhvr>
                                      <p:tavLst>
                                        <p:tav tm="0">
                                          <p:val>
                                            <p:strVal val="ppt_y"/>
                                          </p:val>
                                        </p:tav>
                                        <p:tav tm="100000">
                                          <p:val>
                                            <p:strVal val="ppt_y-0.4-0.1"/>
                                          </p:val>
                                        </p:tav>
                                      </p:tavLst>
                                    </p:anim>
                                    <p:set>
                                      <p:cBhvr>
                                        <p:cTn id="408" dur="1" fill="hold">
                                          <p:stCondLst>
                                            <p:cond delay="999"/>
                                          </p:stCondLst>
                                        </p:cTn>
                                        <p:tgtEl>
                                          <p:spTgt spid="415776"/>
                                        </p:tgtEl>
                                        <p:attrNameLst>
                                          <p:attrName>style.visibility</p:attrName>
                                        </p:attrNameLst>
                                      </p:cBhvr>
                                      <p:to>
                                        <p:strVal val="hidden"/>
                                      </p:to>
                                    </p:set>
                                  </p:childTnLst>
                                </p:cTn>
                              </p:par>
                              <p:par>
                                <p:cTn id="409" presetID="30" presetClass="exit" presetSubtype="0" fill="hold" grpId="1" nodeType="withEffect">
                                  <p:stCondLst>
                                    <p:cond delay="0"/>
                                  </p:stCondLst>
                                  <p:childTnLst>
                                    <p:animEffect transition="out" filter="fade">
                                      <p:cBhvr>
                                        <p:cTn id="410" dur="800" accel="100000">
                                          <p:stCondLst>
                                            <p:cond delay="200"/>
                                          </p:stCondLst>
                                        </p:cTn>
                                        <p:tgtEl>
                                          <p:spTgt spid="415768"/>
                                        </p:tgtEl>
                                      </p:cBhvr>
                                    </p:animEffect>
                                    <p:anim calcmode="lin" valueType="num">
                                      <p:cBhvr>
                                        <p:cTn id="411" dur="800" accel="100000">
                                          <p:stCondLst>
                                            <p:cond delay="200"/>
                                          </p:stCondLst>
                                        </p:cTn>
                                        <p:tgtEl>
                                          <p:spTgt spid="415768"/>
                                        </p:tgtEl>
                                        <p:attrNameLst>
                                          <p:attrName>style.rotation</p:attrName>
                                        </p:attrNameLst>
                                      </p:cBhvr>
                                      <p:tavLst>
                                        <p:tav tm="0">
                                          <p:val>
                                            <p:fltVal val="0"/>
                                          </p:val>
                                        </p:tav>
                                        <p:tav tm="100000">
                                          <p:val>
                                            <p:fltVal val="-90"/>
                                          </p:val>
                                        </p:tav>
                                      </p:tavLst>
                                    </p:anim>
                                    <p:anim calcmode="lin" valueType="num">
                                      <p:cBhvr>
                                        <p:cTn id="412" dur="200" decel="100000"/>
                                        <p:tgtEl>
                                          <p:spTgt spid="415768"/>
                                        </p:tgtEl>
                                        <p:attrNameLst>
                                          <p:attrName>ppt_x</p:attrName>
                                        </p:attrNameLst>
                                      </p:cBhvr>
                                      <p:tavLst>
                                        <p:tav tm="0">
                                          <p:val>
                                            <p:strVal val="ppt_x"/>
                                          </p:val>
                                        </p:tav>
                                        <p:tav tm="100000">
                                          <p:val>
                                            <p:strVal val="ppt_x-0.05"/>
                                          </p:val>
                                        </p:tav>
                                      </p:tavLst>
                                    </p:anim>
                                    <p:anim calcmode="lin" valueType="num">
                                      <p:cBhvr>
                                        <p:cTn id="413" dur="200" decel="100000"/>
                                        <p:tgtEl>
                                          <p:spTgt spid="415768"/>
                                        </p:tgtEl>
                                        <p:attrNameLst>
                                          <p:attrName>ppt_y</p:attrName>
                                        </p:attrNameLst>
                                      </p:cBhvr>
                                      <p:tavLst>
                                        <p:tav tm="0">
                                          <p:val>
                                            <p:strVal val="ppt_y"/>
                                          </p:val>
                                        </p:tav>
                                        <p:tav tm="100000">
                                          <p:val>
                                            <p:strVal val="ppt_y+0.1"/>
                                          </p:val>
                                        </p:tav>
                                      </p:tavLst>
                                    </p:anim>
                                    <p:anim calcmode="lin" valueType="num">
                                      <p:cBhvr>
                                        <p:cTn id="414" dur="800" accel="100000">
                                          <p:stCondLst>
                                            <p:cond delay="200"/>
                                          </p:stCondLst>
                                        </p:cTn>
                                        <p:tgtEl>
                                          <p:spTgt spid="415768"/>
                                        </p:tgtEl>
                                        <p:attrNameLst>
                                          <p:attrName>ppt_x</p:attrName>
                                        </p:attrNameLst>
                                      </p:cBhvr>
                                      <p:tavLst>
                                        <p:tav tm="0">
                                          <p:val>
                                            <p:strVal val="ppt_x"/>
                                          </p:val>
                                        </p:tav>
                                        <p:tav tm="100000">
                                          <p:val>
                                            <p:strVal val="ppt_x+0.4+0.05"/>
                                          </p:val>
                                        </p:tav>
                                      </p:tavLst>
                                    </p:anim>
                                    <p:anim calcmode="lin" valueType="num">
                                      <p:cBhvr>
                                        <p:cTn id="415" dur="800" accel="100000">
                                          <p:stCondLst>
                                            <p:cond delay="200"/>
                                          </p:stCondLst>
                                        </p:cTn>
                                        <p:tgtEl>
                                          <p:spTgt spid="415768"/>
                                        </p:tgtEl>
                                        <p:attrNameLst>
                                          <p:attrName>ppt_y</p:attrName>
                                        </p:attrNameLst>
                                      </p:cBhvr>
                                      <p:tavLst>
                                        <p:tav tm="0">
                                          <p:val>
                                            <p:strVal val="ppt_y"/>
                                          </p:val>
                                        </p:tav>
                                        <p:tav tm="100000">
                                          <p:val>
                                            <p:strVal val="ppt_y-0.4-0.1"/>
                                          </p:val>
                                        </p:tav>
                                      </p:tavLst>
                                    </p:anim>
                                    <p:set>
                                      <p:cBhvr>
                                        <p:cTn id="416" dur="1" fill="hold">
                                          <p:stCondLst>
                                            <p:cond delay="999"/>
                                          </p:stCondLst>
                                        </p:cTn>
                                        <p:tgtEl>
                                          <p:spTgt spid="415768"/>
                                        </p:tgtEl>
                                        <p:attrNameLst>
                                          <p:attrName>style.visibility</p:attrName>
                                        </p:attrNameLst>
                                      </p:cBhvr>
                                      <p:to>
                                        <p:strVal val="hidden"/>
                                      </p:to>
                                    </p:set>
                                  </p:childTnLst>
                                </p:cTn>
                              </p:par>
                              <p:par>
                                <p:cTn id="417" presetID="30" presetClass="exit" presetSubtype="0" fill="hold" grpId="1" nodeType="withEffect">
                                  <p:stCondLst>
                                    <p:cond delay="0"/>
                                  </p:stCondLst>
                                  <p:childTnLst>
                                    <p:animEffect transition="out" filter="fade">
                                      <p:cBhvr>
                                        <p:cTn id="418" dur="800" accel="100000">
                                          <p:stCondLst>
                                            <p:cond delay="200"/>
                                          </p:stCondLst>
                                        </p:cTn>
                                        <p:tgtEl>
                                          <p:spTgt spid="415777"/>
                                        </p:tgtEl>
                                      </p:cBhvr>
                                    </p:animEffect>
                                    <p:anim calcmode="lin" valueType="num">
                                      <p:cBhvr>
                                        <p:cTn id="419" dur="800" accel="100000">
                                          <p:stCondLst>
                                            <p:cond delay="200"/>
                                          </p:stCondLst>
                                        </p:cTn>
                                        <p:tgtEl>
                                          <p:spTgt spid="415777"/>
                                        </p:tgtEl>
                                        <p:attrNameLst>
                                          <p:attrName>style.rotation</p:attrName>
                                        </p:attrNameLst>
                                      </p:cBhvr>
                                      <p:tavLst>
                                        <p:tav tm="0">
                                          <p:val>
                                            <p:fltVal val="0"/>
                                          </p:val>
                                        </p:tav>
                                        <p:tav tm="100000">
                                          <p:val>
                                            <p:fltVal val="-90"/>
                                          </p:val>
                                        </p:tav>
                                      </p:tavLst>
                                    </p:anim>
                                    <p:anim calcmode="lin" valueType="num">
                                      <p:cBhvr>
                                        <p:cTn id="420" dur="200" decel="100000"/>
                                        <p:tgtEl>
                                          <p:spTgt spid="415777"/>
                                        </p:tgtEl>
                                        <p:attrNameLst>
                                          <p:attrName>ppt_x</p:attrName>
                                        </p:attrNameLst>
                                      </p:cBhvr>
                                      <p:tavLst>
                                        <p:tav tm="0">
                                          <p:val>
                                            <p:strVal val="ppt_x"/>
                                          </p:val>
                                        </p:tav>
                                        <p:tav tm="100000">
                                          <p:val>
                                            <p:strVal val="ppt_x-0.05"/>
                                          </p:val>
                                        </p:tav>
                                      </p:tavLst>
                                    </p:anim>
                                    <p:anim calcmode="lin" valueType="num">
                                      <p:cBhvr>
                                        <p:cTn id="421" dur="200" decel="100000"/>
                                        <p:tgtEl>
                                          <p:spTgt spid="415777"/>
                                        </p:tgtEl>
                                        <p:attrNameLst>
                                          <p:attrName>ppt_y</p:attrName>
                                        </p:attrNameLst>
                                      </p:cBhvr>
                                      <p:tavLst>
                                        <p:tav tm="0">
                                          <p:val>
                                            <p:strVal val="ppt_y"/>
                                          </p:val>
                                        </p:tav>
                                        <p:tav tm="100000">
                                          <p:val>
                                            <p:strVal val="ppt_y+0.1"/>
                                          </p:val>
                                        </p:tav>
                                      </p:tavLst>
                                    </p:anim>
                                    <p:anim calcmode="lin" valueType="num">
                                      <p:cBhvr>
                                        <p:cTn id="422" dur="800" accel="100000">
                                          <p:stCondLst>
                                            <p:cond delay="200"/>
                                          </p:stCondLst>
                                        </p:cTn>
                                        <p:tgtEl>
                                          <p:spTgt spid="415777"/>
                                        </p:tgtEl>
                                        <p:attrNameLst>
                                          <p:attrName>ppt_x</p:attrName>
                                        </p:attrNameLst>
                                      </p:cBhvr>
                                      <p:tavLst>
                                        <p:tav tm="0">
                                          <p:val>
                                            <p:strVal val="ppt_x"/>
                                          </p:val>
                                        </p:tav>
                                        <p:tav tm="100000">
                                          <p:val>
                                            <p:strVal val="ppt_x+0.4+0.05"/>
                                          </p:val>
                                        </p:tav>
                                      </p:tavLst>
                                    </p:anim>
                                    <p:anim calcmode="lin" valueType="num">
                                      <p:cBhvr>
                                        <p:cTn id="423" dur="800" accel="100000">
                                          <p:stCondLst>
                                            <p:cond delay="200"/>
                                          </p:stCondLst>
                                        </p:cTn>
                                        <p:tgtEl>
                                          <p:spTgt spid="415777"/>
                                        </p:tgtEl>
                                        <p:attrNameLst>
                                          <p:attrName>ppt_y</p:attrName>
                                        </p:attrNameLst>
                                      </p:cBhvr>
                                      <p:tavLst>
                                        <p:tav tm="0">
                                          <p:val>
                                            <p:strVal val="ppt_y"/>
                                          </p:val>
                                        </p:tav>
                                        <p:tav tm="100000">
                                          <p:val>
                                            <p:strVal val="ppt_y-0.4-0.1"/>
                                          </p:val>
                                        </p:tav>
                                      </p:tavLst>
                                    </p:anim>
                                    <p:set>
                                      <p:cBhvr>
                                        <p:cTn id="424" dur="1" fill="hold">
                                          <p:stCondLst>
                                            <p:cond delay="999"/>
                                          </p:stCondLst>
                                        </p:cTn>
                                        <p:tgtEl>
                                          <p:spTgt spid="415777"/>
                                        </p:tgtEl>
                                        <p:attrNameLst>
                                          <p:attrName>style.visibility</p:attrName>
                                        </p:attrNameLst>
                                      </p:cBhvr>
                                      <p:to>
                                        <p:strVal val="hidden"/>
                                      </p:to>
                                    </p:set>
                                  </p:childTnLst>
                                </p:cTn>
                              </p:par>
                              <p:par>
                                <p:cTn id="425" presetID="30" presetClass="exit" presetSubtype="0" fill="hold" grpId="1" nodeType="withEffect">
                                  <p:stCondLst>
                                    <p:cond delay="0"/>
                                  </p:stCondLst>
                                  <p:childTnLst>
                                    <p:animEffect transition="out" filter="fade">
                                      <p:cBhvr>
                                        <p:cTn id="426" dur="800" accel="100000">
                                          <p:stCondLst>
                                            <p:cond delay="200"/>
                                          </p:stCondLst>
                                        </p:cTn>
                                        <p:tgtEl>
                                          <p:spTgt spid="415770"/>
                                        </p:tgtEl>
                                      </p:cBhvr>
                                    </p:animEffect>
                                    <p:anim calcmode="lin" valueType="num">
                                      <p:cBhvr>
                                        <p:cTn id="427" dur="800" accel="100000">
                                          <p:stCondLst>
                                            <p:cond delay="200"/>
                                          </p:stCondLst>
                                        </p:cTn>
                                        <p:tgtEl>
                                          <p:spTgt spid="415770"/>
                                        </p:tgtEl>
                                        <p:attrNameLst>
                                          <p:attrName>style.rotation</p:attrName>
                                        </p:attrNameLst>
                                      </p:cBhvr>
                                      <p:tavLst>
                                        <p:tav tm="0">
                                          <p:val>
                                            <p:fltVal val="0"/>
                                          </p:val>
                                        </p:tav>
                                        <p:tav tm="100000">
                                          <p:val>
                                            <p:fltVal val="-90"/>
                                          </p:val>
                                        </p:tav>
                                      </p:tavLst>
                                    </p:anim>
                                    <p:anim calcmode="lin" valueType="num">
                                      <p:cBhvr>
                                        <p:cTn id="428" dur="200" decel="100000"/>
                                        <p:tgtEl>
                                          <p:spTgt spid="415770"/>
                                        </p:tgtEl>
                                        <p:attrNameLst>
                                          <p:attrName>ppt_x</p:attrName>
                                        </p:attrNameLst>
                                      </p:cBhvr>
                                      <p:tavLst>
                                        <p:tav tm="0">
                                          <p:val>
                                            <p:strVal val="ppt_x"/>
                                          </p:val>
                                        </p:tav>
                                        <p:tav tm="100000">
                                          <p:val>
                                            <p:strVal val="ppt_x-0.05"/>
                                          </p:val>
                                        </p:tav>
                                      </p:tavLst>
                                    </p:anim>
                                    <p:anim calcmode="lin" valueType="num">
                                      <p:cBhvr>
                                        <p:cTn id="429" dur="200" decel="100000"/>
                                        <p:tgtEl>
                                          <p:spTgt spid="415770"/>
                                        </p:tgtEl>
                                        <p:attrNameLst>
                                          <p:attrName>ppt_y</p:attrName>
                                        </p:attrNameLst>
                                      </p:cBhvr>
                                      <p:tavLst>
                                        <p:tav tm="0">
                                          <p:val>
                                            <p:strVal val="ppt_y"/>
                                          </p:val>
                                        </p:tav>
                                        <p:tav tm="100000">
                                          <p:val>
                                            <p:strVal val="ppt_y+0.1"/>
                                          </p:val>
                                        </p:tav>
                                      </p:tavLst>
                                    </p:anim>
                                    <p:anim calcmode="lin" valueType="num">
                                      <p:cBhvr>
                                        <p:cTn id="430" dur="800" accel="100000">
                                          <p:stCondLst>
                                            <p:cond delay="200"/>
                                          </p:stCondLst>
                                        </p:cTn>
                                        <p:tgtEl>
                                          <p:spTgt spid="415770"/>
                                        </p:tgtEl>
                                        <p:attrNameLst>
                                          <p:attrName>ppt_x</p:attrName>
                                        </p:attrNameLst>
                                      </p:cBhvr>
                                      <p:tavLst>
                                        <p:tav tm="0">
                                          <p:val>
                                            <p:strVal val="ppt_x"/>
                                          </p:val>
                                        </p:tav>
                                        <p:tav tm="100000">
                                          <p:val>
                                            <p:strVal val="ppt_x+0.4+0.05"/>
                                          </p:val>
                                        </p:tav>
                                      </p:tavLst>
                                    </p:anim>
                                    <p:anim calcmode="lin" valueType="num">
                                      <p:cBhvr>
                                        <p:cTn id="431" dur="800" accel="100000">
                                          <p:stCondLst>
                                            <p:cond delay="200"/>
                                          </p:stCondLst>
                                        </p:cTn>
                                        <p:tgtEl>
                                          <p:spTgt spid="415770"/>
                                        </p:tgtEl>
                                        <p:attrNameLst>
                                          <p:attrName>ppt_y</p:attrName>
                                        </p:attrNameLst>
                                      </p:cBhvr>
                                      <p:tavLst>
                                        <p:tav tm="0">
                                          <p:val>
                                            <p:strVal val="ppt_y"/>
                                          </p:val>
                                        </p:tav>
                                        <p:tav tm="100000">
                                          <p:val>
                                            <p:strVal val="ppt_y-0.4-0.1"/>
                                          </p:val>
                                        </p:tav>
                                      </p:tavLst>
                                    </p:anim>
                                    <p:set>
                                      <p:cBhvr>
                                        <p:cTn id="432" dur="1" fill="hold">
                                          <p:stCondLst>
                                            <p:cond delay="999"/>
                                          </p:stCondLst>
                                        </p:cTn>
                                        <p:tgtEl>
                                          <p:spTgt spid="415770"/>
                                        </p:tgtEl>
                                        <p:attrNameLst>
                                          <p:attrName>style.visibility</p:attrName>
                                        </p:attrNameLst>
                                      </p:cBhvr>
                                      <p:to>
                                        <p:strVal val="hidden"/>
                                      </p:to>
                                    </p:set>
                                  </p:childTnLst>
                                </p:cTn>
                              </p:par>
                              <p:par>
                                <p:cTn id="433" presetID="30" presetClass="exit" presetSubtype="0" fill="hold" grpId="1" nodeType="withEffect">
                                  <p:stCondLst>
                                    <p:cond delay="0"/>
                                  </p:stCondLst>
                                  <p:childTnLst>
                                    <p:animEffect transition="out" filter="fade">
                                      <p:cBhvr>
                                        <p:cTn id="434" dur="800" accel="100000">
                                          <p:stCondLst>
                                            <p:cond delay="200"/>
                                          </p:stCondLst>
                                        </p:cTn>
                                        <p:tgtEl>
                                          <p:spTgt spid="415778"/>
                                        </p:tgtEl>
                                      </p:cBhvr>
                                    </p:animEffect>
                                    <p:anim calcmode="lin" valueType="num">
                                      <p:cBhvr>
                                        <p:cTn id="435" dur="800" accel="100000">
                                          <p:stCondLst>
                                            <p:cond delay="200"/>
                                          </p:stCondLst>
                                        </p:cTn>
                                        <p:tgtEl>
                                          <p:spTgt spid="415778"/>
                                        </p:tgtEl>
                                        <p:attrNameLst>
                                          <p:attrName>style.rotation</p:attrName>
                                        </p:attrNameLst>
                                      </p:cBhvr>
                                      <p:tavLst>
                                        <p:tav tm="0">
                                          <p:val>
                                            <p:fltVal val="0"/>
                                          </p:val>
                                        </p:tav>
                                        <p:tav tm="100000">
                                          <p:val>
                                            <p:fltVal val="-90"/>
                                          </p:val>
                                        </p:tav>
                                      </p:tavLst>
                                    </p:anim>
                                    <p:anim calcmode="lin" valueType="num">
                                      <p:cBhvr>
                                        <p:cTn id="436" dur="200" decel="100000"/>
                                        <p:tgtEl>
                                          <p:spTgt spid="415778"/>
                                        </p:tgtEl>
                                        <p:attrNameLst>
                                          <p:attrName>ppt_x</p:attrName>
                                        </p:attrNameLst>
                                      </p:cBhvr>
                                      <p:tavLst>
                                        <p:tav tm="0">
                                          <p:val>
                                            <p:strVal val="ppt_x"/>
                                          </p:val>
                                        </p:tav>
                                        <p:tav tm="100000">
                                          <p:val>
                                            <p:strVal val="ppt_x-0.05"/>
                                          </p:val>
                                        </p:tav>
                                      </p:tavLst>
                                    </p:anim>
                                    <p:anim calcmode="lin" valueType="num">
                                      <p:cBhvr>
                                        <p:cTn id="437" dur="200" decel="100000"/>
                                        <p:tgtEl>
                                          <p:spTgt spid="415778"/>
                                        </p:tgtEl>
                                        <p:attrNameLst>
                                          <p:attrName>ppt_y</p:attrName>
                                        </p:attrNameLst>
                                      </p:cBhvr>
                                      <p:tavLst>
                                        <p:tav tm="0">
                                          <p:val>
                                            <p:strVal val="ppt_y"/>
                                          </p:val>
                                        </p:tav>
                                        <p:tav tm="100000">
                                          <p:val>
                                            <p:strVal val="ppt_y+0.1"/>
                                          </p:val>
                                        </p:tav>
                                      </p:tavLst>
                                    </p:anim>
                                    <p:anim calcmode="lin" valueType="num">
                                      <p:cBhvr>
                                        <p:cTn id="438" dur="800" accel="100000">
                                          <p:stCondLst>
                                            <p:cond delay="200"/>
                                          </p:stCondLst>
                                        </p:cTn>
                                        <p:tgtEl>
                                          <p:spTgt spid="415778"/>
                                        </p:tgtEl>
                                        <p:attrNameLst>
                                          <p:attrName>ppt_x</p:attrName>
                                        </p:attrNameLst>
                                      </p:cBhvr>
                                      <p:tavLst>
                                        <p:tav tm="0">
                                          <p:val>
                                            <p:strVal val="ppt_x"/>
                                          </p:val>
                                        </p:tav>
                                        <p:tav tm="100000">
                                          <p:val>
                                            <p:strVal val="ppt_x+0.4+0.05"/>
                                          </p:val>
                                        </p:tav>
                                      </p:tavLst>
                                    </p:anim>
                                    <p:anim calcmode="lin" valueType="num">
                                      <p:cBhvr>
                                        <p:cTn id="439" dur="800" accel="100000">
                                          <p:stCondLst>
                                            <p:cond delay="200"/>
                                          </p:stCondLst>
                                        </p:cTn>
                                        <p:tgtEl>
                                          <p:spTgt spid="415778"/>
                                        </p:tgtEl>
                                        <p:attrNameLst>
                                          <p:attrName>ppt_y</p:attrName>
                                        </p:attrNameLst>
                                      </p:cBhvr>
                                      <p:tavLst>
                                        <p:tav tm="0">
                                          <p:val>
                                            <p:strVal val="ppt_y"/>
                                          </p:val>
                                        </p:tav>
                                        <p:tav tm="100000">
                                          <p:val>
                                            <p:strVal val="ppt_y-0.4-0.1"/>
                                          </p:val>
                                        </p:tav>
                                      </p:tavLst>
                                    </p:anim>
                                    <p:set>
                                      <p:cBhvr>
                                        <p:cTn id="440" dur="1" fill="hold">
                                          <p:stCondLst>
                                            <p:cond delay="999"/>
                                          </p:stCondLst>
                                        </p:cTn>
                                        <p:tgtEl>
                                          <p:spTgt spid="415778"/>
                                        </p:tgtEl>
                                        <p:attrNameLst>
                                          <p:attrName>style.visibility</p:attrName>
                                        </p:attrNameLst>
                                      </p:cBhvr>
                                      <p:to>
                                        <p:strVal val="hidden"/>
                                      </p:to>
                                    </p:set>
                                  </p:childTnLst>
                                </p:cTn>
                              </p:par>
                              <p:par>
                                <p:cTn id="441" presetID="30" presetClass="exit" presetSubtype="0" fill="hold" grpId="1" nodeType="withEffect">
                                  <p:stCondLst>
                                    <p:cond delay="0"/>
                                  </p:stCondLst>
                                  <p:childTnLst>
                                    <p:animEffect transition="out" filter="fade">
                                      <p:cBhvr>
                                        <p:cTn id="442" dur="800" accel="100000">
                                          <p:stCondLst>
                                            <p:cond delay="200"/>
                                          </p:stCondLst>
                                        </p:cTn>
                                        <p:tgtEl>
                                          <p:spTgt spid="415771"/>
                                        </p:tgtEl>
                                      </p:cBhvr>
                                    </p:animEffect>
                                    <p:anim calcmode="lin" valueType="num">
                                      <p:cBhvr>
                                        <p:cTn id="443" dur="800" accel="100000">
                                          <p:stCondLst>
                                            <p:cond delay="200"/>
                                          </p:stCondLst>
                                        </p:cTn>
                                        <p:tgtEl>
                                          <p:spTgt spid="415771"/>
                                        </p:tgtEl>
                                        <p:attrNameLst>
                                          <p:attrName>style.rotation</p:attrName>
                                        </p:attrNameLst>
                                      </p:cBhvr>
                                      <p:tavLst>
                                        <p:tav tm="0">
                                          <p:val>
                                            <p:fltVal val="0"/>
                                          </p:val>
                                        </p:tav>
                                        <p:tav tm="100000">
                                          <p:val>
                                            <p:fltVal val="-90"/>
                                          </p:val>
                                        </p:tav>
                                      </p:tavLst>
                                    </p:anim>
                                    <p:anim calcmode="lin" valueType="num">
                                      <p:cBhvr>
                                        <p:cTn id="444" dur="200" decel="100000"/>
                                        <p:tgtEl>
                                          <p:spTgt spid="415771"/>
                                        </p:tgtEl>
                                        <p:attrNameLst>
                                          <p:attrName>ppt_x</p:attrName>
                                        </p:attrNameLst>
                                      </p:cBhvr>
                                      <p:tavLst>
                                        <p:tav tm="0">
                                          <p:val>
                                            <p:strVal val="ppt_x"/>
                                          </p:val>
                                        </p:tav>
                                        <p:tav tm="100000">
                                          <p:val>
                                            <p:strVal val="ppt_x-0.05"/>
                                          </p:val>
                                        </p:tav>
                                      </p:tavLst>
                                    </p:anim>
                                    <p:anim calcmode="lin" valueType="num">
                                      <p:cBhvr>
                                        <p:cTn id="445" dur="200" decel="100000"/>
                                        <p:tgtEl>
                                          <p:spTgt spid="415771"/>
                                        </p:tgtEl>
                                        <p:attrNameLst>
                                          <p:attrName>ppt_y</p:attrName>
                                        </p:attrNameLst>
                                      </p:cBhvr>
                                      <p:tavLst>
                                        <p:tav tm="0">
                                          <p:val>
                                            <p:strVal val="ppt_y"/>
                                          </p:val>
                                        </p:tav>
                                        <p:tav tm="100000">
                                          <p:val>
                                            <p:strVal val="ppt_y+0.1"/>
                                          </p:val>
                                        </p:tav>
                                      </p:tavLst>
                                    </p:anim>
                                    <p:anim calcmode="lin" valueType="num">
                                      <p:cBhvr>
                                        <p:cTn id="446" dur="800" accel="100000">
                                          <p:stCondLst>
                                            <p:cond delay="200"/>
                                          </p:stCondLst>
                                        </p:cTn>
                                        <p:tgtEl>
                                          <p:spTgt spid="415771"/>
                                        </p:tgtEl>
                                        <p:attrNameLst>
                                          <p:attrName>ppt_x</p:attrName>
                                        </p:attrNameLst>
                                      </p:cBhvr>
                                      <p:tavLst>
                                        <p:tav tm="0">
                                          <p:val>
                                            <p:strVal val="ppt_x"/>
                                          </p:val>
                                        </p:tav>
                                        <p:tav tm="100000">
                                          <p:val>
                                            <p:strVal val="ppt_x+0.4+0.05"/>
                                          </p:val>
                                        </p:tav>
                                      </p:tavLst>
                                    </p:anim>
                                    <p:anim calcmode="lin" valueType="num">
                                      <p:cBhvr>
                                        <p:cTn id="447" dur="800" accel="100000">
                                          <p:stCondLst>
                                            <p:cond delay="200"/>
                                          </p:stCondLst>
                                        </p:cTn>
                                        <p:tgtEl>
                                          <p:spTgt spid="415771"/>
                                        </p:tgtEl>
                                        <p:attrNameLst>
                                          <p:attrName>ppt_y</p:attrName>
                                        </p:attrNameLst>
                                      </p:cBhvr>
                                      <p:tavLst>
                                        <p:tav tm="0">
                                          <p:val>
                                            <p:strVal val="ppt_y"/>
                                          </p:val>
                                        </p:tav>
                                        <p:tav tm="100000">
                                          <p:val>
                                            <p:strVal val="ppt_y-0.4-0.1"/>
                                          </p:val>
                                        </p:tav>
                                      </p:tavLst>
                                    </p:anim>
                                    <p:set>
                                      <p:cBhvr>
                                        <p:cTn id="448" dur="1" fill="hold">
                                          <p:stCondLst>
                                            <p:cond delay="999"/>
                                          </p:stCondLst>
                                        </p:cTn>
                                        <p:tgtEl>
                                          <p:spTgt spid="415771"/>
                                        </p:tgtEl>
                                        <p:attrNameLst>
                                          <p:attrName>style.visibility</p:attrName>
                                        </p:attrNameLst>
                                      </p:cBhvr>
                                      <p:to>
                                        <p:strVal val="hidden"/>
                                      </p:to>
                                    </p:set>
                                  </p:childTnLst>
                                </p:cTn>
                              </p:par>
                              <p:par>
                                <p:cTn id="449" presetID="30" presetClass="exit" presetSubtype="0" fill="hold" grpId="1" nodeType="withEffect">
                                  <p:stCondLst>
                                    <p:cond delay="0"/>
                                  </p:stCondLst>
                                  <p:childTnLst>
                                    <p:animEffect transition="out" filter="fade">
                                      <p:cBhvr>
                                        <p:cTn id="450" dur="800" accel="100000">
                                          <p:stCondLst>
                                            <p:cond delay="200"/>
                                          </p:stCondLst>
                                        </p:cTn>
                                        <p:tgtEl>
                                          <p:spTgt spid="415772"/>
                                        </p:tgtEl>
                                      </p:cBhvr>
                                    </p:animEffect>
                                    <p:anim calcmode="lin" valueType="num">
                                      <p:cBhvr>
                                        <p:cTn id="451" dur="800" accel="100000">
                                          <p:stCondLst>
                                            <p:cond delay="200"/>
                                          </p:stCondLst>
                                        </p:cTn>
                                        <p:tgtEl>
                                          <p:spTgt spid="415772"/>
                                        </p:tgtEl>
                                        <p:attrNameLst>
                                          <p:attrName>style.rotation</p:attrName>
                                        </p:attrNameLst>
                                      </p:cBhvr>
                                      <p:tavLst>
                                        <p:tav tm="0">
                                          <p:val>
                                            <p:fltVal val="0"/>
                                          </p:val>
                                        </p:tav>
                                        <p:tav tm="100000">
                                          <p:val>
                                            <p:fltVal val="-90"/>
                                          </p:val>
                                        </p:tav>
                                      </p:tavLst>
                                    </p:anim>
                                    <p:anim calcmode="lin" valueType="num">
                                      <p:cBhvr>
                                        <p:cTn id="452" dur="200" decel="100000"/>
                                        <p:tgtEl>
                                          <p:spTgt spid="415772"/>
                                        </p:tgtEl>
                                        <p:attrNameLst>
                                          <p:attrName>ppt_x</p:attrName>
                                        </p:attrNameLst>
                                      </p:cBhvr>
                                      <p:tavLst>
                                        <p:tav tm="0">
                                          <p:val>
                                            <p:strVal val="ppt_x"/>
                                          </p:val>
                                        </p:tav>
                                        <p:tav tm="100000">
                                          <p:val>
                                            <p:strVal val="ppt_x-0.05"/>
                                          </p:val>
                                        </p:tav>
                                      </p:tavLst>
                                    </p:anim>
                                    <p:anim calcmode="lin" valueType="num">
                                      <p:cBhvr>
                                        <p:cTn id="453" dur="200" decel="100000"/>
                                        <p:tgtEl>
                                          <p:spTgt spid="415772"/>
                                        </p:tgtEl>
                                        <p:attrNameLst>
                                          <p:attrName>ppt_y</p:attrName>
                                        </p:attrNameLst>
                                      </p:cBhvr>
                                      <p:tavLst>
                                        <p:tav tm="0">
                                          <p:val>
                                            <p:strVal val="ppt_y"/>
                                          </p:val>
                                        </p:tav>
                                        <p:tav tm="100000">
                                          <p:val>
                                            <p:strVal val="ppt_y+0.1"/>
                                          </p:val>
                                        </p:tav>
                                      </p:tavLst>
                                    </p:anim>
                                    <p:anim calcmode="lin" valueType="num">
                                      <p:cBhvr>
                                        <p:cTn id="454" dur="800" accel="100000">
                                          <p:stCondLst>
                                            <p:cond delay="200"/>
                                          </p:stCondLst>
                                        </p:cTn>
                                        <p:tgtEl>
                                          <p:spTgt spid="415772"/>
                                        </p:tgtEl>
                                        <p:attrNameLst>
                                          <p:attrName>ppt_x</p:attrName>
                                        </p:attrNameLst>
                                      </p:cBhvr>
                                      <p:tavLst>
                                        <p:tav tm="0">
                                          <p:val>
                                            <p:strVal val="ppt_x"/>
                                          </p:val>
                                        </p:tav>
                                        <p:tav tm="100000">
                                          <p:val>
                                            <p:strVal val="ppt_x+0.4+0.05"/>
                                          </p:val>
                                        </p:tav>
                                      </p:tavLst>
                                    </p:anim>
                                    <p:anim calcmode="lin" valueType="num">
                                      <p:cBhvr>
                                        <p:cTn id="455" dur="800" accel="100000">
                                          <p:stCondLst>
                                            <p:cond delay="200"/>
                                          </p:stCondLst>
                                        </p:cTn>
                                        <p:tgtEl>
                                          <p:spTgt spid="415772"/>
                                        </p:tgtEl>
                                        <p:attrNameLst>
                                          <p:attrName>ppt_y</p:attrName>
                                        </p:attrNameLst>
                                      </p:cBhvr>
                                      <p:tavLst>
                                        <p:tav tm="0">
                                          <p:val>
                                            <p:strVal val="ppt_y"/>
                                          </p:val>
                                        </p:tav>
                                        <p:tav tm="100000">
                                          <p:val>
                                            <p:strVal val="ppt_y-0.4-0.1"/>
                                          </p:val>
                                        </p:tav>
                                      </p:tavLst>
                                    </p:anim>
                                    <p:set>
                                      <p:cBhvr>
                                        <p:cTn id="456" dur="1" fill="hold">
                                          <p:stCondLst>
                                            <p:cond delay="999"/>
                                          </p:stCondLst>
                                        </p:cTn>
                                        <p:tgtEl>
                                          <p:spTgt spid="415772"/>
                                        </p:tgtEl>
                                        <p:attrNameLst>
                                          <p:attrName>style.visibility</p:attrName>
                                        </p:attrNameLst>
                                      </p:cBhvr>
                                      <p:to>
                                        <p:strVal val="hidden"/>
                                      </p:to>
                                    </p:set>
                                  </p:childTnLst>
                                </p:cTn>
                              </p:par>
                              <p:par>
                                <p:cTn id="457" presetID="30" presetClass="exit" presetSubtype="0" fill="hold" grpId="1" nodeType="withEffect">
                                  <p:stCondLst>
                                    <p:cond delay="0"/>
                                  </p:stCondLst>
                                  <p:childTnLst>
                                    <p:animEffect transition="out" filter="fade">
                                      <p:cBhvr>
                                        <p:cTn id="458" dur="800" accel="100000">
                                          <p:stCondLst>
                                            <p:cond delay="200"/>
                                          </p:stCondLst>
                                        </p:cTn>
                                        <p:tgtEl>
                                          <p:spTgt spid="415779"/>
                                        </p:tgtEl>
                                      </p:cBhvr>
                                    </p:animEffect>
                                    <p:anim calcmode="lin" valueType="num">
                                      <p:cBhvr>
                                        <p:cTn id="459" dur="800" accel="100000">
                                          <p:stCondLst>
                                            <p:cond delay="200"/>
                                          </p:stCondLst>
                                        </p:cTn>
                                        <p:tgtEl>
                                          <p:spTgt spid="415779"/>
                                        </p:tgtEl>
                                        <p:attrNameLst>
                                          <p:attrName>style.rotation</p:attrName>
                                        </p:attrNameLst>
                                      </p:cBhvr>
                                      <p:tavLst>
                                        <p:tav tm="0">
                                          <p:val>
                                            <p:fltVal val="0"/>
                                          </p:val>
                                        </p:tav>
                                        <p:tav tm="100000">
                                          <p:val>
                                            <p:fltVal val="-90"/>
                                          </p:val>
                                        </p:tav>
                                      </p:tavLst>
                                    </p:anim>
                                    <p:anim calcmode="lin" valueType="num">
                                      <p:cBhvr>
                                        <p:cTn id="460" dur="200" decel="100000"/>
                                        <p:tgtEl>
                                          <p:spTgt spid="415779"/>
                                        </p:tgtEl>
                                        <p:attrNameLst>
                                          <p:attrName>ppt_x</p:attrName>
                                        </p:attrNameLst>
                                      </p:cBhvr>
                                      <p:tavLst>
                                        <p:tav tm="0">
                                          <p:val>
                                            <p:strVal val="ppt_x"/>
                                          </p:val>
                                        </p:tav>
                                        <p:tav tm="100000">
                                          <p:val>
                                            <p:strVal val="ppt_x-0.05"/>
                                          </p:val>
                                        </p:tav>
                                      </p:tavLst>
                                    </p:anim>
                                    <p:anim calcmode="lin" valueType="num">
                                      <p:cBhvr>
                                        <p:cTn id="461" dur="200" decel="100000"/>
                                        <p:tgtEl>
                                          <p:spTgt spid="415779"/>
                                        </p:tgtEl>
                                        <p:attrNameLst>
                                          <p:attrName>ppt_y</p:attrName>
                                        </p:attrNameLst>
                                      </p:cBhvr>
                                      <p:tavLst>
                                        <p:tav tm="0">
                                          <p:val>
                                            <p:strVal val="ppt_y"/>
                                          </p:val>
                                        </p:tav>
                                        <p:tav tm="100000">
                                          <p:val>
                                            <p:strVal val="ppt_y+0.1"/>
                                          </p:val>
                                        </p:tav>
                                      </p:tavLst>
                                    </p:anim>
                                    <p:anim calcmode="lin" valueType="num">
                                      <p:cBhvr>
                                        <p:cTn id="462" dur="800" accel="100000">
                                          <p:stCondLst>
                                            <p:cond delay="200"/>
                                          </p:stCondLst>
                                        </p:cTn>
                                        <p:tgtEl>
                                          <p:spTgt spid="415779"/>
                                        </p:tgtEl>
                                        <p:attrNameLst>
                                          <p:attrName>ppt_x</p:attrName>
                                        </p:attrNameLst>
                                      </p:cBhvr>
                                      <p:tavLst>
                                        <p:tav tm="0">
                                          <p:val>
                                            <p:strVal val="ppt_x"/>
                                          </p:val>
                                        </p:tav>
                                        <p:tav tm="100000">
                                          <p:val>
                                            <p:strVal val="ppt_x+0.4+0.05"/>
                                          </p:val>
                                        </p:tav>
                                      </p:tavLst>
                                    </p:anim>
                                    <p:anim calcmode="lin" valueType="num">
                                      <p:cBhvr>
                                        <p:cTn id="463" dur="800" accel="100000">
                                          <p:stCondLst>
                                            <p:cond delay="200"/>
                                          </p:stCondLst>
                                        </p:cTn>
                                        <p:tgtEl>
                                          <p:spTgt spid="415779"/>
                                        </p:tgtEl>
                                        <p:attrNameLst>
                                          <p:attrName>ppt_y</p:attrName>
                                        </p:attrNameLst>
                                      </p:cBhvr>
                                      <p:tavLst>
                                        <p:tav tm="0">
                                          <p:val>
                                            <p:strVal val="ppt_y"/>
                                          </p:val>
                                        </p:tav>
                                        <p:tav tm="100000">
                                          <p:val>
                                            <p:strVal val="ppt_y-0.4-0.1"/>
                                          </p:val>
                                        </p:tav>
                                      </p:tavLst>
                                    </p:anim>
                                    <p:set>
                                      <p:cBhvr>
                                        <p:cTn id="464" dur="1" fill="hold">
                                          <p:stCondLst>
                                            <p:cond delay="999"/>
                                          </p:stCondLst>
                                        </p:cTn>
                                        <p:tgtEl>
                                          <p:spTgt spid="415779"/>
                                        </p:tgtEl>
                                        <p:attrNameLst>
                                          <p:attrName>style.visibility</p:attrName>
                                        </p:attrNameLst>
                                      </p:cBhvr>
                                      <p:to>
                                        <p:strVal val="hidden"/>
                                      </p:to>
                                    </p:set>
                                  </p:childTnLst>
                                </p:cTn>
                              </p:par>
                              <p:par>
                                <p:cTn id="465" presetID="30" presetClass="exit" presetSubtype="0" fill="hold" grpId="1" nodeType="withEffect">
                                  <p:stCondLst>
                                    <p:cond delay="0"/>
                                  </p:stCondLst>
                                  <p:childTnLst>
                                    <p:animEffect transition="out" filter="fade">
                                      <p:cBhvr>
                                        <p:cTn id="466" dur="800" accel="100000">
                                          <p:stCondLst>
                                            <p:cond delay="200"/>
                                          </p:stCondLst>
                                        </p:cTn>
                                        <p:tgtEl>
                                          <p:spTgt spid="415774"/>
                                        </p:tgtEl>
                                      </p:cBhvr>
                                    </p:animEffect>
                                    <p:anim calcmode="lin" valueType="num">
                                      <p:cBhvr>
                                        <p:cTn id="467" dur="800" accel="100000">
                                          <p:stCondLst>
                                            <p:cond delay="200"/>
                                          </p:stCondLst>
                                        </p:cTn>
                                        <p:tgtEl>
                                          <p:spTgt spid="415774"/>
                                        </p:tgtEl>
                                        <p:attrNameLst>
                                          <p:attrName>style.rotation</p:attrName>
                                        </p:attrNameLst>
                                      </p:cBhvr>
                                      <p:tavLst>
                                        <p:tav tm="0">
                                          <p:val>
                                            <p:fltVal val="0"/>
                                          </p:val>
                                        </p:tav>
                                        <p:tav tm="100000">
                                          <p:val>
                                            <p:fltVal val="-90"/>
                                          </p:val>
                                        </p:tav>
                                      </p:tavLst>
                                    </p:anim>
                                    <p:anim calcmode="lin" valueType="num">
                                      <p:cBhvr>
                                        <p:cTn id="468" dur="200" decel="100000"/>
                                        <p:tgtEl>
                                          <p:spTgt spid="415774"/>
                                        </p:tgtEl>
                                        <p:attrNameLst>
                                          <p:attrName>ppt_x</p:attrName>
                                        </p:attrNameLst>
                                      </p:cBhvr>
                                      <p:tavLst>
                                        <p:tav tm="0">
                                          <p:val>
                                            <p:strVal val="ppt_x"/>
                                          </p:val>
                                        </p:tav>
                                        <p:tav tm="100000">
                                          <p:val>
                                            <p:strVal val="ppt_x-0.05"/>
                                          </p:val>
                                        </p:tav>
                                      </p:tavLst>
                                    </p:anim>
                                    <p:anim calcmode="lin" valueType="num">
                                      <p:cBhvr>
                                        <p:cTn id="469" dur="200" decel="100000"/>
                                        <p:tgtEl>
                                          <p:spTgt spid="415774"/>
                                        </p:tgtEl>
                                        <p:attrNameLst>
                                          <p:attrName>ppt_y</p:attrName>
                                        </p:attrNameLst>
                                      </p:cBhvr>
                                      <p:tavLst>
                                        <p:tav tm="0">
                                          <p:val>
                                            <p:strVal val="ppt_y"/>
                                          </p:val>
                                        </p:tav>
                                        <p:tav tm="100000">
                                          <p:val>
                                            <p:strVal val="ppt_y+0.1"/>
                                          </p:val>
                                        </p:tav>
                                      </p:tavLst>
                                    </p:anim>
                                    <p:anim calcmode="lin" valueType="num">
                                      <p:cBhvr>
                                        <p:cTn id="470" dur="800" accel="100000">
                                          <p:stCondLst>
                                            <p:cond delay="200"/>
                                          </p:stCondLst>
                                        </p:cTn>
                                        <p:tgtEl>
                                          <p:spTgt spid="415774"/>
                                        </p:tgtEl>
                                        <p:attrNameLst>
                                          <p:attrName>ppt_x</p:attrName>
                                        </p:attrNameLst>
                                      </p:cBhvr>
                                      <p:tavLst>
                                        <p:tav tm="0">
                                          <p:val>
                                            <p:strVal val="ppt_x"/>
                                          </p:val>
                                        </p:tav>
                                        <p:tav tm="100000">
                                          <p:val>
                                            <p:strVal val="ppt_x+0.4+0.05"/>
                                          </p:val>
                                        </p:tav>
                                      </p:tavLst>
                                    </p:anim>
                                    <p:anim calcmode="lin" valueType="num">
                                      <p:cBhvr>
                                        <p:cTn id="471" dur="800" accel="100000">
                                          <p:stCondLst>
                                            <p:cond delay="200"/>
                                          </p:stCondLst>
                                        </p:cTn>
                                        <p:tgtEl>
                                          <p:spTgt spid="415774"/>
                                        </p:tgtEl>
                                        <p:attrNameLst>
                                          <p:attrName>ppt_y</p:attrName>
                                        </p:attrNameLst>
                                      </p:cBhvr>
                                      <p:tavLst>
                                        <p:tav tm="0">
                                          <p:val>
                                            <p:strVal val="ppt_y"/>
                                          </p:val>
                                        </p:tav>
                                        <p:tav tm="100000">
                                          <p:val>
                                            <p:strVal val="ppt_y-0.4-0.1"/>
                                          </p:val>
                                        </p:tav>
                                      </p:tavLst>
                                    </p:anim>
                                    <p:set>
                                      <p:cBhvr>
                                        <p:cTn id="472" dur="1" fill="hold">
                                          <p:stCondLst>
                                            <p:cond delay="999"/>
                                          </p:stCondLst>
                                        </p:cTn>
                                        <p:tgtEl>
                                          <p:spTgt spid="415774"/>
                                        </p:tgtEl>
                                        <p:attrNameLst>
                                          <p:attrName>style.visibility</p:attrName>
                                        </p:attrNameLst>
                                      </p:cBhvr>
                                      <p:to>
                                        <p:strVal val="hidden"/>
                                      </p:to>
                                    </p:set>
                                  </p:childTnLst>
                                </p:cTn>
                              </p:par>
                              <p:par>
                                <p:cTn id="473" presetID="30" presetClass="exit" presetSubtype="0" fill="hold" grpId="1" nodeType="withEffect">
                                  <p:stCondLst>
                                    <p:cond delay="0"/>
                                  </p:stCondLst>
                                  <p:childTnLst>
                                    <p:animEffect transition="out" filter="fade">
                                      <p:cBhvr>
                                        <p:cTn id="474" dur="800" accel="100000">
                                          <p:stCondLst>
                                            <p:cond delay="200"/>
                                          </p:stCondLst>
                                        </p:cTn>
                                        <p:tgtEl>
                                          <p:spTgt spid="415775"/>
                                        </p:tgtEl>
                                      </p:cBhvr>
                                    </p:animEffect>
                                    <p:anim calcmode="lin" valueType="num">
                                      <p:cBhvr>
                                        <p:cTn id="475" dur="800" accel="100000">
                                          <p:stCondLst>
                                            <p:cond delay="200"/>
                                          </p:stCondLst>
                                        </p:cTn>
                                        <p:tgtEl>
                                          <p:spTgt spid="415775"/>
                                        </p:tgtEl>
                                        <p:attrNameLst>
                                          <p:attrName>style.rotation</p:attrName>
                                        </p:attrNameLst>
                                      </p:cBhvr>
                                      <p:tavLst>
                                        <p:tav tm="0">
                                          <p:val>
                                            <p:fltVal val="0"/>
                                          </p:val>
                                        </p:tav>
                                        <p:tav tm="100000">
                                          <p:val>
                                            <p:fltVal val="-90"/>
                                          </p:val>
                                        </p:tav>
                                      </p:tavLst>
                                    </p:anim>
                                    <p:anim calcmode="lin" valueType="num">
                                      <p:cBhvr>
                                        <p:cTn id="476" dur="200" decel="100000"/>
                                        <p:tgtEl>
                                          <p:spTgt spid="415775"/>
                                        </p:tgtEl>
                                        <p:attrNameLst>
                                          <p:attrName>ppt_x</p:attrName>
                                        </p:attrNameLst>
                                      </p:cBhvr>
                                      <p:tavLst>
                                        <p:tav tm="0">
                                          <p:val>
                                            <p:strVal val="ppt_x"/>
                                          </p:val>
                                        </p:tav>
                                        <p:tav tm="100000">
                                          <p:val>
                                            <p:strVal val="ppt_x-0.05"/>
                                          </p:val>
                                        </p:tav>
                                      </p:tavLst>
                                    </p:anim>
                                    <p:anim calcmode="lin" valueType="num">
                                      <p:cBhvr>
                                        <p:cTn id="477" dur="200" decel="100000"/>
                                        <p:tgtEl>
                                          <p:spTgt spid="415775"/>
                                        </p:tgtEl>
                                        <p:attrNameLst>
                                          <p:attrName>ppt_y</p:attrName>
                                        </p:attrNameLst>
                                      </p:cBhvr>
                                      <p:tavLst>
                                        <p:tav tm="0">
                                          <p:val>
                                            <p:strVal val="ppt_y"/>
                                          </p:val>
                                        </p:tav>
                                        <p:tav tm="100000">
                                          <p:val>
                                            <p:strVal val="ppt_y+0.1"/>
                                          </p:val>
                                        </p:tav>
                                      </p:tavLst>
                                    </p:anim>
                                    <p:anim calcmode="lin" valueType="num">
                                      <p:cBhvr>
                                        <p:cTn id="478" dur="800" accel="100000">
                                          <p:stCondLst>
                                            <p:cond delay="200"/>
                                          </p:stCondLst>
                                        </p:cTn>
                                        <p:tgtEl>
                                          <p:spTgt spid="415775"/>
                                        </p:tgtEl>
                                        <p:attrNameLst>
                                          <p:attrName>ppt_x</p:attrName>
                                        </p:attrNameLst>
                                      </p:cBhvr>
                                      <p:tavLst>
                                        <p:tav tm="0">
                                          <p:val>
                                            <p:strVal val="ppt_x"/>
                                          </p:val>
                                        </p:tav>
                                        <p:tav tm="100000">
                                          <p:val>
                                            <p:strVal val="ppt_x+0.4+0.05"/>
                                          </p:val>
                                        </p:tav>
                                      </p:tavLst>
                                    </p:anim>
                                    <p:anim calcmode="lin" valueType="num">
                                      <p:cBhvr>
                                        <p:cTn id="479" dur="800" accel="100000">
                                          <p:stCondLst>
                                            <p:cond delay="200"/>
                                          </p:stCondLst>
                                        </p:cTn>
                                        <p:tgtEl>
                                          <p:spTgt spid="415775"/>
                                        </p:tgtEl>
                                        <p:attrNameLst>
                                          <p:attrName>ppt_y</p:attrName>
                                        </p:attrNameLst>
                                      </p:cBhvr>
                                      <p:tavLst>
                                        <p:tav tm="0">
                                          <p:val>
                                            <p:strVal val="ppt_y"/>
                                          </p:val>
                                        </p:tav>
                                        <p:tav tm="100000">
                                          <p:val>
                                            <p:strVal val="ppt_y-0.4-0.1"/>
                                          </p:val>
                                        </p:tav>
                                      </p:tavLst>
                                    </p:anim>
                                    <p:set>
                                      <p:cBhvr>
                                        <p:cTn id="480" dur="1" fill="hold">
                                          <p:stCondLst>
                                            <p:cond delay="999"/>
                                          </p:stCondLst>
                                        </p:cTn>
                                        <p:tgtEl>
                                          <p:spTgt spid="415775"/>
                                        </p:tgtEl>
                                        <p:attrNameLst>
                                          <p:attrName>style.visibility</p:attrName>
                                        </p:attrNameLst>
                                      </p:cBhvr>
                                      <p:to>
                                        <p:strVal val="hidden"/>
                                      </p:to>
                                    </p:set>
                                  </p:childTnLst>
                                </p:cTn>
                              </p:par>
                              <p:par>
                                <p:cTn id="481" presetID="30" presetClass="exit" presetSubtype="0" fill="hold" grpId="1" nodeType="withEffect">
                                  <p:stCondLst>
                                    <p:cond delay="0"/>
                                  </p:stCondLst>
                                  <p:childTnLst>
                                    <p:animEffect transition="out" filter="fade">
                                      <p:cBhvr>
                                        <p:cTn id="482" dur="800" accel="100000">
                                          <p:stCondLst>
                                            <p:cond delay="200"/>
                                          </p:stCondLst>
                                        </p:cTn>
                                        <p:tgtEl>
                                          <p:spTgt spid="415788"/>
                                        </p:tgtEl>
                                      </p:cBhvr>
                                    </p:animEffect>
                                    <p:anim calcmode="lin" valueType="num">
                                      <p:cBhvr>
                                        <p:cTn id="483" dur="800" accel="100000">
                                          <p:stCondLst>
                                            <p:cond delay="200"/>
                                          </p:stCondLst>
                                        </p:cTn>
                                        <p:tgtEl>
                                          <p:spTgt spid="415788"/>
                                        </p:tgtEl>
                                        <p:attrNameLst>
                                          <p:attrName>style.rotation</p:attrName>
                                        </p:attrNameLst>
                                      </p:cBhvr>
                                      <p:tavLst>
                                        <p:tav tm="0">
                                          <p:val>
                                            <p:fltVal val="0"/>
                                          </p:val>
                                        </p:tav>
                                        <p:tav tm="100000">
                                          <p:val>
                                            <p:fltVal val="-90"/>
                                          </p:val>
                                        </p:tav>
                                      </p:tavLst>
                                    </p:anim>
                                    <p:anim calcmode="lin" valueType="num">
                                      <p:cBhvr>
                                        <p:cTn id="484" dur="200" decel="100000"/>
                                        <p:tgtEl>
                                          <p:spTgt spid="415788"/>
                                        </p:tgtEl>
                                        <p:attrNameLst>
                                          <p:attrName>ppt_x</p:attrName>
                                        </p:attrNameLst>
                                      </p:cBhvr>
                                      <p:tavLst>
                                        <p:tav tm="0">
                                          <p:val>
                                            <p:strVal val="ppt_x"/>
                                          </p:val>
                                        </p:tav>
                                        <p:tav tm="100000">
                                          <p:val>
                                            <p:strVal val="ppt_x-0.05"/>
                                          </p:val>
                                        </p:tav>
                                      </p:tavLst>
                                    </p:anim>
                                    <p:anim calcmode="lin" valueType="num">
                                      <p:cBhvr>
                                        <p:cTn id="485" dur="200" decel="100000"/>
                                        <p:tgtEl>
                                          <p:spTgt spid="415788"/>
                                        </p:tgtEl>
                                        <p:attrNameLst>
                                          <p:attrName>ppt_y</p:attrName>
                                        </p:attrNameLst>
                                      </p:cBhvr>
                                      <p:tavLst>
                                        <p:tav tm="0">
                                          <p:val>
                                            <p:strVal val="ppt_y"/>
                                          </p:val>
                                        </p:tav>
                                        <p:tav tm="100000">
                                          <p:val>
                                            <p:strVal val="ppt_y+0.1"/>
                                          </p:val>
                                        </p:tav>
                                      </p:tavLst>
                                    </p:anim>
                                    <p:anim calcmode="lin" valueType="num">
                                      <p:cBhvr>
                                        <p:cTn id="486" dur="800" accel="100000">
                                          <p:stCondLst>
                                            <p:cond delay="200"/>
                                          </p:stCondLst>
                                        </p:cTn>
                                        <p:tgtEl>
                                          <p:spTgt spid="415788"/>
                                        </p:tgtEl>
                                        <p:attrNameLst>
                                          <p:attrName>ppt_x</p:attrName>
                                        </p:attrNameLst>
                                      </p:cBhvr>
                                      <p:tavLst>
                                        <p:tav tm="0">
                                          <p:val>
                                            <p:strVal val="ppt_x"/>
                                          </p:val>
                                        </p:tav>
                                        <p:tav tm="100000">
                                          <p:val>
                                            <p:strVal val="ppt_x+0.4+0.05"/>
                                          </p:val>
                                        </p:tav>
                                      </p:tavLst>
                                    </p:anim>
                                    <p:anim calcmode="lin" valueType="num">
                                      <p:cBhvr>
                                        <p:cTn id="487" dur="800" accel="100000">
                                          <p:stCondLst>
                                            <p:cond delay="200"/>
                                          </p:stCondLst>
                                        </p:cTn>
                                        <p:tgtEl>
                                          <p:spTgt spid="415788"/>
                                        </p:tgtEl>
                                        <p:attrNameLst>
                                          <p:attrName>ppt_y</p:attrName>
                                        </p:attrNameLst>
                                      </p:cBhvr>
                                      <p:tavLst>
                                        <p:tav tm="0">
                                          <p:val>
                                            <p:strVal val="ppt_y"/>
                                          </p:val>
                                        </p:tav>
                                        <p:tav tm="100000">
                                          <p:val>
                                            <p:strVal val="ppt_y-0.4-0.1"/>
                                          </p:val>
                                        </p:tav>
                                      </p:tavLst>
                                    </p:anim>
                                    <p:set>
                                      <p:cBhvr>
                                        <p:cTn id="488" dur="1" fill="hold">
                                          <p:stCondLst>
                                            <p:cond delay="999"/>
                                          </p:stCondLst>
                                        </p:cTn>
                                        <p:tgtEl>
                                          <p:spTgt spid="415788"/>
                                        </p:tgtEl>
                                        <p:attrNameLst>
                                          <p:attrName>style.visibility</p:attrName>
                                        </p:attrNameLst>
                                      </p:cBhvr>
                                      <p:to>
                                        <p:strVal val="hidden"/>
                                      </p:to>
                                    </p:set>
                                  </p:childTnLst>
                                </p:cTn>
                              </p:par>
                              <p:par>
                                <p:cTn id="489" presetID="30" presetClass="exit" presetSubtype="0" fill="hold" grpId="1" nodeType="withEffect">
                                  <p:stCondLst>
                                    <p:cond delay="0"/>
                                  </p:stCondLst>
                                  <p:childTnLst>
                                    <p:animEffect transition="out" filter="fade">
                                      <p:cBhvr>
                                        <p:cTn id="490" dur="800" accel="100000">
                                          <p:stCondLst>
                                            <p:cond delay="200"/>
                                          </p:stCondLst>
                                        </p:cTn>
                                        <p:tgtEl>
                                          <p:spTgt spid="415784"/>
                                        </p:tgtEl>
                                      </p:cBhvr>
                                    </p:animEffect>
                                    <p:anim calcmode="lin" valueType="num">
                                      <p:cBhvr>
                                        <p:cTn id="491" dur="800" accel="100000">
                                          <p:stCondLst>
                                            <p:cond delay="200"/>
                                          </p:stCondLst>
                                        </p:cTn>
                                        <p:tgtEl>
                                          <p:spTgt spid="415784"/>
                                        </p:tgtEl>
                                        <p:attrNameLst>
                                          <p:attrName>style.rotation</p:attrName>
                                        </p:attrNameLst>
                                      </p:cBhvr>
                                      <p:tavLst>
                                        <p:tav tm="0">
                                          <p:val>
                                            <p:fltVal val="0"/>
                                          </p:val>
                                        </p:tav>
                                        <p:tav tm="100000">
                                          <p:val>
                                            <p:fltVal val="-90"/>
                                          </p:val>
                                        </p:tav>
                                      </p:tavLst>
                                    </p:anim>
                                    <p:anim calcmode="lin" valueType="num">
                                      <p:cBhvr>
                                        <p:cTn id="492" dur="200" decel="100000"/>
                                        <p:tgtEl>
                                          <p:spTgt spid="415784"/>
                                        </p:tgtEl>
                                        <p:attrNameLst>
                                          <p:attrName>ppt_x</p:attrName>
                                        </p:attrNameLst>
                                      </p:cBhvr>
                                      <p:tavLst>
                                        <p:tav tm="0">
                                          <p:val>
                                            <p:strVal val="ppt_x"/>
                                          </p:val>
                                        </p:tav>
                                        <p:tav tm="100000">
                                          <p:val>
                                            <p:strVal val="ppt_x-0.05"/>
                                          </p:val>
                                        </p:tav>
                                      </p:tavLst>
                                    </p:anim>
                                    <p:anim calcmode="lin" valueType="num">
                                      <p:cBhvr>
                                        <p:cTn id="493" dur="200" decel="100000"/>
                                        <p:tgtEl>
                                          <p:spTgt spid="415784"/>
                                        </p:tgtEl>
                                        <p:attrNameLst>
                                          <p:attrName>ppt_y</p:attrName>
                                        </p:attrNameLst>
                                      </p:cBhvr>
                                      <p:tavLst>
                                        <p:tav tm="0">
                                          <p:val>
                                            <p:strVal val="ppt_y"/>
                                          </p:val>
                                        </p:tav>
                                        <p:tav tm="100000">
                                          <p:val>
                                            <p:strVal val="ppt_y+0.1"/>
                                          </p:val>
                                        </p:tav>
                                      </p:tavLst>
                                    </p:anim>
                                    <p:anim calcmode="lin" valueType="num">
                                      <p:cBhvr>
                                        <p:cTn id="494" dur="800" accel="100000">
                                          <p:stCondLst>
                                            <p:cond delay="200"/>
                                          </p:stCondLst>
                                        </p:cTn>
                                        <p:tgtEl>
                                          <p:spTgt spid="415784"/>
                                        </p:tgtEl>
                                        <p:attrNameLst>
                                          <p:attrName>ppt_x</p:attrName>
                                        </p:attrNameLst>
                                      </p:cBhvr>
                                      <p:tavLst>
                                        <p:tav tm="0">
                                          <p:val>
                                            <p:strVal val="ppt_x"/>
                                          </p:val>
                                        </p:tav>
                                        <p:tav tm="100000">
                                          <p:val>
                                            <p:strVal val="ppt_x+0.4+0.05"/>
                                          </p:val>
                                        </p:tav>
                                      </p:tavLst>
                                    </p:anim>
                                    <p:anim calcmode="lin" valueType="num">
                                      <p:cBhvr>
                                        <p:cTn id="495" dur="800" accel="100000">
                                          <p:stCondLst>
                                            <p:cond delay="200"/>
                                          </p:stCondLst>
                                        </p:cTn>
                                        <p:tgtEl>
                                          <p:spTgt spid="415784"/>
                                        </p:tgtEl>
                                        <p:attrNameLst>
                                          <p:attrName>ppt_y</p:attrName>
                                        </p:attrNameLst>
                                      </p:cBhvr>
                                      <p:tavLst>
                                        <p:tav tm="0">
                                          <p:val>
                                            <p:strVal val="ppt_y"/>
                                          </p:val>
                                        </p:tav>
                                        <p:tav tm="100000">
                                          <p:val>
                                            <p:strVal val="ppt_y-0.4-0.1"/>
                                          </p:val>
                                        </p:tav>
                                      </p:tavLst>
                                    </p:anim>
                                    <p:set>
                                      <p:cBhvr>
                                        <p:cTn id="496" dur="1" fill="hold">
                                          <p:stCondLst>
                                            <p:cond delay="999"/>
                                          </p:stCondLst>
                                        </p:cTn>
                                        <p:tgtEl>
                                          <p:spTgt spid="415784"/>
                                        </p:tgtEl>
                                        <p:attrNameLst>
                                          <p:attrName>style.visibility</p:attrName>
                                        </p:attrNameLst>
                                      </p:cBhvr>
                                      <p:to>
                                        <p:strVal val="hidden"/>
                                      </p:to>
                                    </p:set>
                                  </p:childTnLst>
                                </p:cTn>
                              </p:par>
                              <p:par>
                                <p:cTn id="497" presetID="30" presetClass="exit" presetSubtype="0" fill="hold" grpId="1" nodeType="withEffect">
                                  <p:stCondLst>
                                    <p:cond delay="0"/>
                                  </p:stCondLst>
                                  <p:childTnLst>
                                    <p:animEffect transition="out" filter="fade">
                                      <p:cBhvr>
                                        <p:cTn id="498" dur="800" accel="100000">
                                          <p:stCondLst>
                                            <p:cond delay="200"/>
                                          </p:stCondLst>
                                        </p:cTn>
                                        <p:tgtEl>
                                          <p:spTgt spid="415789"/>
                                        </p:tgtEl>
                                      </p:cBhvr>
                                    </p:animEffect>
                                    <p:anim calcmode="lin" valueType="num">
                                      <p:cBhvr>
                                        <p:cTn id="499" dur="800" accel="100000">
                                          <p:stCondLst>
                                            <p:cond delay="200"/>
                                          </p:stCondLst>
                                        </p:cTn>
                                        <p:tgtEl>
                                          <p:spTgt spid="415789"/>
                                        </p:tgtEl>
                                        <p:attrNameLst>
                                          <p:attrName>style.rotation</p:attrName>
                                        </p:attrNameLst>
                                      </p:cBhvr>
                                      <p:tavLst>
                                        <p:tav tm="0">
                                          <p:val>
                                            <p:fltVal val="0"/>
                                          </p:val>
                                        </p:tav>
                                        <p:tav tm="100000">
                                          <p:val>
                                            <p:fltVal val="-90"/>
                                          </p:val>
                                        </p:tav>
                                      </p:tavLst>
                                    </p:anim>
                                    <p:anim calcmode="lin" valueType="num">
                                      <p:cBhvr>
                                        <p:cTn id="500" dur="200" decel="100000"/>
                                        <p:tgtEl>
                                          <p:spTgt spid="415789"/>
                                        </p:tgtEl>
                                        <p:attrNameLst>
                                          <p:attrName>ppt_x</p:attrName>
                                        </p:attrNameLst>
                                      </p:cBhvr>
                                      <p:tavLst>
                                        <p:tav tm="0">
                                          <p:val>
                                            <p:strVal val="ppt_x"/>
                                          </p:val>
                                        </p:tav>
                                        <p:tav tm="100000">
                                          <p:val>
                                            <p:strVal val="ppt_x-0.05"/>
                                          </p:val>
                                        </p:tav>
                                      </p:tavLst>
                                    </p:anim>
                                    <p:anim calcmode="lin" valueType="num">
                                      <p:cBhvr>
                                        <p:cTn id="501" dur="200" decel="100000"/>
                                        <p:tgtEl>
                                          <p:spTgt spid="415789"/>
                                        </p:tgtEl>
                                        <p:attrNameLst>
                                          <p:attrName>ppt_y</p:attrName>
                                        </p:attrNameLst>
                                      </p:cBhvr>
                                      <p:tavLst>
                                        <p:tav tm="0">
                                          <p:val>
                                            <p:strVal val="ppt_y"/>
                                          </p:val>
                                        </p:tav>
                                        <p:tav tm="100000">
                                          <p:val>
                                            <p:strVal val="ppt_y+0.1"/>
                                          </p:val>
                                        </p:tav>
                                      </p:tavLst>
                                    </p:anim>
                                    <p:anim calcmode="lin" valueType="num">
                                      <p:cBhvr>
                                        <p:cTn id="502" dur="800" accel="100000">
                                          <p:stCondLst>
                                            <p:cond delay="200"/>
                                          </p:stCondLst>
                                        </p:cTn>
                                        <p:tgtEl>
                                          <p:spTgt spid="415789"/>
                                        </p:tgtEl>
                                        <p:attrNameLst>
                                          <p:attrName>ppt_x</p:attrName>
                                        </p:attrNameLst>
                                      </p:cBhvr>
                                      <p:tavLst>
                                        <p:tav tm="0">
                                          <p:val>
                                            <p:strVal val="ppt_x"/>
                                          </p:val>
                                        </p:tav>
                                        <p:tav tm="100000">
                                          <p:val>
                                            <p:strVal val="ppt_x+0.4+0.05"/>
                                          </p:val>
                                        </p:tav>
                                      </p:tavLst>
                                    </p:anim>
                                    <p:anim calcmode="lin" valueType="num">
                                      <p:cBhvr>
                                        <p:cTn id="503" dur="800" accel="100000">
                                          <p:stCondLst>
                                            <p:cond delay="200"/>
                                          </p:stCondLst>
                                        </p:cTn>
                                        <p:tgtEl>
                                          <p:spTgt spid="415789"/>
                                        </p:tgtEl>
                                        <p:attrNameLst>
                                          <p:attrName>ppt_y</p:attrName>
                                        </p:attrNameLst>
                                      </p:cBhvr>
                                      <p:tavLst>
                                        <p:tav tm="0">
                                          <p:val>
                                            <p:strVal val="ppt_y"/>
                                          </p:val>
                                        </p:tav>
                                        <p:tav tm="100000">
                                          <p:val>
                                            <p:strVal val="ppt_y-0.4-0.1"/>
                                          </p:val>
                                        </p:tav>
                                      </p:tavLst>
                                    </p:anim>
                                    <p:set>
                                      <p:cBhvr>
                                        <p:cTn id="504" dur="1" fill="hold">
                                          <p:stCondLst>
                                            <p:cond delay="999"/>
                                          </p:stCondLst>
                                        </p:cTn>
                                        <p:tgtEl>
                                          <p:spTgt spid="415789"/>
                                        </p:tgtEl>
                                        <p:attrNameLst>
                                          <p:attrName>style.visibility</p:attrName>
                                        </p:attrNameLst>
                                      </p:cBhvr>
                                      <p:to>
                                        <p:strVal val="hidden"/>
                                      </p:to>
                                    </p:set>
                                  </p:childTnLst>
                                </p:cTn>
                              </p:par>
                              <p:par>
                                <p:cTn id="505" presetID="30" presetClass="exit" presetSubtype="0" fill="hold" grpId="1" nodeType="withEffect">
                                  <p:stCondLst>
                                    <p:cond delay="0"/>
                                  </p:stCondLst>
                                  <p:childTnLst>
                                    <p:animEffect transition="out" filter="fade">
                                      <p:cBhvr>
                                        <p:cTn id="506" dur="800" accel="100000">
                                          <p:stCondLst>
                                            <p:cond delay="200"/>
                                          </p:stCondLst>
                                        </p:cTn>
                                        <p:tgtEl>
                                          <p:spTgt spid="415787"/>
                                        </p:tgtEl>
                                      </p:cBhvr>
                                    </p:animEffect>
                                    <p:anim calcmode="lin" valueType="num">
                                      <p:cBhvr>
                                        <p:cTn id="507" dur="800" accel="100000">
                                          <p:stCondLst>
                                            <p:cond delay="200"/>
                                          </p:stCondLst>
                                        </p:cTn>
                                        <p:tgtEl>
                                          <p:spTgt spid="415787"/>
                                        </p:tgtEl>
                                        <p:attrNameLst>
                                          <p:attrName>style.rotation</p:attrName>
                                        </p:attrNameLst>
                                      </p:cBhvr>
                                      <p:tavLst>
                                        <p:tav tm="0">
                                          <p:val>
                                            <p:fltVal val="0"/>
                                          </p:val>
                                        </p:tav>
                                        <p:tav tm="100000">
                                          <p:val>
                                            <p:fltVal val="-90"/>
                                          </p:val>
                                        </p:tav>
                                      </p:tavLst>
                                    </p:anim>
                                    <p:anim calcmode="lin" valueType="num">
                                      <p:cBhvr>
                                        <p:cTn id="508" dur="200" decel="100000"/>
                                        <p:tgtEl>
                                          <p:spTgt spid="415787"/>
                                        </p:tgtEl>
                                        <p:attrNameLst>
                                          <p:attrName>ppt_x</p:attrName>
                                        </p:attrNameLst>
                                      </p:cBhvr>
                                      <p:tavLst>
                                        <p:tav tm="0">
                                          <p:val>
                                            <p:strVal val="ppt_x"/>
                                          </p:val>
                                        </p:tav>
                                        <p:tav tm="100000">
                                          <p:val>
                                            <p:strVal val="ppt_x-0.05"/>
                                          </p:val>
                                        </p:tav>
                                      </p:tavLst>
                                    </p:anim>
                                    <p:anim calcmode="lin" valueType="num">
                                      <p:cBhvr>
                                        <p:cTn id="509" dur="200" decel="100000"/>
                                        <p:tgtEl>
                                          <p:spTgt spid="415787"/>
                                        </p:tgtEl>
                                        <p:attrNameLst>
                                          <p:attrName>ppt_y</p:attrName>
                                        </p:attrNameLst>
                                      </p:cBhvr>
                                      <p:tavLst>
                                        <p:tav tm="0">
                                          <p:val>
                                            <p:strVal val="ppt_y"/>
                                          </p:val>
                                        </p:tav>
                                        <p:tav tm="100000">
                                          <p:val>
                                            <p:strVal val="ppt_y+0.1"/>
                                          </p:val>
                                        </p:tav>
                                      </p:tavLst>
                                    </p:anim>
                                    <p:anim calcmode="lin" valueType="num">
                                      <p:cBhvr>
                                        <p:cTn id="510" dur="800" accel="100000">
                                          <p:stCondLst>
                                            <p:cond delay="200"/>
                                          </p:stCondLst>
                                        </p:cTn>
                                        <p:tgtEl>
                                          <p:spTgt spid="415787"/>
                                        </p:tgtEl>
                                        <p:attrNameLst>
                                          <p:attrName>ppt_x</p:attrName>
                                        </p:attrNameLst>
                                      </p:cBhvr>
                                      <p:tavLst>
                                        <p:tav tm="0">
                                          <p:val>
                                            <p:strVal val="ppt_x"/>
                                          </p:val>
                                        </p:tav>
                                        <p:tav tm="100000">
                                          <p:val>
                                            <p:strVal val="ppt_x+0.4+0.05"/>
                                          </p:val>
                                        </p:tav>
                                      </p:tavLst>
                                    </p:anim>
                                    <p:anim calcmode="lin" valueType="num">
                                      <p:cBhvr>
                                        <p:cTn id="511" dur="800" accel="100000">
                                          <p:stCondLst>
                                            <p:cond delay="200"/>
                                          </p:stCondLst>
                                        </p:cTn>
                                        <p:tgtEl>
                                          <p:spTgt spid="415787"/>
                                        </p:tgtEl>
                                        <p:attrNameLst>
                                          <p:attrName>ppt_y</p:attrName>
                                        </p:attrNameLst>
                                      </p:cBhvr>
                                      <p:tavLst>
                                        <p:tav tm="0">
                                          <p:val>
                                            <p:strVal val="ppt_y"/>
                                          </p:val>
                                        </p:tav>
                                        <p:tav tm="100000">
                                          <p:val>
                                            <p:strVal val="ppt_y-0.4-0.1"/>
                                          </p:val>
                                        </p:tav>
                                      </p:tavLst>
                                    </p:anim>
                                    <p:set>
                                      <p:cBhvr>
                                        <p:cTn id="512" dur="1" fill="hold">
                                          <p:stCondLst>
                                            <p:cond delay="999"/>
                                          </p:stCondLst>
                                        </p:cTn>
                                        <p:tgtEl>
                                          <p:spTgt spid="415787"/>
                                        </p:tgtEl>
                                        <p:attrNameLst>
                                          <p:attrName>style.visibility</p:attrName>
                                        </p:attrNameLst>
                                      </p:cBhvr>
                                      <p:to>
                                        <p:strVal val="hidden"/>
                                      </p:to>
                                    </p:set>
                                  </p:childTnLst>
                                </p:cTn>
                              </p:par>
                            </p:childTnLst>
                          </p:cTn>
                        </p:par>
                      </p:childTnLst>
                    </p:cTn>
                  </p:par>
                  <p:par>
                    <p:cTn id="513" fill="hold" nodeType="clickPar">
                      <p:stCondLst>
                        <p:cond delay="indefinite"/>
                      </p:stCondLst>
                      <p:childTnLst>
                        <p:par>
                          <p:cTn id="514" fill="hold" nodeType="withGroup">
                            <p:stCondLst>
                              <p:cond delay="0"/>
                            </p:stCondLst>
                            <p:childTnLst>
                              <p:par>
                                <p:cTn id="515" presetID="42" presetClass="path" presetSubtype="0" accel="50000" decel="50000" fill="hold" grpId="1" nodeType="clickEffect">
                                  <p:stCondLst>
                                    <p:cond delay="0"/>
                                  </p:stCondLst>
                                  <p:childTnLst>
                                    <p:animMotion origin="layout" path="M 2.22222E-6 3.7037E-6 L 2.22222E-6 0.12407 " pathEditMode="relative" rAng="0" ptsTypes="AA">
                                      <p:cBhvr>
                                        <p:cTn id="516" dur="2000" fill="hold"/>
                                        <p:tgtEl>
                                          <p:spTgt spid="415782"/>
                                        </p:tgtEl>
                                        <p:attrNameLst>
                                          <p:attrName>ppt_x</p:attrName>
                                          <p:attrName>ppt_y</p:attrName>
                                        </p:attrNameLst>
                                      </p:cBhvr>
                                      <p:rCtr x="0" y="6204"/>
                                    </p:animMotion>
                                  </p:childTnLst>
                                </p:cTn>
                              </p:par>
                              <p:par>
                                <p:cTn id="517" presetID="42" presetClass="path" presetSubtype="0" accel="50000" decel="50000" fill="hold" grpId="1" nodeType="withEffect">
                                  <p:stCondLst>
                                    <p:cond delay="0"/>
                                  </p:stCondLst>
                                  <p:childTnLst>
                                    <p:animMotion origin="layout" path="M 0.00052 4.44444E-6 L 0.00052 0.25138 " pathEditMode="relative" rAng="0" ptsTypes="AA">
                                      <p:cBhvr>
                                        <p:cTn id="518" dur="3000" fill="hold"/>
                                        <p:tgtEl>
                                          <p:spTgt spid="415769"/>
                                        </p:tgtEl>
                                        <p:attrNameLst>
                                          <p:attrName>ppt_x</p:attrName>
                                          <p:attrName>ppt_y</p:attrName>
                                        </p:attrNameLst>
                                      </p:cBhvr>
                                      <p:rCtr x="0" y="12569"/>
                                    </p:animMotion>
                                  </p:childTnLst>
                                </p:cTn>
                              </p:par>
                              <p:par>
                                <p:cTn id="519" presetID="42" presetClass="path" presetSubtype="0" accel="50000" decel="50000" fill="hold" grpId="1" nodeType="withEffect">
                                  <p:stCondLst>
                                    <p:cond delay="0"/>
                                  </p:stCondLst>
                                  <p:childTnLst>
                                    <p:animMotion origin="layout" path="M -2.5E-6 3.7037E-6 L -2.5E-6 0.12407 " pathEditMode="relative" rAng="0" ptsTypes="AA">
                                      <p:cBhvr>
                                        <p:cTn id="520" dur="1000" fill="hold"/>
                                        <p:tgtEl>
                                          <p:spTgt spid="415783"/>
                                        </p:tgtEl>
                                        <p:attrNameLst>
                                          <p:attrName>ppt_x</p:attrName>
                                          <p:attrName>ppt_y</p:attrName>
                                        </p:attrNameLst>
                                      </p:cBhvr>
                                      <p:rCtr x="0" y="6204"/>
                                    </p:animMotion>
                                  </p:childTnLst>
                                </p:cTn>
                              </p:par>
                              <p:par>
                                <p:cTn id="521" presetID="42" presetClass="path" presetSubtype="0" accel="50000" decel="50000" fill="hold" grpId="1" nodeType="withEffect">
                                  <p:stCondLst>
                                    <p:cond delay="0"/>
                                  </p:stCondLst>
                                  <p:childTnLst>
                                    <p:animMotion origin="layout" path="M 0.00052 -3.33333E-6 L 0.00052 0.38241 " pathEditMode="relative" rAng="0" ptsTypes="AA">
                                      <p:cBhvr>
                                        <p:cTn id="522" dur="2000" fill="hold"/>
                                        <p:tgtEl>
                                          <p:spTgt spid="415760"/>
                                        </p:tgtEl>
                                        <p:attrNameLst>
                                          <p:attrName>ppt_x</p:attrName>
                                          <p:attrName>ppt_y</p:attrName>
                                        </p:attrNameLst>
                                      </p:cBhvr>
                                      <p:rCtr x="0" y="19120"/>
                                    </p:animMotion>
                                  </p:childTnLst>
                                </p:cTn>
                              </p:par>
                              <p:par>
                                <p:cTn id="523" presetID="42" presetClass="path" presetSubtype="0" accel="50000" decel="50000" fill="hold" grpId="1" nodeType="withEffect">
                                  <p:stCondLst>
                                    <p:cond delay="0"/>
                                  </p:stCondLst>
                                  <p:childTnLst>
                                    <p:animMotion origin="layout" path="M 3.61111E-6 3.7037E-6 L 3.61111E-6 0.12777 " pathEditMode="relative" rAng="0" ptsTypes="AA">
                                      <p:cBhvr>
                                        <p:cTn id="524" dur="500" fill="hold"/>
                                        <p:tgtEl>
                                          <p:spTgt spid="415785"/>
                                        </p:tgtEl>
                                        <p:attrNameLst>
                                          <p:attrName>ppt_x</p:attrName>
                                          <p:attrName>ppt_y</p:attrName>
                                        </p:attrNameLst>
                                      </p:cBhvr>
                                      <p:rCtr x="0" y="6389"/>
                                    </p:animMotion>
                                  </p:childTnLst>
                                </p:cTn>
                              </p:par>
                              <p:par>
                                <p:cTn id="525" presetID="42" presetClass="path" presetSubtype="0" accel="50000" decel="50000" fill="hold" grpId="1" nodeType="withEffect">
                                  <p:stCondLst>
                                    <p:cond delay="0"/>
                                  </p:stCondLst>
                                  <p:childTnLst>
                                    <p:animMotion origin="layout" path="M -4.44444E-6 4.44444E-6 L -4.44444E-6 0.25416 " pathEditMode="relative" rAng="0" ptsTypes="AA">
                                      <p:cBhvr>
                                        <p:cTn id="526" dur="2000" fill="hold"/>
                                        <p:tgtEl>
                                          <p:spTgt spid="415773"/>
                                        </p:tgtEl>
                                        <p:attrNameLst>
                                          <p:attrName>ppt_x</p:attrName>
                                          <p:attrName>ppt_y</p:attrName>
                                        </p:attrNameLst>
                                      </p:cBhvr>
                                      <p:rCtr x="0" y="12708"/>
                                    </p:animMotion>
                                  </p:childTnLst>
                                </p:cTn>
                              </p:par>
                              <p:par>
                                <p:cTn id="527" presetID="42" presetClass="path" presetSubtype="0" accel="50000" decel="50000" fill="hold" grpId="1" nodeType="withEffect">
                                  <p:stCondLst>
                                    <p:cond delay="0"/>
                                  </p:stCondLst>
                                  <p:childTnLst>
                                    <p:animMotion origin="layout" path="M -4.72222E-6 3.7037E-6 L -4.72222E-6 0.12777 " pathEditMode="relative" rAng="0" ptsTypes="AA">
                                      <p:cBhvr>
                                        <p:cTn id="528" dur="1000" fill="hold"/>
                                        <p:tgtEl>
                                          <p:spTgt spid="415786"/>
                                        </p:tgtEl>
                                        <p:attrNameLst>
                                          <p:attrName>ppt_x</p:attrName>
                                          <p:attrName>ppt_y</p:attrName>
                                        </p:attrNameLst>
                                      </p:cBhvr>
                                      <p:rCtr x="0"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6" grpId="0" animBg="1"/>
      <p:bldP spid="415756" grpId="1" animBg="1"/>
      <p:bldP spid="415757" grpId="0" animBg="1"/>
      <p:bldP spid="415757" grpId="1" animBg="1"/>
      <p:bldP spid="415758" grpId="0" animBg="1"/>
      <p:bldP spid="415758" grpId="1" animBg="1"/>
      <p:bldP spid="415759" grpId="0" animBg="1"/>
      <p:bldP spid="415759" grpId="1" animBg="1"/>
      <p:bldP spid="415760" grpId="0" animBg="1"/>
      <p:bldP spid="415760" grpId="1" animBg="1"/>
      <p:bldP spid="415761" grpId="0" animBg="1"/>
      <p:bldP spid="415761" grpId="1" animBg="1"/>
      <p:bldP spid="415762" grpId="0" animBg="1"/>
      <p:bldP spid="415762" grpId="1" animBg="1"/>
      <p:bldP spid="415763" grpId="0" animBg="1"/>
      <p:bldP spid="415763" grpId="1" animBg="1"/>
      <p:bldP spid="415764" grpId="0" animBg="1"/>
      <p:bldP spid="415764" grpId="1" animBg="1"/>
      <p:bldP spid="415765" grpId="0" animBg="1"/>
      <p:bldP spid="415765" grpId="1" animBg="1"/>
      <p:bldP spid="415766" grpId="0" animBg="1"/>
      <p:bldP spid="415766" grpId="1" animBg="1"/>
      <p:bldP spid="415767" grpId="0" animBg="1"/>
      <p:bldP spid="415767" grpId="1" animBg="1"/>
      <p:bldP spid="415768" grpId="0" animBg="1"/>
      <p:bldP spid="415768" grpId="1" animBg="1"/>
      <p:bldP spid="415769" grpId="0" animBg="1"/>
      <p:bldP spid="415769" grpId="1" animBg="1"/>
      <p:bldP spid="415770" grpId="0" animBg="1"/>
      <p:bldP spid="415770" grpId="1" animBg="1"/>
      <p:bldP spid="415771" grpId="0" animBg="1"/>
      <p:bldP spid="415771" grpId="1" animBg="1"/>
      <p:bldP spid="415772" grpId="0" animBg="1"/>
      <p:bldP spid="415772" grpId="1" animBg="1"/>
      <p:bldP spid="415773" grpId="0" animBg="1"/>
      <p:bldP spid="415773" grpId="1" animBg="1"/>
      <p:bldP spid="415774" grpId="0" animBg="1"/>
      <p:bldP spid="415774" grpId="1" animBg="1"/>
      <p:bldP spid="415775" grpId="0" animBg="1"/>
      <p:bldP spid="415775" grpId="1" animBg="1"/>
      <p:bldP spid="415776" grpId="0" animBg="1"/>
      <p:bldP spid="415776" grpId="1" animBg="1"/>
      <p:bldP spid="415777" grpId="0" animBg="1"/>
      <p:bldP spid="415777" grpId="1" animBg="1"/>
      <p:bldP spid="415778" grpId="0" animBg="1"/>
      <p:bldP spid="415778" grpId="1" animBg="1"/>
      <p:bldP spid="415779" grpId="0" animBg="1"/>
      <p:bldP spid="415779" grpId="1" animBg="1"/>
      <p:bldP spid="415780" grpId="0" animBg="1"/>
      <p:bldP spid="415781" grpId="0" animBg="1"/>
      <p:bldP spid="415782" grpId="0" animBg="1"/>
      <p:bldP spid="415782" grpId="1" animBg="1"/>
      <p:bldP spid="415783" grpId="0" animBg="1"/>
      <p:bldP spid="415783" grpId="1" animBg="1"/>
      <p:bldP spid="415784" grpId="0" animBg="1"/>
      <p:bldP spid="415784" grpId="1" animBg="1"/>
      <p:bldP spid="415785" grpId="0" animBg="1"/>
      <p:bldP spid="415785" grpId="1" animBg="1"/>
      <p:bldP spid="415786" grpId="0" animBg="1"/>
      <p:bldP spid="415786" grpId="1" animBg="1"/>
      <p:bldP spid="415787" grpId="0" animBg="1"/>
      <p:bldP spid="415787" grpId="1" animBg="1"/>
      <p:bldP spid="415788" grpId="0" animBg="1"/>
      <p:bldP spid="415788" grpId="1" animBg="1"/>
      <p:bldP spid="415789" grpId="0" animBg="1"/>
      <p:bldP spid="41578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Recursion: Dynamic programming</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6085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Dynamic programming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Using a table to record some values (which will be used later) </a:t>
            </a:r>
          </a:p>
          <a:p>
            <a:r>
              <a:rPr lang="en-US" altLang="zh-TW" dirty="0" smtClean="0"/>
              <a:t>Recursive function</a:t>
            </a:r>
          </a:p>
          <a:p>
            <a:pPr lvl="1"/>
            <a:r>
              <a:rPr lang="en-US" altLang="zh-TW" dirty="0" smtClean="0"/>
              <a:t>Fibonacci number </a:t>
            </a:r>
          </a:p>
          <a:p>
            <a:pPr lvl="1"/>
            <a:r>
              <a:rPr lang="en-US" altLang="zh-TW" dirty="0" smtClean="0"/>
              <a:t>F(</a:t>
            </a:r>
            <a:r>
              <a:rPr lang="en-US" altLang="zh-TW" dirty="0" err="1" smtClean="0"/>
              <a:t>i</a:t>
            </a:r>
            <a:r>
              <a:rPr lang="en-US" altLang="zh-TW" dirty="0" smtClean="0"/>
              <a:t>)=F(i-1)+F(i-2)</a:t>
            </a:r>
          </a:p>
          <a:p>
            <a:r>
              <a:rPr lang="en-US" altLang="zh-TW" dirty="0" smtClean="0"/>
              <a:t>A program is a function. (What is a function) </a:t>
            </a:r>
          </a:p>
          <a:p>
            <a:pPr lvl="1"/>
            <a:r>
              <a:rPr lang="en-US" altLang="zh-TW" dirty="0" smtClean="0"/>
              <a:t>Bring inputs to outputs </a:t>
            </a:r>
          </a:p>
          <a:p>
            <a:r>
              <a:rPr lang="en-US" altLang="zh-TW" dirty="0" smtClean="0"/>
              <a:t>First step: find the recursion</a:t>
            </a:r>
          </a:p>
          <a:p>
            <a:pPr lvl="1"/>
            <a:r>
              <a:rPr lang="en-US" altLang="zh-TW" dirty="0" smtClean="0"/>
              <a:t>how to construct the solution from those of the </a:t>
            </a:r>
            <a:r>
              <a:rPr lang="en-US" altLang="zh-TW" dirty="0" err="1" smtClean="0"/>
              <a:t>subproblems</a:t>
            </a:r>
            <a:endParaRPr lang="en-US" altLang="zh-TW" dirty="0" smtClean="0"/>
          </a:p>
          <a:p>
            <a:pPr lvl="1"/>
            <a:r>
              <a:rPr lang="en-US" altLang="zh-TW" dirty="0" smtClean="0"/>
              <a:t>Somebody give you or find it by yourself </a:t>
            </a:r>
            <a:endParaRPr lang="zh-TW" altLang="en-US" dirty="0"/>
          </a:p>
        </p:txBody>
      </p:sp>
    </p:spTree>
    <p:extLst>
      <p:ext uri="{BB962C8B-B14F-4D97-AF65-F5344CB8AC3E}">
        <p14:creationId xmlns:p14="http://schemas.microsoft.com/office/powerpoint/2010/main" val="394744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530207BC-F585-4F92-B2D1-ADBF50695673}" type="slidenum">
              <a:rPr kumimoji="0" lang="en-US" altLang="zh-TW" sz="1400" b="0" smtClean="0"/>
              <a:pPr eaLnBrk="1" hangingPunct="1">
                <a:spcBef>
                  <a:spcPct val="0"/>
                </a:spcBef>
                <a:buClrTx/>
                <a:buSzTx/>
                <a:buFontTx/>
                <a:buNone/>
              </a:pPr>
              <a:t>16</a:t>
            </a:fld>
            <a:endParaRPr kumimoji="0" lang="en-US" altLang="zh-TW" sz="1400" b="0" smtClean="0"/>
          </a:p>
        </p:txBody>
      </p:sp>
      <p:sp>
        <p:nvSpPr>
          <p:cNvPr id="41987" name="Rectangle 2"/>
          <p:cNvSpPr>
            <a:spLocks noGrp="1" noChangeArrowheads="1"/>
          </p:cNvSpPr>
          <p:nvPr>
            <p:ph type="title"/>
          </p:nvPr>
        </p:nvSpPr>
        <p:spPr/>
        <p:txBody>
          <a:bodyPr/>
          <a:lstStyle/>
          <a:p>
            <a:pPr eaLnBrk="1" hangingPunct="1"/>
            <a:r>
              <a:rPr lang="en-US" altLang="zh-TW" dirty="0" smtClean="0"/>
              <a:t>DP vs recursion</a:t>
            </a:r>
          </a:p>
        </p:txBody>
      </p:sp>
      <p:sp>
        <p:nvSpPr>
          <p:cNvPr id="41988" name="Rectangle 3"/>
          <p:cNvSpPr>
            <a:spLocks noGrp="1" noChangeArrowheads="1"/>
          </p:cNvSpPr>
          <p:nvPr>
            <p:ph type="body" idx="1"/>
          </p:nvPr>
        </p:nvSpPr>
        <p:spPr/>
        <p:txBody>
          <a:bodyPr/>
          <a:lstStyle/>
          <a:p>
            <a:pPr eaLnBrk="1" hangingPunct="1"/>
            <a:r>
              <a:rPr lang="en-US" altLang="zh-TW" dirty="0" smtClean="0"/>
              <a:t>What’s the difference between the DP and the straightforward recursion?</a:t>
            </a:r>
          </a:p>
          <a:p>
            <a:pPr lvl="1" eaLnBrk="1" hangingPunct="1"/>
            <a:r>
              <a:rPr lang="en-US" altLang="zh-TW" dirty="0" smtClean="0"/>
              <a:t>Keep the sub-results to avoid re-computation</a:t>
            </a:r>
          </a:p>
          <a:p>
            <a:pPr eaLnBrk="1" hangingPunct="1"/>
            <a:r>
              <a:rPr lang="en-US" altLang="zh-TW" dirty="0" smtClean="0"/>
              <a:t>How to do it</a:t>
            </a:r>
          </a:p>
          <a:p>
            <a:pPr lvl="1"/>
            <a:r>
              <a:rPr lang="en-US" altLang="zh-TW" sz="2400" dirty="0" smtClean="0"/>
              <a:t>A table to record them (usually we need to encode the </a:t>
            </a:r>
            <a:r>
              <a:rPr lang="en-US" altLang="zh-TW" sz="2400" dirty="0" err="1" smtClean="0"/>
              <a:t>subproblems</a:t>
            </a:r>
            <a:r>
              <a:rPr lang="en-US" altLang="zh-TW" sz="2400" dirty="0" smtClean="0"/>
              <a:t> ) </a:t>
            </a:r>
          </a:p>
          <a:p>
            <a:pPr lvl="1"/>
            <a:r>
              <a:rPr lang="en-US" altLang="zh-TW" sz="2400" dirty="0" smtClean="0"/>
              <a:t>A sequence of the </a:t>
            </a:r>
            <a:r>
              <a:rPr lang="en-US" altLang="zh-TW" sz="2400" dirty="0" err="1" smtClean="0"/>
              <a:t>subproblems</a:t>
            </a:r>
            <a:r>
              <a:rPr lang="en-US" altLang="zh-TW" sz="2400" dirty="0" smtClean="0"/>
              <a:t> which ensures that anything needed is available. (the right-hand side appear before the left-hand side)</a:t>
            </a:r>
          </a:p>
          <a:p>
            <a:pPr eaLnBrk="1" hangingPunct="1"/>
            <a:endParaRPr lang="en-US" altLang="zh-TW" dirty="0" smtClean="0"/>
          </a:p>
        </p:txBody>
      </p:sp>
    </p:spTree>
    <p:extLst>
      <p:ext uri="{BB962C8B-B14F-4D97-AF65-F5344CB8AC3E}">
        <p14:creationId xmlns:p14="http://schemas.microsoft.com/office/powerpoint/2010/main" val="54557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170DCE6C-C4BB-4F81-A7B3-A5F086059AF3}" type="slidenum">
              <a:rPr kumimoji="0" lang="en-US" altLang="zh-TW" sz="1400" b="0" smtClean="0"/>
              <a:pPr eaLnBrk="1" hangingPunct="1">
                <a:spcBef>
                  <a:spcPct val="0"/>
                </a:spcBef>
                <a:buClrTx/>
                <a:buSzTx/>
                <a:buFontTx/>
                <a:buNone/>
              </a:pPr>
              <a:t>17</a:t>
            </a:fld>
            <a:endParaRPr kumimoji="0" lang="en-US" altLang="zh-TW" sz="1400" b="0" smtClean="0"/>
          </a:p>
        </p:txBody>
      </p:sp>
      <p:sp>
        <p:nvSpPr>
          <p:cNvPr id="43011" name="Rectangle 2"/>
          <p:cNvSpPr>
            <a:spLocks noGrp="1" noChangeArrowheads="1"/>
          </p:cNvSpPr>
          <p:nvPr>
            <p:ph type="title"/>
          </p:nvPr>
        </p:nvSpPr>
        <p:spPr/>
        <p:txBody>
          <a:bodyPr/>
          <a:lstStyle/>
          <a:p>
            <a:pPr eaLnBrk="1" hangingPunct="1"/>
            <a:endParaRPr lang="zh-TW" altLang="zh-TW" smtClean="0"/>
          </a:p>
        </p:txBody>
      </p:sp>
      <p:sp>
        <p:nvSpPr>
          <p:cNvPr id="43012" name="Rectangle 3"/>
          <p:cNvSpPr>
            <a:spLocks noGrp="1" noChangeArrowheads="1"/>
          </p:cNvSpPr>
          <p:nvPr>
            <p:ph type="body" idx="1"/>
          </p:nvPr>
        </p:nvSpPr>
        <p:spPr/>
        <p:txBody>
          <a:bodyPr/>
          <a:lstStyle/>
          <a:p>
            <a:pPr eaLnBrk="1" hangingPunct="1"/>
            <a:r>
              <a:rPr lang="en-US" altLang="zh-TW" sz="2800" b="0" dirty="0" smtClean="0"/>
              <a:t>A Lazy DP method  (</a:t>
            </a:r>
            <a:r>
              <a:rPr lang="en-US" altLang="zh-TW" sz="2800" b="0" dirty="0" err="1" smtClean="0"/>
              <a:t>Memoization</a:t>
            </a:r>
            <a:r>
              <a:rPr lang="en-US" altLang="zh-TW" sz="2800" b="0" dirty="0" smtClean="0"/>
              <a:t> Top-Down)</a:t>
            </a:r>
          </a:p>
          <a:p>
            <a:pPr lvl="1" eaLnBrk="1" hangingPunct="1"/>
            <a:r>
              <a:rPr lang="en-US" altLang="zh-TW" sz="2400" dirty="0" smtClean="0"/>
              <a:t>if the sequence is not easy to obtain</a:t>
            </a:r>
          </a:p>
          <a:p>
            <a:pPr lvl="1" eaLnBrk="1" hangingPunct="1"/>
            <a:r>
              <a:rPr lang="en-US" altLang="zh-TW" sz="2400" dirty="0" smtClean="0"/>
              <a:t>Recursion only if the </a:t>
            </a:r>
            <a:r>
              <a:rPr lang="en-US" altLang="zh-TW" sz="2400" dirty="0" err="1" smtClean="0"/>
              <a:t>subproblem</a:t>
            </a:r>
            <a:r>
              <a:rPr lang="en-US" altLang="zh-TW" sz="2400" dirty="0" smtClean="0"/>
              <a:t> has not been computed.</a:t>
            </a:r>
          </a:p>
          <a:p>
            <a:pPr lvl="1" eaLnBrk="1" hangingPunct="1"/>
            <a:r>
              <a:rPr lang="en-US" altLang="zh-TW" sz="2400" dirty="0" smtClean="0"/>
              <a:t>Easy to implement, (a little bit) less efficient</a:t>
            </a:r>
          </a:p>
          <a:p>
            <a:pPr eaLnBrk="1" hangingPunct="1"/>
            <a:r>
              <a:rPr lang="en-US" altLang="zh-TW" sz="2800" dirty="0" smtClean="0"/>
              <a:t>Try it on the Fibonacci  number problem</a:t>
            </a:r>
          </a:p>
          <a:p>
            <a:pPr lvl="1"/>
            <a:r>
              <a:rPr lang="en-US" altLang="zh-TW" sz="2400" dirty="0" err="1" smtClean="0"/>
              <a:t>Int</a:t>
            </a:r>
            <a:r>
              <a:rPr lang="en-US" altLang="zh-TW" sz="2400" dirty="0" smtClean="0"/>
              <a:t> fib(</a:t>
            </a:r>
            <a:r>
              <a:rPr lang="en-US" altLang="zh-TW" sz="2400" dirty="0" err="1" smtClean="0"/>
              <a:t>int</a:t>
            </a:r>
            <a:r>
              <a:rPr lang="en-US" altLang="zh-TW" sz="2400" dirty="0" smtClean="0"/>
              <a:t> n) {</a:t>
            </a:r>
            <a:br>
              <a:rPr lang="en-US" altLang="zh-TW" sz="2400" dirty="0" smtClean="0"/>
            </a:br>
            <a:r>
              <a:rPr lang="en-US" altLang="zh-TW" sz="2400" dirty="0" smtClean="0"/>
              <a:t>   if (n&lt;=1) return 1;</a:t>
            </a:r>
            <a:br>
              <a:rPr lang="en-US" altLang="zh-TW" sz="2400" dirty="0" smtClean="0"/>
            </a:br>
            <a:r>
              <a:rPr lang="en-US" altLang="zh-TW" sz="2400" dirty="0" smtClean="0"/>
              <a:t>   else return fib(n-1)+fib(n-2);</a:t>
            </a:r>
            <a:br>
              <a:rPr lang="en-US" altLang="zh-TW" sz="2400" dirty="0" smtClean="0"/>
            </a:br>
            <a:r>
              <a:rPr lang="en-US" altLang="zh-TW" sz="2400" dirty="0" smtClean="0"/>
              <a:t>}</a:t>
            </a:r>
          </a:p>
          <a:p>
            <a:pPr lvl="1"/>
            <a:r>
              <a:rPr lang="en-US" altLang="zh-TW" sz="2400" dirty="0" smtClean="0"/>
              <a:t>The same </a:t>
            </a:r>
            <a:r>
              <a:rPr lang="en-US" altLang="zh-TW" sz="2400" dirty="0" err="1" smtClean="0"/>
              <a:t>subproblem</a:t>
            </a:r>
            <a:r>
              <a:rPr lang="en-US" altLang="zh-TW" sz="2400" dirty="0" smtClean="0"/>
              <a:t> will be solved many times</a:t>
            </a:r>
          </a:p>
        </p:txBody>
      </p:sp>
    </p:spTree>
    <p:extLst>
      <p:ext uri="{BB962C8B-B14F-4D97-AF65-F5344CB8AC3E}">
        <p14:creationId xmlns:p14="http://schemas.microsoft.com/office/powerpoint/2010/main" val="2896283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DP </a:t>
            </a:r>
            <a:r>
              <a:rPr lang="en-US" altLang="zh-TW" dirty="0"/>
              <a:t>F</a:t>
            </a:r>
            <a:r>
              <a:rPr lang="en-US" altLang="zh-TW" dirty="0" smtClean="0"/>
              <a:t>ibonacci</a:t>
            </a:r>
            <a:endParaRPr lang="zh-TW" altLang="en-US" dirty="0"/>
          </a:p>
        </p:txBody>
      </p:sp>
      <p:sp>
        <p:nvSpPr>
          <p:cNvPr id="3" name="內容版面配置區 2"/>
          <p:cNvSpPr>
            <a:spLocks noGrp="1"/>
          </p:cNvSpPr>
          <p:nvPr>
            <p:ph idx="1"/>
          </p:nvPr>
        </p:nvSpPr>
        <p:spPr/>
        <p:txBody>
          <a:bodyPr>
            <a:normAutofit lnSpcReduction="10000"/>
          </a:bodyPr>
          <a:lstStyle/>
          <a:p>
            <a:pPr marL="342900" lvl="1" indent="-342900">
              <a:buFont typeface="Arial" panose="020B0604020202020204" pitchFamily="34" charset="0"/>
              <a:buChar char="•"/>
            </a:pPr>
            <a:r>
              <a:rPr lang="zh-TW" altLang="en-US" sz="2400" dirty="0" smtClean="0"/>
              <a:t>計算順序</a:t>
            </a:r>
            <a:r>
              <a:rPr lang="en-US" altLang="zh-TW" sz="2400" dirty="0" smtClean="0"/>
              <a:t>:</a:t>
            </a:r>
            <a:r>
              <a:rPr lang="zh-TW" altLang="en-US" sz="2400" dirty="0" smtClean="0"/>
              <a:t> 由小到大</a:t>
            </a:r>
            <a:r>
              <a:rPr lang="en-US" altLang="zh-TW" sz="2400" dirty="0" smtClean="0"/>
              <a:t>F(</a:t>
            </a:r>
            <a:r>
              <a:rPr lang="en-US" altLang="zh-TW" sz="2400" dirty="0" err="1" smtClean="0"/>
              <a:t>i</a:t>
            </a:r>
            <a:r>
              <a:rPr lang="en-US" altLang="zh-TW" sz="2400" dirty="0" smtClean="0"/>
              <a:t>)=F(i-1)+F(i-2)</a:t>
            </a:r>
            <a:r>
              <a:rPr lang="zh-TW" altLang="en-US" sz="2400" dirty="0" smtClean="0"/>
              <a:t>，計算</a:t>
            </a:r>
            <a:r>
              <a:rPr lang="en-US" altLang="zh-TW" sz="2400" dirty="0" smtClean="0"/>
              <a:t>F(</a:t>
            </a:r>
            <a:r>
              <a:rPr lang="en-US" altLang="zh-TW" sz="2400" dirty="0" err="1" smtClean="0"/>
              <a:t>i</a:t>
            </a:r>
            <a:r>
              <a:rPr lang="en-US" altLang="zh-TW" sz="2400" dirty="0" smtClean="0"/>
              <a:t>)</a:t>
            </a:r>
            <a:r>
              <a:rPr lang="zh-TW" altLang="en-US" sz="2400" dirty="0" smtClean="0"/>
              <a:t>時</a:t>
            </a:r>
            <a:r>
              <a:rPr lang="en-US" altLang="zh-TW" sz="2400" dirty="0" smtClean="0"/>
              <a:t>F(i-1)</a:t>
            </a:r>
            <a:r>
              <a:rPr lang="zh-TW" altLang="en-US" sz="2400" dirty="0" smtClean="0"/>
              <a:t>和</a:t>
            </a:r>
            <a:r>
              <a:rPr lang="en-US" altLang="zh-TW" sz="2400" dirty="0" smtClean="0"/>
              <a:t>F(i-2)</a:t>
            </a:r>
            <a:r>
              <a:rPr lang="zh-TW" altLang="en-US" sz="2400" dirty="0" smtClean="0"/>
              <a:t>已經算好並存在表格中，不需要</a:t>
            </a:r>
            <a:r>
              <a:rPr lang="en-US" altLang="zh-TW" sz="2400" dirty="0" err="1" smtClean="0"/>
              <a:t>reecursion</a:t>
            </a:r>
            <a:r>
              <a:rPr lang="en-US" altLang="zh-TW" sz="2400" dirty="0" smtClean="0"/>
              <a:t/>
            </a:r>
            <a:br>
              <a:rPr lang="en-US" altLang="zh-TW" sz="2400" dirty="0" smtClean="0"/>
            </a:br>
            <a:r>
              <a:rPr lang="en-US" altLang="zh-TW" sz="2400" dirty="0" smtClean="0"/>
              <a:t>table[0]=table[1]=1;</a:t>
            </a:r>
            <a:br>
              <a:rPr lang="en-US" altLang="zh-TW" sz="2400" dirty="0" smtClean="0"/>
            </a:br>
            <a:r>
              <a:rPr lang="en-US" altLang="zh-TW" sz="2400" dirty="0" smtClean="0"/>
              <a:t>for (</a:t>
            </a:r>
            <a:r>
              <a:rPr lang="en-US" altLang="zh-TW" sz="2400" dirty="0" err="1" smtClean="0"/>
              <a:t>i</a:t>
            </a:r>
            <a:r>
              <a:rPr lang="en-US" altLang="zh-TW" sz="2400" dirty="0" smtClean="0"/>
              <a:t>=2;i&lt;=</a:t>
            </a:r>
            <a:r>
              <a:rPr lang="en-US" altLang="zh-TW" sz="2400" dirty="0" err="1" smtClean="0"/>
              <a:t>n;i</a:t>
            </a:r>
            <a:r>
              <a:rPr lang="en-US" altLang="zh-TW" sz="2400" dirty="0" smtClean="0"/>
              <a:t>++) table[</a:t>
            </a:r>
            <a:r>
              <a:rPr lang="en-US" altLang="zh-TW" sz="2400" dirty="0" err="1" smtClean="0"/>
              <a:t>i</a:t>
            </a:r>
            <a:r>
              <a:rPr lang="en-US" altLang="zh-TW" sz="2400" dirty="0" smtClean="0"/>
              <a:t>]=table[i-1]+table[i-2];</a:t>
            </a:r>
          </a:p>
          <a:p>
            <a:pPr marL="342900" lvl="1" indent="-342900">
              <a:buFont typeface="Arial" panose="020B0604020202020204" pitchFamily="34" charset="0"/>
              <a:buChar char="•"/>
            </a:pPr>
            <a:r>
              <a:rPr lang="en-US" altLang="zh-TW" sz="2400" dirty="0" smtClean="0"/>
              <a:t>Lazy DP</a:t>
            </a:r>
            <a:r>
              <a:rPr lang="zh-TW" altLang="en-US" sz="2400" dirty="0" smtClean="0"/>
              <a:t>，看小抄式</a:t>
            </a:r>
            <a:r>
              <a:rPr lang="en-US" altLang="zh-TW" sz="2400" dirty="0" smtClean="0"/>
              <a:t>DP, </a:t>
            </a:r>
            <a:r>
              <a:rPr lang="zh-TW" altLang="en-US" sz="2400" dirty="0" smtClean="0"/>
              <a:t>不尋找計算順序</a:t>
            </a:r>
            <a:r>
              <a:rPr lang="en-US" altLang="zh-TW" sz="2400" dirty="0" smtClean="0"/>
              <a:t/>
            </a:r>
            <a:br>
              <a:rPr lang="en-US" altLang="zh-TW" sz="2400" dirty="0" smtClean="0"/>
            </a:br>
            <a:r>
              <a:rPr lang="en-US" altLang="zh-TW" sz="2400" dirty="0" smtClean="0"/>
              <a:t>Set table[</a:t>
            </a:r>
            <a:r>
              <a:rPr lang="en-US" altLang="zh-TW" sz="2400" dirty="0" err="1" smtClean="0"/>
              <a:t>i</a:t>
            </a:r>
            <a:r>
              <a:rPr lang="en-US" altLang="zh-TW" sz="2400" dirty="0" smtClean="0"/>
              <a:t>]=0 for all </a:t>
            </a:r>
            <a:r>
              <a:rPr lang="en-US" altLang="zh-TW" sz="2400" dirty="0" err="1" smtClean="0"/>
              <a:t>i</a:t>
            </a:r>
            <a:r>
              <a:rPr lang="en-US" altLang="zh-TW" sz="2400" dirty="0" smtClean="0"/>
              <a:t>; // not found</a:t>
            </a:r>
            <a:br>
              <a:rPr lang="en-US" altLang="zh-TW" sz="2400" dirty="0" smtClean="0"/>
            </a:br>
            <a:r>
              <a:rPr lang="en-US" altLang="zh-TW" sz="2400" dirty="0" err="1" smtClean="0"/>
              <a:t>Int</a:t>
            </a:r>
            <a:r>
              <a:rPr lang="en-US" altLang="zh-TW" sz="2400" dirty="0" smtClean="0"/>
              <a:t> fib(</a:t>
            </a:r>
            <a:r>
              <a:rPr lang="en-US" altLang="zh-TW" sz="2400" dirty="0" err="1" smtClean="0"/>
              <a:t>int</a:t>
            </a:r>
            <a:r>
              <a:rPr lang="en-US" altLang="zh-TW" sz="2400" dirty="0" smtClean="0"/>
              <a:t> n) {</a:t>
            </a:r>
            <a:br>
              <a:rPr lang="en-US" altLang="zh-TW" sz="2400" dirty="0" smtClean="0"/>
            </a:br>
            <a:r>
              <a:rPr lang="en-US" altLang="zh-TW" sz="2400" dirty="0" smtClean="0"/>
              <a:t>   if (n&lt;=1) return 1;</a:t>
            </a:r>
            <a:br>
              <a:rPr lang="en-US" altLang="zh-TW" sz="2400" dirty="0" smtClean="0"/>
            </a:br>
            <a:r>
              <a:rPr lang="en-US" altLang="zh-TW" sz="2400" dirty="0" smtClean="0"/>
              <a:t>   if (table[n]&gt;0) return table[n]; //</a:t>
            </a:r>
            <a:r>
              <a:rPr lang="zh-TW" altLang="en-US" sz="2400" dirty="0" smtClean="0"/>
              <a:t>偷看小抄</a:t>
            </a:r>
            <a:r>
              <a:rPr lang="en-US" altLang="zh-TW" sz="2400" dirty="0" smtClean="0"/>
              <a:t> </a:t>
            </a:r>
            <a:br>
              <a:rPr lang="en-US" altLang="zh-TW" sz="2400" dirty="0" smtClean="0"/>
            </a:br>
            <a:r>
              <a:rPr lang="en-US" altLang="zh-TW" sz="2400" dirty="0" smtClean="0"/>
              <a:t>   table[n]=fib(n-1)+fib(n-2);  //</a:t>
            </a:r>
            <a:r>
              <a:rPr lang="zh-TW" altLang="en-US" sz="2400" dirty="0" smtClean="0"/>
              <a:t>記入小抄</a:t>
            </a:r>
            <a:r>
              <a:rPr lang="en-US" altLang="zh-TW" sz="2400" dirty="0" smtClean="0"/>
              <a:t/>
            </a:r>
            <a:br>
              <a:rPr lang="en-US" altLang="zh-TW" sz="2400" dirty="0" smtClean="0"/>
            </a:br>
            <a:r>
              <a:rPr lang="en-US" altLang="zh-TW" sz="2400" dirty="0" smtClean="0"/>
              <a:t>   return table[n];</a:t>
            </a:r>
            <a:br>
              <a:rPr lang="en-US" altLang="zh-TW" sz="2400" dirty="0" smtClean="0"/>
            </a:br>
            <a:r>
              <a:rPr lang="en-US" altLang="zh-TW" sz="2400" dirty="0" smtClean="0"/>
              <a:t>}</a:t>
            </a:r>
          </a:p>
          <a:p>
            <a:endParaRPr lang="zh-TW" altLang="en-US" dirty="0"/>
          </a:p>
        </p:txBody>
      </p:sp>
    </p:spTree>
    <p:extLst>
      <p:ext uri="{BB962C8B-B14F-4D97-AF65-F5344CB8AC3E}">
        <p14:creationId xmlns:p14="http://schemas.microsoft.com/office/powerpoint/2010/main" val="1935554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FC1574F4-E639-46D9-8BD9-D813F32C7AF8}" type="slidenum">
              <a:rPr kumimoji="0" lang="en-US" altLang="zh-TW" sz="1400" b="0" smtClean="0"/>
              <a:pPr eaLnBrk="1" hangingPunct="1">
                <a:spcBef>
                  <a:spcPct val="0"/>
                </a:spcBef>
                <a:buClrTx/>
                <a:buSzTx/>
                <a:buFontTx/>
                <a:buNone/>
              </a:pPr>
              <a:t>19</a:t>
            </a:fld>
            <a:endParaRPr kumimoji="0" lang="en-US" altLang="zh-TW" sz="1400" b="0" smtClean="0"/>
          </a:p>
        </p:txBody>
      </p:sp>
      <p:sp>
        <p:nvSpPr>
          <p:cNvPr id="44035" name="Rectangle 2"/>
          <p:cNvSpPr>
            <a:spLocks noGrp="1" noChangeArrowheads="1"/>
          </p:cNvSpPr>
          <p:nvPr>
            <p:ph type="title"/>
          </p:nvPr>
        </p:nvSpPr>
        <p:spPr/>
        <p:txBody>
          <a:bodyPr/>
          <a:lstStyle/>
          <a:p>
            <a:pPr eaLnBrk="1" hangingPunct="1"/>
            <a:r>
              <a:rPr lang="en-US" altLang="zh-TW" dirty="0" smtClean="0"/>
              <a:t>Max subarray</a:t>
            </a:r>
          </a:p>
        </p:txBody>
      </p:sp>
      <p:sp>
        <p:nvSpPr>
          <p:cNvPr id="44036" name="Rectangle 3"/>
          <p:cNvSpPr>
            <a:spLocks noGrp="1" noChangeArrowheads="1"/>
          </p:cNvSpPr>
          <p:nvPr>
            <p:ph type="body" idx="1"/>
          </p:nvPr>
        </p:nvSpPr>
        <p:spPr/>
        <p:txBody>
          <a:bodyPr/>
          <a:lstStyle/>
          <a:p>
            <a:pPr eaLnBrk="1" hangingPunct="1"/>
            <a:r>
              <a:rPr lang="en-US" altLang="zh-TW" sz="2800" smtClean="0"/>
              <a:t>Problem: Given an array of n integers, find an interval with maximum sum</a:t>
            </a:r>
          </a:p>
          <a:p>
            <a:pPr lvl="1" eaLnBrk="1" hangingPunct="1"/>
            <a:r>
              <a:rPr lang="en-US" altLang="zh-TW" sz="2400" smtClean="0"/>
              <a:t>Example: 3, 12, -17, 14, -2, 6, 5, -2 </a:t>
            </a:r>
          </a:p>
          <a:p>
            <a:pPr lvl="1" eaLnBrk="1" hangingPunct="1"/>
            <a:r>
              <a:rPr lang="en-US" altLang="zh-TW" sz="2400" smtClean="0"/>
              <a:t>Solution: 14, -2, 6, 5, maximum sum=23</a:t>
            </a:r>
          </a:p>
          <a:p>
            <a:pPr eaLnBrk="1" hangingPunct="1"/>
            <a:r>
              <a:rPr lang="en-US" altLang="zh-TW" sz="2800" smtClean="0"/>
              <a:t>Naïve method:</a:t>
            </a:r>
          </a:p>
          <a:p>
            <a:pPr lvl="1" eaLnBrk="1" hangingPunct="1"/>
            <a:r>
              <a:rPr lang="en-US" altLang="zh-TW" sz="2400" smtClean="0"/>
              <a:t>For each possible interval, compute the sum and choose the maximum</a:t>
            </a:r>
          </a:p>
          <a:p>
            <a:pPr lvl="1" eaLnBrk="1" hangingPunct="1"/>
            <a:r>
              <a:rPr lang="en-US" altLang="zh-TW" sz="2400" smtClean="0"/>
              <a:t>Time complexity: there are n-i+1 intervals of length i, each need i-1 operations. =&gt; O(n</a:t>
            </a:r>
            <a:r>
              <a:rPr lang="en-US" altLang="zh-TW" sz="2400" baseline="30000" smtClean="0"/>
              <a:t>3</a:t>
            </a:r>
            <a:r>
              <a:rPr lang="en-US" altLang="zh-TW" sz="2400" smtClean="0"/>
              <a:t>)</a:t>
            </a:r>
          </a:p>
          <a:p>
            <a:pPr eaLnBrk="1" hangingPunct="1"/>
            <a:r>
              <a:rPr lang="en-US" altLang="zh-TW" sz="2800" smtClean="0"/>
              <a:t>Can we do better? </a:t>
            </a:r>
          </a:p>
        </p:txBody>
      </p:sp>
    </p:spTree>
    <p:extLst>
      <p:ext uri="{BB962C8B-B14F-4D97-AF65-F5344CB8AC3E}">
        <p14:creationId xmlns:p14="http://schemas.microsoft.com/office/powerpoint/2010/main" val="147340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Can you solve this problem? And why</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I </a:t>
            </a:r>
            <a:r>
              <a:rPr lang="en-US" altLang="zh-TW" dirty="0"/>
              <a:t>can. I saw, and I </a:t>
            </a:r>
            <a:r>
              <a:rPr lang="en-US" altLang="zh-TW" dirty="0" smtClean="0"/>
              <a:t>conquered.</a:t>
            </a:r>
          </a:p>
          <a:p>
            <a:r>
              <a:rPr lang="zh-TW" altLang="en-US" dirty="0" smtClean="0"/>
              <a:t>看到一個問題，先看</a:t>
            </a:r>
            <a:r>
              <a:rPr lang="en-US" altLang="zh-TW" dirty="0" smtClean="0"/>
              <a:t>enumeration, greedy</a:t>
            </a:r>
            <a:r>
              <a:rPr lang="zh-TW" altLang="en-US" dirty="0" smtClean="0"/>
              <a:t>可否成功。</a:t>
            </a:r>
            <a:r>
              <a:rPr lang="zh-TW" altLang="en-US" dirty="0"/>
              <a:t>再來就試試</a:t>
            </a:r>
            <a:r>
              <a:rPr lang="zh-TW" altLang="en-US" dirty="0" smtClean="0"/>
              <a:t>遞迴</a:t>
            </a:r>
            <a:endParaRPr lang="en-US" altLang="zh-TW" dirty="0" smtClean="0"/>
          </a:p>
          <a:p>
            <a:r>
              <a:rPr lang="en-US" altLang="zh-TW" dirty="0" smtClean="0"/>
              <a:t>Solving </a:t>
            </a:r>
            <a:r>
              <a:rPr lang="en-US" altLang="zh-TW" dirty="0"/>
              <a:t>problem by recursively </a:t>
            </a:r>
            <a:r>
              <a:rPr lang="en-US" altLang="zh-TW" dirty="0" smtClean="0"/>
              <a:t>thinking</a:t>
            </a:r>
            <a:endParaRPr lang="en-US" altLang="zh-TW" dirty="0"/>
          </a:p>
          <a:p>
            <a:pPr lvl="1"/>
            <a:r>
              <a:rPr lang="en-US" altLang="zh-TW" dirty="0"/>
              <a:t>Divide and conquer (quick sort)</a:t>
            </a:r>
          </a:p>
          <a:p>
            <a:pPr lvl="1"/>
            <a:r>
              <a:rPr lang="en-US" altLang="zh-TW" dirty="0"/>
              <a:t>Dynamic programming (find maximum consecutive subarray)</a:t>
            </a:r>
          </a:p>
          <a:p>
            <a:pPr lvl="1"/>
            <a:r>
              <a:rPr lang="en-US" altLang="zh-TW" dirty="0"/>
              <a:t>Branching algorithm (8-queens)</a:t>
            </a:r>
            <a:endParaRPr lang="zh-TW" altLang="en-US" dirty="0"/>
          </a:p>
          <a:p>
            <a:endParaRPr lang="zh-TW" altLang="en-US" dirty="0"/>
          </a:p>
        </p:txBody>
      </p:sp>
    </p:spTree>
    <p:extLst>
      <p:ext uri="{BB962C8B-B14F-4D97-AF65-F5344CB8AC3E}">
        <p14:creationId xmlns:p14="http://schemas.microsoft.com/office/powerpoint/2010/main" val="181806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5E27B096-0FBF-4600-99B1-D22178B92449}" type="slidenum">
              <a:rPr kumimoji="0" lang="en-US" altLang="zh-TW" sz="1400" b="0" smtClean="0"/>
              <a:pPr eaLnBrk="1" hangingPunct="1">
                <a:spcBef>
                  <a:spcPct val="0"/>
                </a:spcBef>
                <a:buClrTx/>
                <a:buSzTx/>
                <a:buFontTx/>
                <a:buNone/>
              </a:pPr>
              <a:t>20</a:t>
            </a:fld>
            <a:endParaRPr kumimoji="0" lang="en-US" altLang="zh-TW" sz="1400" b="0" smtClean="0"/>
          </a:p>
        </p:txBody>
      </p:sp>
      <p:sp>
        <p:nvSpPr>
          <p:cNvPr id="45059" name="Rectangle 2"/>
          <p:cNvSpPr>
            <a:spLocks noGrp="1" noChangeArrowheads="1"/>
          </p:cNvSpPr>
          <p:nvPr>
            <p:ph type="title"/>
          </p:nvPr>
        </p:nvSpPr>
        <p:spPr/>
        <p:txBody>
          <a:bodyPr/>
          <a:lstStyle/>
          <a:p>
            <a:pPr eaLnBrk="1" hangingPunct="1"/>
            <a:r>
              <a:rPr lang="en-US" altLang="zh-TW" smtClean="0"/>
              <a:t>Yes! Try preprocessing</a:t>
            </a:r>
          </a:p>
        </p:txBody>
      </p:sp>
      <p:sp>
        <p:nvSpPr>
          <p:cNvPr id="45060" name="Rectangle 3"/>
          <p:cNvSpPr>
            <a:spLocks noGrp="1" noChangeArrowheads="1"/>
          </p:cNvSpPr>
          <p:nvPr>
            <p:ph type="body" idx="1"/>
          </p:nvPr>
        </p:nvSpPr>
        <p:spPr/>
        <p:txBody>
          <a:bodyPr/>
          <a:lstStyle/>
          <a:p>
            <a:pPr eaLnBrk="1" hangingPunct="1">
              <a:lnSpc>
                <a:spcPct val="90000"/>
              </a:lnSpc>
            </a:pPr>
            <a:r>
              <a:rPr lang="en-US" altLang="zh-TW" b="0" dirty="0" smtClean="0"/>
              <a:t>Compute the prefix sum and store it in an array PRE</a:t>
            </a:r>
          </a:p>
          <a:p>
            <a:pPr lvl="1" eaLnBrk="1" hangingPunct="1">
              <a:lnSpc>
                <a:spcPct val="90000"/>
              </a:lnSpc>
            </a:pPr>
            <a:r>
              <a:rPr lang="en-US" altLang="zh-TW" dirty="0" smtClean="0"/>
              <a:t>PRE[</a:t>
            </a:r>
            <a:r>
              <a:rPr lang="en-US" altLang="zh-TW" dirty="0" err="1" smtClean="0"/>
              <a:t>i</a:t>
            </a:r>
            <a:r>
              <a:rPr lang="en-US" altLang="zh-TW" dirty="0" smtClean="0"/>
              <a:t>]=a[1]+a[2]+…a[</a:t>
            </a:r>
            <a:r>
              <a:rPr lang="en-US" altLang="zh-TW" dirty="0" err="1" smtClean="0"/>
              <a:t>i</a:t>
            </a:r>
            <a:r>
              <a:rPr lang="en-US" altLang="zh-TW" dirty="0" smtClean="0"/>
              <a:t>]</a:t>
            </a:r>
          </a:p>
          <a:p>
            <a:pPr eaLnBrk="1" hangingPunct="1">
              <a:lnSpc>
                <a:spcPct val="90000"/>
              </a:lnSpc>
            </a:pPr>
            <a:r>
              <a:rPr lang="en-US" altLang="zh-TW" b="0" dirty="0" smtClean="0"/>
              <a:t>The sum of any interval can be computed in O(1) time</a:t>
            </a:r>
          </a:p>
          <a:p>
            <a:pPr lvl="1" eaLnBrk="1" hangingPunct="1">
              <a:lnSpc>
                <a:spcPct val="90000"/>
              </a:lnSpc>
            </a:pPr>
            <a:r>
              <a:rPr lang="en-US" altLang="zh-TW" b="1" dirty="0" smtClean="0"/>
              <a:t>Time complexity reduced to O(n</a:t>
            </a:r>
            <a:r>
              <a:rPr lang="en-US" altLang="zh-TW" b="1" baseline="30000" dirty="0" smtClean="0"/>
              <a:t>2</a:t>
            </a:r>
            <a:r>
              <a:rPr lang="en-US" altLang="zh-TW" b="1" dirty="0" smtClean="0"/>
              <a:t>)</a:t>
            </a:r>
          </a:p>
          <a:p>
            <a:pPr eaLnBrk="1" hangingPunct="1">
              <a:lnSpc>
                <a:spcPct val="90000"/>
              </a:lnSpc>
            </a:pPr>
            <a:r>
              <a:rPr lang="en-US" altLang="zh-TW" b="0" dirty="0" smtClean="0"/>
              <a:t>Similar problem? Two dimensions </a:t>
            </a:r>
          </a:p>
          <a:p>
            <a:pPr lvl="1" eaLnBrk="1" hangingPunct="1">
              <a:lnSpc>
                <a:spcPct val="90000"/>
              </a:lnSpc>
            </a:pPr>
            <a:r>
              <a:rPr lang="en-US" altLang="zh-TW" b="1" dirty="0" smtClean="0"/>
              <a:t>Find a rectangle with maximum sum</a:t>
            </a:r>
          </a:p>
        </p:txBody>
      </p:sp>
    </p:spTree>
    <p:extLst>
      <p:ext uri="{BB962C8B-B14F-4D97-AF65-F5344CB8AC3E}">
        <p14:creationId xmlns:p14="http://schemas.microsoft.com/office/powerpoint/2010/main" val="2416832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0C95C44E-D6E5-4764-9995-714077B7EA12}" type="slidenum">
              <a:rPr kumimoji="0" lang="en-US" altLang="zh-TW" sz="1400" b="0" smtClean="0"/>
              <a:pPr eaLnBrk="1" hangingPunct="1">
                <a:spcBef>
                  <a:spcPct val="0"/>
                </a:spcBef>
                <a:buClrTx/>
                <a:buSzTx/>
                <a:buFontTx/>
                <a:buNone/>
              </a:pPr>
              <a:t>21</a:t>
            </a:fld>
            <a:endParaRPr kumimoji="0" lang="en-US" altLang="zh-TW" sz="1400" b="0" smtClean="0"/>
          </a:p>
        </p:txBody>
      </p:sp>
      <p:sp>
        <p:nvSpPr>
          <p:cNvPr id="46083" name="Rectangle 2"/>
          <p:cNvSpPr>
            <a:spLocks noGrp="1" noChangeArrowheads="1"/>
          </p:cNvSpPr>
          <p:nvPr>
            <p:ph type="title"/>
          </p:nvPr>
        </p:nvSpPr>
        <p:spPr/>
        <p:txBody>
          <a:bodyPr/>
          <a:lstStyle/>
          <a:p>
            <a:pPr eaLnBrk="1" hangingPunct="1"/>
            <a:r>
              <a:rPr lang="en-US" altLang="zh-TW" dirty="0" smtClean="0"/>
              <a:t>DP approach</a:t>
            </a:r>
          </a:p>
        </p:txBody>
      </p:sp>
      <p:sp>
        <p:nvSpPr>
          <p:cNvPr id="46084" name="Rectangle 3"/>
          <p:cNvSpPr>
            <a:spLocks noGrp="1" noChangeArrowheads="1"/>
          </p:cNvSpPr>
          <p:nvPr>
            <p:ph type="body" idx="1"/>
          </p:nvPr>
        </p:nvSpPr>
        <p:spPr/>
        <p:txBody>
          <a:bodyPr>
            <a:normAutofit fontScale="70000" lnSpcReduction="20000"/>
          </a:bodyPr>
          <a:lstStyle/>
          <a:p>
            <a:pPr eaLnBrk="1" hangingPunct="1"/>
            <a:r>
              <a:rPr lang="en-US" altLang="zh-TW" dirty="0" smtClean="0"/>
              <a:t>Let F(</a:t>
            </a:r>
            <a:r>
              <a:rPr lang="en-US" altLang="zh-TW" dirty="0" err="1" smtClean="0"/>
              <a:t>i</a:t>
            </a:r>
            <a:r>
              <a:rPr lang="en-US" altLang="zh-TW" dirty="0" smtClean="0"/>
              <a:t>) be the maximum sum with right=</a:t>
            </a:r>
            <a:r>
              <a:rPr lang="en-US" altLang="zh-TW" dirty="0" err="1" smtClean="0"/>
              <a:t>i</a:t>
            </a:r>
            <a:r>
              <a:rPr lang="en-US" altLang="zh-TW" dirty="0" smtClean="0"/>
              <a:t>.</a:t>
            </a:r>
          </a:p>
          <a:p>
            <a:pPr lvl="1"/>
            <a:r>
              <a:rPr lang="en-US" altLang="zh-TW" dirty="0" smtClean="0"/>
              <a:t>The final answer is the max of F(</a:t>
            </a:r>
            <a:r>
              <a:rPr lang="en-US" altLang="zh-TW" dirty="0" err="1" smtClean="0"/>
              <a:t>i</a:t>
            </a:r>
            <a:r>
              <a:rPr lang="en-US" altLang="zh-TW" dirty="0" smtClean="0"/>
              <a:t>)</a:t>
            </a:r>
          </a:p>
          <a:p>
            <a:pPr lvl="1"/>
            <a:r>
              <a:rPr lang="en-US" altLang="zh-TW" dirty="0" smtClean="0"/>
              <a:t>Or 0, depending on the definition.</a:t>
            </a:r>
          </a:p>
          <a:p>
            <a:pPr eaLnBrk="1" hangingPunct="1"/>
            <a:r>
              <a:rPr lang="en-US" altLang="zh-TW" dirty="0" smtClean="0"/>
              <a:t>Relation between F(</a:t>
            </a:r>
            <a:r>
              <a:rPr lang="en-US" altLang="zh-TW" dirty="0" err="1" smtClean="0"/>
              <a:t>i</a:t>
            </a:r>
            <a:r>
              <a:rPr lang="en-US" altLang="zh-TW" dirty="0" smtClean="0"/>
              <a:t>) and F(i-1)</a:t>
            </a:r>
          </a:p>
          <a:p>
            <a:pPr lvl="1"/>
            <a:r>
              <a:rPr lang="en-US" altLang="zh-TW" dirty="0" smtClean="0"/>
              <a:t>If F(i-1)&lt;0, then F(</a:t>
            </a:r>
            <a:r>
              <a:rPr lang="en-US" altLang="zh-TW" dirty="0" err="1" smtClean="0"/>
              <a:t>i</a:t>
            </a:r>
            <a:r>
              <a:rPr lang="en-US" altLang="zh-TW" dirty="0" smtClean="0"/>
              <a:t>)=a[</a:t>
            </a:r>
            <a:r>
              <a:rPr lang="en-US" altLang="zh-TW" dirty="0" err="1" smtClean="0"/>
              <a:t>i</a:t>
            </a:r>
            <a:r>
              <a:rPr lang="en-US" altLang="zh-TW" dirty="0" smtClean="0"/>
              <a:t>];</a:t>
            </a:r>
            <a:br>
              <a:rPr lang="en-US" altLang="zh-TW" dirty="0" smtClean="0"/>
            </a:br>
            <a:r>
              <a:rPr lang="en-US" altLang="zh-TW" dirty="0" smtClean="0"/>
              <a:t>else F(</a:t>
            </a:r>
            <a:r>
              <a:rPr lang="en-US" altLang="zh-TW" dirty="0" err="1" smtClean="0"/>
              <a:t>i</a:t>
            </a:r>
            <a:r>
              <a:rPr lang="en-US" altLang="zh-TW" dirty="0" smtClean="0"/>
              <a:t>)=F(i-1)+a[</a:t>
            </a:r>
            <a:r>
              <a:rPr lang="en-US" altLang="zh-TW" dirty="0" err="1" smtClean="0"/>
              <a:t>i</a:t>
            </a:r>
            <a:r>
              <a:rPr lang="en-US" altLang="zh-TW" dirty="0" smtClean="0"/>
              <a:t>]; </a:t>
            </a:r>
          </a:p>
          <a:p>
            <a:pPr lvl="1"/>
            <a:r>
              <a:rPr lang="en-US" altLang="zh-TW" dirty="0" smtClean="0"/>
              <a:t>Easy! Right?</a:t>
            </a:r>
          </a:p>
          <a:p>
            <a:r>
              <a:rPr lang="en-US" altLang="zh-TW" dirty="0" smtClean="0"/>
              <a:t>DP program</a:t>
            </a:r>
          </a:p>
          <a:p>
            <a:pPr lvl="1"/>
            <a:r>
              <a:rPr lang="en-US" altLang="zh-TW" dirty="0" smtClean="0"/>
              <a:t>Answer=f=a[0];</a:t>
            </a:r>
            <a:br>
              <a:rPr lang="en-US" altLang="zh-TW" dirty="0" smtClean="0"/>
            </a:br>
            <a:r>
              <a:rPr lang="en-US" altLang="zh-TW" dirty="0" smtClean="0"/>
              <a:t>for (</a:t>
            </a:r>
            <a:r>
              <a:rPr lang="en-US" altLang="zh-TW" dirty="0" err="1" smtClean="0"/>
              <a:t>i</a:t>
            </a:r>
            <a:r>
              <a:rPr lang="en-US" altLang="zh-TW" dirty="0" smtClean="0"/>
              <a:t>=1;i&lt;=</a:t>
            </a:r>
            <a:r>
              <a:rPr lang="en-US" altLang="zh-TW" dirty="0" err="1" smtClean="0"/>
              <a:t>n;i</a:t>
            </a:r>
            <a:r>
              <a:rPr lang="en-US" altLang="zh-TW" dirty="0" smtClean="0"/>
              <a:t>++) {</a:t>
            </a:r>
            <a:br>
              <a:rPr lang="en-US" altLang="zh-TW" dirty="0" smtClean="0"/>
            </a:br>
            <a:r>
              <a:rPr lang="en-US" altLang="zh-TW" dirty="0" smtClean="0"/>
              <a:t>    read a[</a:t>
            </a:r>
            <a:r>
              <a:rPr lang="en-US" altLang="zh-TW" dirty="0" err="1" smtClean="0"/>
              <a:t>i</a:t>
            </a:r>
            <a:r>
              <a:rPr lang="en-US" altLang="zh-TW" dirty="0" smtClean="0"/>
              <a:t>];</a:t>
            </a:r>
            <a:br>
              <a:rPr lang="en-US" altLang="zh-TW" dirty="0" smtClean="0"/>
            </a:br>
            <a:r>
              <a:rPr lang="en-US" altLang="zh-TW" dirty="0" smtClean="0"/>
              <a:t>    f=(f&lt;0)? a[</a:t>
            </a:r>
            <a:r>
              <a:rPr lang="en-US" altLang="zh-TW" dirty="0" err="1" smtClean="0"/>
              <a:t>i</a:t>
            </a:r>
            <a:r>
              <a:rPr lang="en-US" altLang="zh-TW" dirty="0" smtClean="0"/>
              <a:t>] : a[</a:t>
            </a:r>
            <a:r>
              <a:rPr lang="en-US" altLang="zh-TW" dirty="0" err="1" smtClean="0"/>
              <a:t>i</a:t>
            </a:r>
            <a:r>
              <a:rPr lang="en-US" altLang="zh-TW" dirty="0" smtClean="0"/>
              <a:t>]+f;</a:t>
            </a:r>
            <a:br>
              <a:rPr lang="en-US" altLang="zh-TW" dirty="0" smtClean="0"/>
            </a:br>
            <a:r>
              <a:rPr lang="en-US" altLang="zh-TW" dirty="0" smtClean="0"/>
              <a:t>    answer=MAX2(</a:t>
            </a:r>
            <a:r>
              <a:rPr lang="en-US" altLang="zh-TW" dirty="0" err="1" smtClean="0"/>
              <a:t>answer,f</a:t>
            </a:r>
            <a:r>
              <a:rPr lang="en-US" altLang="zh-TW" dirty="0" smtClean="0"/>
              <a:t>);</a:t>
            </a:r>
            <a:br>
              <a:rPr lang="en-US" altLang="zh-TW" dirty="0" smtClean="0"/>
            </a:br>
            <a:r>
              <a:rPr lang="en-US" altLang="zh-TW" dirty="0" smtClean="0"/>
              <a:t>}</a:t>
            </a:r>
          </a:p>
          <a:p>
            <a:pPr lvl="1"/>
            <a:r>
              <a:rPr lang="en-US" altLang="zh-TW" dirty="0" smtClean="0"/>
              <a:t>No array is needed</a:t>
            </a:r>
          </a:p>
        </p:txBody>
      </p:sp>
    </p:spTree>
    <p:extLst>
      <p:ext uri="{BB962C8B-B14F-4D97-AF65-F5344CB8AC3E}">
        <p14:creationId xmlns:p14="http://schemas.microsoft.com/office/powerpoint/2010/main" val="3421536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E1987B27-5868-4694-8B0F-A1EEE473D40E}" type="slidenum">
              <a:rPr kumimoji="0" lang="en-US" altLang="zh-TW" sz="1400" b="0" smtClean="0"/>
              <a:pPr eaLnBrk="1" hangingPunct="1">
                <a:spcBef>
                  <a:spcPct val="0"/>
                </a:spcBef>
                <a:buClrTx/>
                <a:buSzTx/>
                <a:buFontTx/>
                <a:buNone/>
              </a:pPr>
              <a:t>22</a:t>
            </a:fld>
            <a:endParaRPr kumimoji="0" lang="en-US" altLang="zh-TW" sz="1400" b="0" smtClean="0"/>
          </a:p>
        </p:txBody>
      </p:sp>
      <p:sp>
        <p:nvSpPr>
          <p:cNvPr id="49155" name="Rectangle 2"/>
          <p:cNvSpPr>
            <a:spLocks noGrp="1" noChangeArrowheads="1"/>
          </p:cNvSpPr>
          <p:nvPr>
            <p:ph type="title"/>
          </p:nvPr>
        </p:nvSpPr>
        <p:spPr/>
        <p:txBody>
          <a:bodyPr>
            <a:normAutofit fontScale="90000"/>
          </a:bodyPr>
          <a:lstStyle/>
          <a:p>
            <a:pPr eaLnBrk="1" hangingPunct="1"/>
            <a:r>
              <a:rPr lang="en-US" altLang="zh-TW" dirty="0" smtClean="0"/>
              <a:t>DP and preprocessing:</a:t>
            </a:r>
            <a:br>
              <a:rPr lang="en-US" altLang="zh-TW" dirty="0" smtClean="0"/>
            </a:br>
            <a:r>
              <a:rPr lang="en-US" altLang="zh-TW" dirty="0" smtClean="0"/>
              <a:t>The 3n+1 problem revisited</a:t>
            </a:r>
          </a:p>
        </p:txBody>
      </p:sp>
      <p:sp>
        <p:nvSpPr>
          <p:cNvPr id="49156" name="Rectangle 3"/>
          <p:cNvSpPr>
            <a:spLocks noGrp="1" noChangeArrowheads="1"/>
          </p:cNvSpPr>
          <p:nvPr>
            <p:ph type="body" idx="1"/>
          </p:nvPr>
        </p:nvSpPr>
        <p:spPr/>
        <p:txBody>
          <a:bodyPr/>
          <a:lstStyle/>
          <a:p>
            <a:pPr eaLnBrk="1" hangingPunct="1"/>
            <a:r>
              <a:rPr lang="en-US" altLang="zh-TW" smtClean="0"/>
              <a:t>Given a positive integer n, if n is even, we replace it with n/2, and otherwise we replace it with 3n+1. Repeat the process until 1 is obtained. The number of iterations is called the cycle length.</a:t>
            </a:r>
          </a:p>
          <a:p>
            <a:pPr eaLnBrk="1" hangingPunct="1"/>
            <a:r>
              <a:rPr lang="en-US" altLang="zh-TW" smtClean="0"/>
              <a:t>Suppose that we want to find the one below 1000000 with maximum cycle length. </a:t>
            </a:r>
          </a:p>
        </p:txBody>
      </p:sp>
    </p:spTree>
    <p:extLst>
      <p:ext uri="{BB962C8B-B14F-4D97-AF65-F5344CB8AC3E}">
        <p14:creationId xmlns:p14="http://schemas.microsoft.com/office/powerpoint/2010/main" val="25118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31F0C991-BA06-4627-9557-93A299A83ED4}" type="slidenum">
              <a:rPr kumimoji="0" lang="en-US" altLang="zh-TW" sz="1400" b="0" smtClean="0"/>
              <a:pPr eaLnBrk="1" hangingPunct="1">
                <a:spcBef>
                  <a:spcPct val="0"/>
                </a:spcBef>
                <a:buClrTx/>
                <a:buSzTx/>
                <a:buFontTx/>
                <a:buNone/>
              </a:pPr>
              <a:t>23</a:t>
            </a:fld>
            <a:endParaRPr kumimoji="0" lang="en-US" altLang="zh-TW" sz="1400" b="0" smtClean="0"/>
          </a:p>
        </p:txBody>
      </p:sp>
      <p:sp>
        <p:nvSpPr>
          <p:cNvPr id="50179" name="Rectangle 2"/>
          <p:cNvSpPr>
            <a:spLocks noGrp="1" noChangeArrowheads="1"/>
          </p:cNvSpPr>
          <p:nvPr>
            <p:ph type="title"/>
          </p:nvPr>
        </p:nvSpPr>
        <p:spPr/>
        <p:txBody>
          <a:bodyPr/>
          <a:lstStyle/>
          <a:p>
            <a:pPr eaLnBrk="1" hangingPunct="1"/>
            <a:r>
              <a:rPr lang="en-US" altLang="zh-TW" smtClean="0"/>
              <a:t>Method 1</a:t>
            </a:r>
          </a:p>
        </p:txBody>
      </p:sp>
      <p:sp>
        <p:nvSpPr>
          <p:cNvPr id="50180" name="Rectangle 3"/>
          <p:cNvSpPr>
            <a:spLocks noGrp="1" noChangeArrowheads="1"/>
          </p:cNvSpPr>
          <p:nvPr>
            <p:ph type="body" idx="1"/>
          </p:nvPr>
        </p:nvSpPr>
        <p:spPr/>
        <p:txBody>
          <a:bodyPr/>
          <a:lstStyle/>
          <a:p>
            <a:pPr eaLnBrk="1" hangingPunct="1">
              <a:lnSpc>
                <a:spcPct val="80000"/>
              </a:lnSpc>
            </a:pPr>
            <a:r>
              <a:rPr lang="en-US" altLang="zh-TW" sz="2800" smtClean="0"/>
              <a:t>   maxr=1;who=1; </a:t>
            </a:r>
            <a:br>
              <a:rPr lang="en-US" altLang="zh-TW" sz="2800" smtClean="0"/>
            </a:br>
            <a:r>
              <a:rPr lang="en-US" altLang="zh-TW" sz="2800" smtClean="0"/>
              <a:t>   for (i=2;i&lt;=1000000;i++) { </a:t>
            </a:r>
            <a:br>
              <a:rPr lang="en-US" altLang="zh-TW" sz="2800" smtClean="0"/>
            </a:br>
            <a:r>
              <a:rPr lang="en-US" altLang="zh-TW" sz="2800" smtClean="0"/>
              <a:t>      p=i; </a:t>
            </a:r>
            <a:br>
              <a:rPr lang="en-US" altLang="zh-TW" sz="2800" smtClean="0"/>
            </a:br>
            <a:r>
              <a:rPr lang="en-US" altLang="zh-TW" sz="2800" smtClean="0"/>
              <a:t>      round=1; </a:t>
            </a:r>
            <a:br>
              <a:rPr lang="en-US" altLang="zh-TW" sz="2800" smtClean="0"/>
            </a:br>
            <a:r>
              <a:rPr lang="en-US" altLang="zh-TW" sz="2800" smtClean="0"/>
              <a:t>      while (p&gt;1) { </a:t>
            </a:r>
            <a:br>
              <a:rPr lang="en-US" altLang="zh-TW" sz="2800" smtClean="0"/>
            </a:br>
            <a:r>
              <a:rPr lang="en-US" altLang="zh-TW" sz="2800" smtClean="0"/>
              <a:t>         round++; </a:t>
            </a:r>
            <a:br>
              <a:rPr lang="en-US" altLang="zh-TW" sz="2800" smtClean="0"/>
            </a:br>
            <a:r>
              <a:rPr lang="en-US" altLang="zh-TW" sz="2800" smtClean="0"/>
              <a:t>         if (p%2) p=3*p+1; </a:t>
            </a:r>
            <a:br>
              <a:rPr lang="en-US" altLang="zh-TW" sz="2800" smtClean="0"/>
            </a:br>
            <a:r>
              <a:rPr lang="en-US" altLang="zh-TW" sz="2800" smtClean="0"/>
              <a:t>         else p/=2; </a:t>
            </a:r>
            <a:br>
              <a:rPr lang="en-US" altLang="zh-TW" sz="2800" smtClean="0"/>
            </a:br>
            <a:r>
              <a:rPr lang="en-US" altLang="zh-TW" sz="2800" smtClean="0"/>
              <a:t>      } </a:t>
            </a:r>
            <a:br>
              <a:rPr lang="en-US" altLang="zh-TW" sz="2800" smtClean="0"/>
            </a:br>
            <a:r>
              <a:rPr lang="en-US" altLang="zh-TW" sz="2800" smtClean="0"/>
              <a:t>      if (round&gt;maxr) {maxr=round;who=i;} </a:t>
            </a:r>
            <a:br>
              <a:rPr lang="en-US" altLang="zh-TW" sz="2800" smtClean="0"/>
            </a:br>
            <a:r>
              <a:rPr lang="en-US" altLang="zh-TW" sz="2800" smtClean="0"/>
              <a:t>   } </a:t>
            </a:r>
            <a:br>
              <a:rPr lang="en-US" altLang="zh-TW" sz="2800" smtClean="0"/>
            </a:br>
            <a:endParaRPr lang="en-US" altLang="zh-TW" sz="2800" smtClean="0"/>
          </a:p>
        </p:txBody>
      </p:sp>
    </p:spTree>
    <p:extLst>
      <p:ext uri="{BB962C8B-B14F-4D97-AF65-F5344CB8AC3E}">
        <p14:creationId xmlns:p14="http://schemas.microsoft.com/office/powerpoint/2010/main" val="384566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DAEA2797-9B97-4248-8255-320FEFE128DB}" type="slidenum">
              <a:rPr kumimoji="0" lang="en-US" altLang="zh-TW" sz="1400" b="0" smtClean="0"/>
              <a:pPr eaLnBrk="1" hangingPunct="1">
                <a:spcBef>
                  <a:spcPct val="0"/>
                </a:spcBef>
                <a:buClrTx/>
                <a:buSzTx/>
                <a:buFontTx/>
                <a:buNone/>
              </a:pPr>
              <a:t>24</a:t>
            </a:fld>
            <a:endParaRPr kumimoji="0" lang="en-US" altLang="zh-TW" sz="1400" b="0" smtClean="0"/>
          </a:p>
        </p:txBody>
      </p:sp>
      <p:sp>
        <p:nvSpPr>
          <p:cNvPr id="51203" name="Rectangle 2"/>
          <p:cNvSpPr>
            <a:spLocks noGrp="1" noChangeArrowheads="1"/>
          </p:cNvSpPr>
          <p:nvPr>
            <p:ph type="title"/>
          </p:nvPr>
        </p:nvSpPr>
        <p:spPr/>
        <p:txBody>
          <a:bodyPr/>
          <a:lstStyle/>
          <a:p>
            <a:pPr eaLnBrk="1" hangingPunct="1"/>
            <a:r>
              <a:rPr lang="en-US" altLang="zh-TW" smtClean="0"/>
              <a:t>Method 2 (using bit operations)</a:t>
            </a:r>
          </a:p>
        </p:txBody>
      </p:sp>
      <p:sp>
        <p:nvSpPr>
          <p:cNvPr id="51204" name="Rectangle 3"/>
          <p:cNvSpPr>
            <a:spLocks noGrp="1" noChangeArrowheads="1"/>
          </p:cNvSpPr>
          <p:nvPr>
            <p:ph type="body" idx="1"/>
          </p:nvPr>
        </p:nvSpPr>
        <p:spPr/>
        <p:txBody>
          <a:bodyPr/>
          <a:lstStyle/>
          <a:p>
            <a:pPr eaLnBrk="1" hangingPunct="1">
              <a:lnSpc>
                <a:spcPct val="80000"/>
              </a:lnSpc>
            </a:pPr>
            <a:r>
              <a:rPr lang="en-US" altLang="zh-TW" sz="2800" smtClean="0"/>
              <a:t>   maxr=1;who=1; </a:t>
            </a:r>
            <a:br>
              <a:rPr lang="en-US" altLang="zh-TW" sz="2800" smtClean="0"/>
            </a:br>
            <a:r>
              <a:rPr lang="en-US" altLang="zh-TW" sz="2800" smtClean="0"/>
              <a:t>   for (i=2;i&lt;=1000000;i++) { </a:t>
            </a:r>
            <a:br>
              <a:rPr lang="en-US" altLang="zh-TW" sz="2800" smtClean="0"/>
            </a:br>
            <a:r>
              <a:rPr lang="en-US" altLang="zh-TW" sz="2800" smtClean="0"/>
              <a:t>      p=i; </a:t>
            </a:r>
            <a:br>
              <a:rPr lang="en-US" altLang="zh-TW" sz="2800" smtClean="0"/>
            </a:br>
            <a:r>
              <a:rPr lang="en-US" altLang="zh-TW" sz="2800" smtClean="0"/>
              <a:t>      round=1; </a:t>
            </a:r>
            <a:br>
              <a:rPr lang="en-US" altLang="zh-TW" sz="2800" smtClean="0"/>
            </a:br>
            <a:r>
              <a:rPr lang="en-US" altLang="zh-TW" sz="2800" smtClean="0"/>
              <a:t>      while (p&gt;1) { </a:t>
            </a:r>
            <a:br>
              <a:rPr lang="en-US" altLang="zh-TW" sz="2800" smtClean="0"/>
            </a:br>
            <a:r>
              <a:rPr lang="en-US" altLang="zh-TW" sz="2800" smtClean="0"/>
              <a:t>         round++; </a:t>
            </a:r>
            <a:br>
              <a:rPr lang="en-US" altLang="zh-TW" sz="2800" smtClean="0"/>
            </a:br>
            <a:r>
              <a:rPr lang="en-US" altLang="zh-TW" sz="2800" smtClean="0"/>
              <a:t>         if (p&amp;1) p=(p&lt;&lt;1)+p+1; </a:t>
            </a:r>
            <a:br>
              <a:rPr lang="en-US" altLang="zh-TW" sz="2800" smtClean="0"/>
            </a:br>
            <a:r>
              <a:rPr lang="en-US" altLang="zh-TW" sz="2800" smtClean="0"/>
              <a:t>         else p&gt;&gt;=1; </a:t>
            </a:r>
            <a:br>
              <a:rPr lang="en-US" altLang="zh-TW" sz="2800" smtClean="0"/>
            </a:br>
            <a:r>
              <a:rPr lang="en-US" altLang="zh-TW" sz="2800" smtClean="0"/>
              <a:t>      } </a:t>
            </a:r>
            <a:br>
              <a:rPr lang="en-US" altLang="zh-TW" sz="2800" smtClean="0"/>
            </a:br>
            <a:r>
              <a:rPr lang="en-US" altLang="zh-TW" sz="2800" smtClean="0"/>
              <a:t>      if (round&gt;maxr) {maxr=round;who=i;} </a:t>
            </a:r>
            <a:br>
              <a:rPr lang="en-US" altLang="zh-TW" sz="2800" smtClean="0"/>
            </a:br>
            <a:r>
              <a:rPr lang="en-US" altLang="zh-TW" sz="2800" smtClean="0"/>
              <a:t>   } </a:t>
            </a:r>
            <a:br>
              <a:rPr lang="en-US" altLang="zh-TW" sz="2800" smtClean="0"/>
            </a:br>
            <a:endParaRPr lang="en-US" altLang="zh-TW" sz="2800" smtClean="0"/>
          </a:p>
        </p:txBody>
      </p:sp>
    </p:spTree>
    <p:extLst>
      <p:ext uri="{BB962C8B-B14F-4D97-AF65-F5344CB8AC3E}">
        <p14:creationId xmlns:p14="http://schemas.microsoft.com/office/powerpoint/2010/main" val="2790921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3DA4ACBD-CC8C-4528-A1C6-9A5BEA37DF5B}" type="slidenum">
              <a:rPr kumimoji="0" lang="en-US" altLang="zh-TW" sz="1400" b="0" smtClean="0"/>
              <a:pPr eaLnBrk="1" hangingPunct="1">
                <a:spcBef>
                  <a:spcPct val="0"/>
                </a:spcBef>
                <a:buClrTx/>
                <a:buSzTx/>
                <a:buFontTx/>
                <a:buNone/>
              </a:pPr>
              <a:t>25</a:t>
            </a:fld>
            <a:endParaRPr kumimoji="0" lang="en-US" altLang="zh-TW" sz="1400" b="0" smtClean="0"/>
          </a:p>
        </p:txBody>
      </p:sp>
      <p:sp>
        <p:nvSpPr>
          <p:cNvPr id="52227" name="Rectangle 2"/>
          <p:cNvSpPr>
            <a:spLocks noGrp="1" noChangeArrowheads="1"/>
          </p:cNvSpPr>
          <p:nvPr>
            <p:ph type="title"/>
          </p:nvPr>
        </p:nvSpPr>
        <p:spPr/>
        <p:txBody>
          <a:bodyPr/>
          <a:lstStyle/>
          <a:p>
            <a:pPr eaLnBrk="1" hangingPunct="1"/>
            <a:r>
              <a:rPr lang="en-US" altLang="zh-TW" smtClean="0"/>
              <a:t>Method 3 (2-pass-in-1 for odd)</a:t>
            </a:r>
          </a:p>
        </p:txBody>
      </p:sp>
      <p:sp>
        <p:nvSpPr>
          <p:cNvPr id="52228" name="Rectangle 3"/>
          <p:cNvSpPr>
            <a:spLocks noGrp="1" noChangeArrowheads="1"/>
          </p:cNvSpPr>
          <p:nvPr>
            <p:ph type="body" idx="1"/>
          </p:nvPr>
        </p:nvSpPr>
        <p:spPr/>
        <p:txBody>
          <a:bodyPr/>
          <a:lstStyle/>
          <a:p>
            <a:pPr eaLnBrk="1" hangingPunct="1">
              <a:lnSpc>
                <a:spcPct val="80000"/>
              </a:lnSpc>
            </a:pPr>
            <a:r>
              <a:rPr lang="en-US" altLang="zh-TW" sz="2800" smtClean="0"/>
              <a:t>   maxr=1;who=1; </a:t>
            </a:r>
            <a:br>
              <a:rPr lang="en-US" altLang="zh-TW" sz="2800" smtClean="0"/>
            </a:br>
            <a:r>
              <a:rPr lang="en-US" altLang="zh-TW" sz="2800" smtClean="0"/>
              <a:t>   for (i=2;i&lt;=1000000;i++) { </a:t>
            </a:r>
            <a:br>
              <a:rPr lang="en-US" altLang="zh-TW" sz="2800" smtClean="0"/>
            </a:br>
            <a:r>
              <a:rPr lang="en-US" altLang="zh-TW" sz="2800" smtClean="0"/>
              <a:t>      p=i; </a:t>
            </a:r>
            <a:br>
              <a:rPr lang="en-US" altLang="zh-TW" sz="2800" smtClean="0"/>
            </a:br>
            <a:r>
              <a:rPr lang="en-US" altLang="zh-TW" sz="2800" smtClean="0"/>
              <a:t>      round=1; </a:t>
            </a:r>
            <a:br>
              <a:rPr lang="en-US" altLang="zh-TW" sz="2800" smtClean="0"/>
            </a:br>
            <a:r>
              <a:rPr lang="en-US" altLang="zh-TW" sz="2800" smtClean="0"/>
              <a:t>      while (p&gt;1) { </a:t>
            </a:r>
            <a:br>
              <a:rPr lang="en-US" altLang="zh-TW" sz="2800" smtClean="0"/>
            </a:br>
            <a:r>
              <a:rPr lang="en-US" altLang="zh-TW" sz="2800" smtClean="0"/>
              <a:t>         round++; </a:t>
            </a:r>
            <a:br>
              <a:rPr lang="en-US" altLang="zh-TW" sz="2800" smtClean="0"/>
            </a:br>
            <a:r>
              <a:rPr lang="en-US" altLang="zh-TW" sz="2800" smtClean="0"/>
              <a:t>         if (p&amp;1) {round++; p+=(p&gt;&gt;1)+1;} </a:t>
            </a:r>
            <a:br>
              <a:rPr lang="en-US" altLang="zh-TW" sz="2800" smtClean="0"/>
            </a:br>
            <a:r>
              <a:rPr lang="en-US" altLang="zh-TW" sz="2800" smtClean="0"/>
              <a:t>         else p&gt;&gt;=1; </a:t>
            </a:r>
            <a:br>
              <a:rPr lang="en-US" altLang="zh-TW" sz="2800" smtClean="0"/>
            </a:br>
            <a:r>
              <a:rPr lang="en-US" altLang="zh-TW" sz="2800" smtClean="0"/>
              <a:t>      } </a:t>
            </a:r>
            <a:br>
              <a:rPr lang="en-US" altLang="zh-TW" sz="2800" smtClean="0"/>
            </a:br>
            <a:r>
              <a:rPr lang="en-US" altLang="zh-TW" sz="2800" smtClean="0"/>
              <a:t>      if (round&gt;maxr) {maxr=round;who=i;} </a:t>
            </a:r>
            <a:br>
              <a:rPr lang="en-US" altLang="zh-TW" sz="2800" smtClean="0"/>
            </a:br>
            <a:r>
              <a:rPr lang="en-US" altLang="zh-TW" sz="2800" smtClean="0"/>
              <a:t>   } </a:t>
            </a:r>
            <a:br>
              <a:rPr lang="en-US" altLang="zh-TW" sz="2800" smtClean="0"/>
            </a:br>
            <a:endParaRPr lang="en-US" altLang="zh-TW" sz="2800" smtClean="0"/>
          </a:p>
        </p:txBody>
      </p:sp>
    </p:spTree>
    <p:extLst>
      <p:ext uri="{BB962C8B-B14F-4D97-AF65-F5344CB8AC3E}">
        <p14:creationId xmlns:p14="http://schemas.microsoft.com/office/powerpoint/2010/main" val="3541118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0F4A3B31-5A4C-439D-8F46-DF9401FE5209}" type="slidenum">
              <a:rPr kumimoji="0" lang="en-US" altLang="zh-TW" sz="1400" b="0" smtClean="0"/>
              <a:pPr eaLnBrk="1" hangingPunct="1">
                <a:spcBef>
                  <a:spcPct val="0"/>
                </a:spcBef>
                <a:buClrTx/>
                <a:buSzTx/>
                <a:buFontTx/>
                <a:buNone/>
              </a:pPr>
              <a:t>26</a:t>
            </a:fld>
            <a:endParaRPr kumimoji="0" lang="en-US" altLang="zh-TW" sz="1400" b="0" smtClean="0"/>
          </a:p>
        </p:txBody>
      </p:sp>
      <p:sp>
        <p:nvSpPr>
          <p:cNvPr id="53251" name="Rectangle 2"/>
          <p:cNvSpPr>
            <a:spLocks noGrp="1" noChangeArrowheads="1"/>
          </p:cNvSpPr>
          <p:nvPr>
            <p:ph type="title"/>
          </p:nvPr>
        </p:nvSpPr>
        <p:spPr/>
        <p:txBody>
          <a:bodyPr/>
          <a:lstStyle/>
          <a:p>
            <a:pPr eaLnBrk="1" hangingPunct="1"/>
            <a:r>
              <a:rPr lang="en-US" altLang="zh-TW" smtClean="0"/>
              <a:t>Method 4 (</a:t>
            </a:r>
            <a:r>
              <a:rPr lang="zh-TW" altLang="en-US" smtClean="0"/>
              <a:t>空間換取時間</a:t>
            </a:r>
            <a:r>
              <a:rPr lang="en-US" altLang="zh-TW" smtClean="0"/>
              <a:t>)</a:t>
            </a:r>
          </a:p>
        </p:txBody>
      </p:sp>
      <p:sp>
        <p:nvSpPr>
          <p:cNvPr id="53252" name="Rectangle 3"/>
          <p:cNvSpPr>
            <a:spLocks noGrp="1" noChangeArrowheads="1"/>
          </p:cNvSpPr>
          <p:nvPr>
            <p:ph type="body" idx="1"/>
          </p:nvPr>
        </p:nvSpPr>
        <p:spPr/>
        <p:txBody>
          <a:bodyPr/>
          <a:lstStyle/>
          <a:p>
            <a:pPr eaLnBrk="1" hangingPunct="1">
              <a:lnSpc>
                <a:spcPct val="80000"/>
              </a:lnSpc>
            </a:pPr>
            <a:r>
              <a:rPr lang="en-US" altLang="zh-TW" sz="2400" smtClean="0"/>
              <a:t>for (i=1;i&lt;100000;i++)    use method 3 and store the result in an array x[]</a:t>
            </a:r>
          </a:p>
          <a:p>
            <a:pPr eaLnBrk="1" hangingPunct="1">
              <a:lnSpc>
                <a:spcPct val="80000"/>
              </a:lnSpc>
            </a:pPr>
            <a:r>
              <a:rPr lang="en-US" altLang="zh-TW" sz="2400" smtClean="0"/>
              <a:t>For (i=100000;i&lt;=1000000;i++) { </a:t>
            </a:r>
            <a:br>
              <a:rPr lang="en-US" altLang="zh-TW" sz="2400" smtClean="0"/>
            </a:br>
            <a:r>
              <a:rPr lang="en-US" altLang="zh-TW" sz="2400" smtClean="0"/>
              <a:t>      p=i; </a:t>
            </a:r>
            <a:br>
              <a:rPr lang="en-US" altLang="zh-TW" sz="2400" smtClean="0"/>
            </a:br>
            <a:r>
              <a:rPr lang="en-US" altLang="zh-TW" sz="2400" smtClean="0"/>
              <a:t>      round=0; </a:t>
            </a:r>
            <a:br>
              <a:rPr lang="en-US" altLang="zh-TW" sz="2400" smtClean="0"/>
            </a:br>
            <a:r>
              <a:rPr lang="en-US" altLang="zh-TW" sz="2400" smtClean="0"/>
              <a:t>      while (p&gt;=100000) { </a:t>
            </a:r>
            <a:br>
              <a:rPr lang="en-US" altLang="zh-TW" sz="2400" smtClean="0"/>
            </a:br>
            <a:r>
              <a:rPr lang="en-US" altLang="zh-TW" sz="2400" smtClean="0"/>
              <a:t>         round++; </a:t>
            </a:r>
            <a:br>
              <a:rPr lang="en-US" altLang="zh-TW" sz="2400" smtClean="0"/>
            </a:br>
            <a:r>
              <a:rPr lang="en-US" altLang="zh-TW" sz="2400" smtClean="0"/>
              <a:t>         if (p&amp;1) {round++; p+=(p&gt;&gt;1)+1;} </a:t>
            </a:r>
            <a:br>
              <a:rPr lang="en-US" altLang="zh-TW" sz="2400" smtClean="0"/>
            </a:br>
            <a:r>
              <a:rPr lang="en-US" altLang="zh-TW" sz="2400" smtClean="0"/>
              <a:t>         else p&gt;&gt;=1; </a:t>
            </a:r>
            <a:br>
              <a:rPr lang="en-US" altLang="zh-TW" sz="2400" smtClean="0"/>
            </a:br>
            <a:r>
              <a:rPr lang="en-US" altLang="zh-TW" sz="2400" smtClean="0"/>
              <a:t>      } </a:t>
            </a:r>
            <a:br>
              <a:rPr lang="en-US" altLang="zh-TW" sz="2400" smtClean="0"/>
            </a:br>
            <a:r>
              <a:rPr lang="en-US" altLang="zh-TW" sz="2400" smtClean="0"/>
              <a:t>      round+=x[p]; </a:t>
            </a:r>
            <a:br>
              <a:rPr lang="en-US" altLang="zh-TW" sz="2400" smtClean="0"/>
            </a:br>
            <a:r>
              <a:rPr lang="en-US" altLang="zh-TW" sz="2400" smtClean="0"/>
              <a:t>      if (round&gt;maxr) {maxr=round; who=i;} </a:t>
            </a:r>
            <a:br>
              <a:rPr lang="en-US" altLang="zh-TW" sz="2400" smtClean="0"/>
            </a:br>
            <a:r>
              <a:rPr lang="en-US" altLang="zh-TW" sz="2400" smtClean="0"/>
              <a:t>   } </a:t>
            </a:r>
            <a:br>
              <a:rPr lang="en-US" altLang="zh-TW" sz="2400" smtClean="0"/>
            </a:br>
            <a:endParaRPr lang="en-US" altLang="zh-TW" sz="2400" smtClean="0"/>
          </a:p>
        </p:txBody>
      </p:sp>
    </p:spTree>
    <p:extLst>
      <p:ext uri="{BB962C8B-B14F-4D97-AF65-F5344CB8AC3E}">
        <p14:creationId xmlns:p14="http://schemas.microsoft.com/office/powerpoint/2010/main" val="1721644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0A36C6C3-3748-4B95-9B74-8F7824694F63}" type="slidenum">
              <a:rPr kumimoji="0" lang="en-US" altLang="zh-TW" sz="1400" b="0" smtClean="0"/>
              <a:pPr eaLnBrk="1" hangingPunct="1">
                <a:spcBef>
                  <a:spcPct val="0"/>
                </a:spcBef>
                <a:buClrTx/>
                <a:buSzTx/>
                <a:buFontTx/>
                <a:buNone/>
              </a:pPr>
              <a:t>27</a:t>
            </a:fld>
            <a:endParaRPr kumimoji="0" lang="en-US" altLang="zh-TW" sz="1400" b="0" smtClean="0"/>
          </a:p>
        </p:txBody>
      </p:sp>
      <p:sp>
        <p:nvSpPr>
          <p:cNvPr id="54275" name="Rectangle 2"/>
          <p:cNvSpPr>
            <a:spLocks noGrp="1" noChangeArrowheads="1"/>
          </p:cNvSpPr>
          <p:nvPr>
            <p:ph type="title"/>
          </p:nvPr>
        </p:nvSpPr>
        <p:spPr/>
        <p:txBody>
          <a:bodyPr/>
          <a:lstStyle/>
          <a:p>
            <a:pPr eaLnBrk="1" hangingPunct="1"/>
            <a:r>
              <a:rPr lang="en-US" altLang="zh-TW" smtClean="0"/>
              <a:t>An experimental result</a:t>
            </a:r>
          </a:p>
        </p:txBody>
      </p:sp>
      <p:sp>
        <p:nvSpPr>
          <p:cNvPr id="54276" name="Rectangle 3"/>
          <p:cNvSpPr>
            <a:spLocks noGrp="1" noChangeArrowheads="1"/>
          </p:cNvSpPr>
          <p:nvPr>
            <p:ph type="body" idx="1"/>
          </p:nvPr>
        </p:nvSpPr>
        <p:spPr/>
        <p:txBody>
          <a:bodyPr/>
          <a:lstStyle/>
          <a:p>
            <a:pPr eaLnBrk="1" hangingPunct="1"/>
            <a:r>
              <a:rPr lang="en-US" altLang="zh-TW" smtClean="0"/>
              <a:t>Method1: total 3516 ms</a:t>
            </a:r>
          </a:p>
          <a:p>
            <a:pPr eaLnBrk="1" hangingPunct="1"/>
            <a:r>
              <a:rPr lang="en-US" altLang="zh-TW" smtClean="0"/>
              <a:t>Method2: total 1093 ms</a:t>
            </a:r>
          </a:p>
          <a:p>
            <a:pPr eaLnBrk="1" hangingPunct="1"/>
            <a:r>
              <a:rPr lang="en-US" altLang="zh-TW" smtClean="0"/>
              <a:t>Method3: total 750 ms </a:t>
            </a:r>
          </a:p>
          <a:p>
            <a:pPr eaLnBrk="1" hangingPunct="1"/>
            <a:r>
              <a:rPr lang="en-US" altLang="zh-TW" smtClean="0"/>
              <a:t>Method4: total 203 ms </a:t>
            </a:r>
            <a:br>
              <a:rPr lang="en-US" altLang="zh-TW" smtClean="0"/>
            </a:br>
            <a:endParaRPr lang="en-US" altLang="zh-TW" smtClean="0"/>
          </a:p>
        </p:txBody>
      </p:sp>
    </p:spTree>
    <p:extLst>
      <p:ext uri="{BB962C8B-B14F-4D97-AF65-F5344CB8AC3E}">
        <p14:creationId xmlns:p14="http://schemas.microsoft.com/office/powerpoint/2010/main" val="495378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261601EA-9CBB-4061-A1D5-52EB135E18C5}" type="slidenum">
              <a:rPr kumimoji="0" lang="en-US" altLang="zh-TW" sz="1400" b="0" smtClean="0"/>
              <a:pPr eaLnBrk="1" hangingPunct="1">
                <a:spcBef>
                  <a:spcPct val="0"/>
                </a:spcBef>
                <a:buClrTx/>
                <a:buSzTx/>
                <a:buFontTx/>
                <a:buNone/>
              </a:pPr>
              <a:t>28</a:t>
            </a:fld>
            <a:endParaRPr kumimoji="0" lang="en-US" altLang="zh-TW" sz="1400" b="0" smtClean="0"/>
          </a:p>
        </p:txBody>
      </p:sp>
      <p:sp>
        <p:nvSpPr>
          <p:cNvPr id="55299" name="Rectangle 2"/>
          <p:cNvSpPr>
            <a:spLocks noGrp="1" noChangeArrowheads="1"/>
          </p:cNvSpPr>
          <p:nvPr>
            <p:ph type="title"/>
          </p:nvPr>
        </p:nvSpPr>
        <p:spPr/>
        <p:txBody>
          <a:bodyPr/>
          <a:lstStyle/>
          <a:p>
            <a:pPr eaLnBrk="1" hangingPunct="1"/>
            <a:endParaRPr lang="zh-TW" altLang="zh-TW" smtClean="0"/>
          </a:p>
        </p:txBody>
      </p:sp>
      <p:sp>
        <p:nvSpPr>
          <p:cNvPr id="55300" name="Rectangle 3"/>
          <p:cNvSpPr>
            <a:spLocks noGrp="1" noChangeArrowheads="1"/>
          </p:cNvSpPr>
          <p:nvPr>
            <p:ph type="body" idx="1"/>
          </p:nvPr>
        </p:nvSpPr>
        <p:spPr/>
        <p:txBody>
          <a:bodyPr/>
          <a:lstStyle/>
          <a:p>
            <a:pPr eaLnBrk="1" hangingPunct="1"/>
            <a:r>
              <a:rPr lang="en-US" altLang="zh-TW" smtClean="0"/>
              <a:t>Recall the </a:t>
            </a:r>
            <a:r>
              <a:rPr lang="en-US" altLang="zh-TW" smtClean="0">
                <a:solidFill>
                  <a:schemeClr val="tx1"/>
                </a:solidFill>
              </a:rPr>
              <a:t>bad recursions</a:t>
            </a:r>
            <a:r>
              <a:rPr lang="en-US" altLang="zh-TW" smtClean="0"/>
              <a:t> in the </a:t>
            </a:r>
            <a:r>
              <a:rPr lang="en-US" altLang="zh-TW" smtClean="0">
                <a:solidFill>
                  <a:schemeClr val="tx1"/>
                </a:solidFill>
              </a:rPr>
              <a:t>Fibonacci number</a:t>
            </a:r>
          </a:p>
          <a:p>
            <a:pPr eaLnBrk="1" hangingPunct="1"/>
            <a:r>
              <a:rPr lang="en-US" altLang="zh-TW" smtClean="0"/>
              <a:t>A general rule is</a:t>
            </a:r>
          </a:p>
          <a:p>
            <a:pPr lvl="1" eaLnBrk="1" hangingPunct="1"/>
            <a:r>
              <a:rPr lang="en-US" altLang="zh-TW" smtClean="0"/>
              <a:t>Avoid repetition of computation</a:t>
            </a:r>
          </a:p>
          <a:p>
            <a:pPr eaLnBrk="1" hangingPunct="1"/>
            <a:r>
              <a:rPr lang="en-US" altLang="zh-TW" smtClean="0"/>
              <a:t>A simple method (but not necessarily the best)</a:t>
            </a:r>
          </a:p>
          <a:p>
            <a:pPr lvl="1" eaLnBrk="1" hangingPunct="1"/>
            <a:r>
              <a:rPr lang="en-US" altLang="zh-TW" smtClean="0"/>
              <a:t>Record the results for later uses </a:t>
            </a:r>
            <a:br>
              <a:rPr lang="en-US" altLang="zh-TW" smtClean="0"/>
            </a:br>
            <a:r>
              <a:rPr lang="en-US" altLang="zh-TW" smtClean="0"/>
              <a:t>this is the so-called </a:t>
            </a:r>
            <a:r>
              <a:rPr lang="en-US" altLang="zh-TW" i="1" smtClean="0"/>
              <a:t>Dynamic Programming</a:t>
            </a:r>
          </a:p>
          <a:p>
            <a:pPr eaLnBrk="1" hangingPunct="1"/>
            <a:endParaRPr lang="en-US" altLang="zh-TW" smtClean="0"/>
          </a:p>
        </p:txBody>
      </p:sp>
    </p:spTree>
    <p:extLst>
      <p:ext uri="{BB962C8B-B14F-4D97-AF65-F5344CB8AC3E}">
        <p14:creationId xmlns:p14="http://schemas.microsoft.com/office/powerpoint/2010/main" val="3490844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Exercises -- DP</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86777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find maximum by recursion </a:t>
            </a:r>
            <a:endParaRPr lang="zh-TW" altLang="en-US" dirty="0"/>
          </a:p>
        </p:txBody>
      </p:sp>
      <p:sp>
        <p:nvSpPr>
          <p:cNvPr id="3" name="內容版面配置區 2"/>
          <p:cNvSpPr>
            <a:spLocks noGrp="1"/>
          </p:cNvSpPr>
          <p:nvPr>
            <p:ph idx="1"/>
          </p:nvPr>
        </p:nvSpPr>
        <p:spPr/>
        <p:txBody>
          <a:bodyPr/>
          <a:lstStyle/>
          <a:p>
            <a:r>
              <a:rPr lang="zh-TW" altLang="en-US" dirty="0" smtClean="0"/>
              <a:t>求某問題在資料</a:t>
            </a:r>
            <a:r>
              <a:rPr lang="en-US" altLang="zh-TW" dirty="0" smtClean="0"/>
              <a:t>S</a:t>
            </a:r>
            <a:r>
              <a:rPr lang="zh-TW" altLang="en-US" dirty="0" smtClean="0"/>
              <a:t>上的解</a:t>
            </a:r>
            <a:endParaRPr lang="en-US" altLang="zh-TW" dirty="0" smtClean="0"/>
          </a:p>
          <a:p>
            <a:pPr lvl="1"/>
            <a:r>
              <a:rPr lang="en-US" altLang="zh-TW" dirty="0" smtClean="0"/>
              <a:t>Find f(S) for some function f and data set S</a:t>
            </a:r>
          </a:p>
          <a:p>
            <a:pPr lvl="1"/>
            <a:r>
              <a:rPr lang="en-US" altLang="zh-TW" dirty="0" smtClean="0"/>
              <a:t>F=max, S=array A[0..N-1]</a:t>
            </a:r>
          </a:p>
          <a:p>
            <a:r>
              <a:rPr lang="zh-TW" altLang="en-US" dirty="0" smtClean="0"/>
              <a:t>思考</a:t>
            </a:r>
            <a:r>
              <a:rPr lang="en-US" altLang="zh-TW" dirty="0" smtClean="0"/>
              <a:t>: </a:t>
            </a:r>
            <a:r>
              <a:rPr lang="zh-TW" altLang="en-US" dirty="0" smtClean="0"/>
              <a:t>如果已知此問題在一部份資料上的解時，</a:t>
            </a:r>
            <a:r>
              <a:rPr lang="zh-TW" altLang="en-US" dirty="0"/>
              <a:t>如何求得最終之</a:t>
            </a:r>
            <a:r>
              <a:rPr lang="zh-TW" altLang="en-US" dirty="0" smtClean="0"/>
              <a:t>解</a:t>
            </a:r>
            <a:endParaRPr lang="en-US" altLang="zh-TW" dirty="0" smtClean="0"/>
          </a:p>
          <a:p>
            <a:pPr lvl="1"/>
            <a:r>
              <a:rPr lang="en-US" altLang="zh-TW" dirty="0" smtClean="0"/>
              <a:t>How to construct f(S) from f(S’) for some subset(s) of S</a:t>
            </a:r>
          </a:p>
          <a:p>
            <a:pPr lvl="1"/>
            <a:r>
              <a:rPr lang="en-US" altLang="zh-TW" dirty="0" smtClean="0"/>
              <a:t>How to find max(A[0..N-1]) from max(A[0..N-2])</a:t>
            </a:r>
            <a:endParaRPr lang="zh-TW" altLang="en-US" dirty="0"/>
          </a:p>
        </p:txBody>
      </p:sp>
    </p:spTree>
    <p:extLst>
      <p:ext uri="{BB962C8B-B14F-4D97-AF65-F5344CB8AC3E}">
        <p14:creationId xmlns:p14="http://schemas.microsoft.com/office/powerpoint/2010/main" val="1286250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Dynamic programming</a:t>
            </a:r>
            <a:endParaRPr lang="zh-TW" altLang="en-US" dirty="0"/>
          </a:p>
        </p:txBody>
      </p:sp>
      <p:sp>
        <p:nvSpPr>
          <p:cNvPr id="5" name="內容版面配置區 4"/>
          <p:cNvSpPr>
            <a:spLocks noGrp="1"/>
          </p:cNvSpPr>
          <p:nvPr>
            <p:ph sz="half" idx="1"/>
          </p:nvPr>
        </p:nvSpPr>
        <p:spPr/>
        <p:txBody>
          <a:bodyPr>
            <a:normAutofit/>
          </a:bodyPr>
          <a:lstStyle/>
          <a:p>
            <a:r>
              <a:rPr lang="en-US" altLang="zh-TW" dirty="0" smtClean="0"/>
              <a:t>a05, Fibonacci,  lazy DP (top-down </a:t>
            </a:r>
            <a:r>
              <a:rPr lang="en-US" altLang="zh-TW" dirty="0" err="1" smtClean="0"/>
              <a:t>memoization</a:t>
            </a:r>
            <a:r>
              <a:rPr lang="en-US" altLang="zh-TW" dirty="0" smtClean="0"/>
              <a:t> DP)</a:t>
            </a:r>
          </a:p>
          <a:p>
            <a:r>
              <a:rPr lang="en-US" altLang="zh-TW" dirty="0" smtClean="0"/>
              <a:t>B06: spaceship</a:t>
            </a:r>
          </a:p>
          <a:p>
            <a:r>
              <a:rPr lang="en-US" altLang="zh-TW" dirty="0" smtClean="0"/>
              <a:t>a06, </a:t>
            </a:r>
            <a:r>
              <a:rPr lang="en-US" altLang="zh-TW" dirty="0" err="1" smtClean="0"/>
              <a:t>indep</a:t>
            </a:r>
            <a:r>
              <a:rPr lang="en-US" altLang="zh-TW" dirty="0" smtClean="0"/>
              <a:t>. On path</a:t>
            </a:r>
          </a:p>
          <a:p>
            <a:r>
              <a:rPr lang="en-US" altLang="zh-TW" dirty="0" smtClean="0"/>
              <a:t>b04, max independent set of tree [optional]</a:t>
            </a:r>
          </a:p>
          <a:p>
            <a:r>
              <a:rPr lang="pl-PL" altLang="zh-TW" dirty="0" smtClean="0"/>
              <a:t>a08, max segment(1d)</a:t>
            </a:r>
            <a:r>
              <a:rPr lang="en-US" altLang="zh-TW" dirty="0" smtClean="0"/>
              <a:t/>
            </a:r>
            <a:br>
              <a:rPr lang="en-US" altLang="zh-TW" dirty="0" smtClean="0"/>
            </a:br>
            <a:r>
              <a:rPr lang="pl-PL" altLang="zh-TW" dirty="0" smtClean="0"/>
              <a:t>b08, max segment(1d)</a:t>
            </a:r>
            <a:endParaRPr lang="zh-TW" altLang="en-US" dirty="0"/>
          </a:p>
        </p:txBody>
      </p:sp>
      <p:sp>
        <p:nvSpPr>
          <p:cNvPr id="6" name="內容版面配置區 5"/>
          <p:cNvSpPr>
            <a:spLocks noGrp="1"/>
          </p:cNvSpPr>
          <p:nvPr>
            <p:ph sz="half" idx="2"/>
          </p:nvPr>
        </p:nvSpPr>
        <p:spPr/>
        <p:txBody>
          <a:bodyPr>
            <a:normAutofit/>
          </a:bodyPr>
          <a:lstStyle/>
          <a:p>
            <a:r>
              <a:rPr lang="pl-PL" altLang="zh-TW" dirty="0" smtClean="0"/>
              <a:t>b09, jewel collection</a:t>
            </a:r>
            <a:endParaRPr lang="en-US" altLang="zh-TW" dirty="0" smtClean="0"/>
          </a:p>
          <a:p>
            <a:r>
              <a:rPr lang="pl-PL" altLang="zh-TW" dirty="0" smtClean="0"/>
              <a:t>b10, sum-of-subset</a:t>
            </a:r>
            <a:endParaRPr lang="en-US" altLang="zh-TW" dirty="0" smtClean="0"/>
          </a:p>
          <a:p>
            <a:r>
              <a:rPr lang="pl-PL" altLang="zh-TW" dirty="0" smtClean="0"/>
              <a:t>B13:</a:t>
            </a:r>
            <a:r>
              <a:rPr lang="en-US" altLang="zh-TW" dirty="0" smtClean="0"/>
              <a:t> Hypercube</a:t>
            </a:r>
            <a:r>
              <a:rPr lang="zh-TW" altLang="zh-TW" dirty="0" smtClean="0"/>
              <a:t>路徑</a:t>
            </a:r>
            <a:r>
              <a:rPr lang="en-US" altLang="zh-TW" dirty="0" smtClean="0"/>
              <a:t>[optional]</a:t>
            </a:r>
          </a:p>
          <a:p>
            <a:r>
              <a:rPr lang="en-US" altLang="zh-TW" dirty="0" smtClean="0"/>
              <a:t>B15: cutting sticks  B19,B20: Nearest and Farthest Pairs</a:t>
            </a:r>
          </a:p>
        </p:txBody>
      </p:sp>
    </p:spTree>
    <p:extLst>
      <p:ext uri="{BB962C8B-B14F-4D97-AF65-F5344CB8AC3E}">
        <p14:creationId xmlns:p14="http://schemas.microsoft.com/office/powerpoint/2010/main" val="223943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a05, Fibonacci, </a:t>
            </a:r>
            <a:r>
              <a:rPr lang="en-US" altLang="zh-TW" dirty="0" smtClean="0"/>
              <a:t>[</a:t>
            </a:r>
            <a:r>
              <a:rPr lang="zh-TW" altLang="en-US" dirty="0" smtClean="0"/>
              <a:t>不列入習題</a:t>
            </a:r>
            <a:r>
              <a:rPr lang="en-US" altLang="zh-TW" dirty="0" smtClean="0"/>
              <a:t>]</a:t>
            </a:r>
            <a:br>
              <a:rPr lang="en-US" altLang="zh-TW" dirty="0" smtClean="0"/>
            </a:br>
            <a:r>
              <a:rPr lang="en-US" altLang="zh-TW" dirty="0" smtClean="0"/>
              <a:t>lazy DP (top-down </a:t>
            </a:r>
            <a:r>
              <a:rPr lang="en-US" altLang="zh-TW" dirty="0" err="1" smtClean="0"/>
              <a:t>memoization</a:t>
            </a:r>
            <a:r>
              <a:rPr lang="en-US" altLang="zh-TW" dirty="0" smtClean="0"/>
              <a:t> DP)</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479847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B06: </a:t>
            </a:r>
            <a:r>
              <a:rPr lang="en-US" altLang="zh-TW" dirty="0" smtClean="0"/>
              <a:t>spaceship</a:t>
            </a:r>
            <a:br>
              <a:rPr lang="en-US" altLang="zh-TW" dirty="0" smtClean="0"/>
            </a:br>
            <a:r>
              <a:rPr lang="en-US" altLang="zh-TW" dirty="0" smtClean="0"/>
              <a:t>DP</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N stages. For each stage, the ship passes with one of the two statuses. </a:t>
            </a:r>
          </a:p>
          <a:p>
            <a:r>
              <a:rPr lang="en-US" altLang="zh-TW" dirty="0" smtClean="0"/>
              <a:t>The cost from gates </a:t>
            </a:r>
            <a:r>
              <a:rPr lang="en-US" altLang="zh-TW" dirty="0" err="1" smtClean="0"/>
              <a:t>i</a:t>
            </a:r>
            <a:r>
              <a:rPr lang="en-US" altLang="zh-TW" dirty="0" smtClean="0"/>
              <a:t> to i+1 depends only on the statuses on the two gates</a:t>
            </a:r>
          </a:p>
          <a:p>
            <a:pPr lvl="1"/>
            <a:r>
              <a:rPr lang="zh-TW" altLang="en-US" dirty="0"/>
              <a:t>過去種種譬如昨日</a:t>
            </a:r>
            <a:r>
              <a:rPr lang="zh-TW" altLang="en-US" dirty="0" smtClean="0"/>
              <a:t>死</a:t>
            </a:r>
            <a:r>
              <a:rPr lang="en-US" altLang="zh-TW" dirty="0" smtClean="0"/>
              <a:t>, but cannot determine which of the two statuses is better</a:t>
            </a:r>
            <a:r>
              <a:rPr lang="zh-TW" altLang="en-US" dirty="0" smtClean="0"/>
              <a:t> </a:t>
            </a:r>
            <a:r>
              <a:rPr lang="en-US" altLang="zh-TW" dirty="0" smtClean="0"/>
              <a:t>=&gt; record both =&gt; DP</a:t>
            </a:r>
          </a:p>
          <a:p>
            <a:r>
              <a:rPr lang="en-US" altLang="zh-TW" dirty="0" smtClean="0"/>
              <a:t>Let t1(</a:t>
            </a:r>
            <a:r>
              <a:rPr lang="en-US" altLang="zh-TW" dirty="0" err="1" smtClean="0"/>
              <a:t>i</a:t>
            </a:r>
            <a:r>
              <a:rPr lang="en-US" altLang="zh-TW" dirty="0" smtClean="0"/>
              <a:t>) and t2(</a:t>
            </a:r>
            <a:r>
              <a:rPr lang="en-US" altLang="zh-TW" dirty="0" err="1" smtClean="0"/>
              <a:t>i</a:t>
            </a:r>
            <a:r>
              <a:rPr lang="en-US" altLang="zh-TW" dirty="0" smtClean="0"/>
              <a:t>) be the best costs for travelling from starting point to gate </a:t>
            </a:r>
            <a:r>
              <a:rPr lang="en-US" altLang="zh-TW" dirty="0" err="1" smtClean="0"/>
              <a:t>i</a:t>
            </a:r>
            <a:r>
              <a:rPr lang="en-US" altLang="zh-TW" dirty="0" smtClean="0"/>
              <a:t> with status 1 and 2, respectively. </a:t>
            </a:r>
            <a:endParaRPr lang="zh-TW" altLang="en-US" dirty="0"/>
          </a:p>
        </p:txBody>
      </p:sp>
    </p:spTree>
    <p:extLst>
      <p:ext uri="{BB962C8B-B14F-4D97-AF65-F5344CB8AC3E}">
        <p14:creationId xmlns:p14="http://schemas.microsoft.com/office/powerpoint/2010/main" val="3430914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smtClean="0"/>
              <a:t>Status 1 in a[ ] and status 2 in b[ ]</a:t>
            </a:r>
          </a:p>
          <a:p>
            <a:r>
              <a:rPr lang="en-US" altLang="zh-TW" dirty="0" smtClean="0"/>
              <a:t>			x1=t1+(long)abs(a[</a:t>
            </a:r>
            <a:r>
              <a:rPr lang="en-US" altLang="zh-TW" dirty="0" err="1" smtClean="0"/>
              <a:t>i</a:t>
            </a:r>
            <a:r>
              <a:rPr lang="en-US" altLang="zh-TW" dirty="0" smtClean="0"/>
              <a:t>]-a[i-1]);</a:t>
            </a:r>
          </a:p>
          <a:p>
            <a:r>
              <a:rPr lang="en-US" altLang="zh-TW" dirty="0" smtClean="0"/>
              <a:t>			y1=t2+(long)abs(a[</a:t>
            </a:r>
            <a:r>
              <a:rPr lang="en-US" altLang="zh-TW" dirty="0" err="1" smtClean="0"/>
              <a:t>i</a:t>
            </a:r>
            <a:r>
              <a:rPr lang="en-US" altLang="zh-TW" dirty="0" smtClean="0"/>
              <a:t>]-b[i-1]);</a:t>
            </a:r>
          </a:p>
          <a:p>
            <a:r>
              <a:rPr lang="en-US" altLang="zh-TW" dirty="0" smtClean="0"/>
              <a:t>			x2=t1+(long)abs(b[</a:t>
            </a:r>
            <a:r>
              <a:rPr lang="en-US" altLang="zh-TW" dirty="0" err="1" smtClean="0"/>
              <a:t>i</a:t>
            </a:r>
            <a:r>
              <a:rPr lang="en-US" altLang="zh-TW" dirty="0" smtClean="0"/>
              <a:t>]-a[i-1]);</a:t>
            </a:r>
          </a:p>
          <a:p>
            <a:r>
              <a:rPr lang="en-US" altLang="zh-TW" dirty="0" smtClean="0"/>
              <a:t>			y2=t2+(long)abs(b[</a:t>
            </a:r>
            <a:r>
              <a:rPr lang="en-US" altLang="zh-TW" dirty="0" err="1" smtClean="0"/>
              <a:t>i</a:t>
            </a:r>
            <a:r>
              <a:rPr lang="en-US" altLang="zh-TW" dirty="0" smtClean="0"/>
              <a:t>]-b[i-1]);</a:t>
            </a:r>
          </a:p>
          <a:p>
            <a:r>
              <a:rPr lang="en-US" altLang="zh-TW" dirty="0" smtClean="0"/>
              <a:t>			t1=MIN2(x1,y1);</a:t>
            </a:r>
          </a:p>
          <a:p>
            <a:r>
              <a:rPr lang="en-US" altLang="zh-TW" dirty="0" smtClean="0"/>
              <a:t>			t2=MIN2(x2,y2);</a:t>
            </a:r>
          </a:p>
          <a:p>
            <a:r>
              <a:rPr lang="en-US" altLang="zh-TW" dirty="0" smtClean="0"/>
              <a:t>Do not use Lazy DP</a:t>
            </a:r>
          </a:p>
          <a:p>
            <a:pPr lvl="1"/>
            <a:r>
              <a:rPr lang="en-US" altLang="zh-TW" dirty="0" smtClean="0"/>
              <a:t>When computation sequence is easy</a:t>
            </a:r>
          </a:p>
          <a:p>
            <a:pPr lvl="1"/>
            <a:r>
              <a:rPr lang="en-US" altLang="zh-TW" dirty="0" smtClean="0"/>
              <a:t>Recursion depth too large</a:t>
            </a:r>
            <a:endParaRPr lang="zh-TW" altLang="en-US" dirty="0"/>
          </a:p>
        </p:txBody>
      </p:sp>
    </p:spTree>
    <p:extLst>
      <p:ext uri="{BB962C8B-B14F-4D97-AF65-F5344CB8AC3E}">
        <p14:creationId xmlns:p14="http://schemas.microsoft.com/office/powerpoint/2010/main" val="3155442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a06, </a:t>
            </a:r>
            <a:r>
              <a:rPr lang="en-US" altLang="zh-TW" dirty="0" err="1"/>
              <a:t>indep</a:t>
            </a:r>
            <a:r>
              <a:rPr lang="en-US" altLang="zh-TW" dirty="0"/>
              <a:t>. On path</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t>Peter</a:t>
            </a:r>
            <a:r>
              <a:rPr lang="zh-TW" altLang="zh-TW" dirty="0"/>
              <a:t>是一個優秀的表演者，他接到許多的邀約，每天均有一場。每一場表演都可以得到某些金額的報酬，但是為了表演的品質</a:t>
            </a:r>
            <a:r>
              <a:rPr lang="en-US" altLang="zh-TW" dirty="0"/>
              <a:t>Peter</a:t>
            </a:r>
            <a:r>
              <a:rPr lang="zh-TW" altLang="zh-TW" dirty="0"/>
              <a:t>絕對不會連續兩天都進行表演，請你寫一支程式協助他決定應該接受那些表演以得到最大的報酬。</a:t>
            </a:r>
          </a:p>
          <a:p>
            <a:r>
              <a:rPr lang="zh-TW" altLang="zh-TW" dirty="0"/>
              <a:t>這是一個在圖為</a:t>
            </a:r>
            <a:r>
              <a:rPr lang="en-US" altLang="zh-TW" dirty="0"/>
              <a:t>path</a:t>
            </a:r>
            <a:r>
              <a:rPr lang="zh-TW" altLang="zh-TW" dirty="0"/>
              <a:t>時的</a:t>
            </a:r>
            <a:r>
              <a:rPr lang="en-US" altLang="zh-TW" dirty="0"/>
              <a:t>maximum independent set</a:t>
            </a:r>
            <a:r>
              <a:rPr lang="zh-TW" altLang="zh-TW" dirty="0"/>
              <a:t>問題。我們可將其視為一個正整數的一維陣列，對於所給的正整數陣列</a:t>
            </a:r>
            <a:r>
              <a:rPr lang="en-US" altLang="zh-TW" i="1" dirty="0"/>
              <a:t>A</a:t>
            </a:r>
            <a:r>
              <a:rPr lang="zh-TW" altLang="zh-TW" dirty="0"/>
              <a:t>，目標是找一個總和最大的獨立集，在此一個集合被稱為獨立集如果每有任兩個相連的元素被選中，也就是說，若 </a:t>
            </a:r>
            <a:r>
              <a:rPr lang="en-US" altLang="zh-TW" i="1" dirty="0"/>
              <a:t>A</a:t>
            </a:r>
            <a:r>
              <a:rPr lang="en-US" altLang="zh-TW" dirty="0"/>
              <a:t>[</a:t>
            </a:r>
            <a:r>
              <a:rPr lang="en-US" altLang="zh-TW" i="1" dirty="0" err="1"/>
              <a:t>i</a:t>
            </a:r>
            <a:r>
              <a:rPr lang="en-US" altLang="zh-TW" dirty="0"/>
              <a:t>]</a:t>
            </a:r>
            <a:r>
              <a:rPr lang="zh-TW" altLang="zh-TW" dirty="0"/>
              <a:t>在此集合中，則</a:t>
            </a:r>
            <a:r>
              <a:rPr lang="en-US" altLang="zh-TW" i="1" dirty="0"/>
              <a:t>A</a:t>
            </a:r>
            <a:r>
              <a:rPr lang="en-US" altLang="zh-TW" dirty="0"/>
              <a:t>[</a:t>
            </a:r>
            <a:r>
              <a:rPr lang="en-US" altLang="zh-TW" i="1" dirty="0" err="1"/>
              <a:t>i</a:t>
            </a:r>
            <a:r>
              <a:rPr lang="en-US" altLang="zh-TW" i="1" dirty="0"/>
              <a:t> - </a:t>
            </a:r>
            <a:r>
              <a:rPr lang="en-US" altLang="zh-TW" dirty="0"/>
              <a:t>1]</a:t>
            </a:r>
            <a:r>
              <a:rPr lang="zh-TW" altLang="zh-TW" dirty="0"/>
              <a:t>與</a:t>
            </a:r>
            <a:r>
              <a:rPr lang="en-US" altLang="zh-TW" i="1" dirty="0"/>
              <a:t>A</a:t>
            </a:r>
            <a:r>
              <a:rPr lang="en-US" altLang="zh-TW" dirty="0"/>
              <a:t>[</a:t>
            </a:r>
            <a:r>
              <a:rPr lang="en-US" altLang="zh-TW" i="1" dirty="0" err="1"/>
              <a:t>i</a:t>
            </a:r>
            <a:r>
              <a:rPr lang="en-US" altLang="zh-TW" i="1" dirty="0"/>
              <a:t> </a:t>
            </a:r>
            <a:r>
              <a:rPr lang="en-US" altLang="zh-TW" dirty="0"/>
              <a:t>+ 1]</a:t>
            </a:r>
            <a:r>
              <a:rPr lang="zh-TW" altLang="zh-TW" dirty="0"/>
              <a:t>都不在此集合中。</a:t>
            </a:r>
            <a:endParaRPr lang="zh-TW" altLang="en-US" dirty="0"/>
          </a:p>
        </p:txBody>
      </p:sp>
    </p:spTree>
    <p:extLst>
      <p:ext uri="{BB962C8B-B14F-4D97-AF65-F5344CB8AC3E}">
        <p14:creationId xmlns:p14="http://schemas.microsoft.com/office/powerpoint/2010/main" val="2444745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smtClean="0"/>
              <a:t>Analysis</a:t>
            </a:r>
            <a:r>
              <a:rPr lang="en-US" altLang="zh-TW" dirty="0"/>
              <a:t>: </a:t>
            </a:r>
            <a:r>
              <a:rPr lang="zh-TW" altLang="zh-TW" dirty="0"/>
              <a:t>在一個正整數的</a:t>
            </a:r>
            <a:r>
              <a:rPr lang="en-US" altLang="zh-TW" dirty="0"/>
              <a:t>array</a:t>
            </a:r>
            <a:r>
              <a:rPr lang="zh-TW" altLang="zh-TW" dirty="0"/>
              <a:t>中找出一些不相臨的格子使得總和最大</a:t>
            </a:r>
            <a:r>
              <a:rPr lang="en-US" altLang="zh-TW" dirty="0"/>
              <a:t>, </a:t>
            </a:r>
            <a:r>
              <a:rPr lang="zh-TW" altLang="zh-TW" dirty="0"/>
              <a:t>考慮如果從左往右找</a:t>
            </a:r>
            <a:r>
              <a:rPr lang="en-US" altLang="zh-TW" dirty="0"/>
              <a:t>, greedy</a:t>
            </a:r>
            <a:r>
              <a:rPr lang="zh-TW" altLang="zh-TW" dirty="0"/>
              <a:t>選取</a:t>
            </a:r>
            <a:r>
              <a:rPr lang="en-US" altLang="zh-TW" dirty="0"/>
              <a:t>=&gt;</a:t>
            </a:r>
            <a:r>
              <a:rPr lang="zh-TW" altLang="zh-TW" dirty="0"/>
              <a:t>不會是</a:t>
            </a:r>
            <a:r>
              <a:rPr lang="zh-TW" altLang="zh-TW" dirty="0" smtClean="0"/>
              <a:t>最佳</a:t>
            </a:r>
            <a:endParaRPr lang="en-US" altLang="zh-TW" dirty="0" smtClean="0"/>
          </a:p>
          <a:p>
            <a:pPr marL="742950" lvl="2" indent="-342900"/>
            <a:r>
              <a:rPr lang="en-US" altLang="zh-TW" dirty="0" smtClean="0"/>
              <a:t>(10,10,10) how to choose</a:t>
            </a:r>
          </a:p>
          <a:p>
            <a:pPr marL="342900" lvl="1" indent="-342900">
              <a:buFont typeface="Arial" panose="020B0604020202020204" pitchFamily="34" charset="0"/>
              <a:buChar char="•"/>
            </a:pPr>
            <a:r>
              <a:rPr lang="en-US" altLang="zh-TW" dirty="0" smtClean="0"/>
              <a:t>A[i+1]</a:t>
            </a:r>
            <a:r>
              <a:rPr lang="zh-TW" altLang="en-US" dirty="0" smtClean="0"/>
              <a:t>是否能取只</a:t>
            </a:r>
            <a:r>
              <a:rPr lang="en-US" altLang="zh-TW" dirty="0" smtClean="0"/>
              <a:t>depend on A[</a:t>
            </a:r>
            <a:r>
              <a:rPr lang="en-US" altLang="zh-TW" dirty="0" err="1" smtClean="0"/>
              <a:t>i</a:t>
            </a:r>
            <a:r>
              <a:rPr lang="en-US" altLang="zh-TW" dirty="0" smtClean="0"/>
              <a:t>]</a:t>
            </a:r>
            <a:r>
              <a:rPr lang="zh-TW" altLang="en-US" dirty="0" smtClean="0"/>
              <a:t>是否被取，但與</a:t>
            </a:r>
            <a:r>
              <a:rPr lang="en-US" altLang="zh-TW" dirty="0" smtClean="0"/>
              <a:t>A[i-1]</a:t>
            </a:r>
            <a:r>
              <a:rPr lang="zh-TW" altLang="en-US" dirty="0" smtClean="0"/>
              <a:t>無關</a:t>
            </a:r>
            <a:r>
              <a:rPr lang="en-US" altLang="zh-TW" dirty="0" smtClean="0"/>
              <a:t>=&gt;</a:t>
            </a:r>
            <a:r>
              <a:rPr lang="zh-TW" altLang="en-US" dirty="0" smtClean="0"/>
              <a:t>紀錄</a:t>
            </a:r>
            <a:r>
              <a:rPr lang="en-US" altLang="zh-TW" dirty="0" smtClean="0"/>
              <a:t>A[</a:t>
            </a:r>
            <a:r>
              <a:rPr lang="en-US" altLang="zh-TW" dirty="0" err="1" smtClean="0"/>
              <a:t>i</a:t>
            </a:r>
            <a:r>
              <a:rPr lang="en-US" altLang="zh-TW" dirty="0" smtClean="0"/>
              <a:t>]</a:t>
            </a:r>
            <a:r>
              <a:rPr lang="zh-TW" altLang="en-US" dirty="0" smtClean="0"/>
              <a:t>或不取兩種最佳</a:t>
            </a:r>
            <a:r>
              <a:rPr lang="en-US" altLang="zh-TW" dirty="0" smtClean="0"/>
              <a:t>=&gt;</a:t>
            </a:r>
            <a:r>
              <a:rPr lang="zh-TW" altLang="zh-TW" dirty="0"/>
              <a:t>分成兩種</a:t>
            </a:r>
            <a:r>
              <a:rPr lang="zh-TW" altLang="zh-TW" dirty="0" smtClean="0"/>
              <a:t>情形</a:t>
            </a:r>
            <a:r>
              <a:rPr lang="zh-TW" altLang="en-US" dirty="0" smtClean="0"/>
              <a:t> </a:t>
            </a:r>
            <a:r>
              <a:rPr lang="en-US" altLang="zh-TW" dirty="0" smtClean="0"/>
              <a:t>=&gt;DP</a:t>
            </a:r>
            <a:r>
              <a:rPr lang="en-US" altLang="zh-TW" dirty="0"/>
              <a:t>,</a:t>
            </a:r>
            <a:endParaRPr lang="zh-TW" altLang="zh-TW" dirty="0"/>
          </a:p>
          <a:p>
            <a:pPr lvl="1"/>
            <a:r>
              <a:rPr lang="en-US" altLang="zh-TW" dirty="0" smtClean="0"/>
              <a:t>m1[</a:t>
            </a:r>
            <a:r>
              <a:rPr lang="en-US" altLang="zh-TW" dirty="0" err="1" smtClean="0"/>
              <a:t>i</a:t>
            </a:r>
            <a:r>
              <a:rPr lang="en-US" altLang="zh-TW" dirty="0"/>
              <a:t>]: A[0..i]</a:t>
            </a:r>
            <a:r>
              <a:rPr lang="zh-TW" altLang="zh-TW" dirty="0"/>
              <a:t>不含</a:t>
            </a:r>
            <a:r>
              <a:rPr lang="en-US" altLang="zh-TW" dirty="0" err="1"/>
              <a:t>i</a:t>
            </a:r>
            <a:r>
              <a:rPr lang="zh-TW" altLang="zh-TW" dirty="0"/>
              <a:t>的最大的解</a:t>
            </a:r>
          </a:p>
          <a:p>
            <a:pPr lvl="1"/>
            <a:r>
              <a:rPr lang="en-US" altLang="zh-TW" dirty="0"/>
              <a:t>m2[</a:t>
            </a:r>
            <a:r>
              <a:rPr lang="en-US" altLang="zh-TW" dirty="0" err="1"/>
              <a:t>i</a:t>
            </a:r>
            <a:r>
              <a:rPr lang="en-US" altLang="zh-TW" dirty="0"/>
              <a:t>]: A[0..i]</a:t>
            </a:r>
            <a:r>
              <a:rPr lang="zh-TW" altLang="zh-TW" dirty="0"/>
              <a:t>含</a:t>
            </a:r>
            <a:r>
              <a:rPr lang="en-US" altLang="zh-TW" dirty="0" err="1"/>
              <a:t>i</a:t>
            </a:r>
            <a:r>
              <a:rPr lang="zh-TW" altLang="zh-TW" dirty="0"/>
              <a:t>的最大的解</a:t>
            </a:r>
          </a:p>
          <a:p>
            <a:pPr lvl="1"/>
            <a:r>
              <a:rPr lang="en-US" altLang="zh-TW" dirty="0"/>
              <a:t>m3[</a:t>
            </a:r>
            <a:r>
              <a:rPr lang="en-US" altLang="zh-TW" dirty="0" err="1"/>
              <a:t>i</a:t>
            </a:r>
            <a:r>
              <a:rPr lang="en-US" altLang="zh-TW" dirty="0"/>
              <a:t>]=max{m1[</a:t>
            </a:r>
            <a:r>
              <a:rPr lang="en-US" altLang="zh-TW" dirty="0" err="1"/>
              <a:t>i</a:t>
            </a:r>
            <a:r>
              <a:rPr lang="en-US" altLang="zh-TW" dirty="0"/>
              <a:t>],m2[</a:t>
            </a:r>
            <a:r>
              <a:rPr lang="en-US" altLang="zh-TW" dirty="0" err="1"/>
              <a:t>i</a:t>
            </a:r>
            <a:r>
              <a:rPr lang="en-US" altLang="zh-TW" dirty="0"/>
              <a:t>]}</a:t>
            </a:r>
            <a:endParaRPr lang="zh-TW" altLang="zh-TW" dirty="0"/>
          </a:p>
          <a:p>
            <a:r>
              <a:rPr lang="en-US" altLang="zh-TW" dirty="0"/>
              <a:t>recurrence relation:</a:t>
            </a:r>
            <a:endParaRPr lang="zh-TW" altLang="zh-TW" dirty="0"/>
          </a:p>
          <a:p>
            <a:pPr lvl="1"/>
            <a:r>
              <a:rPr lang="en-US" altLang="zh-TW" dirty="0"/>
              <a:t>m1[</a:t>
            </a:r>
            <a:r>
              <a:rPr lang="en-US" altLang="zh-TW" dirty="0" err="1"/>
              <a:t>i</a:t>
            </a:r>
            <a:r>
              <a:rPr lang="en-US" altLang="zh-TW" dirty="0"/>
              <a:t>]=</a:t>
            </a:r>
            <a:r>
              <a:rPr lang="en-US" altLang="zh-TW" dirty="0" smtClean="0"/>
              <a:t>m3[i-1]</a:t>
            </a:r>
            <a:endParaRPr lang="zh-TW" altLang="zh-TW" dirty="0"/>
          </a:p>
          <a:p>
            <a:pPr lvl="1"/>
            <a:r>
              <a:rPr lang="en-US" altLang="zh-TW" dirty="0"/>
              <a:t>m2[</a:t>
            </a:r>
            <a:r>
              <a:rPr lang="en-US" altLang="zh-TW" dirty="0" err="1"/>
              <a:t>i</a:t>
            </a:r>
            <a:r>
              <a:rPr lang="en-US" altLang="zh-TW" dirty="0"/>
              <a:t>]=A[</a:t>
            </a:r>
            <a:r>
              <a:rPr lang="en-US" altLang="zh-TW" dirty="0" err="1"/>
              <a:t>i</a:t>
            </a:r>
            <a:r>
              <a:rPr lang="en-US" altLang="zh-TW" dirty="0"/>
              <a:t>]+m1[i-1]</a:t>
            </a:r>
            <a:endParaRPr lang="zh-TW" altLang="zh-TW" dirty="0"/>
          </a:p>
          <a:p>
            <a:endParaRPr lang="zh-TW" altLang="en-US" dirty="0"/>
          </a:p>
        </p:txBody>
      </p:sp>
    </p:spTree>
    <p:extLst>
      <p:ext uri="{BB962C8B-B14F-4D97-AF65-F5344CB8AC3E}">
        <p14:creationId xmlns:p14="http://schemas.microsoft.com/office/powerpoint/2010/main" val="3627746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a:t>
            </a:r>
            <a:r>
              <a:rPr lang="zh-TW" altLang="zh-TW" dirty="0" smtClean="0"/>
              <a:t>這樣程式已經可以解了</a:t>
            </a:r>
            <a:r>
              <a:rPr lang="en-US" altLang="zh-TW" dirty="0" smtClean="0"/>
              <a:t>  </a:t>
            </a:r>
            <a:endParaRPr lang="zh-TW" altLang="zh-TW" dirty="0" smtClean="0"/>
          </a:p>
          <a:p>
            <a:r>
              <a:rPr lang="en-US" altLang="zh-TW" dirty="0" err="1" smtClean="0"/>
              <a:t>i</a:t>
            </a:r>
            <a:r>
              <a:rPr lang="zh-TW" altLang="zh-TW" dirty="0" smtClean="0"/>
              <a:t>從小往大算</a:t>
            </a:r>
            <a:r>
              <a:rPr lang="en-US" altLang="zh-TW" dirty="0" smtClean="0"/>
              <a:t>, initial m1[0]=0, m2[0]=A[0]</a:t>
            </a:r>
            <a:endParaRPr lang="zh-TW" altLang="zh-TW" dirty="0" smtClean="0"/>
          </a:p>
          <a:p>
            <a:r>
              <a:rPr lang="zh-TW" altLang="zh-TW" dirty="0" smtClean="0"/>
              <a:t>但是你或許也可發現</a:t>
            </a:r>
            <a:r>
              <a:rPr lang="en-US" altLang="zh-TW" dirty="0" smtClean="0"/>
              <a:t>, </a:t>
            </a:r>
            <a:r>
              <a:rPr lang="zh-TW" altLang="zh-TW" dirty="0" smtClean="0"/>
              <a:t>其實</a:t>
            </a:r>
          </a:p>
          <a:p>
            <a:pPr lvl="1"/>
            <a:r>
              <a:rPr lang="en-US" altLang="zh-TW" dirty="0" smtClean="0"/>
              <a:t>m1[</a:t>
            </a:r>
            <a:r>
              <a:rPr lang="en-US" altLang="zh-TW" dirty="0" err="1" smtClean="0"/>
              <a:t>i</a:t>
            </a:r>
            <a:r>
              <a:rPr lang="en-US" altLang="zh-TW" dirty="0" smtClean="0"/>
              <a:t>]=m3[i-1]</a:t>
            </a:r>
            <a:endParaRPr lang="zh-TW" altLang="zh-TW" dirty="0" smtClean="0"/>
          </a:p>
          <a:p>
            <a:pPr lvl="1"/>
            <a:r>
              <a:rPr lang="en-US" altLang="zh-TW" dirty="0" smtClean="0"/>
              <a:t>m2[</a:t>
            </a:r>
            <a:r>
              <a:rPr lang="en-US" altLang="zh-TW" dirty="0" err="1" smtClean="0"/>
              <a:t>i</a:t>
            </a:r>
            <a:r>
              <a:rPr lang="en-US" altLang="zh-TW" dirty="0" smtClean="0"/>
              <a:t>]=A[</a:t>
            </a:r>
            <a:r>
              <a:rPr lang="en-US" altLang="zh-TW" dirty="0" err="1" smtClean="0"/>
              <a:t>i</a:t>
            </a:r>
            <a:r>
              <a:rPr lang="en-US" altLang="zh-TW" dirty="0" smtClean="0"/>
              <a:t>]+m1[i-1]=A[</a:t>
            </a:r>
            <a:r>
              <a:rPr lang="en-US" altLang="zh-TW" dirty="0" err="1" smtClean="0"/>
              <a:t>i</a:t>
            </a:r>
            <a:r>
              <a:rPr lang="en-US" altLang="zh-TW" dirty="0" smtClean="0"/>
              <a:t>]+m3[i-2]</a:t>
            </a:r>
            <a:endParaRPr lang="zh-TW" altLang="zh-TW" dirty="0" smtClean="0"/>
          </a:p>
          <a:p>
            <a:r>
              <a:rPr lang="zh-TW" altLang="zh-TW" dirty="0" smtClean="0"/>
              <a:t>也就是說不需要</a:t>
            </a:r>
            <a:r>
              <a:rPr lang="en-US" altLang="zh-TW" dirty="0" smtClean="0"/>
              <a:t>m1</a:t>
            </a:r>
            <a:r>
              <a:rPr lang="zh-TW" altLang="zh-TW" dirty="0" smtClean="0"/>
              <a:t>也可以算</a:t>
            </a:r>
          </a:p>
          <a:p>
            <a:r>
              <a:rPr lang="zh-TW" altLang="zh-TW" dirty="0" smtClean="0"/>
              <a:t>只談解題最後這個觀察並沒有必要</a:t>
            </a:r>
          </a:p>
          <a:p>
            <a:endParaRPr lang="zh-TW" altLang="en-US" dirty="0"/>
          </a:p>
        </p:txBody>
      </p:sp>
    </p:spTree>
    <p:extLst>
      <p:ext uri="{BB962C8B-B14F-4D97-AF65-F5344CB8AC3E}">
        <p14:creationId xmlns:p14="http://schemas.microsoft.com/office/powerpoint/2010/main" val="2349485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smtClean="0"/>
              <a:t>	max1=max2=0; // max1</a:t>
            </a:r>
            <a:r>
              <a:rPr lang="zh-TW" altLang="en-US" dirty="0" smtClean="0"/>
              <a:t>選</a:t>
            </a:r>
            <a:r>
              <a:rPr lang="en-US" altLang="zh-TW" dirty="0" smtClean="0"/>
              <a:t>A[</a:t>
            </a:r>
            <a:r>
              <a:rPr lang="en-US" altLang="zh-TW" dirty="0" err="1" smtClean="0"/>
              <a:t>i</a:t>
            </a:r>
            <a:r>
              <a:rPr lang="en-US" altLang="zh-TW" dirty="0" smtClean="0"/>
              <a:t>]; max2</a:t>
            </a:r>
            <a:r>
              <a:rPr lang="zh-TW" altLang="en-US" dirty="0" smtClean="0"/>
              <a:t>不選</a:t>
            </a:r>
            <a:endParaRPr lang="en-US" altLang="zh-TW" dirty="0" smtClean="0"/>
          </a:p>
          <a:p>
            <a:r>
              <a:rPr lang="en-US" altLang="zh-TW" dirty="0" smtClean="0"/>
              <a:t>	for (</a:t>
            </a:r>
            <a:r>
              <a:rPr lang="en-US" altLang="zh-TW" dirty="0" err="1" smtClean="0"/>
              <a:t>i</a:t>
            </a:r>
            <a:r>
              <a:rPr lang="en-US" altLang="zh-TW" dirty="0" smtClean="0"/>
              <a:t>=0;i&lt;</a:t>
            </a:r>
            <a:r>
              <a:rPr lang="en-US" altLang="zh-TW" dirty="0" err="1" smtClean="0"/>
              <a:t>n;i</a:t>
            </a:r>
            <a:r>
              <a:rPr lang="en-US" altLang="zh-TW" dirty="0" smtClean="0"/>
              <a:t>++) {</a:t>
            </a:r>
          </a:p>
          <a:p>
            <a:r>
              <a:rPr lang="en-US" altLang="zh-TW" dirty="0" smtClean="0"/>
              <a:t>		</a:t>
            </a:r>
            <a:r>
              <a:rPr lang="en-US" altLang="zh-TW" dirty="0" err="1" smtClean="0"/>
              <a:t>scanf</a:t>
            </a:r>
            <a:r>
              <a:rPr lang="en-US" altLang="zh-TW" dirty="0" smtClean="0"/>
              <a:t>("%</a:t>
            </a:r>
            <a:r>
              <a:rPr lang="en-US" altLang="zh-TW" dirty="0" err="1" smtClean="0"/>
              <a:t>d",&amp;k</a:t>
            </a:r>
            <a:r>
              <a:rPr lang="en-US" altLang="zh-TW" dirty="0" smtClean="0"/>
              <a:t>);</a:t>
            </a:r>
          </a:p>
          <a:p>
            <a:r>
              <a:rPr lang="en-US" altLang="zh-TW" dirty="0" smtClean="0"/>
              <a:t>		t1=k+max2;</a:t>
            </a:r>
          </a:p>
          <a:p>
            <a:r>
              <a:rPr lang="en-US" altLang="zh-TW" dirty="0" smtClean="0"/>
              <a:t>		t2=(max1&gt;max2)? max1 : max2;</a:t>
            </a:r>
          </a:p>
          <a:p>
            <a:r>
              <a:rPr lang="en-US" altLang="zh-TW" dirty="0" smtClean="0"/>
              <a:t>		max1=t1;</a:t>
            </a:r>
          </a:p>
          <a:p>
            <a:r>
              <a:rPr lang="en-US" altLang="zh-TW" dirty="0" smtClean="0"/>
              <a:t>		max2=t2;</a:t>
            </a:r>
          </a:p>
          <a:p>
            <a:r>
              <a:rPr lang="en-US" altLang="zh-TW" dirty="0" smtClean="0"/>
              <a:t>	}</a:t>
            </a:r>
          </a:p>
          <a:p>
            <a:r>
              <a:rPr lang="en-US" altLang="zh-TW" dirty="0" smtClean="0"/>
              <a:t>	</a:t>
            </a:r>
            <a:r>
              <a:rPr lang="en-US" altLang="zh-TW" dirty="0" err="1" smtClean="0"/>
              <a:t>printf</a:t>
            </a:r>
            <a:r>
              <a:rPr lang="en-US" altLang="zh-TW" dirty="0" smtClean="0"/>
              <a:t>("%d\n",(max1&gt;max2)? max1 : max2);</a:t>
            </a:r>
          </a:p>
          <a:p>
            <a:endParaRPr lang="zh-TW" altLang="en-US" dirty="0"/>
          </a:p>
        </p:txBody>
      </p:sp>
    </p:spTree>
    <p:extLst>
      <p:ext uri="{BB962C8B-B14F-4D97-AF65-F5344CB8AC3E}">
        <p14:creationId xmlns:p14="http://schemas.microsoft.com/office/powerpoint/2010/main" val="1290237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思考方式</a:t>
            </a:r>
            <a:endParaRPr lang="zh-TW" altLang="en-US" dirty="0"/>
          </a:p>
        </p:txBody>
      </p:sp>
      <p:sp>
        <p:nvSpPr>
          <p:cNvPr id="3" name="內容版面配置區 2"/>
          <p:cNvSpPr>
            <a:spLocks noGrp="1"/>
          </p:cNvSpPr>
          <p:nvPr>
            <p:ph idx="1"/>
          </p:nvPr>
        </p:nvSpPr>
        <p:spPr/>
        <p:txBody>
          <a:bodyPr/>
          <a:lstStyle/>
          <a:p>
            <a:r>
              <a:rPr lang="zh-TW" altLang="en-US" dirty="0" smtClean="0"/>
              <a:t>當遞迴式不易找到時</a:t>
            </a:r>
            <a:endParaRPr lang="en-US" altLang="zh-TW" dirty="0" smtClean="0"/>
          </a:p>
          <a:p>
            <a:pPr lvl="1"/>
            <a:r>
              <a:rPr lang="zh-TW" altLang="en-US" dirty="0"/>
              <a:t>將問題分成若干</a:t>
            </a:r>
            <a:r>
              <a:rPr lang="zh-TW" altLang="en-US" dirty="0" smtClean="0"/>
              <a:t>狀態的子問題</a:t>
            </a:r>
            <a:endParaRPr lang="en-US" altLang="zh-TW" dirty="0" smtClean="0"/>
          </a:p>
          <a:p>
            <a:pPr lvl="2"/>
            <a:r>
              <a:rPr lang="zh-TW" altLang="en-US" dirty="0"/>
              <a:t>最後一個取或不</a:t>
            </a:r>
            <a:r>
              <a:rPr lang="zh-TW" altLang="en-US" dirty="0" smtClean="0"/>
              <a:t>取</a:t>
            </a:r>
            <a:r>
              <a:rPr lang="en-US" altLang="zh-TW" dirty="0" smtClean="0"/>
              <a:t>; </a:t>
            </a:r>
            <a:r>
              <a:rPr lang="zh-TW" altLang="en-US" dirty="0" smtClean="0"/>
              <a:t>最後一關是狀態一或二</a:t>
            </a:r>
            <a:endParaRPr lang="en-US" altLang="zh-TW" dirty="0" smtClean="0"/>
          </a:p>
          <a:p>
            <a:pPr lvl="1"/>
            <a:r>
              <a:rPr lang="zh-TW" altLang="en-US" dirty="0"/>
              <a:t>原</a:t>
            </a:r>
            <a:r>
              <a:rPr lang="zh-TW" altLang="en-US" dirty="0" smtClean="0"/>
              <a:t>問題與子問題之間的關係</a:t>
            </a:r>
            <a:endParaRPr lang="en-US" altLang="zh-TW" dirty="0" smtClean="0"/>
          </a:p>
          <a:p>
            <a:r>
              <a:rPr lang="zh-TW" altLang="en-US" dirty="0"/>
              <a:t>類似</a:t>
            </a:r>
            <a:r>
              <a:rPr lang="zh-TW" altLang="en-US" dirty="0" smtClean="0"/>
              <a:t>題</a:t>
            </a:r>
            <a:endParaRPr lang="en-US" altLang="zh-TW" dirty="0" smtClean="0"/>
          </a:p>
          <a:p>
            <a:pPr lvl="1"/>
            <a:r>
              <a:rPr lang="zh-TW" altLang="en-US" dirty="0" smtClean="0"/>
              <a:t>計算長度</a:t>
            </a:r>
            <a:r>
              <a:rPr lang="en-US" altLang="zh-TW" dirty="0" smtClean="0"/>
              <a:t>n</a:t>
            </a:r>
            <a:r>
              <a:rPr lang="zh-TW" altLang="en-US" dirty="0" smtClean="0"/>
              <a:t>的</a:t>
            </a:r>
            <a:r>
              <a:rPr lang="en-US" altLang="zh-TW" dirty="0" smtClean="0"/>
              <a:t>binary string</a:t>
            </a:r>
            <a:r>
              <a:rPr lang="zh-TW" altLang="en-US" dirty="0" smtClean="0"/>
              <a:t>不含連續</a:t>
            </a:r>
            <a:r>
              <a:rPr lang="en-US" altLang="zh-TW" dirty="0" smtClean="0"/>
              <a:t>1</a:t>
            </a:r>
            <a:r>
              <a:rPr lang="zh-TW" altLang="en-US" dirty="0" smtClean="0"/>
              <a:t>的個數</a:t>
            </a:r>
            <a:endParaRPr lang="en-US" altLang="zh-TW" dirty="0" smtClean="0"/>
          </a:p>
          <a:p>
            <a:pPr lvl="1"/>
            <a:r>
              <a:rPr lang="zh-TW" altLang="en-US" dirty="0" smtClean="0"/>
              <a:t>計算長度</a:t>
            </a:r>
            <a:r>
              <a:rPr lang="en-US" altLang="zh-TW" dirty="0" smtClean="0"/>
              <a:t>n</a:t>
            </a:r>
            <a:r>
              <a:rPr lang="zh-TW" altLang="en-US" dirty="0" smtClean="0"/>
              <a:t>的</a:t>
            </a:r>
            <a:r>
              <a:rPr lang="en-US" altLang="zh-TW" dirty="0" smtClean="0"/>
              <a:t>binary string</a:t>
            </a:r>
            <a:r>
              <a:rPr lang="zh-TW" altLang="en-US" dirty="0" smtClean="0"/>
              <a:t>不含</a:t>
            </a:r>
            <a:r>
              <a:rPr lang="en-US" altLang="zh-TW" dirty="0" smtClean="0"/>
              <a:t>”101”</a:t>
            </a:r>
            <a:r>
              <a:rPr lang="zh-TW" altLang="en-US" dirty="0" smtClean="0"/>
              <a:t>的個數</a:t>
            </a:r>
            <a:endParaRPr lang="en-US" altLang="zh-TW" dirty="0" smtClean="0"/>
          </a:p>
          <a:p>
            <a:pPr lvl="1"/>
            <a:endParaRPr lang="zh-TW" altLang="en-US" dirty="0"/>
          </a:p>
        </p:txBody>
      </p:sp>
    </p:spTree>
    <p:extLst>
      <p:ext uri="{BB962C8B-B14F-4D97-AF65-F5344CB8AC3E}">
        <p14:creationId xmlns:p14="http://schemas.microsoft.com/office/powerpoint/2010/main" val="3039950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Longest Increasing </a:t>
            </a:r>
            <a:r>
              <a:rPr lang="en-US" altLang="zh-TW" dirty="0" smtClean="0"/>
              <a:t>Subsequence </a:t>
            </a:r>
            <a:r>
              <a:rPr lang="en-US" altLang="zh-TW" dirty="0" smtClean="0"/>
              <a:t>*</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Basic problem: Given a sequence S of integers, find a longest subsequence which is strictly increasing.</a:t>
            </a:r>
          </a:p>
          <a:p>
            <a:pPr lvl="1"/>
            <a:r>
              <a:rPr lang="en-US" altLang="zh-TW" dirty="0" smtClean="0"/>
              <a:t>O(n^2)</a:t>
            </a:r>
            <a:r>
              <a:rPr lang="zh-TW" altLang="en-US" dirty="0" smtClean="0"/>
              <a:t>的另解：將原</a:t>
            </a:r>
            <a:r>
              <a:rPr lang="en-US" altLang="zh-TW" dirty="0" smtClean="0"/>
              <a:t>sequence sorting</a:t>
            </a:r>
            <a:r>
              <a:rPr lang="zh-TW" altLang="en-US" dirty="0" smtClean="0"/>
              <a:t>變成</a:t>
            </a:r>
            <a:r>
              <a:rPr lang="en-US" altLang="zh-TW" dirty="0" smtClean="0"/>
              <a:t>T</a:t>
            </a:r>
            <a:r>
              <a:rPr lang="zh-TW" altLang="en-US" dirty="0" smtClean="0"/>
              <a:t>，求</a:t>
            </a:r>
            <a:r>
              <a:rPr lang="en-US" altLang="zh-TW" dirty="0" smtClean="0"/>
              <a:t>ST</a:t>
            </a:r>
            <a:r>
              <a:rPr lang="zh-TW" altLang="en-US" dirty="0" smtClean="0"/>
              <a:t>的</a:t>
            </a:r>
            <a:r>
              <a:rPr lang="en-US" altLang="zh-TW" dirty="0" smtClean="0"/>
              <a:t>LCS</a:t>
            </a:r>
          </a:p>
          <a:p>
            <a:r>
              <a:rPr lang="en-US" altLang="zh-TW" dirty="0" smtClean="0"/>
              <a:t>DP</a:t>
            </a:r>
            <a:r>
              <a:rPr lang="zh-TW" altLang="en-US" dirty="0" smtClean="0"/>
              <a:t>的思考：</a:t>
            </a:r>
            <a:endParaRPr lang="en-US" altLang="zh-TW" dirty="0" smtClean="0"/>
          </a:p>
          <a:p>
            <a:pPr lvl="1"/>
            <a:r>
              <a:rPr lang="en-US" altLang="zh-TW" dirty="0" smtClean="0"/>
              <a:t>Optimal substructure:</a:t>
            </a:r>
            <a:r>
              <a:rPr lang="zh-TW" altLang="en-US" dirty="0" smtClean="0"/>
              <a:t> 若</a:t>
            </a:r>
            <a:r>
              <a:rPr lang="en-US" altLang="zh-TW" dirty="0" smtClean="0"/>
              <a:t>P</a:t>
            </a:r>
            <a:r>
              <a:rPr lang="zh-TW" altLang="en-US" dirty="0" smtClean="0"/>
              <a:t>最佳解，</a:t>
            </a:r>
            <a:r>
              <a:rPr lang="en-US" altLang="zh-TW" dirty="0" smtClean="0"/>
              <a:t>S[</a:t>
            </a:r>
            <a:r>
              <a:rPr lang="en-US" altLang="zh-TW" dirty="0" err="1" smtClean="0"/>
              <a:t>i</a:t>
            </a:r>
            <a:r>
              <a:rPr lang="en-US" altLang="zh-TW" dirty="0" smtClean="0"/>
              <a:t>]</a:t>
            </a:r>
            <a:r>
              <a:rPr lang="zh-TW" altLang="en-US" dirty="0" smtClean="0"/>
              <a:t>在</a:t>
            </a:r>
            <a:r>
              <a:rPr lang="en-US" altLang="zh-TW" dirty="0" smtClean="0"/>
              <a:t>P</a:t>
            </a:r>
            <a:r>
              <a:rPr lang="zh-TW" altLang="en-US" dirty="0" smtClean="0"/>
              <a:t>中，前面那一段必然是</a:t>
            </a:r>
            <a:r>
              <a:rPr lang="en-US" altLang="zh-TW" dirty="0" err="1" smtClean="0"/>
              <a:t>i</a:t>
            </a:r>
            <a:r>
              <a:rPr lang="zh-TW" altLang="en-US" dirty="0" smtClean="0"/>
              <a:t>以前的最佳解。否則</a:t>
            </a:r>
            <a:r>
              <a:rPr lang="en-US" altLang="zh-TW" dirty="0" smtClean="0"/>
              <a:t>?</a:t>
            </a:r>
          </a:p>
          <a:p>
            <a:pPr lvl="1"/>
            <a:r>
              <a:rPr lang="zh-TW" altLang="en-US" dirty="0"/>
              <a:t>從左到右</a:t>
            </a:r>
            <a:r>
              <a:rPr lang="zh-TW" altLang="en-US" dirty="0" smtClean="0"/>
              <a:t>掃描，紀錄</a:t>
            </a:r>
            <a:r>
              <a:rPr lang="en-US" altLang="zh-TW" dirty="0" smtClean="0"/>
              <a:t>F(</a:t>
            </a:r>
            <a:r>
              <a:rPr lang="en-US" altLang="zh-TW" dirty="0" err="1" smtClean="0"/>
              <a:t>i</a:t>
            </a:r>
            <a:r>
              <a:rPr lang="en-US" altLang="zh-TW" dirty="0" smtClean="0"/>
              <a:t>)</a:t>
            </a:r>
            <a:r>
              <a:rPr lang="zh-TW" altLang="en-US" dirty="0" smtClean="0"/>
              <a:t>是以</a:t>
            </a:r>
            <a:r>
              <a:rPr lang="en-US" altLang="zh-TW" dirty="0" smtClean="0"/>
              <a:t>S[</a:t>
            </a:r>
            <a:r>
              <a:rPr lang="en-US" altLang="zh-TW" dirty="0" err="1" smtClean="0"/>
              <a:t>i</a:t>
            </a:r>
            <a:r>
              <a:rPr lang="en-US" altLang="zh-TW" dirty="0" smtClean="0"/>
              <a:t>]</a:t>
            </a:r>
            <a:r>
              <a:rPr lang="zh-TW" altLang="en-US" dirty="0" smtClean="0"/>
              <a:t>為結尾的最大長度</a:t>
            </a:r>
            <a:endParaRPr lang="en-US" altLang="zh-TW" dirty="0" smtClean="0"/>
          </a:p>
          <a:p>
            <a:pPr lvl="1"/>
            <a:r>
              <a:rPr lang="en-US" altLang="zh-TW" dirty="0" smtClean="0"/>
              <a:t>F(</a:t>
            </a:r>
            <a:r>
              <a:rPr lang="en-US" altLang="zh-TW" dirty="0" err="1" smtClean="0"/>
              <a:t>i</a:t>
            </a:r>
            <a:r>
              <a:rPr lang="en-US" altLang="zh-TW" dirty="0" smtClean="0"/>
              <a:t>)=max{F(j)+1: S[j]&lt;S[</a:t>
            </a:r>
            <a:r>
              <a:rPr lang="en-US" altLang="zh-TW" dirty="0" err="1" smtClean="0"/>
              <a:t>i</a:t>
            </a:r>
            <a:r>
              <a:rPr lang="en-US" altLang="zh-TW" dirty="0" smtClean="0"/>
              <a:t>], j&lt;I }</a:t>
            </a:r>
          </a:p>
          <a:p>
            <a:pPr lvl="1"/>
            <a:r>
              <a:rPr lang="en-US" altLang="zh-TW" dirty="0" smtClean="0"/>
              <a:t>O(n^2)</a:t>
            </a:r>
          </a:p>
        </p:txBody>
      </p:sp>
    </p:spTree>
    <p:extLst>
      <p:ext uri="{BB962C8B-B14F-4D97-AF65-F5344CB8AC3E}">
        <p14:creationId xmlns:p14="http://schemas.microsoft.com/office/powerpoint/2010/main" val="121568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altLang="zh-TW" dirty="0" smtClean="0"/>
              <a:t>Let F(</a:t>
            </a:r>
            <a:r>
              <a:rPr lang="en-US" altLang="zh-TW" dirty="0" err="1" smtClean="0"/>
              <a:t>A,i</a:t>
            </a:r>
            <a:r>
              <a:rPr lang="en-US" altLang="zh-TW" dirty="0" smtClean="0"/>
              <a:t>)=max in A[0..i].</a:t>
            </a:r>
          </a:p>
          <a:p>
            <a:pPr lvl="1"/>
            <a:r>
              <a:rPr lang="en-US" altLang="zh-TW" dirty="0" smtClean="0"/>
              <a:t>F(</a:t>
            </a:r>
            <a:r>
              <a:rPr lang="en-US" altLang="zh-TW" dirty="0" err="1" smtClean="0"/>
              <a:t>A,i</a:t>
            </a:r>
            <a:r>
              <a:rPr lang="en-US" altLang="zh-TW" dirty="0" smtClean="0"/>
              <a:t>)=A[</a:t>
            </a:r>
            <a:r>
              <a:rPr lang="en-US" altLang="zh-TW" dirty="0" err="1" smtClean="0"/>
              <a:t>i</a:t>
            </a:r>
            <a:r>
              <a:rPr lang="en-US" altLang="zh-TW" dirty="0" smtClean="0"/>
              <a:t>] if </a:t>
            </a:r>
            <a:r>
              <a:rPr lang="en-US" altLang="zh-TW" dirty="0" err="1" smtClean="0"/>
              <a:t>i</a:t>
            </a:r>
            <a:r>
              <a:rPr lang="en-US" altLang="zh-TW" dirty="0" smtClean="0"/>
              <a:t>=0;</a:t>
            </a:r>
          </a:p>
          <a:p>
            <a:pPr lvl="1"/>
            <a:r>
              <a:rPr lang="en-US" altLang="zh-TW" dirty="0" smtClean="0"/>
              <a:t>F(</a:t>
            </a:r>
            <a:r>
              <a:rPr lang="en-US" altLang="zh-TW" dirty="0" err="1" smtClean="0"/>
              <a:t>A,i</a:t>
            </a:r>
            <a:r>
              <a:rPr lang="en-US" altLang="zh-TW" dirty="0" smtClean="0"/>
              <a:t>)=max(F(A,i-1),A[</a:t>
            </a:r>
            <a:r>
              <a:rPr lang="en-US" altLang="zh-TW" dirty="0" err="1" smtClean="0"/>
              <a:t>i</a:t>
            </a:r>
            <a:r>
              <a:rPr lang="en-US" altLang="zh-TW" dirty="0" smtClean="0"/>
              <a:t>]) if </a:t>
            </a:r>
            <a:r>
              <a:rPr lang="en-US" altLang="zh-TW" dirty="0" err="1" smtClean="0"/>
              <a:t>i</a:t>
            </a:r>
            <a:r>
              <a:rPr lang="en-US" altLang="zh-TW" dirty="0" smtClean="0"/>
              <a:t>&gt;0</a:t>
            </a:r>
          </a:p>
          <a:p>
            <a:r>
              <a:rPr lang="en-US" altLang="zh-TW" dirty="0" smtClean="0"/>
              <a:t>Once we have the recurrence relation, we have a recursive algorithm</a:t>
            </a:r>
          </a:p>
          <a:p>
            <a:pPr lvl="1"/>
            <a:r>
              <a:rPr lang="en-US" altLang="zh-TW" dirty="0" err="1" smtClean="0"/>
              <a:t>Int</a:t>
            </a:r>
            <a:r>
              <a:rPr lang="en-US" altLang="zh-TW" dirty="0" smtClean="0"/>
              <a:t> F(</a:t>
            </a:r>
            <a:r>
              <a:rPr lang="en-US" altLang="zh-TW" dirty="0" err="1" smtClean="0"/>
              <a:t>int</a:t>
            </a:r>
            <a:r>
              <a:rPr lang="en-US" altLang="zh-TW" dirty="0" smtClean="0"/>
              <a:t> A[], </a:t>
            </a:r>
            <a:r>
              <a:rPr lang="en-US" altLang="zh-TW" dirty="0" err="1" smtClean="0"/>
              <a:t>int</a:t>
            </a:r>
            <a:r>
              <a:rPr lang="en-US" altLang="zh-TW" dirty="0" smtClean="0"/>
              <a:t> </a:t>
            </a:r>
            <a:r>
              <a:rPr lang="en-US" altLang="zh-TW" dirty="0" err="1" smtClean="0"/>
              <a:t>i</a:t>
            </a:r>
            <a:r>
              <a:rPr lang="en-US" altLang="zh-TW" dirty="0" smtClean="0"/>
              <a:t>) {</a:t>
            </a:r>
            <a:br>
              <a:rPr lang="en-US" altLang="zh-TW" dirty="0" smtClean="0"/>
            </a:br>
            <a:r>
              <a:rPr lang="en-US" altLang="zh-TW" dirty="0" err="1" smtClean="0"/>
              <a:t>int</a:t>
            </a:r>
            <a:r>
              <a:rPr lang="en-US" altLang="zh-TW" dirty="0" smtClean="0"/>
              <a:t> t;</a:t>
            </a:r>
            <a:br>
              <a:rPr lang="en-US" altLang="zh-TW" dirty="0" smtClean="0"/>
            </a:br>
            <a:r>
              <a:rPr lang="en-US" altLang="zh-TW" dirty="0" smtClean="0"/>
              <a:t>if (</a:t>
            </a:r>
            <a:r>
              <a:rPr lang="en-US" altLang="zh-TW" dirty="0" err="1" smtClean="0"/>
              <a:t>i</a:t>
            </a:r>
            <a:r>
              <a:rPr lang="en-US" altLang="zh-TW" dirty="0" smtClean="0"/>
              <a:t>==0) return A[0];</a:t>
            </a:r>
            <a:br>
              <a:rPr lang="en-US" altLang="zh-TW" dirty="0" smtClean="0"/>
            </a:br>
            <a:r>
              <a:rPr lang="en-US" altLang="zh-TW" dirty="0" smtClean="0"/>
              <a:t>t=F(A,i-1);</a:t>
            </a:r>
            <a:br>
              <a:rPr lang="en-US" altLang="zh-TW" dirty="0" smtClean="0"/>
            </a:br>
            <a:r>
              <a:rPr lang="en-US" altLang="zh-TW" dirty="0" smtClean="0"/>
              <a:t>return (t&gt;A[</a:t>
            </a:r>
            <a:r>
              <a:rPr lang="en-US" altLang="zh-TW" dirty="0" err="1" smtClean="0"/>
              <a:t>i</a:t>
            </a:r>
            <a:r>
              <a:rPr lang="en-US" altLang="zh-TW" dirty="0" smtClean="0"/>
              <a:t>])? T : A[</a:t>
            </a:r>
            <a:r>
              <a:rPr lang="en-US" altLang="zh-TW" dirty="0" err="1" smtClean="0"/>
              <a:t>i</a:t>
            </a:r>
            <a:r>
              <a:rPr lang="en-US" altLang="zh-TW" dirty="0" smtClean="0"/>
              <a:t>];</a:t>
            </a:r>
            <a:r>
              <a:rPr lang="en-US" altLang="zh-TW" dirty="0"/>
              <a:t/>
            </a:r>
            <a:br>
              <a:rPr lang="en-US" altLang="zh-TW" dirty="0"/>
            </a:br>
            <a:r>
              <a:rPr lang="en-US" altLang="zh-TW" dirty="0" smtClean="0"/>
              <a:t>}</a:t>
            </a:r>
          </a:p>
        </p:txBody>
      </p:sp>
    </p:spTree>
    <p:extLst>
      <p:ext uri="{BB962C8B-B14F-4D97-AF65-F5344CB8AC3E}">
        <p14:creationId xmlns:p14="http://schemas.microsoft.com/office/powerpoint/2010/main" val="558675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LIS</a:t>
            </a:r>
            <a:r>
              <a:rPr lang="zh-TW" altLang="en-US" dirty="0" smtClean="0"/>
              <a:t> </a:t>
            </a:r>
            <a:r>
              <a:rPr lang="en-US" altLang="zh-TW" dirty="0" smtClean="0"/>
              <a:t>(Improve)</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a:t>我們需</a:t>
            </a:r>
            <a:r>
              <a:rPr lang="zh-TW" altLang="en-US" dirty="0" smtClean="0"/>
              <a:t>儲存</a:t>
            </a:r>
            <a:r>
              <a:rPr lang="en-US" altLang="zh-TW" dirty="0" smtClean="0"/>
              <a:t>(S[</a:t>
            </a:r>
            <a:r>
              <a:rPr lang="en-US" altLang="zh-TW" dirty="0" err="1" smtClean="0"/>
              <a:t>i</a:t>
            </a:r>
            <a:r>
              <a:rPr lang="en-US" altLang="zh-TW" dirty="0" smtClean="0"/>
              <a:t>], F(</a:t>
            </a:r>
            <a:r>
              <a:rPr lang="en-US" altLang="zh-TW" dirty="0" err="1" smtClean="0"/>
              <a:t>i</a:t>
            </a:r>
            <a:r>
              <a:rPr lang="en-US" altLang="zh-TW" dirty="0" smtClean="0"/>
              <a:t>)) for all </a:t>
            </a:r>
            <a:r>
              <a:rPr lang="en-US" altLang="zh-TW" dirty="0" err="1" smtClean="0"/>
              <a:t>i</a:t>
            </a:r>
            <a:r>
              <a:rPr lang="en-US" altLang="zh-TW" dirty="0" smtClean="0"/>
              <a:t> </a:t>
            </a:r>
          </a:p>
          <a:p>
            <a:pPr lvl="1"/>
            <a:r>
              <a:rPr lang="zh-TW" altLang="en-US" dirty="0"/>
              <a:t>那些</a:t>
            </a:r>
            <a:r>
              <a:rPr lang="zh-TW" altLang="en-US" dirty="0" smtClean="0"/>
              <a:t>沒有用：</a:t>
            </a:r>
            <a:r>
              <a:rPr lang="en-US" altLang="zh-TW" dirty="0" smtClean="0"/>
              <a:t/>
            </a:r>
            <a:br>
              <a:rPr lang="en-US" altLang="zh-TW" dirty="0" smtClean="0"/>
            </a:br>
            <a:r>
              <a:rPr lang="en-US" altLang="zh-TW" dirty="0" smtClean="0"/>
              <a:t>if S[j]&gt;=S[</a:t>
            </a:r>
            <a:r>
              <a:rPr lang="en-US" altLang="zh-TW" dirty="0" err="1" smtClean="0"/>
              <a:t>i</a:t>
            </a:r>
            <a:r>
              <a:rPr lang="en-US" altLang="zh-TW" dirty="0" smtClean="0"/>
              <a:t>] but F[j]&lt;=F[</a:t>
            </a:r>
            <a:r>
              <a:rPr lang="en-US" altLang="zh-TW" dirty="0" err="1" smtClean="0"/>
              <a:t>i</a:t>
            </a:r>
            <a:r>
              <a:rPr lang="en-US" altLang="zh-TW" dirty="0" smtClean="0"/>
              <a:t>], j is useless</a:t>
            </a:r>
          </a:p>
          <a:p>
            <a:pPr lvl="2"/>
            <a:r>
              <a:rPr lang="zh-TW" altLang="en-US" dirty="0" smtClean="0"/>
              <a:t>結尾</a:t>
            </a:r>
            <a:r>
              <a:rPr lang="zh-TW" altLang="en-US" dirty="0"/>
              <a:t>大但</a:t>
            </a:r>
            <a:r>
              <a:rPr lang="zh-TW" altLang="en-US" dirty="0" smtClean="0"/>
              <a:t>長度短的沒有用</a:t>
            </a:r>
            <a:endParaRPr lang="en-US" altLang="zh-TW" dirty="0" smtClean="0"/>
          </a:p>
          <a:p>
            <a:pPr lvl="1"/>
            <a:r>
              <a:rPr lang="en-US" altLang="zh-TW" dirty="0" smtClean="0"/>
              <a:t>So we need only keep a monotonic sequence of sub-solutions</a:t>
            </a:r>
          </a:p>
          <a:p>
            <a:r>
              <a:rPr lang="en-US" altLang="zh-TW" dirty="0" smtClean="0"/>
              <a:t>Implement</a:t>
            </a:r>
          </a:p>
          <a:p>
            <a:pPr lvl="1"/>
            <a:r>
              <a:rPr lang="en-US" altLang="zh-TW" dirty="0" smtClean="0"/>
              <a:t>Using array: </a:t>
            </a:r>
            <a:r>
              <a:rPr lang="zh-TW" altLang="en-US" dirty="0" smtClean="0"/>
              <a:t>因為長度是</a:t>
            </a:r>
            <a:r>
              <a:rPr lang="en-US" altLang="zh-TW" dirty="0" smtClean="0"/>
              <a:t>1,2,3…</a:t>
            </a:r>
            <a:r>
              <a:rPr lang="zh-TW" altLang="en-US" dirty="0" smtClean="0"/>
              <a:t>，</a:t>
            </a:r>
            <a:r>
              <a:rPr lang="zh-TW" altLang="en-US" dirty="0"/>
              <a:t>可以放在一個陣列</a:t>
            </a:r>
            <a:r>
              <a:rPr lang="zh-TW" altLang="en-US" dirty="0" smtClean="0"/>
              <a:t>中，令</a:t>
            </a:r>
            <a:r>
              <a:rPr lang="en-US" altLang="zh-TW" dirty="0" smtClean="0"/>
              <a:t>F[</a:t>
            </a:r>
            <a:r>
              <a:rPr lang="en-US" altLang="zh-TW" dirty="0" err="1" smtClean="0"/>
              <a:t>i</a:t>
            </a:r>
            <a:r>
              <a:rPr lang="en-US" altLang="zh-TW" dirty="0" smtClean="0"/>
              <a:t>]</a:t>
            </a:r>
            <a:r>
              <a:rPr lang="zh-TW" altLang="en-US" dirty="0" smtClean="0"/>
              <a:t>是長度為</a:t>
            </a:r>
            <a:r>
              <a:rPr lang="en-US" altLang="zh-TW" dirty="0" err="1" smtClean="0"/>
              <a:t>i</a:t>
            </a:r>
            <a:r>
              <a:rPr lang="zh-TW" altLang="en-US" dirty="0" smtClean="0"/>
              <a:t>的最小結尾數值</a:t>
            </a:r>
            <a:r>
              <a:rPr lang="en-US" altLang="zh-TW" dirty="0" smtClean="0"/>
              <a:t>(</a:t>
            </a:r>
            <a:r>
              <a:rPr lang="zh-TW" altLang="en-US" dirty="0" smtClean="0"/>
              <a:t>目前為止</a:t>
            </a:r>
            <a:r>
              <a:rPr lang="en-US" altLang="zh-TW" dirty="0" smtClean="0"/>
              <a:t>)</a:t>
            </a:r>
            <a:r>
              <a:rPr lang="zh-TW" altLang="en-US" dirty="0" smtClean="0"/>
              <a:t>，</a:t>
            </a:r>
            <a:endParaRPr lang="zh-TW" altLang="en-US" dirty="0"/>
          </a:p>
        </p:txBody>
      </p:sp>
    </p:spTree>
    <p:extLst>
      <p:ext uri="{BB962C8B-B14F-4D97-AF65-F5344CB8AC3E}">
        <p14:creationId xmlns:p14="http://schemas.microsoft.com/office/powerpoint/2010/main" val="3431656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Basic LIS implement</a:t>
            </a:r>
            <a:endParaRPr lang="zh-TW" altLang="en-US" dirty="0"/>
          </a:p>
        </p:txBody>
      </p:sp>
      <p:sp>
        <p:nvSpPr>
          <p:cNvPr id="3" name="內容版面配置區 2"/>
          <p:cNvSpPr>
            <a:spLocks noGrp="1"/>
          </p:cNvSpPr>
          <p:nvPr>
            <p:ph idx="1"/>
          </p:nvPr>
        </p:nvSpPr>
        <p:spPr/>
        <p:txBody>
          <a:bodyPr>
            <a:normAutofit fontScale="92500" lnSpcReduction="20000"/>
          </a:bodyPr>
          <a:lstStyle/>
          <a:p>
            <a:pPr lvl="1"/>
            <a:r>
              <a:rPr lang="zh-TW" altLang="en-US" dirty="0"/>
              <a:t>處理</a:t>
            </a:r>
            <a:r>
              <a:rPr lang="en-US" altLang="zh-TW" dirty="0"/>
              <a:t>S[</a:t>
            </a:r>
            <a:r>
              <a:rPr lang="en-US" altLang="zh-TW" dirty="0" err="1"/>
              <a:t>i</a:t>
            </a:r>
            <a:r>
              <a:rPr lang="en-US" altLang="zh-TW" dirty="0"/>
              <a:t>]</a:t>
            </a:r>
            <a:r>
              <a:rPr lang="zh-TW" altLang="en-US" dirty="0"/>
              <a:t>時</a:t>
            </a:r>
            <a:r>
              <a:rPr lang="zh-TW" altLang="en-US" dirty="0" smtClean="0"/>
              <a:t>，</a:t>
            </a:r>
            <a:endParaRPr lang="en-US" altLang="zh-TW" dirty="0" smtClean="0"/>
          </a:p>
          <a:p>
            <a:pPr lvl="2"/>
            <a:r>
              <a:rPr lang="zh-TW" altLang="en-US" dirty="0" smtClean="0"/>
              <a:t>找到</a:t>
            </a:r>
            <a:r>
              <a:rPr lang="en-US" altLang="zh-TW" dirty="0" smtClean="0"/>
              <a:t>F[j]=F</a:t>
            </a:r>
            <a:r>
              <a:rPr lang="zh-TW" altLang="en-US" dirty="0" smtClean="0"/>
              <a:t>中</a:t>
            </a:r>
            <a:r>
              <a:rPr lang="zh-TW" altLang="en-US" dirty="0"/>
              <a:t>小於</a:t>
            </a:r>
            <a:r>
              <a:rPr lang="en-US" altLang="zh-TW" dirty="0"/>
              <a:t>S[</a:t>
            </a:r>
            <a:r>
              <a:rPr lang="en-US" altLang="zh-TW" dirty="0" err="1"/>
              <a:t>i</a:t>
            </a:r>
            <a:r>
              <a:rPr lang="en-US" altLang="zh-TW" dirty="0"/>
              <a:t>]</a:t>
            </a:r>
            <a:r>
              <a:rPr lang="zh-TW" altLang="en-US" dirty="0"/>
              <a:t>的</a:t>
            </a:r>
            <a:r>
              <a:rPr lang="zh-TW" altLang="en-US" dirty="0" smtClean="0"/>
              <a:t>最大值</a:t>
            </a:r>
            <a:endParaRPr lang="en-US" altLang="zh-TW" dirty="0" smtClean="0"/>
          </a:p>
          <a:p>
            <a:pPr lvl="2"/>
            <a:r>
              <a:rPr lang="zh-TW" altLang="en-US" dirty="0" smtClean="0"/>
              <a:t>將</a:t>
            </a:r>
            <a:r>
              <a:rPr lang="en-US" altLang="zh-TW" dirty="0" smtClean="0"/>
              <a:t>S[</a:t>
            </a:r>
            <a:r>
              <a:rPr lang="en-US" altLang="zh-TW" dirty="0" err="1" smtClean="0"/>
              <a:t>i</a:t>
            </a:r>
            <a:r>
              <a:rPr lang="en-US" altLang="zh-TW" dirty="0" smtClean="0"/>
              <a:t>]</a:t>
            </a:r>
            <a:r>
              <a:rPr lang="zh-TW" altLang="en-US" dirty="0" smtClean="0"/>
              <a:t>放在</a:t>
            </a:r>
            <a:r>
              <a:rPr lang="en-US" altLang="zh-TW" dirty="0" smtClean="0"/>
              <a:t>F[j+1]</a:t>
            </a:r>
            <a:r>
              <a:rPr lang="zh-TW" altLang="en-US" dirty="0" smtClean="0"/>
              <a:t>中</a:t>
            </a:r>
            <a:r>
              <a:rPr lang="en-US" altLang="zh-TW" dirty="0" smtClean="0"/>
              <a:t>(</a:t>
            </a:r>
            <a:r>
              <a:rPr lang="zh-TW" altLang="en-US" dirty="0" smtClean="0"/>
              <a:t>若</a:t>
            </a:r>
            <a:r>
              <a:rPr lang="en-US" altLang="zh-TW" dirty="0" smtClean="0"/>
              <a:t>F[j+1]</a:t>
            </a:r>
            <a:r>
              <a:rPr lang="zh-TW" altLang="en-US" dirty="0" smtClean="0"/>
              <a:t>不存在就增加此點</a:t>
            </a:r>
            <a:r>
              <a:rPr lang="en-US" altLang="zh-TW" dirty="0" smtClean="0"/>
              <a:t>)</a:t>
            </a:r>
            <a:r>
              <a:rPr lang="zh-TW" altLang="en-US" dirty="0" smtClean="0"/>
              <a:t>。</a:t>
            </a:r>
            <a:endParaRPr lang="en-US" altLang="zh-TW" dirty="0" smtClean="0"/>
          </a:p>
          <a:p>
            <a:pPr lvl="1"/>
            <a:r>
              <a:rPr lang="en-US" altLang="zh-TW" dirty="0" err="1" smtClean="0"/>
              <a:t>i</a:t>
            </a:r>
            <a:r>
              <a:rPr lang="en-US" altLang="zh-TW" dirty="0" smtClean="0"/>
              <a:t>=n</a:t>
            </a:r>
            <a:r>
              <a:rPr lang="zh-TW" altLang="en-US" dirty="0" smtClean="0"/>
              <a:t>時</a:t>
            </a:r>
            <a:r>
              <a:rPr lang="en-US" altLang="zh-TW" dirty="0" smtClean="0"/>
              <a:t>F</a:t>
            </a:r>
            <a:r>
              <a:rPr lang="zh-TW" altLang="en-US" dirty="0" smtClean="0"/>
              <a:t>中的最大值就是所求的長度</a:t>
            </a:r>
            <a:r>
              <a:rPr lang="en-US" altLang="zh-TW" dirty="0" smtClean="0"/>
              <a:t>L</a:t>
            </a:r>
            <a:r>
              <a:rPr lang="zh-TW" altLang="en-US" dirty="0" smtClean="0"/>
              <a:t>。</a:t>
            </a:r>
            <a:endParaRPr lang="en-US" altLang="zh-TW" dirty="0" smtClean="0"/>
          </a:p>
          <a:p>
            <a:pPr lvl="1"/>
            <a:r>
              <a:rPr lang="en-US" altLang="zh-TW" dirty="0" smtClean="0"/>
              <a:t>Using binary search, O(</a:t>
            </a:r>
            <a:r>
              <a:rPr lang="en-US" altLang="zh-TW" dirty="0" err="1" smtClean="0"/>
              <a:t>nlogL</a:t>
            </a:r>
            <a:r>
              <a:rPr lang="en-US" altLang="zh-TW" dirty="0" smtClean="0"/>
              <a:t>)</a:t>
            </a:r>
            <a:r>
              <a:rPr lang="zh-TW" altLang="en-US" dirty="0" smtClean="0"/>
              <a:t>，</a:t>
            </a:r>
            <a:r>
              <a:rPr lang="en-US" altLang="zh-TW" dirty="0" smtClean="0"/>
              <a:t>L&lt;=n</a:t>
            </a:r>
            <a:r>
              <a:rPr lang="zh-TW" altLang="en-US" dirty="0" smtClean="0"/>
              <a:t>。</a:t>
            </a:r>
            <a:endParaRPr lang="en-US" altLang="zh-TW" dirty="0" smtClean="0"/>
          </a:p>
          <a:p>
            <a:r>
              <a:rPr lang="en-US" altLang="zh-TW" dirty="0" smtClean="0"/>
              <a:t>Using map (balance BST in STL)</a:t>
            </a:r>
          </a:p>
          <a:p>
            <a:pPr lvl="1"/>
            <a:r>
              <a:rPr lang="zh-TW" altLang="en-US" dirty="0" smtClean="0"/>
              <a:t>將</a:t>
            </a:r>
            <a:r>
              <a:rPr lang="en-US" altLang="zh-TW" dirty="0" smtClean="0"/>
              <a:t>monotonic (S[</a:t>
            </a:r>
            <a:r>
              <a:rPr lang="en-US" altLang="zh-TW" dirty="0" err="1" smtClean="0"/>
              <a:t>i</a:t>
            </a:r>
            <a:r>
              <a:rPr lang="en-US" altLang="zh-TW" dirty="0" smtClean="0"/>
              <a:t>], F(</a:t>
            </a:r>
            <a:r>
              <a:rPr lang="en-US" altLang="zh-TW" dirty="0" err="1" smtClean="0"/>
              <a:t>i</a:t>
            </a:r>
            <a:r>
              <a:rPr lang="en-US" altLang="zh-TW" dirty="0" smtClean="0"/>
              <a:t>))</a:t>
            </a:r>
            <a:r>
              <a:rPr lang="zh-TW" altLang="en-US" dirty="0" smtClean="0"/>
              <a:t>用</a:t>
            </a:r>
            <a:r>
              <a:rPr lang="en-US" altLang="zh-TW" dirty="0" smtClean="0"/>
              <a:t>map</a:t>
            </a:r>
            <a:r>
              <a:rPr lang="zh-TW" altLang="en-US" dirty="0" smtClean="0"/>
              <a:t>來</a:t>
            </a:r>
            <a:r>
              <a:rPr lang="en-US" altLang="zh-TW" dirty="0" smtClean="0"/>
              <a:t>maintain</a:t>
            </a:r>
            <a:r>
              <a:rPr lang="zh-TW" altLang="en-US" dirty="0" smtClean="0"/>
              <a:t>，以</a:t>
            </a:r>
            <a:r>
              <a:rPr lang="en-US" altLang="zh-TW" dirty="0" smtClean="0"/>
              <a:t>S[</a:t>
            </a:r>
            <a:r>
              <a:rPr lang="en-US" altLang="zh-TW" dirty="0" err="1" smtClean="0"/>
              <a:t>i</a:t>
            </a:r>
            <a:r>
              <a:rPr lang="en-US" altLang="zh-TW" dirty="0" smtClean="0"/>
              <a:t>]</a:t>
            </a:r>
            <a:r>
              <a:rPr lang="zh-TW" altLang="en-US" dirty="0" smtClean="0"/>
              <a:t>當</a:t>
            </a:r>
            <a:r>
              <a:rPr lang="en-US" altLang="zh-TW" dirty="0" smtClean="0"/>
              <a:t>key. F(</a:t>
            </a:r>
            <a:r>
              <a:rPr lang="en-US" altLang="zh-TW" dirty="0" err="1" smtClean="0"/>
              <a:t>i</a:t>
            </a:r>
            <a:r>
              <a:rPr lang="en-US" altLang="zh-TW" dirty="0" smtClean="0"/>
              <a:t>)</a:t>
            </a:r>
            <a:r>
              <a:rPr lang="zh-TW" altLang="en-US" dirty="0" smtClean="0"/>
              <a:t>的值不需要了，原因</a:t>
            </a:r>
            <a:r>
              <a:rPr lang="en-US" altLang="zh-TW" dirty="0" smtClean="0"/>
              <a:t>?</a:t>
            </a:r>
          </a:p>
          <a:p>
            <a:pPr lvl="1"/>
            <a:r>
              <a:rPr lang="zh-TW" altLang="en-US" dirty="0"/>
              <a:t>其實我們每次只要找上面說的</a:t>
            </a:r>
            <a:r>
              <a:rPr lang="en-US" altLang="zh-TW" dirty="0"/>
              <a:t>F[j+1]=map</a:t>
            </a:r>
            <a:r>
              <a:rPr lang="zh-TW" altLang="en-US" dirty="0"/>
              <a:t>中不小於</a:t>
            </a:r>
            <a:r>
              <a:rPr lang="en-US" altLang="zh-TW" dirty="0"/>
              <a:t>S[</a:t>
            </a:r>
            <a:r>
              <a:rPr lang="en-US" altLang="zh-TW" dirty="0" err="1"/>
              <a:t>i</a:t>
            </a:r>
            <a:r>
              <a:rPr lang="en-US" altLang="zh-TW" dirty="0"/>
              <a:t>]</a:t>
            </a:r>
            <a:r>
              <a:rPr lang="zh-TW" altLang="en-US" dirty="0"/>
              <a:t>的最小值。</a:t>
            </a:r>
            <a:endParaRPr lang="en-US" altLang="zh-TW" dirty="0"/>
          </a:p>
          <a:p>
            <a:pPr lvl="1"/>
            <a:r>
              <a:rPr lang="zh-TW" altLang="en-US" dirty="0" smtClean="0"/>
              <a:t>利用</a:t>
            </a:r>
            <a:r>
              <a:rPr lang="en-US" altLang="zh-TW" dirty="0" smtClean="0"/>
              <a:t>find and </a:t>
            </a:r>
            <a:r>
              <a:rPr lang="en-US" altLang="zh-TW" dirty="0" err="1" smtClean="0"/>
              <a:t>upper_bound</a:t>
            </a:r>
            <a:r>
              <a:rPr lang="zh-TW" altLang="en-US" dirty="0" smtClean="0"/>
              <a:t>來查詢即可，</a:t>
            </a:r>
            <a:r>
              <a:rPr lang="en-US" altLang="zh-TW" dirty="0" smtClean="0"/>
              <a:t>the same time complexity</a:t>
            </a:r>
          </a:p>
        </p:txBody>
      </p:sp>
    </p:spTree>
    <p:extLst>
      <p:ext uri="{BB962C8B-B14F-4D97-AF65-F5344CB8AC3E}">
        <p14:creationId xmlns:p14="http://schemas.microsoft.com/office/powerpoint/2010/main" val="2000256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a:r>
              <a:rPr lang="en-US" altLang="zh-TW" sz="3600" dirty="0" smtClean="0"/>
              <a:t>Maximum independent </a:t>
            </a:r>
            <a:r>
              <a:rPr lang="en-US" altLang="zh-TW" sz="3600" dirty="0" smtClean="0"/>
              <a:t>intervals</a:t>
            </a:r>
            <a:r>
              <a:rPr lang="en-US" altLang="zh-TW" sz="3600" dirty="0"/>
              <a:t> </a:t>
            </a:r>
            <a:r>
              <a:rPr lang="en-US" altLang="zh-TW" sz="3600" dirty="0" smtClean="0"/>
              <a:t>*</a:t>
            </a:r>
            <a:endParaRPr lang="en-US" altLang="zh-TW" sz="3600" dirty="0"/>
          </a:p>
        </p:txBody>
      </p:sp>
      <p:sp>
        <p:nvSpPr>
          <p:cNvPr id="3" name="內容版面配置區 2"/>
          <p:cNvSpPr>
            <a:spLocks noGrp="1"/>
          </p:cNvSpPr>
          <p:nvPr>
            <p:ph idx="1"/>
          </p:nvPr>
        </p:nvSpPr>
        <p:spPr/>
        <p:txBody>
          <a:bodyPr>
            <a:normAutofit fontScale="92500" lnSpcReduction="20000"/>
          </a:bodyPr>
          <a:lstStyle/>
          <a:p>
            <a:r>
              <a:rPr lang="zh-TW" altLang="en-US" dirty="0"/>
              <a:t>最多不相交</a:t>
            </a:r>
            <a:r>
              <a:rPr lang="zh-TW" altLang="en-US" dirty="0" smtClean="0"/>
              <a:t>線段</a:t>
            </a:r>
            <a:endParaRPr lang="en-US" altLang="zh-TW" dirty="0" smtClean="0"/>
          </a:p>
          <a:p>
            <a:r>
              <a:rPr lang="en-US" altLang="zh-TW" dirty="0" smtClean="0"/>
              <a:t>Activity selection problem</a:t>
            </a:r>
          </a:p>
          <a:p>
            <a:pPr lvl="1"/>
            <a:r>
              <a:rPr lang="zh-TW" altLang="en-US" dirty="0" smtClean="0"/>
              <a:t>有權</a:t>
            </a:r>
            <a:r>
              <a:rPr lang="en-US" altLang="zh-TW" dirty="0" smtClean="0"/>
              <a:t>DP</a:t>
            </a:r>
            <a:r>
              <a:rPr lang="zh-TW" altLang="en-US" dirty="0" smtClean="0"/>
              <a:t>，無權貪心。</a:t>
            </a:r>
            <a:endParaRPr lang="en-US" altLang="zh-TW" dirty="0"/>
          </a:p>
          <a:p>
            <a:r>
              <a:rPr lang="en-US" altLang="zh-TW" dirty="0" smtClean="0"/>
              <a:t>Unweighted</a:t>
            </a:r>
          </a:p>
          <a:p>
            <a:pPr lvl="1"/>
            <a:r>
              <a:rPr lang="en-US" altLang="zh-TW" dirty="0" smtClean="0"/>
              <a:t>Sort by right points</a:t>
            </a:r>
          </a:p>
          <a:p>
            <a:pPr lvl="1"/>
            <a:r>
              <a:rPr lang="en-US" altLang="zh-TW" dirty="0" smtClean="0"/>
              <a:t>Sweep from small to large</a:t>
            </a:r>
            <a:br>
              <a:rPr lang="en-US" altLang="zh-TW" dirty="0" smtClean="0"/>
            </a:br>
            <a:r>
              <a:rPr lang="en-US" altLang="zh-TW" dirty="0" smtClean="0"/>
              <a:t>   select the smallest and discard the conflicted</a:t>
            </a:r>
          </a:p>
          <a:p>
            <a:r>
              <a:rPr lang="en-US" altLang="zh-TW" dirty="0" smtClean="0"/>
              <a:t>Weighted </a:t>
            </a:r>
          </a:p>
          <a:p>
            <a:pPr lvl="1"/>
            <a:r>
              <a:rPr lang="en-US" altLang="zh-TW" dirty="0" smtClean="0"/>
              <a:t>Sort by right points</a:t>
            </a:r>
          </a:p>
          <a:p>
            <a:pPr lvl="1"/>
            <a:r>
              <a:rPr lang="en-US" altLang="zh-TW" dirty="0" err="1" smtClean="0"/>
              <a:t>dp</a:t>
            </a:r>
            <a:r>
              <a:rPr lang="en-US" altLang="zh-TW" dirty="0" smtClean="0"/>
              <a:t>[</a:t>
            </a:r>
            <a:r>
              <a:rPr lang="en-US" altLang="zh-TW" dirty="0" err="1" smtClean="0"/>
              <a:t>i</a:t>
            </a:r>
            <a:r>
              <a:rPr lang="en-US" altLang="zh-TW" dirty="0" smtClean="0"/>
              <a:t>]=max{</a:t>
            </a:r>
            <a:r>
              <a:rPr lang="en-US" altLang="zh-TW" dirty="0" err="1" smtClean="0"/>
              <a:t>dp</a:t>
            </a:r>
            <a:r>
              <a:rPr lang="en-US" altLang="zh-TW" dirty="0" smtClean="0"/>
              <a:t>[i-1], w[</a:t>
            </a:r>
            <a:r>
              <a:rPr lang="en-US" altLang="zh-TW" dirty="0" err="1" smtClean="0"/>
              <a:t>i</a:t>
            </a:r>
            <a:r>
              <a:rPr lang="en-US" altLang="zh-TW" dirty="0" smtClean="0"/>
              <a:t>]+</a:t>
            </a:r>
            <a:r>
              <a:rPr lang="en-US" altLang="zh-TW" dirty="0" err="1" smtClean="0"/>
              <a:t>dp</a:t>
            </a:r>
            <a:r>
              <a:rPr lang="en-US" altLang="zh-TW" dirty="0" smtClean="0"/>
              <a:t>[t]}, where t is largest one &lt;=left(</a:t>
            </a:r>
            <a:r>
              <a:rPr lang="en-US" altLang="zh-TW" dirty="0" err="1" smtClean="0"/>
              <a:t>i</a:t>
            </a:r>
            <a:r>
              <a:rPr lang="en-US" altLang="zh-TW" dirty="0" smtClean="0"/>
              <a:t>) and can be found by binary search</a:t>
            </a:r>
            <a:endParaRPr lang="en-US" altLang="zh-TW" dirty="0"/>
          </a:p>
          <a:p>
            <a:endParaRPr lang="zh-TW" altLang="en-US" dirty="0"/>
          </a:p>
        </p:txBody>
      </p:sp>
    </p:spTree>
    <p:extLst>
      <p:ext uri="{BB962C8B-B14F-4D97-AF65-F5344CB8AC3E}">
        <p14:creationId xmlns:p14="http://schemas.microsoft.com/office/powerpoint/2010/main" val="3424060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Binary search</a:t>
            </a:r>
            <a:endParaRPr lang="zh-TW" altLang="en-US" dirty="0"/>
          </a:p>
        </p:txBody>
      </p:sp>
      <p:sp>
        <p:nvSpPr>
          <p:cNvPr id="3" name="內容版面配置區 2"/>
          <p:cNvSpPr>
            <a:spLocks noGrp="1"/>
          </p:cNvSpPr>
          <p:nvPr>
            <p:ph idx="1"/>
          </p:nvPr>
        </p:nvSpPr>
        <p:spPr/>
        <p:txBody>
          <a:bodyPr/>
          <a:lstStyle/>
          <a:p>
            <a:r>
              <a:rPr lang="zh-TW" altLang="en-US" dirty="0" smtClean="0"/>
              <a:t>常用也常寫錯</a:t>
            </a:r>
            <a:endParaRPr lang="en-US" altLang="zh-TW" dirty="0" smtClean="0"/>
          </a:p>
          <a:p>
            <a:pPr lvl="1"/>
            <a:r>
              <a:rPr lang="zh-TW" altLang="en-US" dirty="0" smtClean="0"/>
              <a:t>確定你要蒐的區間是否包含左右端點</a:t>
            </a:r>
            <a:endParaRPr lang="en-US" altLang="zh-TW" dirty="0" smtClean="0"/>
          </a:p>
          <a:p>
            <a:pPr lvl="1"/>
            <a:r>
              <a:rPr lang="zh-TW" altLang="en-US" dirty="0"/>
              <a:t>檢查剩下兩個</a:t>
            </a:r>
            <a:r>
              <a:rPr lang="zh-TW" altLang="en-US" dirty="0" smtClean="0"/>
              <a:t>時</a:t>
            </a:r>
            <a:r>
              <a:rPr lang="en-US" altLang="zh-TW" dirty="0" smtClean="0"/>
              <a:t>[L,R=L+1]</a:t>
            </a:r>
            <a:r>
              <a:rPr lang="zh-TW" altLang="en-US" dirty="0" smtClean="0"/>
              <a:t>的結束狀況</a:t>
            </a:r>
            <a:endParaRPr lang="en-US" altLang="zh-TW" dirty="0" smtClean="0"/>
          </a:p>
          <a:p>
            <a:r>
              <a:rPr lang="zh-TW" altLang="en-US" dirty="0" smtClean="0"/>
              <a:t>用</a:t>
            </a:r>
            <a:r>
              <a:rPr lang="en-US" altLang="zh-TW" dirty="0" smtClean="0"/>
              <a:t>set/map</a:t>
            </a:r>
            <a:r>
              <a:rPr lang="zh-TW" altLang="en-US" dirty="0" smtClean="0"/>
              <a:t>也不錯</a:t>
            </a:r>
            <a:endParaRPr lang="en-US" altLang="zh-TW" dirty="0" smtClean="0"/>
          </a:p>
          <a:p>
            <a:pPr lvl="1"/>
            <a:r>
              <a:rPr lang="zh-TW" altLang="en-US" dirty="0" smtClean="0"/>
              <a:t>把</a:t>
            </a:r>
            <a:r>
              <a:rPr lang="en-US" altLang="zh-TW" dirty="0" smtClean="0"/>
              <a:t>(right(</a:t>
            </a:r>
            <a:r>
              <a:rPr lang="en-US" altLang="zh-TW" dirty="0" err="1" smtClean="0"/>
              <a:t>i</a:t>
            </a:r>
            <a:r>
              <a:rPr lang="en-US" altLang="zh-TW" dirty="0" smtClean="0"/>
              <a:t>),</a:t>
            </a:r>
            <a:r>
              <a:rPr lang="en-US" altLang="zh-TW" dirty="0" err="1" smtClean="0"/>
              <a:t>dp</a:t>
            </a:r>
            <a:r>
              <a:rPr lang="en-US" altLang="zh-TW" dirty="0" smtClean="0"/>
              <a:t>(</a:t>
            </a:r>
            <a:r>
              <a:rPr lang="en-US" altLang="zh-TW" dirty="0" err="1" smtClean="0"/>
              <a:t>i</a:t>
            </a:r>
            <a:r>
              <a:rPr lang="en-US" altLang="zh-TW" dirty="0" smtClean="0"/>
              <a:t>))</a:t>
            </a:r>
            <a:r>
              <a:rPr lang="zh-TW" altLang="en-US" dirty="0" smtClean="0"/>
              <a:t>丟進</a:t>
            </a:r>
            <a:r>
              <a:rPr lang="en-US" altLang="zh-TW" dirty="0" smtClean="0"/>
              <a:t>map</a:t>
            </a:r>
          </a:p>
          <a:p>
            <a:endParaRPr lang="zh-TW" altLang="en-US" dirty="0"/>
          </a:p>
        </p:txBody>
      </p:sp>
    </p:spTree>
    <p:extLst>
      <p:ext uri="{BB962C8B-B14F-4D97-AF65-F5344CB8AC3E}">
        <p14:creationId xmlns:p14="http://schemas.microsoft.com/office/powerpoint/2010/main" val="2307621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b04, max independent set of </a:t>
            </a:r>
            <a:r>
              <a:rPr lang="en-US" altLang="zh-TW" dirty="0" smtClean="0"/>
              <a:t>tree</a:t>
            </a:r>
            <a:br>
              <a:rPr lang="en-US" altLang="zh-TW" dirty="0" smtClean="0"/>
            </a:br>
            <a:r>
              <a:rPr lang="en-US" altLang="zh-TW" dirty="0" smtClean="0"/>
              <a:t>[optional]</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Only give you some hints since it is optional</a:t>
            </a:r>
          </a:p>
          <a:p>
            <a:r>
              <a:rPr lang="en-US" altLang="zh-TW" dirty="0" smtClean="0"/>
              <a:t>For each node, compute two values:</a:t>
            </a:r>
          </a:p>
          <a:p>
            <a:pPr lvl="1"/>
            <a:r>
              <a:rPr lang="en-US" altLang="zh-TW" dirty="0" smtClean="0"/>
              <a:t>The optimal solution of the subtree such that the root is chosen;</a:t>
            </a:r>
          </a:p>
          <a:p>
            <a:pPr lvl="1"/>
            <a:r>
              <a:rPr lang="en-US" altLang="zh-TW" dirty="0" smtClean="0"/>
              <a:t>And the one without choosing the root.</a:t>
            </a:r>
          </a:p>
          <a:p>
            <a:r>
              <a:rPr lang="en-US" altLang="zh-TW" dirty="0" smtClean="0"/>
              <a:t>Compute from bottom to top</a:t>
            </a:r>
          </a:p>
          <a:p>
            <a:pPr lvl="1"/>
            <a:r>
              <a:rPr lang="en-US" altLang="zh-TW" dirty="0" smtClean="0"/>
              <a:t>Or lazy DP</a:t>
            </a:r>
          </a:p>
          <a:p>
            <a:pPr lvl="1"/>
            <a:r>
              <a:rPr lang="en-US" altLang="zh-TW" dirty="0" smtClean="0"/>
              <a:t>Need to get the parent-child relation in your data structure. The parent(</a:t>
            </a:r>
            <a:r>
              <a:rPr lang="en-US" altLang="zh-TW" dirty="0" err="1" smtClean="0"/>
              <a:t>i</a:t>
            </a:r>
            <a:r>
              <a:rPr lang="en-US" altLang="zh-TW" dirty="0" smtClean="0"/>
              <a:t>) is given.</a:t>
            </a:r>
          </a:p>
          <a:p>
            <a:pPr lvl="1"/>
            <a:r>
              <a:rPr lang="en-US" altLang="zh-TW" dirty="0" smtClean="0"/>
              <a:t>A bottom-up sequence is easier. Record the number of children, process those without child, </a:t>
            </a:r>
            <a:r>
              <a:rPr lang="en-US" altLang="zh-TW" smtClean="0"/>
              <a:t>and continue.  </a:t>
            </a:r>
            <a:endParaRPr lang="zh-TW" altLang="en-US" dirty="0"/>
          </a:p>
        </p:txBody>
      </p:sp>
    </p:spTree>
    <p:extLst>
      <p:ext uri="{BB962C8B-B14F-4D97-AF65-F5344CB8AC3E}">
        <p14:creationId xmlns:p14="http://schemas.microsoft.com/office/powerpoint/2010/main" val="2533050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a08, max segment(1d</a:t>
            </a:r>
            <a:r>
              <a:rPr lang="pl-PL" altLang="zh-TW" dirty="0" smtClean="0"/>
              <a:t>)</a:t>
            </a:r>
            <a:r>
              <a:rPr lang="en-US" altLang="zh-TW" dirty="0" smtClean="0"/>
              <a:t> </a:t>
            </a:r>
            <a:br>
              <a:rPr lang="en-US" altLang="zh-TW" dirty="0" smtClean="0"/>
            </a:br>
            <a:r>
              <a:rPr lang="en-US" altLang="zh-TW" dirty="0" smtClean="0"/>
              <a:t>-preprocessing version</a:t>
            </a:r>
            <a:endParaRPr lang="zh-TW" altLang="en-US" dirty="0"/>
          </a:p>
        </p:txBody>
      </p:sp>
      <p:sp>
        <p:nvSpPr>
          <p:cNvPr id="3" name="內容版面配置區 2"/>
          <p:cNvSpPr>
            <a:spLocks noGrp="1"/>
          </p:cNvSpPr>
          <p:nvPr>
            <p:ph idx="1"/>
          </p:nvPr>
        </p:nvSpPr>
        <p:spPr/>
        <p:txBody>
          <a:bodyPr/>
          <a:lstStyle/>
          <a:p>
            <a:r>
              <a:rPr lang="pl-PL" altLang="zh-TW" dirty="0" smtClean="0"/>
              <a:t>a08, max segment(1d)</a:t>
            </a:r>
            <a:r>
              <a:rPr lang="en-US" altLang="zh-TW" dirty="0" smtClean="0"/>
              <a:t> </a:t>
            </a:r>
            <a:br>
              <a:rPr lang="en-US" altLang="zh-TW" dirty="0" smtClean="0"/>
            </a:br>
            <a:r>
              <a:rPr lang="en-US" altLang="zh-TW" dirty="0" smtClean="0"/>
              <a:t>-preprocessing version</a:t>
            </a:r>
          </a:p>
          <a:p>
            <a:r>
              <a:rPr lang="pl-PL" altLang="zh-TW" dirty="0" smtClean="0"/>
              <a:t>b08, max segment(1d)</a:t>
            </a:r>
            <a:r>
              <a:rPr lang="en-US" altLang="zh-TW" dirty="0" smtClean="0"/>
              <a:t/>
            </a:r>
            <a:br>
              <a:rPr lang="en-US" altLang="zh-TW" dirty="0" smtClean="0"/>
            </a:br>
            <a:r>
              <a:rPr lang="en-US" altLang="zh-TW" dirty="0" smtClean="0"/>
              <a:t>DP</a:t>
            </a:r>
          </a:p>
          <a:p>
            <a:r>
              <a:rPr lang="en-US" altLang="zh-TW" dirty="0" smtClean="0"/>
              <a:t>There is a 2d-version in </a:t>
            </a:r>
            <a:r>
              <a:rPr lang="en-US" altLang="zh-TW" dirty="0" err="1" smtClean="0"/>
              <a:t>Uva</a:t>
            </a:r>
            <a:endParaRPr lang="en-US" altLang="zh-TW" dirty="0" smtClean="0"/>
          </a:p>
          <a:p>
            <a:pPr lvl="1"/>
            <a:r>
              <a:rPr lang="en-US" altLang="zh-TW" dirty="0" smtClean="0"/>
              <a:t>Find a maximum sum rectangle in a matrix</a:t>
            </a:r>
            <a:endParaRPr lang="zh-TW" altLang="en-US" dirty="0"/>
          </a:p>
        </p:txBody>
      </p:sp>
    </p:spTree>
    <p:extLst>
      <p:ext uri="{BB962C8B-B14F-4D97-AF65-F5344CB8AC3E}">
        <p14:creationId xmlns:p14="http://schemas.microsoft.com/office/powerpoint/2010/main" val="3831218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b09, jewel </a:t>
            </a:r>
            <a:r>
              <a:rPr lang="pl-PL" altLang="zh-TW" dirty="0" smtClean="0"/>
              <a:t>collection</a:t>
            </a:r>
            <a:r>
              <a:rPr lang="en-US" altLang="zh-TW" dirty="0" smtClean="0"/>
              <a:t/>
            </a:r>
            <a:br>
              <a:rPr lang="en-US" altLang="zh-TW" dirty="0" smtClean="0"/>
            </a:br>
            <a:r>
              <a:rPr lang="en-US" altLang="zh-TW" dirty="0" smtClean="0"/>
              <a:t>2d-DP</a:t>
            </a:r>
            <a:endParaRPr lang="zh-TW" altLang="en-US" dirty="0"/>
          </a:p>
        </p:txBody>
      </p:sp>
      <p:sp>
        <p:nvSpPr>
          <p:cNvPr id="3" name="內容版面配置區 2"/>
          <p:cNvSpPr>
            <a:spLocks noGrp="1"/>
          </p:cNvSpPr>
          <p:nvPr>
            <p:ph idx="1"/>
          </p:nvPr>
        </p:nvSpPr>
        <p:spPr/>
        <p:txBody>
          <a:bodyPr/>
          <a:lstStyle/>
          <a:p>
            <a:r>
              <a:rPr lang="zh-TW" altLang="zh-TW" dirty="0"/>
              <a:t>在一個</a:t>
            </a:r>
            <a:r>
              <a:rPr lang="en-US" altLang="zh-TW" dirty="0"/>
              <a:t>n*n</a:t>
            </a:r>
            <a:r>
              <a:rPr lang="zh-TW" altLang="zh-TW" dirty="0"/>
              <a:t>的方格棋盤式的地圖上</a:t>
            </a:r>
            <a:r>
              <a:rPr lang="en-US" altLang="zh-TW" dirty="0"/>
              <a:t>, </a:t>
            </a:r>
            <a:r>
              <a:rPr lang="zh-TW" altLang="zh-TW" dirty="0"/>
              <a:t>你要從出發點走到終點</a:t>
            </a:r>
            <a:r>
              <a:rPr lang="en-US" altLang="zh-TW" dirty="0"/>
              <a:t>, </a:t>
            </a:r>
            <a:r>
              <a:rPr lang="zh-TW" altLang="zh-TW" dirty="0"/>
              <a:t>在每一個格子裡</a:t>
            </a:r>
            <a:r>
              <a:rPr lang="en-US" altLang="zh-TW" dirty="0"/>
              <a:t>, </a:t>
            </a:r>
            <a:r>
              <a:rPr lang="zh-TW" altLang="zh-TW" dirty="0"/>
              <a:t>有若干價值的寶物</a:t>
            </a:r>
            <a:r>
              <a:rPr lang="en-US" altLang="zh-TW" dirty="0"/>
              <a:t>, </a:t>
            </a:r>
            <a:r>
              <a:rPr lang="zh-TW" altLang="zh-TW" dirty="0"/>
              <a:t>只要你走到那一格</a:t>
            </a:r>
            <a:r>
              <a:rPr lang="en-US" altLang="zh-TW" dirty="0"/>
              <a:t>, </a:t>
            </a:r>
            <a:r>
              <a:rPr lang="zh-TW" altLang="zh-TW" dirty="0"/>
              <a:t>就可以得到該格子中的寶物</a:t>
            </a:r>
            <a:r>
              <a:rPr lang="en-US" altLang="zh-TW" dirty="0"/>
              <a:t>, </a:t>
            </a:r>
            <a:r>
              <a:rPr lang="zh-TW" altLang="zh-TW" dirty="0"/>
              <a:t>你想要規劃一個路線以取得最多價值的寶物</a:t>
            </a:r>
            <a:r>
              <a:rPr lang="en-US" altLang="zh-TW" dirty="0"/>
              <a:t>. </a:t>
            </a:r>
            <a:r>
              <a:rPr lang="zh-TW" altLang="zh-TW" dirty="0"/>
              <a:t>出發點總是在左上角</a:t>
            </a:r>
            <a:r>
              <a:rPr lang="en-US" altLang="zh-TW" dirty="0"/>
              <a:t>, </a:t>
            </a:r>
            <a:r>
              <a:rPr lang="zh-TW" altLang="zh-TW" dirty="0"/>
              <a:t>而終點則是在右下角</a:t>
            </a:r>
            <a:r>
              <a:rPr lang="en-US" altLang="zh-TW" dirty="0"/>
              <a:t>, </a:t>
            </a:r>
            <a:r>
              <a:rPr lang="zh-TW" altLang="zh-TW" dirty="0"/>
              <a:t>由於體力的限制</a:t>
            </a:r>
            <a:r>
              <a:rPr lang="en-US" altLang="zh-TW" dirty="0"/>
              <a:t>, </a:t>
            </a:r>
            <a:r>
              <a:rPr lang="zh-TW" altLang="zh-TW" dirty="0"/>
              <a:t>你只能經過</a:t>
            </a:r>
            <a:r>
              <a:rPr lang="en-US" altLang="zh-TW" dirty="0"/>
              <a:t>2n-1</a:t>
            </a:r>
            <a:r>
              <a:rPr lang="zh-TW" altLang="zh-TW" dirty="0"/>
              <a:t>個格子</a:t>
            </a:r>
            <a:r>
              <a:rPr lang="en-US" altLang="zh-TW" dirty="0"/>
              <a:t>, </a:t>
            </a:r>
            <a:r>
              <a:rPr lang="zh-TW" altLang="zh-TW" dirty="0"/>
              <a:t>也就是說你每次只能選擇向下走或是向右走</a:t>
            </a:r>
            <a:r>
              <a:rPr lang="en-US" altLang="zh-TW" dirty="0"/>
              <a:t>, </a:t>
            </a:r>
            <a:r>
              <a:rPr lang="zh-TW" altLang="zh-TW" dirty="0"/>
              <a:t>以下是一個例子</a:t>
            </a:r>
          </a:p>
          <a:p>
            <a:endParaRPr lang="zh-TW" altLang="en-US" dirty="0"/>
          </a:p>
        </p:txBody>
      </p:sp>
    </p:spTree>
    <p:extLst>
      <p:ext uri="{BB962C8B-B14F-4D97-AF65-F5344CB8AC3E}">
        <p14:creationId xmlns:p14="http://schemas.microsoft.com/office/powerpoint/2010/main" val="1010347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353335138"/>
              </p:ext>
            </p:extLst>
          </p:nvPr>
        </p:nvGraphicFramePr>
        <p:xfrm>
          <a:off x="899595" y="1916828"/>
          <a:ext cx="4968549" cy="3888435"/>
        </p:xfrm>
        <a:graphic>
          <a:graphicData uri="http://schemas.openxmlformats.org/drawingml/2006/table">
            <a:tbl>
              <a:tblPr>
                <a:tableStyleId>{5C22544A-7EE6-4342-B048-85BDC9FD1C3A}</a:tableStyleId>
              </a:tblPr>
              <a:tblGrid>
                <a:gridCol w="993048"/>
                <a:gridCol w="994151"/>
                <a:gridCol w="993048"/>
                <a:gridCol w="994151"/>
                <a:gridCol w="994151"/>
              </a:tblGrid>
              <a:tr h="777687">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2000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300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200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1500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dirty="0">
                          <a:effectLst/>
                        </a:rPr>
                        <a:t>10</a:t>
                      </a:r>
                      <a:endParaRPr lang="zh-TW" sz="2000" kern="100" dirty="0">
                        <a:effectLst/>
                        <a:latin typeface="Times New Roman"/>
                        <a:ea typeface="新細明體"/>
                      </a:endParaRPr>
                    </a:p>
                  </a:txBody>
                  <a:tcPr marL="17780" marR="17780" marT="0" marB="0"/>
                </a:tc>
              </a:tr>
            </a:tbl>
          </a:graphicData>
        </a:graphic>
      </p:graphicFrame>
      <p:sp>
        <p:nvSpPr>
          <p:cNvPr id="5" name="Line 3"/>
          <p:cNvSpPr>
            <a:spLocks noChangeShapeType="1"/>
          </p:cNvSpPr>
          <p:nvPr/>
        </p:nvSpPr>
        <p:spPr bwMode="auto">
          <a:xfrm>
            <a:off x="2992028" y="5589240"/>
            <a:ext cx="2444068"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TW" altLang="en-US"/>
          </a:p>
        </p:txBody>
      </p:sp>
      <p:sp>
        <p:nvSpPr>
          <p:cNvPr id="6" name="Line 2"/>
          <p:cNvSpPr>
            <a:spLocks noChangeShapeType="1"/>
          </p:cNvSpPr>
          <p:nvPr/>
        </p:nvSpPr>
        <p:spPr bwMode="auto">
          <a:xfrm>
            <a:off x="2992028" y="2420888"/>
            <a:ext cx="0" cy="3168352"/>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TW" altLang="en-US"/>
          </a:p>
        </p:txBody>
      </p:sp>
      <p:sp>
        <p:nvSpPr>
          <p:cNvPr id="7" name="Line 1"/>
          <p:cNvSpPr>
            <a:spLocks noChangeShapeType="1"/>
          </p:cNvSpPr>
          <p:nvPr/>
        </p:nvSpPr>
        <p:spPr bwMode="auto">
          <a:xfrm>
            <a:off x="1158037" y="2420888"/>
            <a:ext cx="1833991"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TW" altLang="en-US"/>
          </a:p>
        </p:txBody>
      </p:sp>
      <p:sp>
        <p:nvSpPr>
          <p:cNvPr id="8" name="文字方塊 7"/>
          <p:cNvSpPr txBox="1"/>
          <p:nvPr/>
        </p:nvSpPr>
        <p:spPr>
          <a:xfrm>
            <a:off x="683568" y="307847"/>
            <a:ext cx="8195276" cy="1938992"/>
          </a:xfrm>
          <a:prstGeom prst="rect">
            <a:avLst/>
          </a:prstGeom>
          <a:noFill/>
        </p:spPr>
        <p:txBody>
          <a:bodyPr wrap="square" rtlCol="0">
            <a:spAutoFit/>
          </a:bodyPr>
          <a:lstStyle/>
          <a:p>
            <a:r>
              <a:rPr lang="zh-TW" altLang="zh-TW" sz="2000" dirty="0"/>
              <a:t>在這個例子中</a:t>
            </a:r>
            <a:r>
              <a:rPr lang="en-US" altLang="zh-TW" sz="2000" dirty="0"/>
              <a:t>, n=5, </a:t>
            </a:r>
            <a:r>
              <a:rPr lang="zh-TW" altLang="zh-TW" sz="2000" dirty="0"/>
              <a:t>最佳的路線是如圖所示</a:t>
            </a:r>
            <a:r>
              <a:rPr lang="en-US" altLang="zh-TW" sz="2000" dirty="0"/>
              <a:t>, </a:t>
            </a:r>
            <a:r>
              <a:rPr lang="zh-TW" altLang="zh-TW" sz="2000" dirty="0"/>
              <a:t>而可以取得的最大寶物價值總和為</a:t>
            </a:r>
          </a:p>
          <a:p>
            <a:r>
              <a:rPr lang="en-US" altLang="zh-TW" sz="2000" dirty="0"/>
              <a:t>0+0+1000+100+200+50+1500+1000+10=3860, </a:t>
            </a:r>
            <a:endParaRPr lang="zh-TW" altLang="zh-TW" sz="2000" dirty="0"/>
          </a:p>
          <a:p>
            <a:r>
              <a:rPr lang="zh-TW" altLang="zh-TW" sz="2000" dirty="0"/>
              <a:t>其他的路線所取得的價值都比較小</a:t>
            </a:r>
            <a:r>
              <a:rPr lang="en-US" altLang="zh-TW" sz="2000" dirty="0"/>
              <a:t>, </a:t>
            </a:r>
            <a:r>
              <a:rPr lang="zh-TW" altLang="zh-TW" sz="2000" dirty="0"/>
              <a:t>例如向右走到底再向下走到底的路線所能取的的價值為</a:t>
            </a:r>
            <a:r>
              <a:rPr lang="en-US" altLang="zh-TW" sz="2000" dirty="0"/>
              <a:t>3210</a:t>
            </a:r>
            <a:endParaRPr lang="zh-TW" altLang="zh-TW" sz="2000" dirty="0"/>
          </a:p>
          <a:p>
            <a:endParaRPr lang="zh-TW" altLang="en-US" sz="2000" dirty="0"/>
          </a:p>
        </p:txBody>
      </p:sp>
    </p:spTree>
    <p:extLst>
      <p:ext uri="{BB962C8B-B14F-4D97-AF65-F5344CB8AC3E}">
        <p14:creationId xmlns:p14="http://schemas.microsoft.com/office/powerpoint/2010/main" val="1849566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analysis</a:t>
            </a:r>
            <a:r>
              <a:rPr lang="en-US" altLang="zh-TW" dirty="0" smtClean="0"/>
              <a:t>:</a:t>
            </a:r>
            <a:endParaRPr lang="zh-TW" altLang="en-US" dirty="0"/>
          </a:p>
        </p:txBody>
      </p:sp>
      <p:sp>
        <p:nvSpPr>
          <p:cNvPr id="3" name="內容版面配置區 2"/>
          <p:cNvSpPr>
            <a:spLocks noGrp="1"/>
          </p:cNvSpPr>
          <p:nvPr>
            <p:ph idx="1"/>
          </p:nvPr>
        </p:nvSpPr>
        <p:spPr/>
        <p:txBody>
          <a:bodyPr>
            <a:normAutofit fontScale="70000" lnSpcReduction="20000"/>
          </a:bodyPr>
          <a:lstStyle/>
          <a:p>
            <a:r>
              <a:rPr lang="zh-TW" altLang="zh-TW" dirty="0" smtClean="0"/>
              <a:t>假設</a:t>
            </a:r>
            <a:r>
              <a:rPr lang="zh-TW" altLang="zh-TW" dirty="0"/>
              <a:t>左上方的格子是</a:t>
            </a:r>
            <a:r>
              <a:rPr lang="en-US" altLang="zh-TW" dirty="0"/>
              <a:t>map[1][1]</a:t>
            </a:r>
            <a:r>
              <a:rPr lang="zh-TW" altLang="zh-TW" dirty="0"/>
              <a:t>右下方是</a:t>
            </a:r>
            <a:r>
              <a:rPr lang="en-US" altLang="zh-TW" dirty="0"/>
              <a:t>map[n][n],</a:t>
            </a:r>
            <a:endParaRPr lang="zh-TW" altLang="zh-TW" dirty="0"/>
          </a:p>
          <a:p>
            <a:r>
              <a:rPr lang="zh-TW" altLang="zh-TW" dirty="0"/>
              <a:t>若</a:t>
            </a:r>
            <a:r>
              <a:rPr lang="en-US" altLang="zh-TW" dirty="0"/>
              <a:t>opt[</a:t>
            </a:r>
            <a:r>
              <a:rPr lang="en-US" altLang="zh-TW" dirty="0" err="1"/>
              <a:t>i</a:t>
            </a:r>
            <a:r>
              <a:rPr lang="en-US" altLang="zh-TW" dirty="0"/>
              <a:t>][j]</a:t>
            </a:r>
            <a:r>
              <a:rPr lang="zh-TW" altLang="zh-TW" dirty="0"/>
              <a:t>是從</a:t>
            </a:r>
            <a:r>
              <a:rPr lang="en-US" altLang="zh-TW" dirty="0"/>
              <a:t>(1,1)</a:t>
            </a:r>
            <a:r>
              <a:rPr lang="zh-TW" altLang="zh-TW" dirty="0"/>
              <a:t>走到</a:t>
            </a:r>
            <a:r>
              <a:rPr lang="en-US" altLang="zh-TW" dirty="0"/>
              <a:t>(</a:t>
            </a:r>
            <a:r>
              <a:rPr lang="en-US" altLang="zh-TW" dirty="0" err="1"/>
              <a:t>i,j</a:t>
            </a:r>
            <a:r>
              <a:rPr lang="en-US" altLang="zh-TW" dirty="0"/>
              <a:t>)</a:t>
            </a:r>
            <a:r>
              <a:rPr lang="zh-TW" altLang="zh-TW" dirty="0"/>
              <a:t>的最大值</a:t>
            </a:r>
            <a:r>
              <a:rPr lang="en-US" altLang="zh-TW" dirty="0"/>
              <a:t>(</a:t>
            </a:r>
            <a:r>
              <a:rPr lang="zh-TW" altLang="zh-TW" dirty="0"/>
              <a:t>最佳解</a:t>
            </a:r>
            <a:r>
              <a:rPr lang="en-US" altLang="zh-TW" dirty="0"/>
              <a:t>),</a:t>
            </a:r>
            <a:r>
              <a:rPr lang="zh-TW" altLang="zh-TW" dirty="0"/>
              <a:t>因為只能往右往下走</a:t>
            </a:r>
            <a:r>
              <a:rPr lang="en-US" altLang="zh-TW" dirty="0"/>
              <a:t>, </a:t>
            </a:r>
            <a:endParaRPr lang="zh-TW" altLang="zh-TW" dirty="0"/>
          </a:p>
          <a:p>
            <a:r>
              <a:rPr lang="en-US" altLang="zh-TW" dirty="0"/>
              <a:t>opt[</a:t>
            </a:r>
            <a:r>
              <a:rPr lang="en-US" altLang="zh-TW" dirty="0" err="1"/>
              <a:t>i,j</a:t>
            </a:r>
            <a:r>
              <a:rPr lang="en-US" altLang="zh-TW" dirty="0"/>
              <a:t>]=max{opt[i,j-1],opt[i-1,j]}+map[</a:t>
            </a:r>
            <a:r>
              <a:rPr lang="en-US" altLang="zh-TW" dirty="0" err="1"/>
              <a:t>i,j</a:t>
            </a:r>
            <a:r>
              <a:rPr lang="en-US" altLang="zh-TW" dirty="0"/>
              <a:t>], </a:t>
            </a:r>
            <a:endParaRPr lang="zh-TW" altLang="zh-TW" dirty="0"/>
          </a:p>
          <a:p>
            <a:r>
              <a:rPr lang="en-US" altLang="zh-TW" dirty="0"/>
              <a:t>let opt[</a:t>
            </a:r>
            <a:r>
              <a:rPr lang="en-US" altLang="zh-TW" dirty="0" err="1"/>
              <a:t>i,j</a:t>
            </a:r>
            <a:r>
              <a:rPr lang="en-US" altLang="zh-TW" dirty="0"/>
              <a:t>]=0 for </a:t>
            </a:r>
            <a:r>
              <a:rPr lang="en-US" altLang="zh-TW" dirty="0" err="1"/>
              <a:t>i</a:t>
            </a:r>
            <a:r>
              <a:rPr lang="en-US" altLang="zh-TW" dirty="0"/>
              <a:t>=0 or j=0 initially.</a:t>
            </a:r>
            <a:endParaRPr lang="zh-TW" altLang="zh-TW" dirty="0"/>
          </a:p>
          <a:p>
            <a:r>
              <a:rPr lang="zh-TW" altLang="zh-TW" dirty="0"/>
              <a:t>而</a:t>
            </a:r>
            <a:r>
              <a:rPr lang="en-US" altLang="zh-TW" dirty="0"/>
              <a:t>opt[n][n]</a:t>
            </a:r>
            <a:r>
              <a:rPr lang="zh-TW" altLang="zh-TW" dirty="0"/>
              <a:t>即為最佳解</a:t>
            </a:r>
          </a:p>
          <a:p>
            <a:r>
              <a:rPr lang="en-US" altLang="zh-TW" dirty="0"/>
              <a:t>(</a:t>
            </a:r>
            <a:r>
              <a:rPr lang="zh-TW" altLang="zh-TW" dirty="0"/>
              <a:t>將問題拆解成較小的問題</a:t>
            </a:r>
            <a:r>
              <a:rPr lang="en-US" altLang="zh-TW" dirty="0" err="1"/>
              <a:t>subproblem</a:t>
            </a:r>
            <a:r>
              <a:rPr lang="en-US" altLang="zh-TW" dirty="0" smtClean="0"/>
              <a:t>)</a:t>
            </a:r>
            <a:endParaRPr lang="zh-TW" altLang="zh-TW" dirty="0"/>
          </a:p>
          <a:p>
            <a:r>
              <a:rPr lang="zh-TW" altLang="zh-TW" dirty="0"/>
              <a:t>觀察此式等號右方都在等號左方的左邊或上邊</a:t>
            </a:r>
            <a:r>
              <a:rPr lang="en-US" altLang="zh-TW" dirty="0"/>
              <a:t>(</a:t>
            </a:r>
            <a:r>
              <a:rPr lang="en-US" altLang="zh-TW" dirty="0" err="1"/>
              <a:t>i</a:t>
            </a:r>
            <a:r>
              <a:rPr lang="zh-TW" altLang="zh-TW" dirty="0"/>
              <a:t>較小或</a:t>
            </a:r>
            <a:r>
              <a:rPr lang="en-US" altLang="zh-TW" dirty="0"/>
              <a:t>j</a:t>
            </a:r>
            <a:r>
              <a:rPr lang="zh-TW" altLang="zh-TW" dirty="0"/>
              <a:t>較小</a:t>
            </a:r>
            <a:r>
              <a:rPr lang="en-US" altLang="zh-TW" dirty="0"/>
              <a:t>), </a:t>
            </a:r>
            <a:r>
              <a:rPr lang="zh-TW" altLang="zh-TW" dirty="0"/>
              <a:t>因此</a:t>
            </a:r>
            <a:r>
              <a:rPr lang="en-US" altLang="zh-TW" dirty="0"/>
              <a:t>row-by-row, column-by-column</a:t>
            </a:r>
            <a:r>
              <a:rPr lang="zh-TW" altLang="zh-TW" dirty="0"/>
              <a:t>計算就不需要</a:t>
            </a:r>
            <a:r>
              <a:rPr lang="en-US" altLang="zh-TW" dirty="0"/>
              <a:t>recursion</a:t>
            </a:r>
            <a:endParaRPr lang="zh-TW" altLang="zh-TW" dirty="0"/>
          </a:p>
          <a:p>
            <a:pPr lvl="0"/>
            <a:r>
              <a:rPr lang="en-US" altLang="zh-TW" dirty="0"/>
              <a:t>DP work</a:t>
            </a:r>
            <a:endParaRPr lang="zh-TW" altLang="zh-TW" dirty="0"/>
          </a:p>
          <a:p>
            <a:r>
              <a:rPr lang="zh-TW" altLang="zh-TW" dirty="0"/>
              <a:t>註</a:t>
            </a:r>
            <a:r>
              <a:rPr lang="en-US" altLang="zh-TW" dirty="0"/>
              <a:t>: (</a:t>
            </a:r>
            <a:r>
              <a:rPr lang="zh-TW" altLang="zh-TW" dirty="0"/>
              <a:t>進階說明</a:t>
            </a:r>
            <a:r>
              <a:rPr lang="en-US" altLang="zh-TW" dirty="0"/>
              <a:t>)</a:t>
            </a:r>
            <a:r>
              <a:rPr lang="zh-TW" altLang="zh-TW" dirty="0"/>
              <a:t>此題也可以看成</a:t>
            </a:r>
            <a:r>
              <a:rPr lang="en-US" altLang="zh-TW" dirty="0"/>
              <a:t>path problem, longest path</a:t>
            </a:r>
            <a:r>
              <a:rPr lang="zh-TW" altLang="zh-TW" dirty="0"/>
              <a:t>在</a:t>
            </a:r>
            <a:r>
              <a:rPr lang="en-US" altLang="zh-TW" dirty="0"/>
              <a:t>general graph </a:t>
            </a:r>
            <a:r>
              <a:rPr lang="zh-TW" altLang="zh-TW" dirty="0"/>
              <a:t>是</a:t>
            </a:r>
            <a:r>
              <a:rPr lang="en-US" altLang="zh-TW" dirty="0"/>
              <a:t>NPC, </a:t>
            </a:r>
            <a:r>
              <a:rPr lang="zh-TW" altLang="zh-TW" dirty="0"/>
              <a:t>但此圖是</a:t>
            </a:r>
            <a:r>
              <a:rPr lang="en-US" altLang="zh-TW" dirty="0"/>
              <a:t>dag, </a:t>
            </a:r>
            <a:r>
              <a:rPr lang="zh-TW" altLang="zh-TW" dirty="0"/>
              <a:t>求</a:t>
            </a:r>
            <a:r>
              <a:rPr lang="en-US" altLang="zh-TW" dirty="0"/>
              <a:t>longest path</a:t>
            </a:r>
            <a:r>
              <a:rPr lang="zh-TW" altLang="zh-TW" dirty="0"/>
              <a:t>和</a:t>
            </a:r>
            <a:r>
              <a:rPr lang="en-US" altLang="zh-TW" dirty="0"/>
              <a:t>shortest path</a:t>
            </a:r>
            <a:r>
              <a:rPr lang="zh-TW" altLang="zh-TW" dirty="0"/>
              <a:t>可以用相同方法</a:t>
            </a:r>
            <a:r>
              <a:rPr lang="en-US" altLang="zh-TW" dirty="0"/>
              <a:t>, </a:t>
            </a:r>
            <a:r>
              <a:rPr lang="zh-TW" altLang="zh-TW" dirty="0"/>
              <a:t>以</a:t>
            </a:r>
            <a:r>
              <a:rPr lang="en-US" altLang="zh-TW" dirty="0"/>
              <a:t>topological order</a:t>
            </a:r>
            <a:r>
              <a:rPr lang="zh-TW" altLang="zh-TW" dirty="0"/>
              <a:t>順序求即可</a:t>
            </a:r>
            <a:r>
              <a:rPr lang="en-US" altLang="zh-TW" dirty="0"/>
              <a:t>, </a:t>
            </a:r>
            <a:r>
              <a:rPr lang="zh-TW" altLang="zh-TW" dirty="0"/>
              <a:t>前述的順序即是此特殊圖的</a:t>
            </a:r>
            <a:r>
              <a:rPr lang="en-US" altLang="zh-TW" dirty="0"/>
              <a:t>topological order.</a:t>
            </a:r>
            <a:endParaRPr lang="zh-TW" altLang="zh-TW" dirty="0"/>
          </a:p>
          <a:p>
            <a:endParaRPr lang="zh-TW" altLang="en-US" dirty="0"/>
          </a:p>
        </p:txBody>
      </p:sp>
    </p:spTree>
    <p:extLst>
      <p:ext uri="{BB962C8B-B14F-4D97-AF65-F5344CB8AC3E}">
        <p14:creationId xmlns:p14="http://schemas.microsoft.com/office/powerpoint/2010/main" val="214209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404664"/>
            <a:ext cx="8229600" cy="5721499"/>
          </a:xfrm>
        </p:spPr>
        <p:txBody>
          <a:bodyPr>
            <a:normAutofit/>
          </a:bodyPr>
          <a:lstStyle/>
          <a:p>
            <a:r>
              <a:rPr lang="en-US" altLang="zh-TW" dirty="0" err="1" smtClean="0"/>
              <a:t>freopen</a:t>
            </a:r>
            <a:r>
              <a:rPr lang="en-US" altLang="zh-TW" dirty="0"/>
              <a:t>("ccu13b09.in","r",stdin);</a:t>
            </a:r>
          </a:p>
          <a:p>
            <a:r>
              <a:rPr lang="en-US" altLang="zh-TW" dirty="0" smtClean="0"/>
              <a:t>for </a:t>
            </a:r>
            <a:r>
              <a:rPr lang="en-US" altLang="zh-TW" dirty="0"/>
              <a:t>(</a:t>
            </a:r>
            <a:r>
              <a:rPr lang="en-US" altLang="zh-TW" dirty="0" err="1"/>
              <a:t>i</a:t>
            </a:r>
            <a:r>
              <a:rPr lang="en-US" altLang="zh-TW" dirty="0"/>
              <a:t>=0;i&lt;=</a:t>
            </a:r>
            <a:r>
              <a:rPr lang="en-US" altLang="zh-TW" dirty="0" err="1"/>
              <a:t>n;i</a:t>
            </a:r>
            <a:r>
              <a:rPr lang="en-US" altLang="zh-TW" dirty="0"/>
              <a:t>++) map[</a:t>
            </a:r>
            <a:r>
              <a:rPr lang="en-US" altLang="zh-TW" dirty="0" err="1"/>
              <a:t>i</a:t>
            </a:r>
            <a:r>
              <a:rPr lang="en-US" altLang="zh-TW" dirty="0"/>
              <a:t>][0]=map[0][</a:t>
            </a:r>
            <a:r>
              <a:rPr lang="en-US" altLang="zh-TW" dirty="0" err="1"/>
              <a:t>i</a:t>
            </a:r>
            <a:r>
              <a:rPr lang="en-US" altLang="zh-TW" dirty="0"/>
              <a:t>]=0;</a:t>
            </a:r>
          </a:p>
          <a:p>
            <a:r>
              <a:rPr lang="en-US" altLang="zh-TW" dirty="0" smtClean="0"/>
              <a:t>Input map[</a:t>
            </a:r>
            <a:r>
              <a:rPr lang="en-US" altLang="zh-TW" dirty="0" err="1" smtClean="0"/>
              <a:t>i</a:t>
            </a:r>
            <a:r>
              <a:rPr lang="en-US" altLang="zh-TW" dirty="0"/>
              <a:t>][j]);</a:t>
            </a:r>
          </a:p>
          <a:p>
            <a:r>
              <a:rPr lang="en-US" altLang="zh-TW" dirty="0" smtClean="0"/>
              <a:t>for </a:t>
            </a:r>
            <a:r>
              <a:rPr lang="en-US" altLang="zh-TW" dirty="0"/>
              <a:t>(</a:t>
            </a:r>
            <a:r>
              <a:rPr lang="en-US" altLang="zh-TW" dirty="0" err="1"/>
              <a:t>i</a:t>
            </a:r>
            <a:r>
              <a:rPr lang="en-US" altLang="zh-TW" dirty="0"/>
              <a:t>=1;i&lt;=</a:t>
            </a:r>
            <a:r>
              <a:rPr lang="en-US" altLang="zh-TW" dirty="0" err="1"/>
              <a:t>n;i</a:t>
            </a:r>
            <a:r>
              <a:rPr lang="en-US" altLang="zh-TW" dirty="0"/>
              <a:t>++) for (j=1;j&lt;=</a:t>
            </a:r>
            <a:r>
              <a:rPr lang="en-US" altLang="zh-TW" dirty="0" err="1"/>
              <a:t>n;j</a:t>
            </a:r>
            <a:r>
              <a:rPr lang="en-US" altLang="zh-TW" dirty="0"/>
              <a:t>++) </a:t>
            </a:r>
            <a:r>
              <a:rPr lang="en-US" altLang="zh-TW" dirty="0" smtClean="0"/>
              <a:t>{</a:t>
            </a:r>
            <a:br>
              <a:rPr lang="en-US" altLang="zh-TW" dirty="0" smtClean="0"/>
            </a:br>
            <a:r>
              <a:rPr lang="en-US" altLang="zh-TW" dirty="0" smtClean="0"/>
              <a:t>// row by row, column by column</a:t>
            </a:r>
            <a:endParaRPr lang="en-US" altLang="zh-TW" dirty="0"/>
          </a:p>
          <a:p>
            <a:r>
              <a:rPr lang="en-US" altLang="zh-TW" dirty="0"/>
              <a:t>            </a:t>
            </a:r>
            <a:r>
              <a:rPr lang="en-US" altLang="zh-TW" dirty="0" smtClean="0"/>
              <a:t>compute map[</a:t>
            </a:r>
            <a:r>
              <a:rPr lang="en-US" altLang="zh-TW" dirty="0" err="1" smtClean="0"/>
              <a:t>i</a:t>
            </a:r>
            <a:r>
              <a:rPr lang="en-US" altLang="zh-TW" dirty="0" smtClean="0"/>
              <a:t>][j]</a:t>
            </a:r>
            <a:endParaRPr lang="en-US" altLang="zh-TW" dirty="0"/>
          </a:p>
          <a:p>
            <a:r>
              <a:rPr lang="en-US" altLang="zh-TW" dirty="0" smtClean="0"/>
              <a:t>}</a:t>
            </a:r>
            <a:endParaRPr lang="en-US" altLang="zh-TW" dirty="0"/>
          </a:p>
          <a:p>
            <a:r>
              <a:rPr lang="en-US" altLang="zh-TW" dirty="0" err="1" smtClean="0"/>
              <a:t>printf</a:t>
            </a:r>
            <a:r>
              <a:rPr lang="en-US" altLang="zh-TW" dirty="0"/>
              <a:t>("%u\</a:t>
            </a:r>
            <a:r>
              <a:rPr lang="en-US" altLang="zh-TW" dirty="0" err="1"/>
              <a:t>n",map</a:t>
            </a:r>
            <a:r>
              <a:rPr lang="en-US" altLang="zh-TW" dirty="0"/>
              <a:t>[n][n</a:t>
            </a:r>
            <a:r>
              <a:rPr lang="en-US" altLang="zh-TW" dirty="0" smtClean="0"/>
              <a:t>]); //here is the </a:t>
            </a:r>
            <a:r>
              <a:rPr lang="en-US" altLang="zh-TW" dirty="0" err="1" smtClean="0"/>
              <a:t>ans</a:t>
            </a:r>
            <a:endParaRPr lang="en-US" altLang="zh-TW" dirty="0"/>
          </a:p>
          <a:p>
            <a:endParaRPr lang="zh-TW" altLang="en-US" dirty="0"/>
          </a:p>
        </p:txBody>
      </p:sp>
    </p:spTree>
    <p:extLst>
      <p:ext uri="{BB962C8B-B14F-4D97-AF65-F5344CB8AC3E}">
        <p14:creationId xmlns:p14="http://schemas.microsoft.com/office/powerpoint/2010/main" val="134550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Recursion</a:t>
            </a:r>
            <a:r>
              <a:rPr lang="zh-TW" altLang="en-US" dirty="0" smtClean="0"/>
              <a:t>的缺點</a:t>
            </a:r>
            <a:endParaRPr lang="zh-TW" altLang="en-US" dirty="0"/>
          </a:p>
        </p:txBody>
      </p:sp>
      <p:sp>
        <p:nvSpPr>
          <p:cNvPr id="3" name="內容版面配置區 2"/>
          <p:cNvSpPr>
            <a:spLocks noGrp="1"/>
          </p:cNvSpPr>
          <p:nvPr>
            <p:ph idx="1"/>
          </p:nvPr>
        </p:nvSpPr>
        <p:spPr/>
        <p:txBody>
          <a:bodyPr/>
          <a:lstStyle/>
          <a:p>
            <a:r>
              <a:rPr lang="en-US" altLang="zh-TW" dirty="0" smtClean="0"/>
              <a:t>Time</a:t>
            </a:r>
          </a:p>
          <a:p>
            <a:r>
              <a:rPr lang="en-US" altLang="zh-TW" smtClean="0"/>
              <a:t>Recursion </a:t>
            </a:r>
            <a:r>
              <a:rPr lang="en-US" altLang="zh-TW" dirty="0" smtClean="0"/>
              <a:t>depth</a:t>
            </a:r>
            <a:endParaRPr lang="zh-TW" altLang="en-US" dirty="0"/>
          </a:p>
        </p:txBody>
      </p:sp>
    </p:spTree>
    <p:extLst>
      <p:ext uri="{BB962C8B-B14F-4D97-AF65-F5344CB8AC3E}">
        <p14:creationId xmlns:p14="http://schemas.microsoft.com/office/powerpoint/2010/main" val="3928807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b10, </a:t>
            </a:r>
            <a:r>
              <a:rPr lang="pl-PL" altLang="zh-TW" dirty="0" smtClean="0"/>
              <a:t>sum-of-subset</a:t>
            </a:r>
            <a:r>
              <a:rPr lang="en-US" altLang="zh-TW" dirty="0" smtClean="0"/>
              <a:t/>
            </a:r>
            <a:br>
              <a:rPr lang="en-US" altLang="zh-TW" dirty="0" smtClean="0"/>
            </a:br>
            <a:r>
              <a:rPr lang="en-US" altLang="zh-TW" dirty="0" smtClean="0"/>
              <a:t>DP pseudo-polynomial</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zh-TW" dirty="0"/>
              <a:t>假設有一個天平以及</a:t>
            </a:r>
            <a:r>
              <a:rPr lang="en-US" altLang="zh-TW" dirty="0"/>
              <a:t>n</a:t>
            </a:r>
            <a:r>
              <a:rPr lang="zh-TW" altLang="zh-TW" dirty="0"/>
              <a:t>個已知重量的法碼，法碼的重量都是某些正整數但未必不相同，本題要你寫一程式判斷哪些重量是可以由某一組法碼正確秤出重量的。在此，我們假設法碼只可以放在天平的同一邊，不可分在兩側放置，也就是說，該物體的重量一定要恰好等於某些法碼重量之和才算可以正確的測定。例如有兩個法碼重量分別是</a:t>
            </a:r>
            <a:r>
              <a:rPr lang="en-US" altLang="zh-TW" dirty="0"/>
              <a:t>3</a:t>
            </a:r>
            <a:r>
              <a:rPr lang="zh-TW" altLang="zh-TW" dirty="0"/>
              <a:t>和</a:t>
            </a:r>
            <a:r>
              <a:rPr lang="en-US" altLang="zh-TW" dirty="0"/>
              <a:t>5</a:t>
            </a:r>
            <a:r>
              <a:rPr lang="zh-TW" altLang="zh-TW" dirty="0"/>
              <a:t>，那麼其可以正確秤重的物體重量只有</a:t>
            </a:r>
            <a:r>
              <a:rPr lang="en-US" altLang="zh-TW" dirty="0"/>
              <a:t>3</a:t>
            </a:r>
            <a:r>
              <a:rPr lang="zh-TW" altLang="zh-TW" dirty="0"/>
              <a:t>、</a:t>
            </a:r>
            <a:r>
              <a:rPr lang="en-US" altLang="zh-TW" dirty="0"/>
              <a:t>5</a:t>
            </a:r>
            <a:r>
              <a:rPr lang="zh-TW" altLang="zh-TW" dirty="0"/>
              <a:t>、</a:t>
            </a:r>
            <a:r>
              <a:rPr lang="en-US" altLang="zh-TW" dirty="0"/>
              <a:t>8</a:t>
            </a:r>
            <a:r>
              <a:rPr lang="zh-TW" altLang="zh-TW" dirty="0"/>
              <a:t>，物體重量</a:t>
            </a:r>
            <a:r>
              <a:rPr lang="en-US" altLang="zh-TW" dirty="0"/>
              <a:t>2</a:t>
            </a:r>
            <a:r>
              <a:rPr lang="zh-TW" altLang="zh-TW" dirty="0"/>
              <a:t>（將法碼掛兩邊）和物體重量</a:t>
            </a:r>
            <a:r>
              <a:rPr lang="en-US" altLang="zh-TW" dirty="0"/>
              <a:t>4</a:t>
            </a:r>
            <a:r>
              <a:rPr lang="zh-TW" altLang="zh-TW" dirty="0"/>
              <a:t>（夾在兩個可測重量之間）都不算可以正確秤重。</a:t>
            </a:r>
          </a:p>
          <a:p>
            <a:endParaRPr lang="zh-TW" altLang="en-US" dirty="0"/>
          </a:p>
        </p:txBody>
      </p:sp>
    </p:spTree>
    <p:extLst>
      <p:ext uri="{BB962C8B-B14F-4D97-AF65-F5344CB8AC3E}">
        <p14:creationId xmlns:p14="http://schemas.microsoft.com/office/powerpoint/2010/main" val="3293296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zh-TW" altLang="zh-TW" dirty="0"/>
              <a:t>本題是</a:t>
            </a:r>
            <a:r>
              <a:rPr lang="en-US" altLang="zh-TW" dirty="0"/>
              <a:t>sum-of-subset</a:t>
            </a:r>
            <a:r>
              <a:rPr lang="zh-TW" altLang="zh-TW" dirty="0"/>
              <a:t>問題</a:t>
            </a:r>
            <a:r>
              <a:rPr lang="en-US" altLang="zh-TW" dirty="0"/>
              <a:t>, </a:t>
            </a:r>
            <a:r>
              <a:rPr lang="zh-TW" altLang="zh-TW" dirty="0"/>
              <a:t>是</a:t>
            </a:r>
            <a:r>
              <a:rPr lang="en-US" altLang="zh-TW" dirty="0"/>
              <a:t>0/1-knapsack</a:t>
            </a:r>
            <a:r>
              <a:rPr lang="zh-TW" altLang="zh-TW" dirty="0"/>
              <a:t>的簡化版</a:t>
            </a:r>
            <a:r>
              <a:rPr lang="en-US" altLang="zh-TW" dirty="0"/>
              <a:t>, in general NPC, </a:t>
            </a:r>
            <a:r>
              <a:rPr lang="zh-TW" altLang="zh-TW" dirty="0"/>
              <a:t>但有所謂</a:t>
            </a:r>
            <a:r>
              <a:rPr lang="en-US" altLang="zh-TW" dirty="0"/>
              <a:t>pseudo-polynomial</a:t>
            </a:r>
            <a:r>
              <a:rPr lang="zh-TW" altLang="zh-TW" dirty="0"/>
              <a:t>的</a:t>
            </a:r>
            <a:r>
              <a:rPr lang="en-US" altLang="zh-TW" dirty="0"/>
              <a:t>DP</a:t>
            </a:r>
            <a:r>
              <a:rPr lang="zh-TW" altLang="zh-TW" dirty="0"/>
              <a:t>方法可解</a:t>
            </a:r>
            <a:r>
              <a:rPr lang="en-US" altLang="zh-TW" dirty="0"/>
              <a:t>, </a:t>
            </a:r>
            <a:r>
              <a:rPr lang="zh-TW" altLang="zh-TW" dirty="0"/>
              <a:t>當所有的數字都是整數且待測物的重量不大時</a:t>
            </a:r>
            <a:r>
              <a:rPr lang="en-US" altLang="zh-TW" dirty="0"/>
              <a:t>, </a:t>
            </a:r>
            <a:r>
              <a:rPr lang="zh-TW" altLang="zh-TW" dirty="0"/>
              <a:t>可以很有效率的解決</a:t>
            </a:r>
          </a:p>
          <a:p>
            <a:r>
              <a:rPr lang="zh-TW" altLang="zh-TW" dirty="0"/>
              <a:t>方法</a:t>
            </a:r>
            <a:r>
              <a:rPr lang="en-US" altLang="zh-TW" dirty="0"/>
              <a:t>: </a:t>
            </a:r>
            <a:r>
              <a:rPr lang="zh-TW" altLang="zh-TW" dirty="0"/>
              <a:t>用一個</a:t>
            </a:r>
            <a:r>
              <a:rPr lang="en-US" altLang="zh-TW" dirty="0"/>
              <a:t>array a[</a:t>
            </a:r>
            <a:r>
              <a:rPr lang="en-US" altLang="zh-TW" dirty="0" err="1"/>
              <a:t>i</a:t>
            </a:r>
            <a:r>
              <a:rPr lang="en-US" altLang="zh-TW" dirty="0"/>
              <a:t>]</a:t>
            </a:r>
            <a:r>
              <a:rPr lang="zh-TW" altLang="zh-TW" dirty="0"/>
              <a:t>記錄</a:t>
            </a:r>
            <a:r>
              <a:rPr lang="en-US" altLang="zh-TW" dirty="0"/>
              <a:t>a[</a:t>
            </a:r>
            <a:r>
              <a:rPr lang="en-US" altLang="zh-TW" dirty="0" err="1"/>
              <a:t>i</a:t>
            </a:r>
            <a:r>
              <a:rPr lang="en-US" altLang="zh-TW" dirty="0"/>
              <a:t>]</a:t>
            </a:r>
            <a:r>
              <a:rPr lang="zh-TW" altLang="zh-TW" dirty="0"/>
              <a:t>是否有解</a:t>
            </a:r>
            <a:r>
              <a:rPr lang="en-US" altLang="zh-TW" dirty="0"/>
              <a:t>(=1</a:t>
            </a:r>
            <a:r>
              <a:rPr lang="zh-TW" altLang="zh-TW" dirty="0"/>
              <a:t>有</a:t>
            </a:r>
            <a:r>
              <a:rPr lang="en-US" altLang="zh-TW" dirty="0"/>
              <a:t>, =0</a:t>
            </a:r>
            <a:r>
              <a:rPr lang="zh-TW" altLang="zh-TW" dirty="0"/>
              <a:t>無</a:t>
            </a:r>
            <a:r>
              <a:rPr lang="en-US" altLang="zh-TW" dirty="0"/>
              <a:t>). </a:t>
            </a:r>
            <a:endParaRPr lang="zh-TW" altLang="zh-TW" dirty="0"/>
          </a:p>
          <a:p>
            <a:r>
              <a:rPr lang="en-US" altLang="zh-TW" dirty="0"/>
              <a:t>Initially a[</a:t>
            </a:r>
            <a:r>
              <a:rPr lang="en-US" altLang="zh-TW" dirty="0" err="1"/>
              <a:t>i</a:t>
            </a:r>
            <a:r>
              <a:rPr lang="en-US" altLang="zh-TW" dirty="0"/>
              <a:t>]=0 for all </a:t>
            </a:r>
            <a:r>
              <a:rPr lang="en-US" altLang="zh-TW" dirty="0" err="1"/>
              <a:t>i</a:t>
            </a:r>
            <a:r>
              <a:rPr lang="en-US" altLang="zh-TW" dirty="0"/>
              <a:t>.  </a:t>
            </a:r>
            <a:endParaRPr lang="zh-TW" altLang="zh-TW" dirty="0"/>
          </a:p>
          <a:p>
            <a:r>
              <a:rPr lang="zh-TW" altLang="zh-TW" dirty="0"/>
              <a:t>把砝碼一個一個看</a:t>
            </a:r>
            <a:r>
              <a:rPr lang="en-US" altLang="zh-TW" dirty="0"/>
              <a:t>, </a:t>
            </a:r>
            <a:r>
              <a:rPr lang="zh-TW" altLang="en-US" dirty="0"/>
              <a:t>當</a:t>
            </a:r>
            <a:r>
              <a:rPr lang="zh-TW" altLang="zh-TW" dirty="0" smtClean="0"/>
              <a:t>看到重量</a:t>
            </a:r>
            <a:r>
              <a:rPr lang="zh-TW" altLang="en-US" dirty="0" smtClean="0"/>
              <a:t>是</a:t>
            </a:r>
            <a:r>
              <a:rPr lang="en-US" altLang="zh-TW" dirty="0" smtClean="0"/>
              <a:t>k</a:t>
            </a:r>
            <a:r>
              <a:rPr lang="zh-TW" altLang="zh-TW" dirty="0"/>
              <a:t>的時候</a:t>
            </a:r>
            <a:r>
              <a:rPr lang="en-US" altLang="zh-TW" dirty="0"/>
              <a:t>, </a:t>
            </a:r>
            <a:r>
              <a:rPr lang="zh-TW" altLang="zh-TW" dirty="0"/>
              <a:t>如果</a:t>
            </a:r>
            <a:r>
              <a:rPr lang="en-US" altLang="zh-TW" dirty="0"/>
              <a:t>a[</a:t>
            </a:r>
            <a:r>
              <a:rPr lang="en-US" altLang="zh-TW" dirty="0" err="1"/>
              <a:t>i</a:t>
            </a:r>
            <a:r>
              <a:rPr lang="en-US" altLang="zh-TW" dirty="0"/>
              <a:t>]=1</a:t>
            </a:r>
            <a:r>
              <a:rPr lang="zh-TW" altLang="zh-TW" dirty="0"/>
              <a:t>則</a:t>
            </a:r>
            <a:r>
              <a:rPr lang="en-US" altLang="zh-TW" dirty="0"/>
              <a:t>set a[</a:t>
            </a:r>
            <a:r>
              <a:rPr lang="en-US" altLang="zh-TW" dirty="0" err="1"/>
              <a:t>i+k</a:t>
            </a:r>
            <a:r>
              <a:rPr lang="en-US" altLang="zh-TW" dirty="0"/>
              <a:t>]=1.</a:t>
            </a:r>
            <a:endParaRPr lang="zh-TW" altLang="zh-TW" dirty="0"/>
          </a:p>
          <a:p>
            <a:endParaRPr lang="zh-TW" altLang="en-US" dirty="0"/>
          </a:p>
        </p:txBody>
      </p:sp>
    </p:spTree>
    <p:extLst>
      <p:ext uri="{BB962C8B-B14F-4D97-AF65-F5344CB8AC3E}">
        <p14:creationId xmlns:p14="http://schemas.microsoft.com/office/powerpoint/2010/main" val="39882500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548680"/>
            <a:ext cx="8229600" cy="5577483"/>
          </a:xfrm>
        </p:spPr>
        <p:txBody>
          <a:bodyPr>
            <a:normAutofit/>
          </a:bodyPr>
          <a:lstStyle/>
          <a:p>
            <a:r>
              <a:rPr lang="zh-TW" altLang="en-US" dirty="0" smtClean="0"/>
              <a:t>       </a:t>
            </a:r>
            <a:r>
              <a:rPr lang="en-US" altLang="zh-TW" dirty="0" smtClean="0"/>
              <a:t>total=0</a:t>
            </a:r>
            <a:r>
              <a:rPr lang="en-US" altLang="zh-TW" dirty="0"/>
              <a:t>; //</a:t>
            </a:r>
            <a:r>
              <a:rPr lang="zh-TW" altLang="zh-TW" dirty="0"/>
              <a:t>記錄目前總重量</a:t>
            </a:r>
          </a:p>
          <a:p>
            <a:r>
              <a:rPr lang="en-US" altLang="zh-TW" dirty="0"/>
              <a:t>	for (</a:t>
            </a:r>
            <a:r>
              <a:rPr lang="en-US" altLang="zh-TW" dirty="0" err="1"/>
              <a:t>i</a:t>
            </a:r>
            <a:r>
              <a:rPr lang="en-US" altLang="zh-TW" dirty="0"/>
              <a:t>=0;i&lt;m1;i++) {</a:t>
            </a:r>
            <a:endParaRPr lang="zh-TW" altLang="zh-TW" dirty="0"/>
          </a:p>
          <a:p>
            <a:r>
              <a:rPr lang="en-US" altLang="zh-TW" dirty="0"/>
              <a:t>		</a:t>
            </a:r>
            <a:r>
              <a:rPr lang="en-US" altLang="zh-TW" dirty="0" err="1"/>
              <a:t>scanf</a:t>
            </a:r>
            <a:r>
              <a:rPr lang="en-US" altLang="zh-TW" dirty="0"/>
              <a:t>("%</a:t>
            </a:r>
            <a:r>
              <a:rPr lang="en-US" altLang="zh-TW" dirty="0" err="1"/>
              <a:t>d",&amp;k</a:t>
            </a:r>
            <a:r>
              <a:rPr lang="en-US" altLang="zh-TW" dirty="0"/>
              <a:t>);</a:t>
            </a:r>
            <a:endParaRPr lang="zh-TW" altLang="zh-TW" dirty="0"/>
          </a:p>
          <a:p>
            <a:r>
              <a:rPr lang="en-US" altLang="zh-TW" dirty="0"/>
              <a:t>		for </a:t>
            </a:r>
            <a:r>
              <a:rPr lang="en-US" altLang="zh-TW" dirty="0">
                <a:solidFill>
                  <a:srgbClr val="FF0000"/>
                </a:solidFill>
              </a:rPr>
              <a:t>(j=total</a:t>
            </a:r>
            <a:r>
              <a:rPr lang="en-US" altLang="zh-TW" dirty="0" smtClean="0">
                <a:solidFill>
                  <a:srgbClr val="FF0000"/>
                </a:solidFill>
              </a:rPr>
              <a:t>;</a:t>
            </a:r>
            <a:r>
              <a:rPr lang="zh-TW" altLang="en-US" dirty="0" smtClean="0">
                <a:solidFill>
                  <a:srgbClr val="FF0000"/>
                </a:solidFill>
              </a:rPr>
              <a:t> </a:t>
            </a:r>
            <a:r>
              <a:rPr lang="en-US" altLang="zh-TW" dirty="0" smtClean="0">
                <a:solidFill>
                  <a:srgbClr val="FF0000"/>
                </a:solidFill>
              </a:rPr>
              <a:t>j</a:t>
            </a:r>
            <a:r>
              <a:rPr lang="en-US" altLang="zh-TW" dirty="0">
                <a:solidFill>
                  <a:srgbClr val="FF0000"/>
                </a:solidFill>
              </a:rPr>
              <a:t>&gt;=0; j-</a:t>
            </a:r>
            <a:r>
              <a:rPr lang="en-US" altLang="zh-TW" dirty="0" smtClean="0">
                <a:solidFill>
                  <a:srgbClr val="FF0000"/>
                </a:solidFill>
              </a:rPr>
              <a:t>-)</a:t>
            </a:r>
            <a:r>
              <a:rPr lang="zh-TW" altLang="en-US" dirty="0" smtClean="0">
                <a:solidFill>
                  <a:srgbClr val="FF0000"/>
                </a:solidFill>
              </a:rPr>
              <a:t> </a:t>
            </a:r>
            <a:r>
              <a:rPr lang="en-US" altLang="zh-TW" dirty="0" smtClean="0"/>
              <a:t>//total</a:t>
            </a:r>
            <a:r>
              <a:rPr lang="zh-TW" altLang="en-US" dirty="0" smtClean="0"/>
              <a:t>的目的</a:t>
            </a:r>
            <a:endParaRPr lang="en-US" altLang="zh-TW" dirty="0" smtClean="0"/>
          </a:p>
          <a:p>
            <a:r>
              <a:rPr lang="en-US" altLang="zh-TW" dirty="0" smtClean="0"/>
              <a:t>//</a:t>
            </a:r>
            <a:r>
              <a:rPr lang="zh-TW" altLang="en-US" dirty="0" smtClean="0"/>
              <a:t>為什麼 </a:t>
            </a:r>
            <a:r>
              <a:rPr lang="en-US" altLang="zh-TW" dirty="0" smtClean="0"/>
              <a:t>j</a:t>
            </a:r>
            <a:r>
              <a:rPr lang="zh-TW" altLang="en-US" dirty="0" smtClean="0"/>
              <a:t> 要由大到小</a:t>
            </a:r>
            <a:r>
              <a:rPr lang="en-US" altLang="zh-TW" dirty="0" smtClean="0"/>
              <a:t>?</a:t>
            </a:r>
            <a:endParaRPr lang="zh-TW" altLang="zh-TW" dirty="0"/>
          </a:p>
          <a:p>
            <a:r>
              <a:rPr lang="en-US" altLang="zh-TW" dirty="0"/>
              <a:t>			if (a[j]) a[</a:t>
            </a:r>
            <a:r>
              <a:rPr lang="en-US" altLang="zh-TW" dirty="0" err="1"/>
              <a:t>j+k</a:t>
            </a:r>
            <a:r>
              <a:rPr lang="en-US" altLang="zh-TW" dirty="0"/>
              <a:t>]=1;</a:t>
            </a:r>
            <a:endParaRPr lang="zh-TW" altLang="zh-TW" dirty="0"/>
          </a:p>
          <a:p>
            <a:r>
              <a:rPr lang="en-US" altLang="zh-TW" dirty="0"/>
              <a:t>		total+=k;</a:t>
            </a:r>
            <a:endParaRPr lang="zh-TW" altLang="zh-TW" dirty="0"/>
          </a:p>
          <a:p>
            <a:r>
              <a:rPr lang="en-US" altLang="zh-TW" dirty="0"/>
              <a:t>	}</a:t>
            </a:r>
            <a:endParaRPr lang="zh-TW" altLang="zh-TW" dirty="0"/>
          </a:p>
          <a:p>
            <a:r>
              <a:rPr lang="en-US" altLang="zh-TW" dirty="0"/>
              <a:t>	</a:t>
            </a:r>
            <a:r>
              <a:rPr lang="en-US" altLang="zh-TW" dirty="0" smtClean="0"/>
              <a:t>//</a:t>
            </a:r>
            <a:r>
              <a:rPr lang="zh-TW" altLang="en-US" dirty="0" smtClean="0"/>
              <a:t>讀入待測物，計算可測的有幾個</a:t>
            </a:r>
            <a:r>
              <a:rPr lang="en-US" altLang="zh-TW" dirty="0"/>
              <a:t> </a:t>
            </a:r>
            <a:endParaRPr lang="zh-TW" altLang="zh-TW" dirty="0"/>
          </a:p>
          <a:p>
            <a:endParaRPr lang="zh-TW" altLang="en-US" dirty="0"/>
          </a:p>
        </p:txBody>
      </p:sp>
    </p:spTree>
    <p:extLst>
      <p:ext uri="{BB962C8B-B14F-4D97-AF65-F5344CB8AC3E}">
        <p14:creationId xmlns:p14="http://schemas.microsoft.com/office/powerpoint/2010/main" val="1185190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B13:</a:t>
            </a:r>
            <a:r>
              <a:rPr lang="en-US" altLang="zh-TW" dirty="0"/>
              <a:t> Hypercube</a:t>
            </a:r>
            <a:r>
              <a:rPr lang="zh-TW" altLang="zh-TW" dirty="0" smtClean="0"/>
              <a:t>路徑</a:t>
            </a:r>
            <a:r>
              <a:rPr lang="en-US" altLang="zh-TW" dirty="0" smtClean="0"/>
              <a:t/>
            </a:r>
            <a:br>
              <a:rPr lang="en-US" altLang="zh-TW" dirty="0" smtClean="0"/>
            </a:br>
            <a:r>
              <a:rPr lang="en-US" altLang="zh-TW" dirty="0" err="1" smtClean="0"/>
              <a:t>Dp</a:t>
            </a:r>
            <a:r>
              <a:rPr lang="en-US" altLang="zh-TW" dirty="0" smtClean="0"/>
              <a:t> [optional]</a:t>
            </a:r>
            <a:endParaRPr lang="zh-TW" altLang="en-US" dirty="0"/>
          </a:p>
        </p:txBody>
      </p:sp>
      <p:sp>
        <p:nvSpPr>
          <p:cNvPr id="3" name="內容版面配置區 2"/>
          <p:cNvSpPr>
            <a:spLocks noGrp="1"/>
          </p:cNvSpPr>
          <p:nvPr>
            <p:ph idx="1"/>
          </p:nvPr>
        </p:nvSpPr>
        <p:spPr/>
        <p:txBody>
          <a:bodyPr/>
          <a:lstStyle/>
          <a:p>
            <a:r>
              <a:rPr lang="zh-TW" altLang="zh-TW" dirty="0"/>
              <a:t>一個維度為</a:t>
            </a:r>
            <a:r>
              <a:rPr lang="en-US" altLang="zh-TW" dirty="0"/>
              <a:t>n</a:t>
            </a:r>
            <a:r>
              <a:rPr lang="zh-TW" altLang="zh-TW" dirty="0"/>
              <a:t>的</a:t>
            </a:r>
            <a:r>
              <a:rPr lang="en-US" altLang="zh-TW" dirty="0"/>
              <a:t>hypercube</a:t>
            </a:r>
            <a:r>
              <a:rPr lang="zh-TW" altLang="zh-TW" dirty="0"/>
              <a:t>是由</a:t>
            </a:r>
            <a:r>
              <a:rPr lang="en-US" altLang="zh-TW" dirty="0"/>
              <a:t>2</a:t>
            </a:r>
            <a:r>
              <a:rPr lang="en-US" altLang="zh-TW" baseline="30000" dirty="0"/>
              <a:t>n</a:t>
            </a:r>
            <a:r>
              <a:rPr lang="zh-TW" altLang="zh-TW" dirty="0"/>
              <a:t>個節點組成的網路，每個節點被賦予唯一一個介於</a:t>
            </a:r>
            <a:r>
              <a:rPr lang="en-US" altLang="zh-TW" dirty="0"/>
              <a:t>0~2</a:t>
            </a:r>
            <a:r>
              <a:rPr lang="en-US" altLang="zh-TW" baseline="30000" dirty="0"/>
              <a:t>n</a:t>
            </a:r>
            <a:r>
              <a:rPr lang="en-US" altLang="zh-TW" dirty="0"/>
              <a:t>-1</a:t>
            </a:r>
            <a:r>
              <a:rPr lang="zh-TW" altLang="zh-TW" dirty="0"/>
              <a:t>的編號，對於任兩個節點</a:t>
            </a:r>
            <a:r>
              <a:rPr lang="en-US" altLang="zh-TW" dirty="0" err="1"/>
              <a:t>i</a:t>
            </a:r>
            <a:r>
              <a:rPr lang="zh-TW" altLang="zh-TW" dirty="0"/>
              <a:t>與</a:t>
            </a:r>
            <a:r>
              <a:rPr lang="en-US" altLang="zh-TW" dirty="0"/>
              <a:t>j</a:t>
            </a:r>
            <a:r>
              <a:rPr lang="zh-TW" altLang="zh-TW" dirty="0"/>
              <a:t>，他們之間會有邊相連若且惟若</a:t>
            </a:r>
            <a:r>
              <a:rPr lang="en-US" altLang="zh-TW" dirty="0" err="1"/>
              <a:t>i</a:t>
            </a:r>
            <a:r>
              <a:rPr lang="zh-TW" altLang="zh-TW" dirty="0"/>
              <a:t>與</a:t>
            </a:r>
            <a:r>
              <a:rPr lang="en-US" altLang="zh-TW" dirty="0"/>
              <a:t>j</a:t>
            </a:r>
            <a:r>
              <a:rPr lang="zh-TW" altLang="zh-TW" dirty="0"/>
              <a:t>的二進位編碼恰好相差一個位元，我們對於每個節點</a:t>
            </a:r>
            <a:r>
              <a:rPr lang="en-US" altLang="zh-TW" dirty="0" err="1"/>
              <a:t>i</a:t>
            </a:r>
            <a:r>
              <a:rPr lang="zh-TW" altLang="zh-TW" dirty="0"/>
              <a:t>給予一個正整數的權重</a:t>
            </a:r>
            <a:r>
              <a:rPr lang="en-US" altLang="zh-TW" dirty="0"/>
              <a:t>w(</a:t>
            </a:r>
            <a:r>
              <a:rPr lang="en-US" altLang="zh-TW" dirty="0" err="1"/>
              <a:t>i</a:t>
            </a:r>
            <a:r>
              <a:rPr lang="en-US" altLang="zh-TW" dirty="0"/>
              <a:t>)</a:t>
            </a:r>
            <a:r>
              <a:rPr lang="zh-TW" altLang="zh-TW" dirty="0"/>
              <a:t>，在本題中，請找出編號</a:t>
            </a:r>
            <a:r>
              <a:rPr lang="en-US" altLang="zh-TW" dirty="0"/>
              <a:t>0</a:t>
            </a:r>
            <a:r>
              <a:rPr lang="zh-TW" altLang="zh-TW" dirty="0"/>
              <a:t>到編號</a:t>
            </a:r>
            <a:r>
              <a:rPr lang="en-US" altLang="zh-TW" dirty="0"/>
              <a:t>2</a:t>
            </a:r>
            <a:r>
              <a:rPr lang="en-US" altLang="zh-TW" baseline="30000" dirty="0"/>
              <a:t>n</a:t>
            </a:r>
            <a:r>
              <a:rPr lang="en-US" altLang="zh-TW" dirty="0"/>
              <a:t>-1</a:t>
            </a:r>
            <a:r>
              <a:rPr lang="zh-TW" altLang="zh-TW" dirty="0"/>
              <a:t>的一條短路徑，使得該路徑所經過的結點權重總合</a:t>
            </a:r>
            <a:r>
              <a:rPr lang="en-US" altLang="zh-TW" dirty="0"/>
              <a:t>(</a:t>
            </a:r>
            <a:r>
              <a:rPr lang="zh-TW" altLang="zh-TW" dirty="0"/>
              <a:t>包含</a:t>
            </a:r>
            <a:r>
              <a:rPr lang="en-US" altLang="zh-TW" dirty="0"/>
              <a:t>s</a:t>
            </a:r>
            <a:r>
              <a:rPr lang="zh-TW" altLang="zh-TW" dirty="0"/>
              <a:t>與</a:t>
            </a:r>
            <a:r>
              <a:rPr lang="en-US" altLang="zh-TW" dirty="0"/>
              <a:t>t)</a:t>
            </a:r>
            <a:r>
              <a:rPr lang="zh-TW" altLang="zh-TW" dirty="0"/>
              <a:t>為最大。</a:t>
            </a:r>
            <a:endParaRPr lang="zh-TW" altLang="en-US" dirty="0"/>
          </a:p>
        </p:txBody>
      </p:sp>
    </p:spTree>
    <p:extLst>
      <p:ext uri="{BB962C8B-B14F-4D97-AF65-F5344CB8AC3E}">
        <p14:creationId xmlns:p14="http://schemas.microsoft.com/office/powerpoint/2010/main" val="1092298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r>
              <a:rPr lang="zh-TW" altLang="zh-TW" b="1" dirty="0"/>
              <a:t>輸入：</a:t>
            </a:r>
            <a:r>
              <a:rPr lang="zh-TW" altLang="zh-TW" dirty="0"/>
              <a:t>輸入包含若干個測試案例每個案例由兩行組成。每個案例的第一列是一個整數</a:t>
            </a:r>
            <a:r>
              <a:rPr lang="en-US" altLang="zh-TW" dirty="0"/>
              <a:t>n</a:t>
            </a:r>
            <a:r>
              <a:rPr lang="zh-TW" altLang="zh-TW" dirty="0"/>
              <a:t>，第二列則是這</a:t>
            </a:r>
            <a:r>
              <a:rPr lang="en-US" altLang="zh-TW" dirty="0"/>
              <a:t>2</a:t>
            </a:r>
            <a:r>
              <a:rPr lang="en-US" altLang="zh-TW" baseline="30000" dirty="0"/>
              <a:t>n</a:t>
            </a:r>
            <a:r>
              <a:rPr lang="zh-TW" altLang="zh-TW" dirty="0"/>
              <a:t>個節點的正整數權重</a:t>
            </a:r>
            <a:r>
              <a:rPr lang="en-US" altLang="zh-TW" dirty="0"/>
              <a:t>w(0), w(1),…,w(2</a:t>
            </a:r>
            <a:r>
              <a:rPr lang="en-US" altLang="zh-TW" baseline="30000" dirty="0"/>
              <a:t>n</a:t>
            </a:r>
            <a:r>
              <a:rPr lang="en-US" altLang="zh-TW" dirty="0"/>
              <a:t>-1)</a:t>
            </a:r>
            <a:r>
              <a:rPr lang="zh-TW" altLang="zh-TW" dirty="0"/>
              <a:t>，數字之間皆以一個空白間隔，其中</a:t>
            </a:r>
            <a:r>
              <a:rPr lang="en-US" altLang="zh-TW" dirty="0"/>
              <a:t>n&lt;20</a:t>
            </a:r>
            <a:r>
              <a:rPr lang="zh-TW" altLang="zh-TW" dirty="0"/>
              <a:t>而每個權重值為非負整數不超過</a:t>
            </a:r>
            <a:r>
              <a:rPr lang="en-US" altLang="zh-TW" dirty="0"/>
              <a:t>100</a:t>
            </a:r>
            <a:r>
              <a:rPr lang="zh-TW" altLang="zh-TW" dirty="0"/>
              <a:t>，如果</a:t>
            </a:r>
            <a:r>
              <a:rPr lang="en-US" altLang="zh-TW" dirty="0"/>
              <a:t>n=0</a:t>
            </a:r>
            <a:r>
              <a:rPr lang="zh-TW" altLang="zh-TW" dirty="0"/>
              <a:t>代表輸入的結束。</a:t>
            </a:r>
          </a:p>
          <a:p>
            <a:r>
              <a:rPr lang="en-US" altLang="zh-TW" dirty="0"/>
              <a:t>.</a:t>
            </a:r>
            <a:endParaRPr lang="zh-TW" altLang="zh-TW" dirty="0"/>
          </a:p>
          <a:p>
            <a:r>
              <a:rPr lang="zh-TW" altLang="zh-TW" b="1" dirty="0"/>
              <a:t>輸出：</a:t>
            </a:r>
            <a:r>
              <a:rPr lang="zh-TW" altLang="zh-TW" dirty="0"/>
              <a:t>針對每一組測試案例，輸出</a:t>
            </a:r>
            <a:r>
              <a:rPr lang="en-US" altLang="zh-TW" dirty="0"/>
              <a:t>s</a:t>
            </a:r>
            <a:r>
              <a:rPr lang="zh-TW" altLang="zh-TW" dirty="0"/>
              <a:t>到</a:t>
            </a:r>
            <a:r>
              <a:rPr lang="en-US" altLang="zh-TW" dirty="0"/>
              <a:t>t</a:t>
            </a:r>
            <a:r>
              <a:rPr lang="zh-TW" altLang="zh-TW" dirty="0"/>
              <a:t>最大權重的最短路徑的權重，每組測試案例輸出一列。</a:t>
            </a:r>
          </a:p>
          <a:p>
            <a:endParaRPr lang="zh-TW" altLang="en-US" dirty="0"/>
          </a:p>
        </p:txBody>
      </p:sp>
    </p:spTree>
    <p:extLst>
      <p:ext uri="{BB962C8B-B14F-4D97-AF65-F5344CB8AC3E}">
        <p14:creationId xmlns:p14="http://schemas.microsoft.com/office/powerpoint/2010/main" val="3836217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Lazy</a:t>
            </a:r>
            <a:r>
              <a:rPr lang="zh-TW" altLang="en-US" dirty="0" smtClean="0"/>
              <a:t> </a:t>
            </a:r>
            <a:r>
              <a:rPr lang="en-US" altLang="zh-TW" dirty="0" smtClean="0"/>
              <a:t>DP</a:t>
            </a:r>
            <a:endParaRPr lang="zh-TW" altLang="en-US" dirty="0"/>
          </a:p>
        </p:txBody>
      </p:sp>
      <p:sp>
        <p:nvSpPr>
          <p:cNvPr id="3" name="內容版面配置區 2"/>
          <p:cNvSpPr>
            <a:spLocks noGrp="1"/>
          </p:cNvSpPr>
          <p:nvPr>
            <p:ph idx="1"/>
          </p:nvPr>
        </p:nvSpPr>
        <p:spPr>
          <a:xfrm>
            <a:off x="457200" y="1600200"/>
            <a:ext cx="4546848" cy="4525963"/>
          </a:xfrm>
        </p:spPr>
        <p:txBody>
          <a:bodyPr>
            <a:normAutofit fontScale="70000" lnSpcReduction="20000"/>
          </a:bodyPr>
          <a:lstStyle/>
          <a:p>
            <a:r>
              <a:rPr lang="en-US" altLang="zh-TW" dirty="0" err="1"/>
              <a:t>int</a:t>
            </a:r>
            <a:r>
              <a:rPr lang="en-US" altLang="zh-TW" dirty="0"/>
              <a:t> </a:t>
            </a:r>
            <a:r>
              <a:rPr lang="en-US" altLang="zh-TW" dirty="0" err="1"/>
              <a:t>dp</a:t>
            </a:r>
            <a:r>
              <a:rPr lang="en-US" altLang="zh-TW" dirty="0"/>
              <a:t>(</a:t>
            </a:r>
            <a:r>
              <a:rPr lang="en-US" altLang="zh-TW" dirty="0" err="1"/>
              <a:t>int</a:t>
            </a:r>
            <a:r>
              <a:rPr lang="en-US" altLang="zh-TW" dirty="0"/>
              <a:t> </a:t>
            </a:r>
            <a:r>
              <a:rPr lang="en-US" altLang="zh-TW" dirty="0" err="1"/>
              <a:t>goal,int</a:t>
            </a:r>
            <a:r>
              <a:rPr lang="en-US" altLang="zh-TW" dirty="0"/>
              <a:t> n) {</a:t>
            </a:r>
          </a:p>
          <a:p>
            <a:r>
              <a:rPr lang="en-US" altLang="zh-TW" dirty="0" smtClean="0"/>
              <a:t>if </a:t>
            </a:r>
            <a:r>
              <a:rPr lang="en-US" altLang="zh-TW" dirty="0"/>
              <a:t>(c[goal]&gt;=0) return c[goal];</a:t>
            </a:r>
          </a:p>
          <a:p>
            <a:r>
              <a:rPr lang="en-US" altLang="zh-TW" dirty="0" smtClean="0"/>
              <a:t>mm=0</a:t>
            </a:r>
            <a:r>
              <a:rPr lang="en-US" altLang="zh-TW" dirty="0"/>
              <a:t>;</a:t>
            </a:r>
          </a:p>
          <a:p>
            <a:r>
              <a:rPr lang="en-US" altLang="zh-TW" dirty="0" smtClean="0"/>
              <a:t>for </a:t>
            </a:r>
            <a:r>
              <a:rPr lang="en-US" altLang="zh-TW" dirty="0"/>
              <a:t>(</a:t>
            </a:r>
            <a:r>
              <a:rPr lang="en-US" altLang="zh-TW" dirty="0" err="1"/>
              <a:t>i</a:t>
            </a:r>
            <a:r>
              <a:rPr lang="en-US" altLang="zh-TW" dirty="0"/>
              <a:t>=0;i&lt;</a:t>
            </a:r>
            <a:r>
              <a:rPr lang="en-US" altLang="zh-TW" dirty="0" err="1"/>
              <a:t>n;i</a:t>
            </a:r>
            <a:r>
              <a:rPr lang="en-US" altLang="zh-TW" dirty="0"/>
              <a:t>++) {</a:t>
            </a:r>
          </a:p>
          <a:p>
            <a:r>
              <a:rPr lang="en-US" altLang="zh-TW" dirty="0"/>
              <a:t>        if (goal &amp; (1&lt;&lt;</a:t>
            </a:r>
            <a:r>
              <a:rPr lang="en-US" altLang="zh-TW" dirty="0" err="1"/>
              <a:t>i</a:t>
            </a:r>
            <a:r>
              <a:rPr lang="en-US" altLang="zh-TW" dirty="0"/>
              <a:t>)) {</a:t>
            </a:r>
          </a:p>
          <a:p>
            <a:r>
              <a:rPr lang="en-US" altLang="zh-TW" dirty="0"/>
              <a:t>            k=</a:t>
            </a:r>
            <a:r>
              <a:rPr lang="en-US" altLang="zh-TW" dirty="0" err="1"/>
              <a:t>dp</a:t>
            </a:r>
            <a:r>
              <a:rPr lang="en-US" altLang="zh-TW" dirty="0"/>
              <a:t>(goal ^ (1&lt;&lt;</a:t>
            </a:r>
            <a:r>
              <a:rPr lang="en-US" altLang="zh-TW" dirty="0" err="1"/>
              <a:t>i</a:t>
            </a:r>
            <a:r>
              <a:rPr lang="en-US" altLang="zh-TW" dirty="0"/>
              <a:t>),n);</a:t>
            </a:r>
          </a:p>
          <a:p>
            <a:r>
              <a:rPr lang="en-US" altLang="zh-TW" dirty="0"/>
              <a:t>            if (k&gt;mm) mm=k;</a:t>
            </a:r>
          </a:p>
          <a:p>
            <a:r>
              <a:rPr lang="en-US" altLang="zh-TW" dirty="0"/>
              <a:t>        }</a:t>
            </a:r>
          </a:p>
          <a:p>
            <a:r>
              <a:rPr lang="en-US" altLang="zh-TW" dirty="0"/>
              <a:t>    }</a:t>
            </a:r>
          </a:p>
          <a:p>
            <a:r>
              <a:rPr lang="en-US" altLang="zh-TW" dirty="0"/>
              <a:t>    c[goal]=</a:t>
            </a:r>
            <a:r>
              <a:rPr lang="en-US" altLang="zh-TW" dirty="0" err="1"/>
              <a:t>mm+w</a:t>
            </a:r>
            <a:r>
              <a:rPr lang="en-US" altLang="zh-TW" dirty="0"/>
              <a:t>[goal];</a:t>
            </a:r>
          </a:p>
          <a:p>
            <a:r>
              <a:rPr lang="en-US" altLang="zh-TW" dirty="0"/>
              <a:t>    return c[goal];</a:t>
            </a:r>
          </a:p>
          <a:p>
            <a:r>
              <a:rPr lang="en-US" altLang="zh-TW" dirty="0" smtClean="0"/>
              <a:t>}</a:t>
            </a:r>
            <a:endParaRPr lang="en-US" altLang="zh-TW" dirty="0"/>
          </a:p>
          <a:p>
            <a:endParaRPr lang="zh-TW" altLang="en-US" dirty="0"/>
          </a:p>
        </p:txBody>
      </p:sp>
      <p:sp>
        <p:nvSpPr>
          <p:cNvPr id="4" name="文字方塊 3"/>
          <p:cNvSpPr txBox="1"/>
          <p:nvPr/>
        </p:nvSpPr>
        <p:spPr>
          <a:xfrm>
            <a:off x="5796136" y="4797152"/>
            <a:ext cx="1152128" cy="400110"/>
          </a:xfrm>
          <a:prstGeom prst="rect">
            <a:avLst/>
          </a:prstGeom>
          <a:noFill/>
          <a:ln>
            <a:solidFill>
              <a:srgbClr val="FF0000"/>
            </a:solidFill>
          </a:ln>
        </p:spPr>
        <p:txBody>
          <a:bodyPr wrap="square" rtlCol="0">
            <a:spAutoFit/>
          </a:bodyPr>
          <a:lstStyle/>
          <a:p>
            <a:r>
              <a:rPr lang="en-US" altLang="zh-TW" sz="2000" dirty="0" smtClean="0"/>
              <a:t>1001101</a:t>
            </a:r>
            <a:endParaRPr lang="zh-TW" altLang="en-US" sz="2000" dirty="0"/>
          </a:p>
        </p:txBody>
      </p:sp>
      <p:cxnSp>
        <p:nvCxnSpPr>
          <p:cNvPr id="6" name="直線單箭頭接點 5"/>
          <p:cNvCxnSpPr/>
          <p:nvPr/>
        </p:nvCxnSpPr>
        <p:spPr>
          <a:xfrm flipH="1" flipV="1">
            <a:off x="4680012" y="3845778"/>
            <a:ext cx="1692188" cy="954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4139952" y="3429000"/>
            <a:ext cx="1080120" cy="369332"/>
          </a:xfrm>
          <a:prstGeom prst="rect">
            <a:avLst/>
          </a:prstGeom>
          <a:noFill/>
          <a:ln>
            <a:solidFill>
              <a:srgbClr val="FF0000"/>
            </a:solidFill>
          </a:ln>
        </p:spPr>
        <p:txBody>
          <a:bodyPr wrap="square" rtlCol="0">
            <a:spAutoFit/>
          </a:bodyPr>
          <a:lstStyle/>
          <a:p>
            <a:r>
              <a:rPr lang="en-US" altLang="zh-TW" dirty="0" smtClean="0">
                <a:solidFill>
                  <a:srgbClr val="FF0000"/>
                </a:solidFill>
              </a:rPr>
              <a:t>0</a:t>
            </a:r>
            <a:r>
              <a:rPr lang="en-US" altLang="zh-TW" dirty="0" smtClean="0"/>
              <a:t>001101</a:t>
            </a:r>
            <a:endParaRPr lang="zh-TW" altLang="en-US" dirty="0"/>
          </a:p>
        </p:txBody>
      </p:sp>
      <p:sp>
        <p:nvSpPr>
          <p:cNvPr id="8" name="文字方塊 7"/>
          <p:cNvSpPr txBox="1"/>
          <p:nvPr/>
        </p:nvSpPr>
        <p:spPr>
          <a:xfrm>
            <a:off x="5378775" y="3463506"/>
            <a:ext cx="1016583" cy="369332"/>
          </a:xfrm>
          <a:prstGeom prst="rect">
            <a:avLst/>
          </a:prstGeom>
          <a:noFill/>
          <a:ln>
            <a:solidFill>
              <a:srgbClr val="FF0000"/>
            </a:solidFill>
          </a:ln>
        </p:spPr>
        <p:txBody>
          <a:bodyPr wrap="square" rtlCol="0">
            <a:spAutoFit/>
          </a:bodyPr>
          <a:lstStyle/>
          <a:p>
            <a:r>
              <a:rPr lang="en-US" altLang="zh-TW" dirty="0" smtClean="0"/>
              <a:t>100</a:t>
            </a:r>
            <a:r>
              <a:rPr lang="en-US" altLang="zh-TW" dirty="0" smtClean="0">
                <a:solidFill>
                  <a:srgbClr val="FF0000"/>
                </a:solidFill>
              </a:rPr>
              <a:t>0</a:t>
            </a:r>
            <a:r>
              <a:rPr lang="en-US" altLang="zh-TW" dirty="0" smtClean="0"/>
              <a:t>101</a:t>
            </a:r>
            <a:endParaRPr lang="zh-TW" altLang="en-US" dirty="0"/>
          </a:p>
        </p:txBody>
      </p:sp>
      <p:sp>
        <p:nvSpPr>
          <p:cNvPr id="9" name="文字方塊 8"/>
          <p:cNvSpPr txBox="1"/>
          <p:nvPr/>
        </p:nvSpPr>
        <p:spPr>
          <a:xfrm>
            <a:off x="6732240" y="3476446"/>
            <a:ext cx="1016583" cy="369332"/>
          </a:xfrm>
          <a:prstGeom prst="rect">
            <a:avLst/>
          </a:prstGeom>
          <a:noFill/>
          <a:ln>
            <a:solidFill>
              <a:srgbClr val="FF0000"/>
            </a:solidFill>
          </a:ln>
        </p:spPr>
        <p:txBody>
          <a:bodyPr wrap="square" rtlCol="0">
            <a:spAutoFit/>
          </a:bodyPr>
          <a:lstStyle/>
          <a:p>
            <a:r>
              <a:rPr lang="en-US" altLang="zh-TW" dirty="0" smtClean="0"/>
              <a:t>1001</a:t>
            </a:r>
            <a:r>
              <a:rPr lang="en-US" altLang="zh-TW" dirty="0" smtClean="0">
                <a:solidFill>
                  <a:srgbClr val="FF0000"/>
                </a:solidFill>
              </a:rPr>
              <a:t>0</a:t>
            </a:r>
            <a:r>
              <a:rPr lang="en-US" altLang="zh-TW" dirty="0" smtClean="0"/>
              <a:t>01</a:t>
            </a:r>
            <a:endParaRPr lang="zh-TW" altLang="en-US" dirty="0"/>
          </a:p>
        </p:txBody>
      </p:sp>
      <p:sp>
        <p:nvSpPr>
          <p:cNvPr id="10" name="文字方塊 9"/>
          <p:cNvSpPr txBox="1"/>
          <p:nvPr/>
        </p:nvSpPr>
        <p:spPr>
          <a:xfrm>
            <a:off x="7991872" y="3459193"/>
            <a:ext cx="1016583" cy="369332"/>
          </a:xfrm>
          <a:prstGeom prst="rect">
            <a:avLst/>
          </a:prstGeom>
          <a:noFill/>
          <a:ln>
            <a:solidFill>
              <a:srgbClr val="FF0000"/>
            </a:solidFill>
          </a:ln>
        </p:spPr>
        <p:txBody>
          <a:bodyPr wrap="square" rtlCol="0">
            <a:spAutoFit/>
          </a:bodyPr>
          <a:lstStyle/>
          <a:p>
            <a:r>
              <a:rPr lang="en-US" altLang="zh-TW" dirty="0" smtClean="0"/>
              <a:t>100110</a:t>
            </a:r>
            <a:r>
              <a:rPr lang="en-US" altLang="zh-TW" dirty="0" smtClean="0">
                <a:solidFill>
                  <a:srgbClr val="FF0000"/>
                </a:solidFill>
              </a:rPr>
              <a:t>0</a:t>
            </a:r>
            <a:endParaRPr lang="zh-TW" altLang="en-US" dirty="0">
              <a:solidFill>
                <a:srgbClr val="FF0000"/>
              </a:solidFill>
            </a:endParaRPr>
          </a:p>
        </p:txBody>
      </p:sp>
      <p:cxnSp>
        <p:nvCxnSpPr>
          <p:cNvPr id="13" name="直線單箭頭接點 12"/>
          <p:cNvCxnSpPr>
            <a:stCxn id="4" idx="0"/>
          </p:cNvCxnSpPr>
          <p:nvPr/>
        </p:nvCxnSpPr>
        <p:spPr>
          <a:xfrm flipH="1" flipV="1">
            <a:off x="5887066" y="3845778"/>
            <a:ext cx="485134" cy="951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4" idx="0"/>
            <a:endCxn id="9" idx="2"/>
          </p:cNvCxnSpPr>
          <p:nvPr/>
        </p:nvCxnSpPr>
        <p:spPr>
          <a:xfrm flipV="1">
            <a:off x="6372200" y="3845778"/>
            <a:ext cx="868332" cy="951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4" idx="0"/>
            <a:endCxn id="10" idx="2"/>
          </p:cNvCxnSpPr>
          <p:nvPr/>
        </p:nvCxnSpPr>
        <p:spPr>
          <a:xfrm flipV="1">
            <a:off x="6372200" y="3828525"/>
            <a:ext cx="2127964" cy="968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05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B15: cutting </a:t>
            </a:r>
            <a:r>
              <a:rPr lang="en-US" altLang="zh-TW" dirty="0" smtClean="0"/>
              <a:t>sticks DP</a:t>
            </a:r>
            <a:br>
              <a:rPr lang="en-US" altLang="zh-TW" dirty="0" smtClean="0"/>
            </a:br>
            <a:r>
              <a:rPr lang="en-US" altLang="zh-TW" sz="2200" dirty="0" smtClean="0"/>
              <a:t>Uva10003</a:t>
            </a:r>
            <a:endParaRPr lang="zh-TW" altLang="en-US" sz="2200" dirty="0"/>
          </a:p>
        </p:txBody>
      </p:sp>
      <p:sp>
        <p:nvSpPr>
          <p:cNvPr id="3" name="內容版面配置區 2"/>
          <p:cNvSpPr>
            <a:spLocks noGrp="1"/>
          </p:cNvSpPr>
          <p:nvPr>
            <p:ph idx="1"/>
          </p:nvPr>
        </p:nvSpPr>
        <p:spPr/>
        <p:txBody>
          <a:bodyPr>
            <a:normAutofit fontScale="70000" lnSpcReduction="20000"/>
          </a:bodyPr>
          <a:lstStyle/>
          <a:p>
            <a:r>
              <a:rPr lang="en-US" altLang="zh-TW" dirty="0"/>
              <a:t>You have to cut a wood stick into pieces. The most affordable company, The Analog Cutting Machinery, Inc. (ACM), charges money according to the length of the stick being cut. Their procedure of work requires that they only make one cut at a time. It is easy to notice that different selections in the order of cutting can led to different prices. For example, consider a stick of length 10 meters that has to be cut at 2, 4 and 7 meters from one end. There are several choices. One can be cutting first at 2, then at 4, then at 7. This leads to a price of 10 + 8 + 6 = 24 because the first stick was of 10 meters, the resulting of 8 and the last one of 6. Another choice could be cutting at 4, then at 2, then at 7. This would lead to a price of 10 + 4 + 6 = 20, which is a better price. </a:t>
            </a:r>
          </a:p>
          <a:p>
            <a:r>
              <a:rPr lang="en-US" altLang="zh-TW" dirty="0"/>
              <a:t>Your boss trusts your computer abilities to find out the minimum cost for cutting a given stick. </a:t>
            </a:r>
          </a:p>
        </p:txBody>
      </p:sp>
    </p:spTree>
    <p:extLst>
      <p:ext uri="{BB962C8B-B14F-4D97-AF65-F5344CB8AC3E}">
        <p14:creationId xmlns:p14="http://schemas.microsoft.com/office/powerpoint/2010/main" val="127235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r>
              <a:rPr lang="zh-TW" altLang="en-US" dirty="0"/>
              <a:t>總有第一</a:t>
            </a:r>
            <a:r>
              <a:rPr lang="zh-TW" altLang="en-US" dirty="0" smtClean="0"/>
              <a:t>刀，但不知切哪最好</a:t>
            </a:r>
            <a:r>
              <a:rPr lang="en-US" altLang="zh-TW" dirty="0" smtClean="0"/>
              <a:t>(</a:t>
            </a:r>
            <a:r>
              <a:rPr lang="zh-TW" altLang="en-US" dirty="0" smtClean="0"/>
              <a:t>廢話</a:t>
            </a:r>
            <a:r>
              <a:rPr lang="en-US" altLang="zh-TW" dirty="0" smtClean="0"/>
              <a:t>)</a:t>
            </a:r>
          </a:p>
          <a:p>
            <a:r>
              <a:rPr lang="zh-TW" altLang="en-US" dirty="0" smtClean="0"/>
              <a:t>切</a:t>
            </a:r>
            <a:r>
              <a:rPr lang="zh-TW" altLang="en-US" dirty="0"/>
              <a:t>在第</a:t>
            </a:r>
            <a:r>
              <a:rPr lang="en-US" altLang="zh-TW" dirty="0"/>
              <a:t>k</a:t>
            </a:r>
            <a:r>
              <a:rPr lang="zh-TW" altLang="en-US" dirty="0"/>
              <a:t>個</a:t>
            </a:r>
            <a:r>
              <a:rPr lang="zh-TW" altLang="en-US" dirty="0" smtClean="0"/>
              <a:t>位置的最佳成本是</a:t>
            </a:r>
            <a:endParaRPr lang="en-US" altLang="zh-TW" dirty="0" smtClean="0"/>
          </a:p>
          <a:p>
            <a:pPr lvl="1"/>
            <a:r>
              <a:rPr lang="zh-TW" altLang="en-US" dirty="0"/>
              <a:t>左邊</a:t>
            </a:r>
            <a:r>
              <a:rPr lang="zh-TW" altLang="en-US" dirty="0" smtClean="0"/>
              <a:t>的最佳成本</a:t>
            </a:r>
            <a:r>
              <a:rPr lang="en-US" altLang="zh-TW" dirty="0" smtClean="0"/>
              <a:t>+</a:t>
            </a:r>
            <a:r>
              <a:rPr lang="zh-TW" altLang="en-US" dirty="0" smtClean="0"/>
              <a:t>右邊的最佳成本</a:t>
            </a:r>
            <a:r>
              <a:rPr lang="en-US" altLang="zh-TW" dirty="0" smtClean="0"/>
              <a:t>+</a:t>
            </a:r>
            <a:r>
              <a:rPr lang="zh-TW" altLang="en-US" dirty="0" smtClean="0"/>
              <a:t>本次切割價</a:t>
            </a:r>
            <a:endParaRPr lang="en-US" altLang="zh-TW" dirty="0" smtClean="0"/>
          </a:p>
          <a:p>
            <a:pPr lvl="1"/>
            <a:r>
              <a:rPr lang="zh-TW" altLang="en-US" dirty="0"/>
              <a:t>切斷</a:t>
            </a:r>
            <a:r>
              <a:rPr lang="zh-TW" altLang="en-US" dirty="0" smtClean="0"/>
              <a:t>後的棍子比較短</a:t>
            </a:r>
            <a:r>
              <a:rPr lang="en-US" altLang="zh-TW" dirty="0" smtClean="0"/>
              <a:t>(</a:t>
            </a:r>
            <a:r>
              <a:rPr lang="zh-TW" altLang="en-US" dirty="0" smtClean="0"/>
              <a:t>間隔數比較少</a:t>
            </a:r>
            <a:r>
              <a:rPr lang="en-US" altLang="zh-TW" dirty="0" smtClean="0"/>
              <a:t>)</a:t>
            </a:r>
          </a:p>
          <a:p>
            <a:pPr lvl="1"/>
            <a:r>
              <a:rPr lang="zh-TW" altLang="en-US" dirty="0" smtClean="0"/>
              <a:t>假設</a:t>
            </a:r>
            <a:r>
              <a:rPr lang="zh-TW" altLang="en-US" dirty="0"/>
              <a:t>間隔</a:t>
            </a:r>
            <a:r>
              <a:rPr lang="zh-TW" altLang="en-US" dirty="0" smtClean="0"/>
              <a:t>數少的先算</a:t>
            </a:r>
            <a:r>
              <a:rPr lang="en-US" altLang="zh-TW" dirty="0" smtClean="0"/>
              <a:t>=&gt; DP</a:t>
            </a:r>
          </a:p>
          <a:p>
            <a:r>
              <a:rPr lang="en-US" altLang="zh-TW" dirty="0" smtClean="0"/>
              <a:t>Let cost(</a:t>
            </a:r>
            <a:r>
              <a:rPr lang="en-US" altLang="zh-TW" dirty="0" err="1" smtClean="0"/>
              <a:t>i,j</a:t>
            </a:r>
            <a:r>
              <a:rPr lang="en-US" altLang="zh-TW" dirty="0" smtClean="0"/>
              <a:t>)=</a:t>
            </a:r>
            <a:r>
              <a:rPr lang="zh-TW" altLang="en-US" dirty="0" smtClean="0"/>
              <a:t>第</a:t>
            </a:r>
            <a:r>
              <a:rPr lang="en-US" altLang="zh-TW" dirty="0" err="1" smtClean="0"/>
              <a:t>i</a:t>
            </a:r>
            <a:r>
              <a:rPr lang="zh-TW" altLang="en-US" dirty="0" smtClean="0"/>
              <a:t>點到第</a:t>
            </a:r>
            <a:r>
              <a:rPr lang="en-US" altLang="zh-TW" dirty="0" smtClean="0"/>
              <a:t>j</a:t>
            </a:r>
            <a:r>
              <a:rPr lang="zh-TW" altLang="en-US" dirty="0" smtClean="0"/>
              <a:t>點的最佳成本</a:t>
            </a:r>
            <a:endParaRPr lang="en-US" altLang="zh-TW" dirty="0" smtClean="0"/>
          </a:p>
          <a:p>
            <a:pPr lvl="1"/>
            <a:r>
              <a:rPr lang="zh-TW" altLang="en-US" dirty="0"/>
              <a:t>第</a:t>
            </a:r>
            <a:r>
              <a:rPr lang="en-US" altLang="zh-TW" dirty="0"/>
              <a:t>0</a:t>
            </a:r>
            <a:r>
              <a:rPr lang="zh-TW" altLang="en-US" dirty="0" smtClean="0"/>
              <a:t>點座標</a:t>
            </a:r>
            <a:r>
              <a:rPr lang="en-US" altLang="zh-TW" dirty="0" smtClean="0"/>
              <a:t>0</a:t>
            </a:r>
            <a:r>
              <a:rPr lang="zh-TW" altLang="en-US" dirty="0" smtClean="0"/>
              <a:t>，第</a:t>
            </a:r>
            <a:r>
              <a:rPr lang="en-US" altLang="zh-TW" dirty="0" smtClean="0"/>
              <a:t>n+1</a:t>
            </a:r>
            <a:r>
              <a:rPr lang="zh-TW" altLang="en-US" dirty="0" smtClean="0"/>
              <a:t>點座標</a:t>
            </a:r>
            <a:r>
              <a:rPr lang="en-US" altLang="zh-TW" dirty="0" smtClean="0"/>
              <a:t>m(</a:t>
            </a:r>
            <a:r>
              <a:rPr lang="zh-TW" altLang="en-US" dirty="0" smtClean="0"/>
              <a:t>棍長</a:t>
            </a:r>
            <a:r>
              <a:rPr lang="en-US" altLang="zh-TW" dirty="0" smtClean="0"/>
              <a:t>)</a:t>
            </a:r>
          </a:p>
          <a:p>
            <a:pPr lvl="1"/>
            <a:r>
              <a:rPr lang="en-US" altLang="zh-TW" dirty="0" smtClean="0"/>
              <a:t>Cost=1 if j=i+1</a:t>
            </a:r>
          </a:p>
          <a:p>
            <a:pPr lvl="1"/>
            <a:r>
              <a:rPr lang="en-US" altLang="zh-TW" dirty="0" smtClean="0"/>
              <a:t>Cost(</a:t>
            </a:r>
            <a:r>
              <a:rPr lang="en-US" altLang="zh-TW" dirty="0" err="1" smtClean="0"/>
              <a:t>i,j</a:t>
            </a:r>
            <a:r>
              <a:rPr lang="en-US" altLang="zh-TW" dirty="0" smtClean="0"/>
              <a:t>)=length(</a:t>
            </a:r>
            <a:r>
              <a:rPr lang="en-US" altLang="zh-TW" dirty="0" err="1" smtClean="0"/>
              <a:t>i,j</a:t>
            </a:r>
            <a:r>
              <a:rPr lang="en-US" altLang="zh-TW" dirty="0" smtClean="0"/>
              <a:t>)+min{cost(</a:t>
            </a:r>
            <a:r>
              <a:rPr lang="en-US" altLang="zh-TW" dirty="0" err="1" smtClean="0"/>
              <a:t>i,k</a:t>
            </a:r>
            <a:r>
              <a:rPr lang="en-US" altLang="zh-TW" dirty="0" smtClean="0"/>
              <a:t>)+cost(</a:t>
            </a:r>
            <a:r>
              <a:rPr lang="en-US" altLang="zh-TW" dirty="0" err="1" smtClean="0"/>
              <a:t>k,j</a:t>
            </a:r>
            <a:r>
              <a:rPr lang="en-US" altLang="zh-TW" dirty="0" smtClean="0"/>
              <a:t>)} for </a:t>
            </a:r>
            <a:r>
              <a:rPr lang="en-US" altLang="zh-TW" dirty="0" err="1" smtClean="0"/>
              <a:t>i</a:t>
            </a:r>
            <a:r>
              <a:rPr lang="en-US" altLang="zh-TW" dirty="0" smtClean="0"/>
              <a:t>&lt;k&lt;j</a:t>
            </a:r>
          </a:p>
          <a:p>
            <a:pPr lvl="1"/>
            <a:endParaRPr lang="zh-TW" altLang="en-US" dirty="0"/>
          </a:p>
        </p:txBody>
      </p:sp>
    </p:spTree>
    <p:extLst>
      <p:ext uri="{BB962C8B-B14F-4D97-AF65-F5344CB8AC3E}">
        <p14:creationId xmlns:p14="http://schemas.microsoft.com/office/powerpoint/2010/main" val="1938973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err="1"/>
              <a:t>int</a:t>
            </a:r>
            <a:r>
              <a:rPr lang="en-US" altLang="zh-TW" dirty="0"/>
              <a:t> cost(</a:t>
            </a:r>
            <a:r>
              <a:rPr lang="en-US" altLang="zh-TW" dirty="0" err="1"/>
              <a:t>int</a:t>
            </a:r>
            <a:r>
              <a:rPr lang="en-US" altLang="zh-TW" dirty="0"/>
              <a:t> </a:t>
            </a:r>
            <a:r>
              <a:rPr lang="en-US" altLang="zh-TW" dirty="0" err="1"/>
              <a:t>i,int</a:t>
            </a:r>
            <a:r>
              <a:rPr lang="en-US" altLang="zh-TW" dirty="0"/>
              <a:t> j) {</a:t>
            </a:r>
          </a:p>
          <a:p>
            <a:r>
              <a:rPr lang="en-US" altLang="zh-TW" dirty="0" smtClean="0"/>
              <a:t>    if </a:t>
            </a:r>
            <a:r>
              <a:rPr lang="en-US" altLang="zh-TW" dirty="0"/>
              <a:t>(j&lt;=i+1) return 0;</a:t>
            </a:r>
          </a:p>
          <a:p>
            <a:r>
              <a:rPr lang="en-US" altLang="zh-TW" dirty="0"/>
              <a:t>    </a:t>
            </a:r>
            <a:r>
              <a:rPr lang="en-US" altLang="zh-TW" dirty="0">
                <a:solidFill>
                  <a:srgbClr val="FF0000"/>
                </a:solidFill>
              </a:rPr>
              <a:t>if (table[</a:t>
            </a:r>
            <a:r>
              <a:rPr lang="en-US" altLang="zh-TW" dirty="0" err="1">
                <a:solidFill>
                  <a:srgbClr val="FF0000"/>
                </a:solidFill>
              </a:rPr>
              <a:t>i</a:t>
            </a:r>
            <a:r>
              <a:rPr lang="en-US" altLang="zh-TW" dirty="0">
                <a:solidFill>
                  <a:srgbClr val="FF0000"/>
                </a:solidFill>
              </a:rPr>
              <a:t>][j]&gt;=0) return table[</a:t>
            </a:r>
            <a:r>
              <a:rPr lang="en-US" altLang="zh-TW" dirty="0" err="1">
                <a:solidFill>
                  <a:srgbClr val="FF0000"/>
                </a:solidFill>
              </a:rPr>
              <a:t>i</a:t>
            </a:r>
            <a:r>
              <a:rPr lang="en-US" altLang="zh-TW" dirty="0">
                <a:solidFill>
                  <a:srgbClr val="FF0000"/>
                </a:solidFill>
              </a:rPr>
              <a:t>][j</a:t>
            </a:r>
            <a:r>
              <a:rPr lang="en-US" altLang="zh-TW" dirty="0" smtClean="0">
                <a:solidFill>
                  <a:srgbClr val="FF0000"/>
                </a:solidFill>
              </a:rPr>
              <a:t>]; </a:t>
            </a:r>
            <a:r>
              <a:rPr lang="en-US" altLang="zh-TW" dirty="0" smtClean="0"/>
              <a:t>//lazy DP</a:t>
            </a:r>
            <a:endParaRPr lang="en-US" altLang="zh-TW" dirty="0"/>
          </a:p>
          <a:p>
            <a:r>
              <a:rPr lang="en-US" altLang="zh-TW" dirty="0"/>
              <a:t>    </a:t>
            </a:r>
            <a:r>
              <a:rPr lang="en-US" altLang="zh-TW" dirty="0" err="1"/>
              <a:t>mincost</a:t>
            </a:r>
            <a:r>
              <a:rPr lang="en-US" altLang="zh-TW" dirty="0"/>
              <a:t>=INF;</a:t>
            </a:r>
          </a:p>
          <a:p>
            <a:r>
              <a:rPr lang="en-US" altLang="zh-TW" dirty="0"/>
              <a:t>    for (k=i+1</a:t>
            </a:r>
            <a:r>
              <a:rPr lang="en-US" altLang="zh-TW" dirty="0" smtClean="0"/>
              <a:t>; k&lt;j; k</a:t>
            </a:r>
            <a:r>
              <a:rPr lang="en-US" altLang="zh-TW" dirty="0"/>
              <a:t>++) </a:t>
            </a:r>
          </a:p>
          <a:p>
            <a:r>
              <a:rPr lang="en-US" altLang="zh-TW" dirty="0"/>
              <a:t>        </a:t>
            </a:r>
            <a:r>
              <a:rPr lang="en-US" altLang="zh-TW" dirty="0" smtClean="0"/>
              <a:t>  find t=min of cost(</a:t>
            </a:r>
            <a:r>
              <a:rPr lang="en-US" altLang="zh-TW" dirty="0" err="1" smtClean="0"/>
              <a:t>i,k</a:t>
            </a:r>
            <a:r>
              <a:rPr lang="en-US" altLang="zh-TW" dirty="0"/>
              <a:t>)+cost(</a:t>
            </a:r>
            <a:r>
              <a:rPr lang="en-US" altLang="zh-TW" dirty="0" err="1"/>
              <a:t>k,j</a:t>
            </a:r>
            <a:r>
              <a:rPr lang="en-US" altLang="zh-TW" dirty="0"/>
              <a:t>);</a:t>
            </a:r>
          </a:p>
          <a:p>
            <a:r>
              <a:rPr lang="en-US" altLang="zh-TW" dirty="0" smtClean="0"/>
              <a:t>    </a:t>
            </a:r>
            <a:r>
              <a:rPr lang="en-US" altLang="zh-TW" dirty="0" err="1" smtClean="0"/>
              <a:t>mincost</a:t>
            </a:r>
            <a:r>
              <a:rPr lang="en-US" altLang="zh-TW" dirty="0"/>
              <a:t>+=point[j]-point[</a:t>
            </a:r>
            <a:r>
              <a:rPr lang="en-US" altLang="zh-TW" dirty="0" err="1"/>
              <a:t>i</a:t>
            </a:r>
            <a:r>
              <a:rPr lang="en-US" altLang="zh-TW" dirty="0" smtClean="0"/>
              <a:t>]; //</a:t>
            </a:r>
            <a:r>
              <a:rPr lang="zh-TW" altLang="en-US" dirty="0" smtClean="0"/>
              <a:t>本次長度</a:t>
            </a:r>
            <a:endParaRPr lang="en-US" altLang="zh-TW" dirty="0"/>
          </a:p>
          <a:p>
            <a:r>
              <a:rPr lang="en-US" altLang="zh-TW" dirty="0"/>
              <a:t>    </a:t>
            </a:r>
            <a:r>
              <a:rPr lang="en-US" altLang="zh-TW" dirty="0">
                <a:solidFill>
                  <a:srgbClr val="FF0000"/>
                </a:solidFill>
              </a:rPr>
              <a:t>table[</a:t>
            </a:r>
            <a:r>
              <a:rPr lang="en-US" altLang="zh-TW" dirty="0" err="1">
                <a:solidFill>
                  <a:srgbClr val="FF0000"/>
                </a:solidFill>
              </a:rPr>
              <a:t>i</a:t>
            </a:r>
            <a:r>
              <a:rPr lang="en-US" altLang="zh-TW" dirty="0">
                <a:solidFill>
                  <a:srgbClr val="FF0000"/>
                </a:solidFill>
              </a:rPr>
              <a:t>][j]=</a:t>
            </a:r>
            <a:r>
              <a:rPr lang="en-US" altLang="zh-TW" dirty="0" err="1">
                <a:solidFill>
                  <a:srgbClr val="FF0000"/>
                </a:solidFill>
              </a:rPr>
              <a:t>mincost</a:t>
            </a:r>
            <a:r>
              <a:rPr lang="en-US" altLang="zh-TW" dirty="0">
                <a:solidFill>
                  <a:srgbClr val="FF0000"/>
                </a:solidFill>
              </a:rPr>
              <a:t>;</a:t>
            </a:r>
          </a:p>
          <a:p>
            <a:r>
              <a:rPr lang="en-US" altLang="zh-TW" dirty="0"/>
              <a:t>    return </a:t>
            </a:r>
            <a:r>
              <a:rPr lang="en-US" altLang="zh-TW" dirty="0" err="1"/>
              <a:t>mincost</a:t>
            </a:r>
            <a:r>
              <a:rPr lang="en-US" altLang="zh-TW" dirty="0"/>
              <a:t>;</a:t>
            </a:r>
          </a:p>
          <a:p>
            <a:r>
              <a:rPr lang="en-US" altLang="zh-TW" dirty="0"/>
              <a:t>}</a:t>
            </a:r>
            <a:endParaRPr lang="zh-TW" altLang="en-US" dirty="0"/>
          </a:p>
        </p:txBody>
      </p:sp>
    </p:spTree>
    <p:extLst>
      <p:ext uri="{BB962C8B-B14F-4D97-AF65-F5344CB8AC3E}">
        <p14:creationId xmlns:p14="http://schemas.microsoft.com/office/powerpoint/2010/main" val="1245228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B19: </a:t>
            </a:r>
            <a:r>
              <a:rPr lang="en-US" altLang="zh-TW" dirty="0"/>
              <a:t>Nearest </a:t>
            </a:r>
            <a:r>
              <a:rPr lang="en-US" altLang="zh-TW" dirty="0" smtClean="0"/>
              <a:t>Pairs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Use an array last[0..1999] with initial value −1. We scan the sequence </a:t>
            </a:r>
            <a:r>
              <a:rPr lang="en-US" altLang="zh-TW" dirty="0" smtClean="0"/>
              <a:t>one by </a:t>
            </a:r>
            <a:r>
              <a:rPr lang="en-US" altLang="zh-TW" dirty="0"/>
              <a:t>one from left to right. When scanning A[</a:t>
            </a:r>
            <a:r>
              <a:rPr lang="en-US" altLang="zh-TW" dirty="0" err="1"/>
              <a:t>i</a:t>
            </a:r>
            <a:r>
              <a:rPr lang="en-US" altLang="zh-TW" dirty="0"/>
              <a:t>], for all 0 ≤ j &lt; 2000, last[j</a:t>
            </a:r>
            <a:r>
              <a:rPr lang="en-US" altLang="zh-TW" dirty="0" smtClean="0"/>
              <a:t>] stores </a:t>
            </a:r>
            <a:r>
              <a:rPr lang="en-US" altLang="zh-TW" dirty="0"/>
              <a:t>the last position of j in front of </a:t>
            </a:r>
            <a:r>
              <a:rPr lang="en-US" altLang="zh-TW" dirty="0" err="1"/>
              <a:t>i</a:t>
            </a:r>
            <a:r>
              <a:rPr lang="en-US" altLang="zh-TW" dirty="0"/>
              <a:t>. Use a variable opt to store </a:t>
            </a:r>
            <a:r>
              <a:rPr lang="en-US" altLang="zh-TW" dirty="0" smtClean="0"/>
              <a:t>the currently </a:t>
            </a:r>
            <a:r>
              <a:rPr lang="en-US" altLang="zh-TW" dirty="0"/>
              <a:t>best solution. Also store the best-left, best-right, best-value.</a:t>
            </a:r>
          </a:p>
          <a:p>
            <a:r>
              <a:rPr lang="en-US" altLang="zh-TW" dirty="0"/>
              <a:t>Let k = A[</a:t>
            </a:r>
            <a:r>
              <a:rPr lang="en-US" altLang="zh-TW" dirty="0" err="1"/>
              <a:t>i</a:t>
            </a:r>
            <a:r>
              <a:rPr lang="en-US" altLang="zh-TW" dirty="0"/>
              <a:t>]. </a:t>
            </a:r>
            <a:endParaRPr lang="en-US" altLang="zh-TW" dirty="0" smtClean="0"/>
          </a:p>
          <a:p>
            <a:pPr lvl="1"/>
            <a:r>
              <a:rPr lang="en-US" altLang="zh-TW" dirty="0" smtClean="0"/>
              <a:t>If </a:t>
            </a:r>
            <a:r>
              <a:rPr lang="en-US" altLang="zh-TW" dirty="0"/>
              <a:t>last[k] &gt; −1 (it has already appeared), </a:t>
            </a:r>
            <a:r>
              <a:rPr lang="en-US" altLang="zh-TW" dirty="0" smtClean="0"/>
              <a:t>we check </a:t>
            </a:r>
            <a:r>
              <a:rPr lang="en-US" altLang="zh-TW" dirty="0"/>
              <a:t>if </a:t>
            </a:r>
            <a:r>
              <a:rPr lang="en-US" altLang="zh-TW" dirty="0" err="1"/>
              <a:t>i</a:t>
            </a:r>
            <a:r>
              <a:rPr lang="en-US" altLang="zh-TW" dirty="0"/>
              <a:t> − last[k] is better than opt, and update opt if so. </a:t>
            </a:r>
            <a:endParaRPr lang="en-US" altLang="zh-TW" dirty="0" smtClean="0"/>
          </a:p>
          <a:p>
            <a:pPr lvl="1"/>
            <a:r>
              <a:rPr lang="en-US" altLang="zh-TW" dirty="0" smtClean="0"/>
              <a:t>Update last[k]=</a:t>
            </a:r>
            <a:r>
              <a:rPr lang="en-US" altLang="zh-TW" dirty="0" err="1" smtClean="0"/>
              <a:t>i</a:t>
            </a:r>
            <a:r>
              <a:rPr lang="en-US" altLang="zh-TW" dirty="0" smtClean="0"/>
              <a:t>;</a:t>
            </a:r>
          </a:p>
        </p:txBody>
      </p:sp>
    </p:spTree>
    <p:extLst>
      <p:ext uri="{BB962C8B-B14F-4D97-AF65-F5344CB8AC3E}">
        <p14:creationId xmlns:p14="http://schemas.microsoft.com/office/powerpoint/2010/main" val="132756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Recursion– divide and conquer</a:t>
            </a:r>
            <a:endParaRPr lang="zh-TW" altLang="en-US" dirty="0"/>
          </a:p>
        </p:txBody>
      </p:sp>
      <p:sp>
        <p:nvSpPr>
          <p:cNvPr id="3" name="內容版面配置區 2"/>
          <p:cNvSpPr>
            <a:spLocks noGrp="1"/>
          </p:cNvSpPr>
          <p:nvPr>
            <p:ph idx="1"/>
          </p:nvPr>
        </p:nvSpPr>
        <p:spPr/>
        <p:txBody>
          <a:bodyPr/>
          <a:lstStyle/>
          <a:p>
            <a:r>
              <a:rPr lang="en-US" altLang="zh-TW" dirty="0" smtClean="0"/>
              <a:t>Binary search</a:t>
            </a:r>
          </a:p>
          <a:p>
            <a:r>
              <a:rPr lang="en-US" altLang="zh-TW" dirty="0" smtClean="0"/>
              <a:t>Merge sort</a:t>
            </a:r>
          </a:p>
          <a:p>
            <a:r>
              <a:rPr lang="en-US" altLang="zh-TW" dirty="0" smtClean="0"/>
              <a:t>Quick sort</a:t>
            </a:r>
            <a:endParaRPr lang="zh-TW" altLang="en-US" dirty="0"/>
          </a:p>
        </p:txBody>
      </p:sp>
    </p:spTree>
    <p:extLst>
      <p:ext uri="{BB962C8B-B14F-4D97-AF65-F5344CB8AC3E}">
        <p14:creationId xmlns:p14="http://schemas.microsoft.com/office/powerpoint/2010/main" val="31602064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B20</a:t>
            </a:r>
            <a:r>
              <a:rPr lang="en-US" altLang="zh-TW" dirty="0"/>
              <a:t>: </a:t>
            </a:r>
            <a:r>
              <a:rPr lang="en-US" altLang="zh-TW" dirty="0" smtClean="0"/>
              <a:t>Farthest </a:t>
            </a:r>
            <a:r>
              <a:rPr lang="en-US" altLang="zh-TW" dirty="0"/>
              <a:t>Pairs</a:t>
            </a:r>
            <a:endParaRPr lang="zh-TW" altLang="en-US" dirty="0"/>
          </a:p>
        </p:txBody>
      </p:sp>
      <p:sp>
        <p:nvSpPr>
          <p:cNvPr id="3" name="內容版面配置區 2"/>
          <p:cNvSpPr>
            <a:spLocks noGrp="1"/>
          </p:cNvSpPr>
          <p:nvPr>
            <p:ph idx="1"/>
          </p:nvPr>
        </p:nvSpPr>
        <p:spPr/>
        <p:txBody>
          <a:bodyPr/>
          <a:lstStyle/>
          <a:p>
            <a:r>
              <a:rPr lang="en-US" altLang="zh-TW" dirty="0"/>
              <a:t>Key point: ﬁnd the ﬁrst position and the last position of each 0 ≤ j &lt; 2000.</a:t>
            </a:r>
            <a:endParaRPr lang="zh-TW" altLang="en-US" dirty="0"/>
          </a:p>
        </p:txBody>
      </p:sp>
    </p:spTree>
    <p:extLst>
      <p:ext uri="{BB962C8B-B14F-4D97-AF65-F5344CB8AC3E}">
        <p14:creationId xmlns:p14="http://schemas.microsoft.com/office/powerpoint/2010/main" val="2446770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dirty="0" smtClean="0"/>
              <a:t>Branching algorithm</a:t>
            </a:r>
            <a:endParaRPr lang="zh-TW" altLang="en-US" dirty="0"/>
          </a:p>
        </p:txBody>
      </p:sp>
      <p:sp>
        <p:nvSpPr>
          <p:cNvPr id="7" name="副標題 6"/>
          <p:cNvSpPr>
            <a:spLocks noGrp="1"/>
          </p:cNvSpPr>
          <p:nvPr>
            <p:ph type="subTitle" idx="1"/>
          </p:nvPr>
        </p:nvSpPr>
        <p:spPr/>
        <p:txBody>
          <a:bodyPr/>
          <a:lstStyle/>
          <a:p>
            <a:r>
              <a:rPr lang="en-US" altLang="zh-TW" dirty="0" smtClean="0"/>
              <a:t>recursion</a:t>
            </a:r>
            <a:endParaRPr lang="zh-TW" altLang="en-US" dirty="0"/>
          </a:p>
        </p:txBody>
      </p:sp>
    </p:spTree>
    <p:extLst>
      <p:ext uri="{BB962C8B-B14F-4D97-AF65-F5344CB8AC3E}">
        <p14:creationId xmlns:p14="http://schemas.microsoft.com/office/powerpoint/2010/main" val="1947116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8-queen problem</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8*8</a:t>
            </a:r>
            <a:r>
              <a:rPr lang="zh-TW" altLang="en-US" dirty="0" smtClean="0"/>
              <a:t>的方格棋盤上，皇后可以攻擊八個方位任意距離的格子</a:t>
            </a:r>
            <a:endParaRPr lang="en-US" altLang="zh-TW" dirty="0" smtClean="0"/>
          </a:p>
          <a:p>
            <a:r>
              <a:rPr lang="zh-TW" altLang="en-US" dirty="0" smtClean="0"/>
              <a:t>找出有幾種擺放八皇后而彼此不會互相攻擊的方法</a:t>
            </a:r>
            <a:endParaRPr lang="en-US" altLang="zh-TW" dirty="0" smtClean="0"/>
          </a:p>
          <a:p>
            <a:r>
              <a:rPr lang="zh-TW" altLang="en-US" dirty="0"/>
              <a:t>本</a:t>
            </a:r>
            <a:r>
              <a:rPr lang="zh-TW" altLang="en-US" dirty="0" smtClean="0"/>
              <a:t>習題</a:t>
            </a:r>
            <a:r>
              <a:rPr lang="en-US" altLang="zh-TW" dirty="0" smtClean="0"/>
              <a:t>:</a:t>
            </a:r>
            <a:r>
              <a:rPr lang="zh-TW" altLang="en-US" dirty="0" smtClean="0"/>
              <a:t> 格子各有一個</a:t>
            </a:r>
            <a:r>
              <a:rPr lang="en-US" altLang="zh-TW" dirty="0" smtClean="0"/>
              <a:t>0~9</a:t>
            </a:r>
            <a:r>
              <a:rPr lang="zh-TW" altLang="en-US" dirty="0" smtClean="0"/>
              <a:t>數字，計算</a:t>
            </a:r>
            <a:r>
              <a:rPr lang="zh-TW" altLang="en-US" dirty="0"/>
              <a:t>擺放八</a:t>
            </a:r>
            <a:r>
              <a:rPr lang="zh-TW" altLang="en-US" dirty="0" smtClean="0"/>
              <a:t>皇后的最大和最小總和</a:t>
            </a:r>
            <a:endParaRPr lang="en-US" altLang="zh-TW" dirty="0" smtClean="0"/>
          </a:p>
          <a:p>
            <a:pPr lvl="1"/>
            <a:r>
              <a:rPr lang="en-US" altLang="zh-TW" dirty="0" smtClean="0"/>
              <a:t>Input: the first line is the number of test cases T. Each case consists of an integer N in one line and a N*N matrix. </a:t>
            </a:r>
          </a:p>
          <a:p>
            <a:pPr lvl="1"/>
            <a:r>
              <a:rPr lang="en-US" altLang="zh-TW" dirty="0" smtClean="0"/>
              <a:t>Output: maximum minimum</a:t>
            </a:r>
            <a:r>
              <a:rPr lang="en-US" altLang="zh-TW" smtClean="0"/>
              <a:t/>
            </a:r>
            <a:br>
              <a:rPr lang="en-US" altLang="zh-TW" smtClean="0"/>
            </a:br>
            <a:r>
              <a:rPr lang="en-US" altLang="zh-TW" smtClean="0"/>
              <a:t>one </a:t>
            </a:r>
            <a:r>
              <a:rPr lang="en-US" altLang="zh-TW" dirty="0" smtClean="0"/>
              <a:t>line for one case</a:t>
            </a:r>
            <a:endParaRPr lang="zh-TW" altLang="en-US" dirty="0"/>
          </a:p>
        </p:txBody>
      </p:sp>
    </p:spTree>
    <p:extLst>
      <p:ext uri="{BB962C8B-B14F-4D97-AF65-F5344CB8AC3E}">
        <p14:creationId xmlns:p14="http://schemas.microsoft.com/office/powerpoint/2010/main" val="17221438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Branching algorithm </a:t>
            </a:r>
            <a:r>
              <a:rPr lang="zh-TW" altLang="en-US" dirty="0"/>
              <a:t/>
            </a:r>
            <a:br>
              <a:rPr lang="zh-TW" altLang="en-US" dirty="0"/>
            </a:b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Also known as tree-searching algorithm</a:t>
            </a:r>
          </a:p>
          <a:p>
            <a:r>
              <a:rPr lang="en-US" altLang="zh-TW" dirty="0" smtClean="0"/>
              <a:t>Many variants: branch-and-bound, branch-and-cut, branch-and-reduce, A* (in AI)</a:t>
            </a:r>
          </a:p>
          <a:p>
            <a:r>
              <a:rPr lang="en-US" altLang="zh-TW" dirty="0" smtClean="0"/>
              <a:t>The solution space is </a:t>
            </a:r>
            <a:r>
              <a:rPr lang="en-US" altLang="zh-TW" dirty="0" smtClean="0">
                <a:solidFill>
                  <a:srgbClr val="FF0000"/>
                </a:solidFill>
              </a:rPr>
              <a:t>partitioned</a:t>
            </a:r>
            <a:r>
              <a:rPr lang="en-US" altLang="zh-TW" dirty="0" smtClean="0"/>
              <a:t> into several cases and each of them is searched recursively.</a:t>
            </a:r>
          </a:p>
          <a:p>
            <a:pPr lvl="1"/>
            <a:r>
              <a:rPr lang="en-US" altLang="zh-TW" dirty="0" smtClean="0"/>
              <a:t>8-queen: the queen at the first row must be one of the 8 columns </a:t>
            </a:r>
          </a:p>
          <a:p>
            <a:pPr lvl="1"/>
            <a:r>
              <a:rPr lang="en-US" altLang="zh-TW" dirty="0" smtClean="0"/>
              <a:t>In general, the </a:t>
            </a:r>
            <a:r>
              <a:rPr lang="en-US" altLang="zh-TW" dirty="0" err="1" smtClean="0"/>
              <a:t>subproblem</a:t>
            </a:r>
            <a:r>
              <a:rPr lang="en-US" altLang="zh-TW" dirty="0" smtClean="0"/>
              <a:t> contains some existing queens and we want to determine the solution with these existing queens.   </a:t>
            </a:r>
          </a:p>
          <a:p>
            <a:endParaRPr lang="zh-TW" altLang="en-US" dirty="0"/>
          </a:p>
        </p:txBody>
      </p:sp>
    </p:spTree>
    <p:extLst>
      <p:ext uri="{BB962C8B-B14F-4D97-AF65-F5344CB8AC3E}">
        <p14:creationId xmlns:p14="http://schemas.microsoft.com/office/powerpoint/2010/main" val="1233016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a:t>
            </a:r>
            <a:r>
              <a:rPr lang="en-US" altLang="zh-TW" dirty="0" err="1" smtClean="0"/>
              <a:t>struture</a:t>
            </a:r>
            <a:endParaRPr lang="zh-TW" altLang="en-US" dirty="0"/>
          </a:p>
        </p:txBody>
      </p:sp>
      <p:sp>
        <p:nvSpPr>
          <p:cNvPr id="3" name="內容版面配置區 2"/>
          <p:cNvSpPr>
            <a:spLocks noGrp="1"/>
          </p:cNvSpPr>
          <p:nvPr>
            <p:ph idx="1"/>
          </p:nvPr>
        </p:nvSpPr>
        <p:spPr/>
        <p:txBody>
          <a:bodyPr/>
          <a:lstStyle/>
          <a:p>
            <a:r>
              <a:rPr lang="en-US" altLang="zh-TW" dirty="0" err="1"/>
              <a:t>typedef</a:t>
            </a:r>
            <a:r>
              <a:rPr lang="en-US" altLang="zh-TW" dirty="0"/>
              <a:t> </a:t>
            </a:r>
            <a:r>
              <a:rPr lang="en-US" altLang="zh-TW" dirty="0" err="1"/>
              <a:t>struct</a:t>
            </a:r>
            <a:r>
              <a:rPr lang="en-US" altLang="zh-TW" dirty="0"/>
              <a:t> {</a:t>
            </a:r>
          </a:p>
          <a:p>
            <a:r>
              <a:rPr lang="en-US" altLang="zh-TW" dirty="0"/>
              <a:t>    </a:t>
            </a:r>
            <a:r>
              <a:rPr lang="en-US" altLang="zh-TW" dirty="0" err="1"/>
              <a:t>int</a:t>
            </a:r>
            <a:r>
              <a:rPr lang="en-US" altLang="zh-TW" dirty="0"/>
              <a:t> row; // which row should be processed</a:t>
            </a:r>
          </a:p>
          <a:p>
            <a:r>
              <a:rPr lang="en-US" altLang="zh-TW" dirty="0"/>
              <a:t>    </a:t>
            </a:r>
            <a:r>
              <a:rPr lang="en-US" altLang="zh-TW" dirty="0" err="1"/>
              <a:t>int</a:t>
            </a:r>
            <a:r>
              <a:rPr lang="en-US" altLang="zh-TW" dirty="0"/>
              <a:t> cost</a:t>
            </a:r>
            <a:r>
              <a:rPr lang="en-US" altLang="zh-TW" dirty="0" smtClean="0"/>
              <a:t>; // the current cost</a:t>
            </a:r>
            <a:endParaRPr lang="en-US" altLang="zh-TW" dirty="0"/>
          </a:p>
          <a:p>
            <a:r>
              <a:rPr lang="en-US" altLang="zh-TW" dirty="0"/>
              <a:t>    short </a:t>
            </a:r>
            <a:r>
              <a:rPr lang="en-US" altLang="zh-TW" dirty="0" err="1"/>
              <a:t>bd</a:t>
            </a:r>
            <a:r>
              <a:rPr lang="en-US" altLang="zh-TW" dirty="0"/>
              <a:t>[N][N]; </a:t>
            </a:r>
            <a:r>
              <a:rPr lang="en-US" altLang="zh-TW" dirty="0" smtClean="0"/>
              <a:t/>
            </a:r>
            <a:br>
              <a:rPr lang="en-US" altLang="zh-TW" dirty="0" smtClean="0"/>
            </a:br>
            <a:r>
              <a:rPr lang="en-US" altLang="zh-TW" dirty="0" smtClean="0"/>
              <a:t>// </a:t>
            </a:r>
            <a:r>
              <a:rPr lang="en-US" altLang="zh-TW" dirty="0"/>
              <a:t>1 for </a:t>
            </a:r>
            <a:r>
              <a:rPr lang="en-US" altLang="zh-TW" dirty="0" smtClean="0"/>
              <a:t>allowed, 0=forbidden, 2=queen</a:t>
            </a:r>
            <a:endParaRPr lang="en-US" altLang="zh-TW" dirty="0"/>
          </a:p>
          <a:p>
            <a:r>
              <a:rPr lang="en-US" altLang="zh-TW" dirty="0"/>
              <a:t>} BOARD;</a:t>
            </a:r>
            <a:endParaRPr lang="zh-TW" altLang="en-US" dirty="0"/>
          </a:p>
        </p:txBody>
      </p:sp>
    </p:spTree>
    <p:extLst>
      <p:ext uri="{BB962C8B-B14F-4D97-AF65-F5344CB8AC3E}">
        <p14:creationId xmlns:p14="http://schemas.microsoft.com/office/powerpoint/2010/main" val="1402257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375544723"/>
              </p:ext>
            </p:extLst>
          </p:nvPr>
        </p:nvGraphicFramePr>
        <p:xfrm>
          <a:off x="3491880" y="26064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bl>
          </a:graphicData>
        </a:graphic>
      </p:graphicFrame>
      <p:sp>
        <p:nvSpPr>
          <p:cNvPr id="5" name="文字方塊 4"/>
          <p:cNvSpPr txBox="1"/>
          <p:nvPr/>
        </p:nvSpPr>
        <p:spPr>
          <a:xfrm>
            <a:off x="4932040" y="548680"/>
            <a:ext cx="1495409" cy="369332"/>
          </a:xfrm>
          <a:prstGeom prst="rect">
            <a:avLst/>
          </a:prstGeom>
          <a:noFill/>
        </p:spPr>
        <p:txBody>
          <a:bodyPr wrap="none" rtlCol="0">
            <a:spAutoFit/>
          </a:bodyPr>
          <a:lstStyle/>
          <a:p>
            <a:r>
              <a:rPr lang="en-US" altLang="zh-TW" dirty="0" smtClean="0"/>
              <a:t>Row=0,cost=0</a:t>
            </a:r>
            <a:endParaRPr lang="zh-TW" altLang="en-US" dirty="0"/>
          </a:p>
        </p:txBody>
      </p:sp>
      <p:graphicFrame>
        <p:nvGraphicFramePr>
          <p:cNvPr id="6" name="內容版面配置區 3"/>
          <p:cNvGraphicFramePr>
            <a:graphicFrameLocks noGrp="1"/>
          </p:cNvGraphicFramePr>
          <p:nvPr>
            <p:ph idx="1"/>
            <p:extLst>
              <p:ext uri="{D42A27DB-BD31-4B8C-83A1-F6EECF244321}">
                <p14:modId xmlns:p14="http://schemas.microsoft.com/office/powerpoint/2010/main" val="589990779"/>
              </p:ext>
            </p:extLst>
          </p:nvPr>
        </p:nvGraphicFramePr>
        <p:xfrm>
          <a:off x="755576" y="1772816"/>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7" name="內容版面配置區 3"/>
          <p:cNvGraphicFramePr>
            <a:graphicFrameLocks noGrp="1"/>
          </p:cNvGraphicFramePr>
          <p:nvPr>
            <p:ph idx="1"/>
            <p:extLst>
              <p:ext uri="{D42A27DB-BD31-4B8C-83A1-F6EECF244321}">
                <p14:modId xmlns:p14="http://schemas.microsoft.com/office/powerpoint/2010/main" val="3518431087"/>
              </p:ext>
            </p:extLst>
          </p:nvPr>
        </p:nvGraphicFramePr>
        <p:xfrm>
          <a:off x="2699792" y="1772816"/>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bl>
          </a:graphicData>
        </a:graphic>
      </p:graphicFrame>
      <p:graphicFrame>
        <p:nvGraphicFramePr>
          <p:cNvPr id="8" name="內容版面配置區 3"/>
          <p:cNvGraphicFramePr>
            <a:graphicFrameLocks noGrp="1"/>
          </p:cNvGraphicFramePr>
          <p:nvPr>
            <p:ph idx="1"/>
            <p:extLst>
              <p:ext uri="{D42A27DB-BD31-4B8C-83A1-F6EECF244321}">
                <p14:modId xmlns:p14="http://schemas.microsoft.com/office/powerpoint/2010/main" val="2529874445"/>
              </p:ext>
            </p:extLst>
          </p:nvPr>
        </p:nvGraphicFramePr>
        <p:xfrm>
          <a:off x="4716016" y="1844824"/>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bl>
          </a:graphicData>
        </a:graphic>
      </p:graphicFrame>
      <p:graphicFrame>
        <p:nvGraphicFramePr>
          <p:cNvPr id="9" name="內容版面配置區 3"/>
          <p:cNvGraphicFramePr>
            <a:graphicFrameLocks noGrp="1"/>
          </p:cNvGraphicFramePr>
          <p:nvPr>
            <p:ph idx="1"/>
            <p:extLst>
              <p:ext uri="{D42A27DB-BD31-4B8C-83A1-F6EECF244321}">
                <p14:modId xmlns:p14="http://schemas.microsoft.com/office/powerpoint/2010/main" val="1317124042"/>
              </p:ext>
            </p:extLst>
          </p:nvPr>
        </p:nvGraphicFramePr>
        <p:xfrm>
          <a:off x="6804248" y="1844824"/>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10" name="內容版面配置區 3"/>
          <p:cNvGraphicFramePr>
            <a:graphicFrameLocks/>
          </p:cNvGraphicFramePr>
          <p:nvPr>
            <p:extLst>
              <p:ext uri="{D42A27DB-BD31-4B8C-83A1-F6EECF244321}">
                <p14:modId xmlns:p14="http://schemas.microsoft.com/office/powerpoint/2010/main" val="3128795982"/>
              </p:ext>
            </p:extLst>
          </p:nvPr>
        </p:nvGraphicFramePr>
        <p:xfrm>
          <a:off x="179512" y="350100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11" name="內容版面配置區 3"/>
          <p:cNvGraphicFramePr>
            <a:graphicFrameLocks/>
          </p:cNvGraphicFramePr>
          <p:nvPr>
            <p:extLst>
              <p:ext uri="{D42A27DB-BD31-4B8C-83A1-F6EECF244321}">
                <p14:modId xmlns:p14="http://schemas.microsoft.com/office/powerpoint/2010/main" val="3763187679"/>
              </p:ext>
            </p:extLst>
          </p:nvPr>
        </p:nvGraphicFramePr>
        <p:xfrm>
          <a:off x="1691680" y="350100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cxnSp>
        <p:nvCxnSpPr>
          <p:cNvPr id="13" name="直線單箭頭接點 12"/>
          <p:cNvCxnSpPr>
            <a:endCxn id="6" idx="0"/>
          </p:cNvCxnSpPr>
          <p:nvPr/>
        </p:nvCxnSpPr>
        <p:spPr>
          <a:xfrm flipH="1">
            <a:off x="1367644" y="1484784"/>
            <a:ext cx="270030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7" idx="0"/>
          </p:cNvCxnSpPr>
          <p:nvPr/>
        </p:nvCxnSpPr>
        <p:spPr>
          <a:xfrm flipH="1">
            <a:off x="3311860" y="1484784"/>
            <a:ext cx="75608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8" idx="0"/>
          </p:cNvCxnSpPr>
          <p:nvPr/>
        </p:nvCxnSpPr>
        <p:spPr>
          <a:xfrm>
            <a:off x="4067944" y="1484784"/>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067944" y="1484784"/>
            <a:ext cx="32403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0" idx="0"/>
          </p:cNvCxnSpPr>
          <p:nvPr/>
        </p:nvCxnSpPr>
        <p:spPr>
          <a:xfrm flipH="1">
            <a:off x="791580" y="3068960"/>
            <a:ext cx="5760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1" idx="0"/>
          </p:cNvCxnSpPr>
          <p:nvPr/>
        </p:nvCxnSpPr>
        <p:spPr>
          <a:xfrm>
            <a:off x="1367644" y="3068960"/>
            <a:ext cx="93610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791580" y="479715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357555" y="5189666"/>
            <a:ext cx="772969" cy="369332"/>
          </a:xfrm>
          <a:prstGeom prst="rect">
            <a:avLst/>
          </a:prstGeom>
          <a:noFill/>
        </p:spPr>
        <p:txBody>
          <a:bodyPr wrap="none" rtlCol="0">
            <a:spAutoFit/>
          </a:bodyPr>
          <a:lstStyle/>
          <a:p>
            <a:r>
              <a:rPr lang="en-US" altLang="zh-TW" dirty="0" smtClean="0"/>
              <a:t>No sol</a:t>
            </a:r>
            <a:endParaRPr lang="zh-TW" altLang="en-US" dirty="0"/>
          </a:p>
        </p:txBody>
      </p:sp>
      <p:graphicFrame>
        <p:nvGraphicFramePr>
          <p:cNvPr id="27" name="內容版面配置區 3"/>
          <p:cNvGraphicFramePr>
            <a:graphicFrameLocks/>
          </p:cNvGraphicFramePr>
          <p:nvPr>
            <p:extLst>
              <p:ext uri="{D42A27DB-BD31-4B8C-83A1-F6EECF244321}">
                <p14:modId xmlns:p14="http://schemas.microsoft.com/office/powerpoint/2010/main" val="3816125628"/>
              </p:ext>
            </p:extLst>
          </p:nvPr>
        </p:nvGraphicFramePr>
        <p:xfrm>
          <a:off x="1691680" y="522907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cxnSp>
        <p:nvCxnSpPr>
          <p:cNvPr id="29" name="直線單箭頭接點 28"/>
          <p:cNvCxnSpPr>
            <a:endCxn id="27" idx="0"/>
          </p:cNvCxnSpPr>
          <p:nvPr/>
        </p:nvCxnSpPr>
        <p:spPr>
          <a:xfrm>
            <a:off x="2303748" y="4797152"/>
            <a:ext cx="0" cy="431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2323220" y="649796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endCxn id="34" idx="0"/>
          </p:cNvCxnSpPr>
          <p:nvPr/>
        </p:nvCxnSpPr>
        <p:spPr>
          <a:xfrm>
            <a:off x="3311860" y="3068960"/>
            <a:ext cx="6484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內容版面配置區 3"/>
          <p:cNvGraphicFramePr>
            <a:graphicFrameLocks noGrp="1"/>
          </p:cNvGraphicFramePr>
          <p:nvPr>
            <p:ph idx="1"/>
            <p:extLst>
              <p:ext uri="{D42A27DB-BD31-4B8C-83A1-F6EECF244321}">
                <p14:modId xmlns:p14="http://schemas.microsoft.com/office/powerpoint/2010/main" val="2224729742"/>
              </p:ext>
            </p:extLst>
          </p:nvPr>
        </p:nvGraphicFramePr>
        <p:xfrm>
          <a:off x="3348256" y="350100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36" name="內容版面配置區 3"/>
          <p:cNvGraphicFramePr>
            <a:graphicFrameLocks noGrp="1"/>
          </p:cNvGraphicFramePr>
          <p:nvPr>
            <p:ph idx="1"/>
            <p:extLst>
              <p:ext uri="{D42A27DB-BD31-4B8C-83A1-F6EECF244321}">
                <p14:modId xmlns:p14="http://schemas.microsoft.com/office/powerpoint/2010/main" val="1828624685"/>
              </p:ext>
            </p:extLst>
          </p:nvPr>
        </p:nvGraphicFramePr>
        <p:xfrm>
          <a:off x="3455876" y="519859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37" name="內容版面配置區 3"/>
          <p:cNvGraphicFramePr>
            <a:graphicFrameLocks noGrp="1"/>
          </p:cNvGraphicFramePr>
          <p:nvPr>
            <p:ph idx="1"/>
            <p:extLst>
              <p:ext uri="{D42A27DB-BD31-4B8C-83A1-F6EECF244321}">
                <p14:modId xmlns:p14="http://schemas.microsoft.com/office/powerpoint/2010/main" val="940252834"/>
              </p:ext>
            </p:extLst>
          </p:nvPr>
        </p:nvGraphicFramePr>
        <p:xfrm>
          <a:off x="5328084" y="522907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cxnSp>
        <p:nvCxnSpPr>
          <p:cNvPr id="39" name="直線單箭頭接點 38"/>
          <p:cNvCxnSpPr>
            <a:endCxn id="36" idx="0"/>
          </p:cNvCxnSpPr>
          <p:nvPr/>
        </p:nvCxnSpPr>
        <p:spPr>
          <a:xfrm>
            <a:off x="3960324" y="4797152"/>
            <a:ext cx="107620" cy="401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endCxn id="37" idx="1"/>
          </p:cNvCxnSpPr>
          <p:nvPr/>
        </p:nvCxnSpPr>
        <p:spPr>
          <a:xfrm flipV="1">
            <a:off x="4698014" y="5838678"/>
            <a:ext cx="630070" cy="38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6660232" y="5838678"/>
            <a:ext cx="360040" cy="19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7164288" y="5718135"/>
            <a:ext cx="958917" cy="369332"/>
          </a:xfrm>
          <a:prstGeom prst="rect">
            <a:avLst/>
          </a:prstGeom>
          <a:noFill/>
        </p:spPr>
        <p:txBody>
          <a:bodyPr wrap="none" rtlCol="0">
            <a:spAutoFit/>
          </a:bodyPr>
          <a:lstStyle/>
          <a:p>
            <a:r>
              <a:rPr lang="en-US" altLang="zh-TW" dirty="0" smtClean="0"/>
              <a:t>Valid sol</a:t>
            </a:r>
            <a:endParaRPr lang="zh-TW" altLang="en-US" dirty="0"/>
          </a:p>
        </p:txBody>
      </p:sp>
    </p:spTree>
    <p:extLst>
      <p:ext uri="{BB962C8B-B14F-4D97-AF65-F5344CB8AC3E}">
        <p14:creationId xmlns:p14="http://schemas.microsoft.com/office/powerpoint/2010/main" val="7937734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332656"/>
            <a:ext cx="8229600" cy="5793507"/>
          </a:xfrm>
        </p:spPr>
        <p:txBody>
          <a:bodyPr>
            <a:normAutofit fontScale="70000" lnSpcReduction="20000"/>
          </a:bodyPr>
          <a:lstStyle/>
          <a:p>
            <a:r>
              <a:rPr lang="en-US" altLang="zh-TW" dirty="0"/>
              <a:t>void rec(BOARD </a:t>
            </a:r>
            <a:r>
              <a:rPr lang="en-US" altLang="zh-TW" dirty="0" err="1"/>
              <a:t>b,int</a:t>
            </a:r>
            <a:r>
              <a:rPr lang="en-US" altLang="zh-TW" dirty="0"/>
              <a:t> n) {</a:t>
            </a:r>
          </a:p>
          <a:p>
            <a:r>
              <a:rPr lang="en-US" altLang="zh-TW" dirty="0" smtClean="0"/>
              <a:t>    BOARD </a:t>
            </a:r>
            <a:r>
              <a:rPr lang="en-US" altLang="zh-TW" dirty="0"/>
              <a:t>t;</a:t>
            </a:r>
          </a:p>
          <a:p>
            <a:r>
              <a:rPr lang="en-US" altLang="zh-TW" dirty="0"/>
              <a:t>    if (</a:t>
            </a:r>
            <a:r>
              <a:rPr lang="en-US" altLang="zh-TW" dirty="0" err="1"/>
              <a:t>b.row</a:t>
            </a:r>
            <a:r>
              <a:rPr lang="en-US" altLang="zh-TW" dirty="0"/>
              <a:t>==n) {</a:t>
            </a:r>
          </a:p>
          <a:p>
            <a:r>
              <a:rPr lang="en-US" altLang="zh-TW" dirty="0"/>
              <a:t>        </a:t>
            </a:r>
            <a:r>
              <a:rPr lang="en-US" altLang="zh-TW" dirty="0" smtClean="0"/>
              <a:t>this is a valid solution. </a:t>
            </a:r>
            <a:br>
              <a:rPr lang="en-US" altLang="zh-TW" dirty="0" smtClean="0"/>
            </a:br>
            <a:r>
              <a:rPr lang="en-US" altLang="zh-TW" dirty="0" smtClean="0"/>
              <a:t>        Update the answer if possible. </a:t>
            </a:r>
            <a:r>
              <a:rPr lang="en-US" altLang="zh-TW" dirty="0" err="1" smtClean="0"/>
              <a:t>E.q</a:t>
            </a:r>
            <a:r>
              <a:rPr lang="en-US" altLang="zh-TW" dirty="0" smtClean="0"/>
              <a:t>. total++;}</a:t>
            </a:r>
            <a:endParaRPr lang="en-US" altLang="zh-TW" dirty="0"/>
          </a:p>
          <a:p>
            <a:r>
              <a:rPr lang="en-US" altLang="zh-TW" dirty="0"/>
              <a:t>    for (</a:t>
            </a:r>
            <a:r>
              <a:rPr lang="en-US" altLang="zh-TW" dirty="0" err="1"/>
              <a:t>i</a:t>
            </a:r>
            <a:r>
              <a:rPr lang="en-US" altLang="zh-TW" dirty="0"/>
              <a:t>=0;i&lt;</a:t>
            </a:r>
            <a:r>
              <a:rPr lang="en-US" altLang="zh-TW" dirty="0" err="1"/>
              <a:t>n;i</a:t>
            </a:r>
            <a:r>
              <a:rPr lang="en-US" altLang="zh-TW" dirty="0" smtClean="0"/>
              <a:t>++) </a:t>
            </a:r>
          </a:p>
          <a:p>
            <a:r>
              <a:rPr lang="en-US" altLang="zh-TW" dirty="0"/>
              <a:t> </a:t>
            </a:r>
            <a:r>
              <a:rPr lang="en-US" altLang="zh-TW" dirty="0" smtClean="0"/>
              <a:t>          if </a:t>
            </a:r>
            <a:r>
              <a:rPr lang="en-US" altLang="zh-TW" dirty="0"/>
              <a:t>(b.bd[</a:t>
            </a:r>
            <a:r>
              <a:rPr lang="en-US" altLang="zh-TW" dirty="0" err="1"/>
              <a:t>b.row</a:t>
            </a:r>
            <a:r>
              <a:rPr lang="en-US" altLang="zh-TW" dirty="0"/>
              <a:t>][</a:t>
            </a:r>
            <a:r>
              <a:rPr lang="en-US" altLang="zh-TW" dirty="0" err="1"/>
              <a:t>i</a:t>
            </a:r>
            <a:r>
              <a:rPr lang="en-US" altLang="zh-TW" dirty="0"/>
              <a:t>]) </a:t>
            </a:r>
            <a:r>
              <a:rPr lang="en-US" altLang="zh-TW" dirty="0" smtClean="0"/>
              <a:t>{</a:t>
            </a:r>
            <a:r>
              <a:rPr lang="en-US" altLang="zh-TW" dirty="0"/>
              <a:t>//for each valid cell in this row</a:t>
            </a:r>
          </a:p>
          <a:p>
            <a:r>
              <a:rPr lang="en-US" altLang="zh-TW" dirty="0" smtClean="0"/>
              <a:t>                </a:t>
            </a:r>
            <a:r>
              <a:rPr lang="en-US" altLang="zh-TW" dirty="0"/>
              <a:t>t=b; </a:t>
            </a:r>
            <a:r>
              <a:rPr lang="en-US" altLang="zh-TW" dirty="0" smtClean="0"/>
              <a:t/>
            </a:r>
            <a:br>
              <a:rPr lang="en-US" altLang="zh-TW" dirty="0" smtClean="0"/>
            </a:br>
            <a:r>
              <a:rPr lang="en-US" altLang="zh-TW" dirty="0" smtClean="0"/>
              <a:t>                </a:t>
            </a:r>
            <a:r>
              <a:rPr lang="en-US" altLang="zh-TW" dirty="0"/>
              <a:t>t.bd[</a:t>
            </a:r>
            <a:r>
              <a:rPr lang="en-US" altLang="zh-TW" dirty="0" err="1"/>
              <a:t>t.row</a:t>
            </a:r>
            <a:r>
              <a:rPr lang="en-US" altLang="zh-TW" dirty="0"/>
              <a:t>][</a:t>
            </a:r>
            <a:r>
              <a:rPr lang="en-US" altLang="zh-TW" dirty="0" err="1"/>
              <a:t>i</a:t>
            </a:r>
            <a:r>
              <a:rPr lang="en-US" altLang="zh-TW" dirty="0"/>
              <a:t>]=2</a:t>
            </a:r>
            <a:r>
              <a:rPr lang="en-US" altLang="zh-TW" dirty="0" smtClean="0"/>
              <a:t>;</a:t>
            </a:r>
            <a:r>
              <a:rPr lang="zh-TW" altLang="en-US" dirty="0" smtClean="0"/>
              <a:t> </a:t>
            </a:r>
            <a:r>
              <a:rPr lang="en-US" altLang="zh-TW" dirty="0" smtClean="0"/>
              <a:t>// </a:t>
            </a:r>
            <a:r>
              <a:rPr lang="zh-TW" altLang="en-US" dirty="0" smtClean="0"/>
              <a:t>將</a:t>
            </a:r>
            <a:r>
              <a:rPr lang="en-US" altLang="zh-TW" dirty="0" smtClean="0"/>
              <a:t>queen</a:t>
            </a:r>
            <a:r>
              <a:rPr lang="zh-TW" altLang="en-US" dirty="0" smtClean="0"/>
              <a:t>放入此處 </a:t>
            </a:r>
            <a:r>
              <a:rPr lang="en-US" altLang="zh-TW" dirty="0" smtClean="0"/>
              <a:t/>
            </a:r>
            <a:br>
              <a:rPr lang="en-US" altLang="zh-TW" dirty="0" smtClean="0"/>
            </a:br>
            <a:r>
              <a:rPr lang="en-US" altLang="zh-TW" dirty="0" smtClean="0"/>
              <a:t>                </a:t>
            </a:r>
            <a:r>
              <a:rPr lang="en-US" altLang="zh-TW" dirty="0" err="1" smtClean="0"/>
              <a:t>t.row</a:t>
            </a:r>
            <a:r>
              <a:rPr lang="en-US" altLang="zh-TW" dirty="0" smtClean="0"/>
              <a:t>++; </a:t>
            </a:r>
            <a:r>
              <a:rPr lang="zh-TW" altLang="en-US" dirty="0" smtClean="0"/>
              <a:t>以及其他</a:t>
            </a:r>
            <a:endParaRPr lang="en-US" altLang="zh-TW" dirty="0"/>
          </a:p>
          <a:p>
            <a:r>
              <a:rPr lang="en-US" altLang="zh-TW" dirty="0"/>
              <a:t>            </a:t>
            </a:r>
            <a:r>
              <a:rPr lang="en-US" altLang="zh-TW" dirty="0" smtClean="0"/>
              <a:t>    for </a:t>
            </a:r>
            <a:r>
              <a:rPr lang="en-US" altLang="zh-TW" dirty="0"/>
              <a:t>(j=</a:t>
            </a:r>
            <a:r>
              <a:rPr lang="en-US" altLang="zh-TW" dirty="0" err="1"/>
              <a:t>t.row;j</a:t>
            </a:r>
            <a:r>
              <a:rPr lang="en-US" altLang="zh-TW" dirty="0"/>
              <a:t>&lt;</a:t>
            </a:r>
            <a:r>
              <a:rPr lang="en-US" altLang="zh-TW" dirty="0" err="1"/>
              <a:t>n;j</a:t>
            </a:r>
            <a:r>
              <a:rPr lang="en-US" altLang="zh-TW" dirty="0"/>
              <a:t>++) t.bd[j][</a:t>
            </a:r>
            <a:r>
              <a:rPr lang="en-US" altLang="zh-TW" dirty="0" err="1"/>
              <a:t>i</a:t>
            </a:r>
            <a:r>
              <a:rPr lang="en-US" altLang="zh-TW" dirty="0"/>
              <a:t>]=0</a:t>
            </a:r>
            <a:r>
              <a:rPr lang="en-US" altLang="zh-TW" dirty="0" smtClean="0"/>
              <a:t>;  //</a:t>
            </a:r>
            <a:r>
              <a:rPr lang="zh-TW" altLang="en-US" dirty="0" smtClean="0"/>
              <a:t>將該行設成</a:t>
            </a:r>
            <a:r>
              <a:rPr lang="en-US" altLang="zh-TW" dirty="0" smtClean="0"/>
              <a:t>forbidden</a:t>
            </a:r>
            <a:endParaRPr lang="en-US" altLang="zh-TW" dirty="0"/>
          </a:p>
          <a:p>
            <a:r>
              <a:rPr lang="en-US" altLang="zh-TW" dirty="0" smtClean="0"/>
              <a:t>                //</a:t>
            </a:r>
            <a:r>
              <a:rPr lang="zh-TW" altLang="en-US" dirty="0" smtClean="0"/>
              <a:t>兩個對角線也設</a:t>
            </a:r>
            <a:r>
              <a:rPr lang="en-US" altLang="zh-TW" dirty="0" smtClean="0"/>
              <a:t>forbidden</a:t>
            </a:r>
            <a:endParaRPr lang="en-US" altLang="zh-TW" dirty="0"/>
          </a:p>
          <a:p>
            <a:r>
              <a:rPr lang="en-US" altLang="zh-TW" dirty="0"/>
              <a:t>            </a:t>
            </a:r>
            <a:r>
              <a:rPr lang="en-US" altLang="zh-TW" dirty="0" smtClean="0"/>
              <a:t>    rec(</a:t>
            </a:r>
            <a:r>
              <a:rPr lang="en-US" altLang="zh-TW" dirty="0" err="1" smtClean="0"/>
              <a:t>t,n</a:t>
            </a:r>
            <a:r>
              <a:rPr lang="en-US" altLang="zh-TW" dirty="0" smtClean="0"/>
              <a:t>); //</a:t>
            </a:r>
            <a:r>
              <a:rPr lang="zh-TW" altLang="en-US" dirty="0" smtClean="0"/>
              <a:t>遞迴呼叫</a:t>
            </a:r>
            <a:endParaRPr lang="en-US" altLang="zh-TW" dirty="0"/>
          </a:p>
          <a:p>
            <a:r>
              <a:rPr lang="en-US" altLang="zh-TW" dirty="0"/>
              <a:t>        };</a:t>
            </a:r>
          </a:p>
          <a:p>
            <a:r>
              <a:rPr lang="en-US" altLang="zh-TW" dirty="0"/>
              <a:t>}</a:t>
            </a:r>
          </a:p>
          <a:p>
            <a:endParaRPr lang="zh-TW" altLang="en-US" dirty="0"/>
          </a:p>
        </p:txBody>
      </p:sp>
    </p:spTree>
    <p:extLst>
      <p:ext uri="{BB962C8B-B14F-4D97-AF65-F5344CB8AC3E}">
        <p14:creationId xmlns:p14="http://schemas.microsoft.com/office/powerpoint/2010/main" val="156739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Binary search</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Search item in a sorted array</a:t>
            </a:r>
          </a:p>
          <a:p>
            <a:r>
              <a:rPr lang="en-US" altLang="zh-TW" dirty="0" smtClean="0"/>
              <a:t>How to search when array length=1</a:t>
            </a:r>
          </a:p>
          <a:p>
            <a:r>
              <a:rPr lang="en-US" altLang="zh-TW" dirty="0" smtClean="0"/>
              <a:t>If we know how to solve it when length is smaller:</a:t>
            </a:r>
          </a:p>
          <a:p>
            <a:pPr lvl="1"/>
            <a:r>
              <a:rPr lang="en-US" altLang="zh-TW" dirty="0" smtClean="0"/>
              <a:t>Search(</a:t>
            </a:r>
            <a:r>
              <a:rPr lang="en-US" altLang="zh-TW" dirty="0" err="1" smtClean="0"/>
              <a:t>left,right</a:t>
            </a:r>
            <a:r>
              <a:rPr lang="en-US" altLang="zh-TW" dirty="0" smtClean="0"/>
              <a:t>)</a:t>
            </a:r>
          </a:p>
          <a:p>
            <a:pPr lvl="1"/>
            <a:r>
              <a:rPr lang="en-US" altLang="zh-TW" dirty="0" smtClean="0"/>
              <a:t>If (left==right)….</a:t>
            </a:r>
          </a:p>
          <a:p>
            <a:pPr lvl="1"/>
            <a:r>
              <a:rPr lang="en-US" altLang="zh-TW" dirty="0" smtClean="0"/>
              <a:t>Mid=(</a:t>
            </a:r>
            <a:r>
              <a:rPr lang="en-US" altLang="zh-TW" dirty="0" err="1" smtClean="0"/>
              <a:t>left+right</a:t>
            </a:r>
            <a:r>
              <a:rPr lang="en-US" altLang="zh-TW" dirty="0" smtClean="0"/>
              <a:t>)/2</a:t>
            </a:r>
          </a:p>
          <a:p>
            <a:pPr lvl="1"/>
            <a:r>
              <a:rPr lang="en-US" altLang="zh-TW" dirty="0" smtClean="0"/>
              <a:t>If (A[mid]==item) …</a:t>
            </a:r>
          </a:p>
          <a:p>
            <a:pPr lvl="1"/>
            <a:r>
              <a:rPr lang="en-US" altLang="zh-TW" dirty="0" smtClean="0"/>
              <a:t>Else if (A[mid]&lt;item) search(mid+1, right);</a:t>
            </a:r>
          </a:p>
          <a:p>
            <a:pPr lvl="1"/>
            <a:r>
              <a:rPr lang="en-US" altLang="zh-TW" dirty="0" smtClean="0"/>
              <a:t>Else search(left,mid-1);</a:t>
            </a:r>
            <a:endParaRPr lang="zh-TW" altLang="en-US" dirty="0"/>
          </a:p>
        </p:txBody>
      </p:sp>
    </p:spTree>
    <p:extLst>
      <p:ext uri="{BB962C8B-B14F-4D97-AF65-F5344CB8AC3E}">
        <p14:creationId xmlns:p14="http://schemas.microsoft.com/office/powerpoint/2010/main" val="225541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Sorting</a:t>
            </a:r>
            <a:endParaRPr lang="zh-TW" altLang="en-US" dirty="0"/>
          </a:p>
        </p:txBody>
      </p:sp>
      <p:sp>
        <p:nvSpPr>
          <p:cNvPr id="3" name="內容版面配置區 2"/>
          <p:cNvSpPr>
            <a:spLocks noGrp="1"/>
          </p:cNvSpPr>
          <p:nvPr>
            <p:ph idx="1"/>
          </p:nvPr>
        </p:nvSpPr>
        <p:spPr/>
        <p:txBody>
          <a:bodyPr/>
          <a:lstStyle/>
          <a:p>
            <a:r>
              <a:rPr lang="en-US" altLang="zh-TW" dirty="0" smtClean="0"/>
              <a:t>Permute keys from small to large</a:t>
            </a:r>
          </a:p>
          <a:p>
            <a:r>
              <a:rPr lang="en-US" altLang="zh-TW" dirty="0" smtClean="0"/>
              <a:t>When only one data</a:t>
            </a:r>
          </a:p>
          <a:p>
            <a:pPr lvl="1"/>
            <a:r>
              <a:rPr lang="en-US" altLang="zh-TW" dirty="0" smtClean="0"/>
              <a:t>Easy</a:t>
            </a:r>
          </a:p>
          <a:p>
            <a:r>
              <a:rPr lang="en-US" altLang="zh-TW" dirty="0" smtClean="0"/>
              <a:t>If we can sort a shorter array</a:t>
            </a:r>
          </a:p>
          <a:p>
            <a:pPr lvl="1"/>
            <a:r>
              <a:rPr lang="en-US" altLang="zh-TW" dirty="0" smtClean="0"/>
              <a:t>Partition into two subarray</a:t>
            </a:r>
          </a:p>
          <a:p>
            <a:pPr lvl="1"/>
            <a:r>
              <a:rPr lang="en-US" altLang="zh-TW" dirty="0" smtClean="0"/>
              <a:t>Sort the two subarrays (shorter)</a:t>
            </a:r>
          </a:p>
          <a:p>
            <a:pPr lvl="1"/>
            <a:r>
              <a:rPr lang="en-US" altLang="zh-TW" dirty="0" smtClean="0"/>
              <a:t>Combine two sorted subarrays</a:t>
            </a:r>
            <a:endParaRPr lang="zh-TW" altLang="en-US" dirty="0"/>
          </a:p>
        </p:txBody>
      </p:sp>
    </p:spTree>
    <p:extLst>
      <p:ext uri="{BB962C8B-B14F-4D97-AF65-F5344CB8AC3E}">
        <p14:creationId xmlns:p14="http://schemas.microsoft.com/office/powerpoint/2010/main" val="333862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Selection sort</a:t>
            </a:r>
            <a:endParaRPr lang="zh-TW" altLang="en-US" dirty="0"/>
          </a:p>
        </p:txBody>
      </p:sp>
      <p:sp>
        <p:nvSpPr>
          <p:cNvPr id="3" name="內容版面配置區 2"/>
          <p:cNvSpPr>
            <a:spLocks noGrp="1"/>
          </p:cNvSpPr>
          <p:nvPr>
            <p:ph idx="1"/>
          </p:nvPr>
        </p:nvSpPr>
        <p:spPr/>
        <p:txBody>
          <a:bodyPr/>
          <a:lstStyle/>
          <a:p>
            <a:r>
              <a:rPr lang="en-US" altLang="zh-TW" dirty="0" smtClean="0"/>
              <a:t>Choose the minimum</a:t>
            </a:r>
          </a:p>
          <a:p>
            <a:r>
              <a:rPr lang="en-US" altLang="zh-TW" dirty="0" smtClean="0"/>
              <a:t>First part has only one data</a:t>
            </a:r>
          </a:p>
          <a:p>
            <a:r>
              <a:rPr lang="en-US" altLang="zh-TW" dirty="0" smtClean="0"/>
              <a:t>No need to marge </a:t>
            </a:r>
            <a:endParaRPr lang="zh-TW" altLang="en-US" dirty="0"/>
          </a:p>
        </p:txBody>
      </p:sp>
    </p:spTree>
    <p:extLst>
      <p:ext uri="{BB962C8B-B14F-4D97-AF65-F5344CB8AC3E}">
        <p14:creationId xmlns:p14="http://schemas.microsoft.com/office/powerpoint/2010/main" val="316913999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3859</Words>
  <Application>Microsoft Office PowerPoint</Application>
  <PresentationFormat>如螢幕大小 (4:3)</PresentationFormat>
  <Paragraphs>640</Paragraphs>
  <Slides>66</Slides>
  <Notes>12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66</vt:i4>
      </vt:variant>
    </vt:vector>
  </HeadingPairs>
  <TitlesOfParts>
    <vt:vector size="71" baseType="lpstr">
      <vt:lpstr>新細明體</vt:lpstr>
      <vt:lpstr>Arial</vt:lpstr>
      <vt:lpstr>Calibri</vt:lpstr>
      <vt:lpstr>Times New Roman</vt:lpstr>
      <vt:lpstr>Office 佈景主題</vt:lpstr>
      <vt:lpstr>Programming II-2 Solving problem by recursion</vt:lpstr>
      <vt:lpstr>Can you solve this problem? And why?</vt:lpstr>
      <vt:lpstr>How to find maximum by recursion </vt:lpstr>
      <vt:lpstr>PowerPoint 簡報</vt:lpstr>
      <vt:lpstr>Recursion的缺點</vt:lpstr>
      <vt:lpstr>Recursion– divide and conquer</vt:lpstr>
      <vt:lpstr>Binary search</vt:lpstr>
      <vt:lpstr>Sorting</vt:lpstr>
      <vt:lpstr>Selection sort</vt:lpstr>
      <vt:lpstr>Merge sort</vt:lpstr>
      <vt:lpstr>Merge Sort</vt:lpstr>
      <vt:lpstr>Quick sort</vt:lpstr>
      <vt:lpstr>Another Example</vt:lpstr>
      <vt:lpstr>Recursion: Dynamic programming</vt:lpstr>
      <vt:lpstr>Dynamic programming</vt:lpstr>
      <vt:lpstr>DP vs recursion</vt:lpstr>
      <vt:lpstr>PowerPoint 簡報</vt:lpstr>
      <vt:lpstr>DP Fibonacci</vt:lpstr>
      <vt:lpstr>Max subarray</vt:lpstr>
      <vt:lpstr>Yes! Try preprocessing</vt:lpstr>
      <vt:lpstr>DP approach</vt:lpstr>
      <vt:lpstr>DP and preprocessing: The 3n+1 problem revisited</vt:lpstr>
      <vt:lpstr>Method 1</vt:lpstr>
      <vt:lpstr>Method 2 (using bit operations)</vt:lpstr>
      <vt:lpstr>Method 3 (2-pass-in-1 for odd)</vt:lpstr>
      <vt:lpstr>Method 4 (空間換取時間)</vt:lpstr>
      <vt:lpstr>An experimental result</vt:lpstr>
      <vt:lpstr>PowerPoint 簡報</vt:lpstr>
      <vt:lpstr>Exercises -- DP</vt:lpstr>
      <vt:lpstr>Dynamic programming</vt:lpstr>
      <vt:lpstr>a05, Fibonacci, [不列入習題] lazy DP (top-down memoization DP)</vt:lpstr>
      <vt:lpstr>B06: spaceship DP</vt:lpstr>
      <vt:lpstr>PowerPoint 簡報</vt:lpstr>
      <vt:lpstr>a06, indep. On path</vt:lpstr>
      <vt:lpstr>PowerPoint 簡報</vt:lpstr>
      <vt:lpstr>PowerPoint 簡報</vt:lpstr>
      <vt:lpstr>PowerPoint 簡報</vt:lpstr>
      <vt:lpstr>思考方式</vt:lpstr>
      <vt:lpstr>Longest Increasing Subsequence *</vt:lpstr>
      <vt:lpstr>LIS (Improve)</vt:lpstr>
      <vt:lpstr>Basic LIS implement</vt:lpstr>
      <vt:lpstr>Maximum independent intervals *</vt:lpstr>
      <vt:lpstr>Binary search</vt:lpstr>
      <vt:lpstr>b04, max independent set of tree [optional]</vt:lpstr>
      <vt:lpstr>a08, max segment(1d)  -preprocessing version</vt:lpstr>
      <vt:lpstr>b09, jewel collection 2d-DP</vt:lpstr>
      <vt:lpstr>PowerPoint 簡報</vt:lpstr>
      <vt:lpstr>analysis:</vt:lpstr>
      <vt:lpstr>PowerPoint 簡報</vt:lpstr>
      <vt:lpstr>b10, sum-of-subset DP pseudo-polynomial</vt:lpstr>
      <vt:lpstr>PowerPoint 簡報</vt:lpstr>
      <vt:lpstr>PowerPoint 簡報</vt:lpstr>
      <vt:lpstr>B13: Hypercube路徑 Dp [optional]</vt:lpstr>
      <vt:lpstr>PowerPoint 簡報</vt:lpstr>
      <vt:lpstr>Lazy DP</vt:lpstr>
      <vt:lpstr>B15: cutting sticks DP Uva10003</vt:lpstr>
      <vt:lpstr>PowerPoint 簡報</vt:lpstr>
      <vt:lpstr>PowerPoint 簡報</vt:lpstr>
      <vt:lpstr>B19: Nearest Pairs</vt:lpstr>
      <vt:lpstr>B20: Farthest Pairs</vt:lpstr>
      <vt:lpstr>Branching algorithm</vt:lpstr>
      <vt:lpstr>8-queen problem</vt:lpstr>
      <vt:lpstr>Branching algorithm  </vt:lpstr>
      <vt:lpstr>Data struture</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II-2 Solving problem by recursion</dc:title>
  <dc:creator>Bangyewu</dc:creator>
  <cp:lastModifiedBy>Admin</cp:lastModifiedBy>
  <cp:revision>32</cp:revision>
  <dcterms:created xsi:type="dcterms:W3CDTF">2015-02-08T22:13:06Z</dcterms:created>
  <dcterms:modified xsi:type="dcterms:W3CDTF">2018-01-09T09:36:56Z</dcterms:modified>
</cp:coreProperties>
</file>