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29" r:id="rId3"/>
    <p:sldId id="292" r:id="rId4"/>
    <p:sldId id="289" r:id="rId5"/>
    <p:sldId id="257" r:id="rId6"/>
    <p:sldId id="311" r:id="rId7"/>
    <p:sldId id="258" r:id="rId8"/>
    <p:sldId id="305" r:id="rId9"/>
    <p:sldId id="259" r:id="rId10"/>
    <p:sldId id="306" r:id="rId11"/>
    <p:sldId id="260" r:id="rId12"/>
    <p:sldId id="307" r:id="rId13"/>
    <p:sldId id="261" r:id="rId14"/>
    <p:sldId id="308" r:id="rId15"/>
    <p:sldId id="262" r:id="rId16"/>
    <p:sldId id="310" r:id="rId17"/>
    <p:sldId id="265" r:id="rId18"/>
    <p:sldId id="312" r:id="rId19"/>
    <p:sldId id="313" r:id="rId20"/>
    <p:sldId id="290" r:id="rId21"/>
    <p:sldId id="263" r:id="rId22"/>
    <p:sldId id="315" r:id="rId23"/>
    <p:sldId id="264" r:id="rId24"/>
    <p:sldId id="316" r:id="rId25"/>
    <p:sldId id="317" r:id="rId26"/>
    <p:sldId id="266" r:id="rId27"/>
    <p:sldId id="270" r:id="rId28"/>
    <p:sldId id="271" r:id="rId29"/>
    <p:sldId id="272" r:id="rId30"/>
    <p:sldId id="318" r:id="rId31"/>
    <p:sldId id="319" r:id="rId32"/>
    <p:sldId id="273" r:id="rId33"/>
    <p:sldId id="320" r:id="rId34"/>
    <p:sldId id="274" r:id="rId35"/>
    <p:sldId id="275" r:id="rId36"/>
    <p:sldId id="321" r:id="rId37"/>
    <p:sldId id="276" r:id="rId38"/>
    <p:sldId id="322" r:id="rId39"/>
    <p:sldId id="267" r:id="rId40"/>
    <p:sldId id="323" r:id="rId41"/>
    <p:sldId id="324" r:id="rId42"/>
    <p:sldId id="268" r:id="rId43"/>
    <p:sldId id="325" r:id="rId44"/>
    <p:sldId id="269" r:id="rId45"/>
    <p:sldId id="326" r:id="rId46"/>
    <p:sldId id="327"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91" r:id="rId103"/>
    <p:sldId id="392" r:id="rId104"/>
    <p:sldId id="393" r:id="rId105"/>
    <p:sldId id="394" r:id="rId106"/>
    <p:sldId id="395" r:id="rId107"/>
    <p:sldId id="396" r:id="rId108"/>
    <p:sldId id="397" r:id="rId109"/>
    <p:sldId id="385" r:id="rId110"/>
    <p:sldId id="386" r:id="rId111"/>
    <p:sldId id="387" r:id="rId112"/>
    <p:sldId id="388" r:id="rId113"/>
    <p:sldId id="389" r:id="rId114"/>
    <p:sldId id="390" r:id="rId1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3" d="100"/>
          <a:sy n="83" d="100"/>
        </p:scale>
        <p:origin x="105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79F266-3261-482A-A772-F696CF537AAE}" type="datetimeFigureOut">
              <a:rPr lang="zh-TW" altLang="en-US" smtClean="0"/>
              <a:t>2017/5/22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182B6D-1282-4760-AFCB-8C9251C0E3D9}" type="slidenum">
              <a:rPr lang="zh-TW" altLang="en-US" smtClean="0"/>
              <a:t>‹#›</a:t>
            </a:fld>
            <a:endParaRPr lang="zh-TW" altLang="en-US"/>
          </a:p>
        </p:txBody>
      </p:sp>
    </p:spTree>
    <p:extLst>
      <p:ext uri="{BB962C8B-B14F-4D97-AF65-F5344CB8AC3E}">
        <p14:creationId xmlns:p14="http://schemas.microsoft.com/office/powerpoint/2010/main" val="20833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B426549-3E01-4F58-BD0F-1B53BB074A5D}" type="slidenum">
              <a:rPr lang="en-US" altLang="zh-TW" smtClean="0"/>
              <a:pPr eaLnBrk="1" hangingPunct="1">
                <a:spcBef>
                  <a:spcPct val="0"/>
                </a:spcBef>
              </a:pPr>
              <a:t>62</a:t>
            </a:fld>
            <a:endParaRPr lang="en-US" altLang="zh-TW"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266144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DB63E87-88A2-4FD6-BBBC-F4583836D22B}" type="slidenum">
              <a:rPr lang="en-US" altLang="zh-TW" smtClean="0"/>
              <a:pPr eaLnBrk="1" hangingPunct="1">
                <a:spcBef>
                  <a:spcPct val="0"/>
                </a:spcBef>
              </a:pPr>
              <a:t>72</a:t>
            </a:fld>
            <a:endParaRPr lang="en-US" altLang="zh-TW"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34988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296FA4B-D33C-424D-B6C7-1037F040CC1D}" type="slidenum">
              <a:rPr lang="en-US" altLang="zh-TW" smtClean="0"/>
              <a:pPr eaLnBrk="1" hangingPunct="1">
                <a:spcBef>
                  <a:spcPct val="0"/>
                </a:spcBef>
              </a:pPr>
              <a:t>73</a:t>
            </a:fld>
            <a:endParaRPr lang="en-US" altLang="zh-TW"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54061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DD5DE72-C3C6-4AFF-B85A-046194011FC3}" type="slidenum">
              <a:rPr lang="en-US" altLang="zh-TW" smtClean="0"/>
              <a:pPr eaLnBrk="1" hangingPunct="1">
                <a:spcBef>
                  <a:spcPct val="0"/>
                </a:spcBef>
              </a:pPr>
              <a:t>74</a:t>
            </a:fld>
            <a:endParaRPr lang="en-US" altLang="zh-TW"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3640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7231086-3CDE-49DE-ABBF-A985AE14F3A1}" type="slidenum">
              <a:rPr lang="en-US" altLang="zh-TW" smtClean="0"/>
              <a:pPr eaLnBrk="1" hangingPunct="1">
                <a:spcBef>
                  <a:spcPct val="0"/>
                </a:spcBef>
              </a:pPr>
              <a:t>63</a:t>
            </a:fld>
            <a:endParaRPr lang="en-US" altLang="zh-TW"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28615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BE7A11D-F724-4674-A294-E65D34A6A15C}" type="slidenum">
              <a:rPr lang="en-US" altLang="zh-TW" smtClean="0"/>
              <a:pPr eaLnBrk="1" hangingPunct="1">
                <a:spcBef>
                  <a:spcPct val="0"/>
                </a:spcBef>
              </a:pPr>
              <a:t>65</a:t>
            </a:fld>
            <a:endParaRPr lang="en-US" altLang="zh-TW"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3394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A1BC3B8-3D05-4E5C-9491-EC2D611AC351}" type="slidenum">
              <a:rPr lang="en-US" altLang="zh-TW" smtClean="0"/>
              <a:pPr eaLnBrk="1" hangingPunct="1">
                <a:spcBef>
                  <a:spcPct val="0"/>
                </a:spcBef>
              </a:pPr>
              <a:t>66</a:t>
            </a:fld>
            <a:endParaRPr lang="en-US" altLang="zh-TW"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313390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E0FA239-B602-48DC-A0A9-7D7FC1CC5C3D}" type="slidenum">
              <a:rPr lang="en-US" altLang="zh-TW" smtClean="0"/>
              <a:pPr eaLnBrk="1" hangingPunct="1">
                <a:spcBef>
                  <a:spcPct val="0"/>
                </a:spcBef>
              </a:pPr>
              <a:t>67</a:t>
            </a:fld>
            <a:endParaRPr lang="en-US" altLang="zh-TW"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4051257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A5C6CC2-FBCC-4008-8234-A5B8E93420A3}" type="slidenum">
              <a:rPr lang="en-US" altLang="zh-TW" smtClean="0"/>
              <a:pPr eaLnBrk="1" hangingPunct="1">
                <a:spcBef>
                  <a:spcPct val="0"/>
                </a:spcBef>
              </a:pPr>
              <a:t>68</a:t>
            </a:fld>
            <a:endParaRPr lang="en-US" altLang="zh-TW"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21538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0DF318E-A862-47A6-9BA4-77444938DB22}" type="slidenum">
              <a:rPr lang="en-US" altLang="zh-TW" smtClean="0"/>
              <a:pPr eaLnBrk="1" hangingPunct="1">
                <a:spcBef>
                  <a:spcPct val="0"/>
                </a:spcBef>
              </a:pPr>
              <a:t>69</a:t>
            </a:fld>
            <a:endParaRPr lang="en-US" altLang="zh-TW"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373466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8A11CA5-0EF9-4DA2-99B0-329CA0D7729B}" type="slidenum">
              <a:rPr lang="en-US" altLang="zh-TW" smtClean="0"/>
              <a:pPr eaLnBrk="1" hangingPunct="1">
                <a:spcBef>
                  <a:spcPct val="0"/>
                </a:spcBef>
              </a:pPr>
              <a:t>70</a:t>
            </a:fld>
            <a:endParaRPr lang="en-US" altLang="zh-TW"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220658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E92D979-0F5F-4B6C-A75D-107BC1FF6CA1}" type="slidenum">
              <a:rPr lang="en-US" altLang="zh-TW" smtClean="0"/>
              <a:pPr eaLnBrk="1" hangingPunct="1">
                <a:spcBef>
                  <a:spcPct val="0"/>
                </a:spcBef>
              </a:pPr>
              <a:t>71</a:t>
            </a:fld>
            <a:endParaRPr lang="en-US" altLang="zh-TW"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420724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193484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130646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56137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410193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141108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285222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131525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291818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10288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307397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78EBC16-A45D-4EE6-B920-01C69129618A}" type="datetimeFigureOut">
              <a:rPr lang="zh-TW" altLang="en-US" smtClean="0"/>
              <a:t>2017/5/22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159049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EBC16-A45D-4EE6-B920-01C69129618A}" type="datetimeFigureOut">
              <a:rPr lang="zh-TW" altLang="en-US" smtClean="0"/>
              <a:t>2017/5/22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0EF7F-8764-47A4-ACB3-C00CAC138C10}" type="slidenum">
              <a:rPr lang="zh-TW" altLang="en-US" smtClean="0"/>
              <a:t>‹#›</a:t>
            </a:fld>
            <a:endParaRPr lang="zh-TW" altLang="en-US"/>
          </a:p>
        </p:txBody>
      </p:sp>
    </p:spTree>
    <p:extLst>
      <p:ext uri="{BB962C8B-B14F-4D97-AF65-F5344CB8AC3E}">
        <p14:creationId xmlns:p14="http://schemas.microsoft.com/office/powerpoint/2010/main" val="362662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youtube.com/watch?v=XaqR3G_NVoo&amp;feature=relate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Programming II -- Exercises</a:t>
            </a:r>
            <a:endParaRPr lang="zh-TW" altLang="en-US" dirty="0"/>
          </a:p>
        </p:txBody>
      </p:sp>
      <p:sp>
        <p:nvSpPr>
          <p:cNvPr id="3" name="副標題 2"/>
          <p:cNvSpPr>
            <a:spLocks noGrp="1"/>
          </p:cNvSpPr>
          <p:nvPr>
            <p:ph type="subTitle" idx="1"/>
          </p:nvPr>
        </p:nvSpPr>
        <p:spPr/>
        <p:txBody>
          <a:bodyPr/>
          <a:lstStyle/>
          <a:p>
            <a:r>
              <a:rPr lang="en-US" altLang="zh-TW" dirty="0" err="1" smtClean="0"/>
              <a:t>Bangye</a:t>
            </a:r>
            <a:r>
              <a:rPr lang="en-US" altLang="zh-TW" dirty="0" smtClean="0"/>
              <a:t> @ </a:t>
            </a:r>
            <a:r>
              <a:rPr lang="en-US" altLang="zh-TW" dirty="0" smtClean="0"/>
              <a:t>CCU</a:t>
            </a:r>
          </a:p>
          <a:p>
            <a:r>
              <a:rPr lang="zh-TW" altLang="en-US" dirty="0" smtClean="0"/>
              <a:t>這份投影片包含我在中正資工程式設計二的習題的解題說明</a:t>
            </a:r>
            <a:endParaRPr lang="zh-TW" altLang="en-US" dirty="0"/>
          </a:p>
        </p:txBody>
      </p:sp>
    </p:spTree>
    <p:extLst>
      <p:ext uri="{BB962C8B-B14F-4D97-AF65-F5344CB8AC3E}">
        <p14:creationId xmlns:p14="http://schemas.microsoft.com/office/powerpoint/2010/main" val="3010328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zh-TW" altLang="en-US" dirty="0" smtClean="0"/>
              <a:t>想法二</a:t>
            </a:r>
            <a:r>
              <a:rPr lang="en-US" altLang="zh-TW" dirty="0" smtClean="0"/>
              <a:t>:</a:t>
            </a:r>
            <a:r>
              <a:rPr lang="zh-TW" altLang="en-US" dirty="0"/>
              <a:t> </a:t>
            </a:r>
            <a:r>
              <a:rPr lang="zh-TW" altLang="en-US" dirty="0" smtClean="0"/>
              <a:t>陣列的</a:t>
            </a:r>
            <a:r>
              <a:rPr lang="en-US" altLang="zh-TW" dirty="0" smtClean="0"/>
              <a:t>index</a:t>
            </a:r>
            <a:r>
              <a:rPr lang="zh-TW" altLang="en-US" dirty="0" smtClean="0"/>
              <a:t>和內容互換腳色</a:t>
            </a:r>
            <a:r>
              <a:rPr lang="en-US" altLang="zh-TW" dirty="0" smtClean="0"/>
              <a:t/>
            </a:r>
            <a:br>
              <a:rPr lang="en-US" altLang="zh-TW" dirty="0" smtClean="0"/>
            </a:br>
            <a:r>
              <a:rPr lang="en-US" altLang="zh-TW" dirty="0" err="1" smtClean="0"/>
              <a:t>i</a:t>
            </a:r>
            <a:r>
              <a:rPr lang="zh-TW" altLang="en-US" dirty="0" smtClean="0"/>
              <a:t>出現在</a:t>
            </a:r>
            <a:r>
              <a:rPr lang="en-US" altLang="zh-TW" dirty="0" smtClean="0"/>
              <a:t>book[</a:t>
            </a:r>
            <a:r>
              <a:rPr lang="en-US" altLang="zh-TW" dirty="0" err="1" smtClean="0"/>
              <a:t>i</a:t>
            </a:r>
            <a:r>
              <a:rPr lang="en-US" altLang="zh-TW" dirty="0" smtClean="0"/>
              <a:t>]</a:t>
            </a:r>
            <a:r>
              <a:rPr lang="zh-TW" altLang="en-US" dirty="0" smtClean="0"/>
              <a:t>回合</a:t>
            </a:r>
            <a:r>
              <a:rPr lang="en-US" altLang="zh-TW" dirty="0" smtClean="0"/>
              <a:t>, 0</a:t>
            </a:r>
            <a:r>
              <a:rPr lang="zh-TW" altLang="en-US" dirty="0" smtClean="0"/>
              <a:t>表未出現過</a:t>
            </a:r>
            <a:endParaRPr lang="en-US" altLang="zh-TW" dirty="0" smtClean="0"/>
          </a:p>
          <a:p>
            <a:pPr lvl="1"/>
            <a:r>
              <a:rPr lang="en-US" altLang="zh-TW" dirty="0"/>
              <a:t> for (</a:t>
            </a:r>
            <a:r>
              <a:rPr lang="en-US" altLang="zh-TW" dirty="0" err="1"/>
              <a:t>i</a:t>
            </a:r>
            <a:r>
              <a:rPr lang="en-US" altLang="zh-TW" dirty="0"/>
              <a:t>=0;i&lt;</a:t>
            </a:r>
            <a:r>
              <a:rPr lang="en-US" altLang="zh-TW" dirty="0" err="1"/>
              <a:t>m;i</a:t>
            </a:r>
            <a:r>
              <a:rPr lang="en-US" altLang="zh-TW" dirty="0"/>
              <a:t>++) book[</a:t>
            </a:r>
            <a:r>
              <a:rPr lang="en-US" altLang="zh-TW" dirty="0" err="1"/>
              <a:t>i</a:t>
            </a:r>
            <a:r>
              <a:rPr lang="en-US" altLang="zh-TW" dirty="0"/>
              <a:t>]=0</a:t>
            </a:r>
            <a:r>
              <a:rPr lang="en-US" altLang="zh-TW" dirty="0" smtClean="0"/>
              <a:t>;</a:t>
            </a:r>
            <a:r>
              <a:rPr lang="zh-TW" altLang="en-US" dirty="0" smtClean="0"/>
              <a:t> </a:t>
            </a:r>
            <a:endParaRPr lang="en-US" altLang="zh-TW" dirty="0"/>
          </a:p>
          <a:p>
            <a:pPr lvl="1"/>
            <a:r>
              <a:rPr lang="en-US" altLang="zh-TW" dirty="0"/>
              <a:t> </a:t>
            </a:r>
            <a:r>
              <a:rPr lang="en-US" altLang="zh-TW" dirty="0" smtClean="0"/>
              <a:t>for </a:t>
            </a:r>
            <a:r>
              <a:rPr lang="en-US" altLang="zh-TW" dirty="0"/>
              <a:t>(</a:t>
            </a:r>
            <a:r>
              <a:rPr lang="en-US" altLang="zh-TW" dirty="0" err="1"/>
              <a:t>i</a:t>
            </a:r>
            <a:r>
              <a:rPr lang="en-US" altLang="zh-TW" dirty="0"/>
              <a:t>=1;;</a:t>
            </a:r>
            <a:r>
              <a:rPr lang="en-US" altLang="zh-TW" dirty="0" err="1"/>
              <a:t>i</a:t>
            </a:r>
            <a:r>
              <a:rPr lang="en-US" altLang="zh-TW" dirty="0"/>
              <a:t>++) {</a:t>
            </a:r>
          </a:p>
          <a:p>
            <a:pPr lvl="1"/>
            <a:r>
              <a:rPr lang="en-US" altLang="zh-TW" dirty="0"/>
              <a:t> </a:t>
            </a:r>
            <a:r>
              <a:rPr lang="en-US" altLang="zh-TW" dirty="0" smtClean="0"/>
              <a:t>        </a:t>
            </a:r>
            <a:r>
              <a:rPr lang="en-US" altLang="zh-TW" dirty="0"/>
              <a:t>if (book[n]&gt;0) break;</a:t>
            </a:r>
          </a:p>
          <a:p>
            <a:pPr lvl="1"/>
            <a:r>
              <a:rPr lang="en-US" altLang="zh-TW" dirty="0"/>
              <a:t> </a:t>
            </a:r>
            <a:r>
              <a:rPr lang="en-US" altLang="zh-TW" dirty="0" smtClean="0"/>
              <a:t>        </a:t>
            </a:r>
            <a:r>
              <a:rPr lang="en-US" altLang="zh-TW" dirty="0"/>
              <a:t>book[n]=</a:t>
            </a:r>
            <a:r>
              <a:rPr lang="en-US" altLang="zh-TW" dirty="0" err="1"/>
              <a:t>i</a:t>
            </a:r>
            <a:r>
              <a:rPr lang="en-US" altLang="zh-TW" dirty="0"/>
              <a:t>;</a:t>
            </a:r>
          </a:p>
          <a:p>
            <a:pPr lvl="1"/>
            <a:r>
              <a:rPr lang="en-US" altLang="zh-TW" dirty="0"/>
              <a:t> </a:t>
            </a:r>
            <a:r>
              <a:rPr lang="en-US" altLang="zh-TW" dirty="0" smtClean="0"/>
              <a:t>        </a:t>
            </a:r>
            <a:r>
              <a:rPr lang="en-US" altLang="zh-TW" dirty="0"/>
              <a:t>n=(n*10)%m;</a:t>
            </a:r>
          </a:p>
          <a:p>
            <a:pPr lvl="1"/>
            <a:r>
              <a:rPr lang="zh-TW" altLang="en-US" dirty="0" smtClean="0"/>
              <a:t> </a:t>
            </a:r>
            <a:r>
              <a:rPr lang="en-US" altLang="zh-TW" dirty="0" smtClean="0"/>
              <a:t>}</a:t>
            </a:r>
          </a:p>
          <a:p>
            <a:r>
              <a:rPr lang="zh-TW" altLang="en-US" dirty="0"/>
              <a:t>哪一個</a:t>
            </a:r>
            <a:r>
              <a:rPr lang="zh-TW" altLang="en-US" dirty="0" smtClean="0"/>
              <a:t>好</a:t>
            </a:r>
            <a:r>
              <a:rPr lang="en-US" altLang="zh-TW" dirty="0" smtClean="0"/>
              <a:t>?</a:t>
            </a:r>
            <a:r>
              <a:rPr lang="zh-TW" altLang="en-US" dirty="0" smtClean="0"/>
              <a:t> 方法一有個雙迴圈，比較耗時</a:t>
            </a:r>
            <a:endParaRPr lang="zh-TW" altLang="en-US" dirty="0"/>
          </a:p>
        </p:txBody>
      </p:sp>
    </p:spTree>
    <p:extLst>
      <p:ext uri="{BB962C8B-B14F-4D97-AF65-F5344CB8AC3E}">
        <p14:creationId xmlns:p14="http://schemas.microsoft.com/office/powerpoint/2010/main" val="24726581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B19: </a:t>
            </a:r>
            <a:r>
              <a:rPr lang="en-US" altLang="zh-TW" dirty="0"/>
              <a:t>Nearest </a:t>
            </a:r>
            <a:r>
              <a:rPr lang="en-US" altLang="zh-TW" dirty="0" smtClean="0"/>
              <a:t>Pairs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Use an array last[0..1999] with initial value −1. We scan the sequence </a:t>
            </a:r>
            <a:r>
              <a:rPr lang="en-US" altLang="zh-TW" dirty="0" smtClean="0"/>
              <a:t>one by </a:t>
            </a:r>
            <a:r>
              <a:rPr lang="en-US" altLang="zh-TW" dirty="0"/>
              <a:t>one from left to right. When scanning A[</a:t>
            </a:r>
            <a:r>
              <a:rPr lang="en-US" altLang="zh-TW" dirty="0" err="1"/>
              <a:t>i</a:t>
            </a:r>
            <a:r>
              <a:rPr lang="en-US" altLang="zh-TW" dirty="0"/>
              <a:t>], for all 0 ≤ j &lt; 2000, last[j</a:t>
            </a:r>
            <a:r>
              <a:rPr lang="en-US" altLang="zh-TW" dirty="0" smtClean="0"/>
              <a:t>] stores </a:t>
            </a:r>
            <a:r>
              <a:rPr lang="en-US" altLang="zh-TW" dirty="0"/>
              <a:t>the last position of j in front of </a:t>
            </a:r>
            <a:r>
              <a:rPr lang="en-US" altLang="zh-TW" dirty="0" err="1"/>
              <a:t>i</a:t>
            </a:r>
            <a:r>
              <a:rPr lang="en-US" altLang="zh-TW" dirty="0"/>
              <a:t>. Use a variable opt to store </a:t>
            </a:r>
            <a:r>
              <a:rPr lang="en-US" altLang="zh-TW" dirty="0" smtClean="0"/>
              <a:t>the currently </a:t>
            </a:r>
            <a:r>
              <a:rPr lang="en-US" altLang="zh-TW" dirty="0"/>
              <a:t>best solution. Also store the best-left, best-right, best-value.</a:t>
            </a:r>
          </a:p>
          <a:p>
            <a:r>
              <a:rPr lang="en-US" altLang="zh-TW" dirty="0"/>
              <a:t>Let k = A[</a:t>
            </a:r>
            <a:r>
              <a:rPr lang="en-US" altLang="zh-TW" dirty="0" err="1"/>
              <a:t>i</a:t>
            </a:r>
            <a:r>
              <a:rPr lang="en-US" altLang="zh-TW" dirty="0"/>
              <a:t>]. </a:t>
            </a:r>
            <a:endParaRPr lang="en-US" altLang="zh-TW" dirty="0" smtClean="0"/>
          </a:p>
          <a:p>
            <a:pPr lvl="1"/>
            <a:r>
              <a:rPr lang="en-US" altLang="zh-TW" dirty="0" smtClean="0"/>
              <a:t>If </a:t>
            </a:r>
            <a:r>
              <a:rPr lang="en-US" altLang="zh-TW" dirty="0"/>
              <a:t>last[k] &gt; −1 (it has already appeared), </a:t>
            </a:r>
            <a:r>
              <a:rPr lang="en-US" altLang="zh-TW" dirty="0" smtClean="0"/>
              <a:t>we check </a:t>
            </a:r>
            <a:r>
              <a:rPr lang="en-US" altLang="zh-TW" dirty="0"/>
              <a:t>if </a:t>
            </a:r>
            <a:r>
              <a:rPr lang="en-US" altLang="zh-TW" dirty="0" err="1"/>
              <a:t>i</a:t>
            </a:r>
            <a:r>
              <a:rPr lang="en-US" altLang="zh-TW" dirty="0"/>
              <a:t> − last[k] is better than opt, and update opt if so. </a:t>
            </a:r>
            <a:endParaRPr lang="en-US" altLang="zh-TW" dirty="0" smtClean="0"/>
          </a:p>
          <a:p>
            <a:pPr lvl="1"/>
            <a:r>
              <a:rPr lang="en-US" altLang="zh-TW" dirty="0" smtClean="0"/>
              <a:t>Update last[k]=</a:t>
            </a:r>
            <a:r>
              <a:rPr lang="en-US" altLang="zh-TW" dirty="0" err="1" smtClean="0"/>
              <a:t>i</a:t>
            </a:r>
            <a:r>
              <a:rPr lang="en-US" altLang="zh-TW" dirty="0" smtClean="0"/>
              <a:t>;</a:t>
            </a:r>
          </a:p>
        </p:txBody>
      </p:sp>
    </p:spTree>
    <p:extLst>
      <p:ext uri="{BB962C8B-B14F-4D97-AF65-F5344CB8AC3E}">
        <p14:creationId xmlns:p14="http://schemas.microsoft.com/office/powerpoint/2010/main" val="12579867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B20</a:t>
            </a:r>
            <a:r>
              <a:rPr lang="en-US" altLang="zh-TW" dirty="0"/>
              <a:t>: </a:t>
            </a:r>
            <a:r>
              <a:rPr lang="en-US" altLang="zh-TW" dirty="0" smtClean="0"/>
              <a:t>Farthest </a:t>
            </a:r>
            <a:r>
              <a:rPr lang="en-US" altLang="zh-TW" dirty="0"/>
              <a:t>Pairs</a:t>
            </a:r>
            <a:endParaRPr lang="zh-TW" altLang="en-US" dirty="0"/>
          </a:p>
        </p:txBody>
      </p:sp>
      <p:sp>
        <p:nvSpPr>
          <p:cNvPr id="3" name="內容版面配置區 2"/>
          <p:cNvSpPr>
            <a:spLocks noGrp="1"/>
          </p:cNvSpPr>
          <p:nvPr>
            <p:ph idx="1"/>
          </p:nvPr>
        </p:nvSpPr>
        <p:spPr/>
        <p:txBody>
          <a:bodyPr/>
          <a:lstStyle/>
          <a:p>
            <a:r>
              <a:rPr lang="en-US" altLang="zh-TW" dirty="0"/>
              <a:t>Key point: ﬁnd the ﬁrst position and the last position of each 0 ≤ j &lt; 2000.</a:t>
            </a:r>
            <a:endParaRPr lang="zh-TW" altLang="en-US" dirty="0"/>
          </a:p>
        </p:txBody>
      </p:sp>
    </p:spTree>
    <p:extLst>
      <p:ext uri="{BB962C8B-B14F-4D97-AF65-F5344CB8AC3E}">
        <p14:creationId xmlns:p14="http://schemas.microsoft.com/office/powerpoint/2010/main" val="7917986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pPr>
              <a:defRPr/>
            </a:pPr>
            <a:r>
              <a:rPr lang="en-US" altLang="zh-TW" smtClean="0"/>
              <a:t>Tree – bottom up DP</a:t>
            </a:r>
            <a:endParaRPr lang="zh-TW" altLang="en-US"/>
          </a:p>
        </p:txBody>
      </p:sp>
      <p:sp>
        <p:nvSpPr>
          <p:cNvPr id="52227" name="文字版面配置區 5"/>
          <p:cNvSpPr>
            <a:spLocks noGrp="1"/>
          </p:cNvSpPr>
          <p:nvPr>
            <p:ph type="body" idx="1"/>
          </p:nvPr>
        </p:nvSpPr>
        <p:spPr/>
        <p:txBody>
          <a:bodyPr/>
          <a:lstStyle/>
          <a:p>
            <a:endParaRPr lang="zh-TW" altLang="en-US" smtClean="0"/>
          </a:p>
        </p:txBody>
      </p:sp>
      <p:sp>
        <p:nvSpPr>
          <p:cNvPr id="3" name="頁尾版面配置區 2"/>
          <p:cNvSpPr>
            <a:spLocks noGrp="1"/>
          </p:cNvSpPr>
          <p:nvPr>
            <p:ph type="ftr" sz="quarter" idx="11"/>
          </p:nvPr>
        </p:nvSpPr>
        <p:spPr/>
        <p:txBody>
          <a:bodyPr/>
          <a:lstStyle/>
          <a:p>
            <a:pPr>
              <a:defRPr/>
            </a:pPr>
            <a:r>
              <a:rPr lang="en-US" altLang="zh-TW" smtClean="0"/>
              <a:t>CHAPTER 6</a:t>
            </a:r>
            <a:endParaRPr lang="en-US" altLang="zh-TW"/>
          </a:p>
        </p:txBody>
      </p:sp>
      <p:sp>
        <p:nvSpPr>
          <p:cNvPr id="52229"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50000"/>
              </a:spcBef>
              <a:buClrTx/>
              <a:buSzTx/>
              <a:buFontTx/>
              <a:buNone/>
            </a:pPr>
            <a:fld id="{67C44F1E-0483-4001-97DD-CF46BD2D09A3}" type="slidenum">
              <a:rPr lang="en-US" altLang="zh-TW" sz="1400"/>
              <a:pPr>
                <a:spcBef>
                  <a:spcPct val="50000"/>
                </a:spcBef>
                <a:buClrTx/>
                <a:buSzTx/>
                <a:buFontTx/>
                <a:buNone/>
              </a:pPr>
              <a:t>102</a:t>
            </a:fld>
            <a:endParaRPr lang="en-US" altLang="zh-TW" sz="1400"/>
          </a:p>
        </p:txBody>
      </p:sp>
    </p:spTree>
    <p:extLst>
      <p:ext uri="{BB962C8B-B14F-4D97-AF65-F5344CB8AC3E}">
        <p14:creationId xmlns:p14="http://schemas.microsoft.com/office/powerpoint/2010/main" val="20611153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5"/>
          <p:cNvSpPr>
            <a:spLocks noGrp="1"/>
          </p:cNvSpPr>
          <p:nvPr>
            <p:ph type="title"/>
          </p:nvPr>
        </p:nvSpPr>
        <p:spPr/>
        <p:txBody>
          <a:bodyPr/>
          <a:lstStyle/>
          <a:p>
            <a:r>
              <a:rPr lang="en-US" altLang="zh-TW" smtClean="0"/>
              <a:t>Problems on Trees</a:t>
            </a:r>
            <a:endParaRPr lang="zh-TW" altLang="en-US" smtClean="0"/>
          </a:p>
        </p:txBody>
      </p:sp>
      <p:sp>
        <p:nvSpPr>
          <p:cNvPr id="53251" name="內容版面配置區 6"/>
          <p:cNvSpPr>
            <a:spLocks noGrp="1"/>
          </p:cNvSpPr>
          <p:nvPr>
            <p:ph idx="1"/>
          </p:nvPr>
        </p:nvSpPr>
        <p:spPr/>
        <p:txBody>
          <a:bodyPr/>
          <a:lstStyle/>
          <a:p>
            <a:r>
              <a:rPr lang="en-US" altLang="zh-TW" smtClean="0"/>
              <a:t>Many algorithms solving problems on trees uses the bottom-up DP</a:t>
            </a:r>
          </a:p>
          <a:p>
            <a:pPr lvl="1"/>
            <a:r>
              <a:rPr lang="en-US" altLang="zh-TW" smtClean="0"/>
              <a:t>Compute all subtrees rooted at all nodes</a:t>
            </a:r>
          </a:p>
          <a:p>
            <a:pPr lvl="1"/>
            <a:r>
              <a:rPr lang="en-US" altLang="zh-TW" smtClean="0"/>
              <a:t>Dominating set, vertex cover, diameter</a:t>
            </a:r>
          </a:p>
          <a:p>
            <a:r>
              <a:rPr lang="en-US" altLang="zh-TW" smtClean="0"/>
              <a:t>How to find a bottom-up traversal</a:t>
            </a:r>
          </a:p>
          <a:p>
            <a:endParaRPr lang="zh-TW" altLang="en-US" smtClean="0"/>
          </a:p>
        </p:txBody>
      </p:sp>
      <p:sp>
        <p:nvSpPr>
          <p:cNvPr id="4" name="頁尾版面配置區 3"/>
          <p:cNvSpPr>
            <a:spLocks noGrp="1"/>
          </p:cNvSpPr>
          <p:nvPr>
            <p:ph type="ftr" sz="quarter" idx="11"/>
          </p:nvPr>
        </p:nvSpPr>
        <p:spPr/>
        <p:txBody>
          <a:bodyPr/>
          <a:lstStyle/>
          <a:p>
            <a:pPr>
              <a:defRPr/>
            </a:pPr>
            <a:r>
              <a:rPr lang="en-US" altLang="zh-TW" smtClean="0"/>
              <a:t>CHAPTER 6</a:t>
            </a:r>
            <a:endParaRPr lang="en-US" altLang="zh-TW"/>
          </a:p>
        </p:txBody>
      </p:sp>
      <p:sp>
        <p:nvSpPr>
          <p:cNvPr id="5325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000">
                <a:solidFill>
                  <a:srgbClr val="CC3300"/>
                </a:solidFill>
                <a:latin typeface="Times New Roman" panose="02020603050405020304" pitchFamily="18" charset="0"/>
                <a:ea typeface="標楷體" panose="03000509000000000000" pitchFamily="65" charset="-120"/>
              </a:defRPr>
            </a:lvl1pPr>
            <a:lvl2pPr marL="742950" indent="-285750" algn="ctr">
              <a:defRPr kumimoji="1" sz="2000">
                <a:solidFill>
                  <a:srgbClr val="CC3300"/>
                </a:solidFill>
                <a:latin typeface="Times New Roman" panose="02020603050405020304" pitchFamily="18" charset="0"/>
                <a:ea typeface="標楷體" panose="03000509000000000000" pitchFamily="65" charset="-120"/>
              </a:defRPr>
            </a:lvl2pPr>
            <a:lvl3pPr marL="1143000" indent="-228600" algn="ctr">
              <a:defRPr kumimoji="1" sz="2000">
                <a:solidFill>
                  <a:srgbClr val="CC3300"/>
                </a:solidFill>
                <a:latin typeface="Times New Roman" panose="02020603050405020304" pitchFamily="18" charset="0"/>
                <a:ea typeface="標楷體" panose="03000509000000000000" pitchFamily="65" charset="-120"/>
              </a:defRPr>
            </a:lvl3pPr>
            <a:lvl4pPr marL="1600200" indent="-228600" algn="ctr">
              <a:defRPr kumimoji="1" sz="2000">
                <a:solidFill>
                  <a:srgbClr val="CC3300"/>
                </a:solidFill>
                <a:latin typeface="Times New Roman" panose="02020603050405020304" pitchFamily="18" charset="0"/>
                <a:ea typeface="標楷體" panose="03000509000000000000" pitchFamily="65" charset="-120"/>
              </a:defRPr>
            </a:lvl4pPr>
            <a:lvl5pPr marL="2057400" indent="-228600" algn="ctr">
              <a:defRPr kumimoji="1" sz="2000">
                <a:solidFill>
                  <a:srgbClr val="CC3300"/>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9pPr>
          </a:lstStyle>
          <a:p>
            <a:pPr algn="r"/>
            <a:fld id="{85FB4A2B-51D1-4462-A3DE-80D3516C0D7B}" type="slidenum">
              <a:rPr lang="en-US" altLang="zh-TW" sz="1400">
                <a:solidFill>
                  <a:schemeClr val="tx1"/>
                </a:solidFill>
                <a:ea typeface="新細明體" panose="02020500000000000000" pitchFamily="18" charset="-120"/>
              </a:rPr>
              <a:pPr algn="r"/>
              <a:t>103</a:t>
            </a:fld>
            <a:endParaRPr lang="en-US" altLang="zh-TW" sz="1400">
              <a:solidFill>
                <a:schemeClr val="tx1"/>
              </a:solidFill>
              <a:ea typeface="新細明體" panose="02020500000000000000" pitchFamily="18" charset="-120"/>
            </a:endParaRPr>
          </a:p>
        </p:txBody>
      </p:sp>
    </p:spTree>
    <p:extLst>
      <p:ext uri="{BB962C8B-B14F-4D97-AF65-F5344CB8AC3E}">
        <p14:creationId xmlns:p14="http://schemas.microsoft.com/office/powerpoint/2010/main" val="27680394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5"/>
          <p:cNvSpPr>
            <a:spLocks noGrp="1"/>
          </p:cNvSpPr>
          <p:nvPr>
            <p:ph type="title"/>
          </p:nvPr>
        </p:nvSpPr>
        <p:spPr/>
        <p:txBody>
          <a:bodyPr/>
          <a:lstStyle/>
          <a:p>
            <a:r>
              <a:rPr lang="en-US" altLang="zh-TW" smtClean="0"/>
              <a:t>To find a bottom-up sequence</a:t>
            </a:r>
            <a:endParaRPr lang="zh-TW" altLang="en-US" smtClean="0"/>
          </a:p>
        </p:txBody>
      </p:sp>
      <p:sp>
        <p:nvSpPr>
          <p:cNvPr id="54275" name="內容版面配置區 6"/>
          <p:cNvSpPr>
            <a:spLocks noGrp="1"/>
          </p:cNvSpPr>
          <p:nvPr>
            <p:ph idx="1"/>
          </p:nvPr>
        </p:nvSpPr>
        <p:spPr/>
        <p:txBody>
          <a:bodyPr/>
          <a:lstStyle/>
          <a:p>
            <a:r>
              <a:rPr lang="en-US" altLang="zh-TW" smtClean="0"/>
              <a:t>Different data formats for a tree</a:t>
            </a:r>
          </a:p>
          <a:p>
            <a:pPr lvl="1"/>
            <a:r>
              <a:rPr lang="en-US" altLang="zh-TW" smtClean="0"/>
              <a:t>Parent for each node</a:t>
            </a:r>
          </a:p>
          <a:p>
            <a:pPr lvl="2"/>
            <a:r>
              <a:rPr lang="en-US" altLang="zh-TW" smtClean="0"/>
              <a:t>Parent ID is smaller than its children</a:t>
            </a:r>
          </a:p>
          <a:p>
            <a:pPr lvl="3"/>
            <a:r>
              <a:rPr lang="en-US" altLang="zh-TW" smtClean="0"/>
              <a:t>for (i=n; i&gt;0; i--) </a:t>
            </a:r>
          </a:p>
          <a:p>
            <a:pPr lvl="2"/>
            <a:r>
              <a:rPr lang="en-US" altLang="zh-TW" smtClean="0"/>
              <a:t>Any labelling</a:t>
            </a:r>
          </a:p>
          <a:p>
            <a:pPr lvl="3"/>
            <a:r>
              <a:rPr lang="en-US" altLang="zh-TW" smtClean="0"/>
              <a:t>Parent array P[]</a:t>
            </a:r>
          </a:p>
          <a:p>
            <a:pPr lvl="1"/>
            <a:r>
              <a:rPr lang="en-US" altLang="zh-TW" smtClean="0"/>
              <a:t>As a graph</a:t>
            </a:r>
          </a:p>
          <a:p>
            <a:pPr lvl="2"/>
            <a:r>
              <a:rPr lang="en-US" altLang="zh-TW" smtClean="0"/>
              <a:t>Give you the edges or adj matrix</a:t>
            </a:r>
          </a:p>
          <a:p>
            <a:endParaRPr lang="en-US" altLang="zh-TW" smtClean="0"/>
          </a:p>
          <a:p>
            <a:pPr lvl="1"/>
            <a:endParaRPr lang="zh-TW" altLang="en-US" smtClean="0"/>
          </a:p>
        </p:txBody>
      </p:sp>
      <p:sp>
        <p:nvSpPr>
          <p:cNvPr id="4" name="頁尾版面配置區 3"/>
          <p:cNvSpPr>
            <a:spLocks noGrp="1"/>
          </p:cNvSpPr>
          <p:nvPr>
            <p:ph type="ftr" sz="quarter" idx="11"/>
          </p:nvPr>
        </p:nvSpPr>
        <p:spPr/>
        <p:txBody>
          <a:bodyPr/>
          <a:lstStyle/>
          <a:p>
            <a:pPr>
              <a:defRPr/>
            </a:pPr>
            <a:r>
              <a:rPr lang="en-US" altLang="zh-TW" smtClean="0"/>
              <a:t>CHAPTER 6</a:t>
            </a:r>
            <a:endParaRPr lang="en-US" altLang="zh-TW"/>
          </a:p>
        </p:txBody>
      </p:sp>
      <p:sp>
        <p:nvSpPr>
          <p:cNvPr id="5427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000">
                <a:solidFill>
                  <a:srgbClr val="CC3300"/>
                </a:solidFill>
                <a:latin typeface="Times New Roman" panose="02020603050405020304" pitchFamily="18" charset="0"/>
                <a:ea typeface="標楷體" panose="03000509000000000000" pitchFamily="65" charset="-120"/>
              </a:defRPr>
            </a:lvl1pPr>
            <a:lvl2pPr marL="742950" indent="-285750" algn="ctr">
              <a:defRPr kumimoji="1" sz="2000">
                <a:solidFill>
                  <a:srgbClr val="CC3300"/>
                </a:solidFill>
                <a:latin typeface="Times New Roman" panose="02020603050405020304" pitchFamily="18" charset="0"/>
                <a:ea typeface="標楷體" panose="03000509000000000000" pitchFamily="65" charset="-120"/>
              </a:defRPr>
            </a:lvl2pPr>
            <a:lvl3pPr marL="1143000" indent="-228600" algn="ctr">
              <a:defRPr kumimoji="1" sz="2000">
                <a:solidFill>
                  <a:srgbClr val="CC3300"/>
                </a:solidFill>
                <a:latin typeface="Times New Roman" panose="02020603050405020304" pitchFamily="18" charset="0"/>
                <a:ea typeface="標楷體" panose="03000509000000000000" pitchFamily="65" charset="-120"/>
              </a:defRPr>
            </a:lvl3pPr>
            <a:lvl4pPr marL="1600200" indent="-228600" algn="ctr">
              <a:defRPr kumimoji="1" sz="2000">
                <a:solidFill>
                  <a:srgbClr val="CC3300"/>
                </a:solidFill>
                <a:latin typeface="Times New Roman" panose="02020603050405020304" pitchFamily="18" charset="0"/>
                <a:ea typeface="標楷體" panose="03000509000000000000" pitchFamily="65" charset="-120"/>
              </a:defRPr>
            </a:lvl4pPr>
            <a:lvl5pPr marL="2057400" indent="-228600" algn="ctr">
              <a:defRPr kumimoji="1" sz="2000">
                <a:solidFill>
                  <a:srgbClr val="CC3300"/>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9pPr>
          </a:lstStyle>
          <a:p>
            <a:pPr algn="r"/>
            <a:fld id="{DFCB9042-62EE-4AB5-B857-A7830D36D1E7}" type="slidenum">
              <a:rPr lang="en-US" altLang="zh-TW" sz="1400">
                <a:solidFill>
                  <a:schemeClr val="tx1"/>
                </a:solidFill>
                <a:ea typeface="新細明體" panose="02020500000000000000" pitchFamily="18" charset="-120"/>
              </a:rPr>
              <a:pPr algn="r"/>
              <a:t>104</a:t>
            </a:fld>
            <a:endParaRPr lang="en-US" altLang="zh-TW" sz="1400">
              <a:solidFill>
                <a:schemeClr val="tx1"/>
              </a:solidFill>
              <a:ea typeface="新細明體" panose="02020500000000000000" pitchFamily="18" charset="-120"/>
            </a:endParaRPr>
          </a:p>
        </p:txBody>
      </p:sp>
    </p:spTree>
    <p:extLst>
      <p:ext uri="{BB962C8B-B14F-4D97-AF65-F5344CB8AC3E}">
        <p14:creationId xmlns:p14="http://schemas.microsoft.com/office/powerpoint/2010/main" val="6374797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p:txBody>
          <a:bodyPr/>
          <a:lstStyle/>
          <a:p>
            <a:r>
              <a:rPr lang="en-US" altLang="zh-TW" smtClean="0"/>
              <a:t>To find a bottom-up sequence</a:t>
            </a:r>
            <a:endParaRPr lang="zh-TW" altLang="en-US" smtClean="0"/>
          </a:p>
        </p:txBody>
      </p:sp>
      <p:sp>
        <p:nvSpPr>
          <p:cNvPr id="55299" name="內容版面配置區 2"/>
          <p:cNvSpPr>
            <a:spLocks noGrp="1"/>
          </p:cNvSpPr>
          <p:nvPr>
            <p:ph idx="1"/>
          </p:nvPr>
        </p:nvSpPr>
        <p:spPr/>
        <p:txBody>
          <a:bodyPr/>
          <a:lstStyle/>
          <a:p>
            <a:r>
              <a:rPr lang="en-US" altLang="zh-TW" sz="2800" smtClean="0"/>
              <a:t>Parent array p[i]</a:t>
            </a:r>
          </a:p>
          <a:p>
            <a:pPr lvl="1"/>
            <a:r>
              <a:rPr lang="en-US" altLang="zh-TW" sz="2400" smtClean="0"/>
              <a:t>Similar like dag</a:t>
            </a:r>
          </a:p>
          <a:p>
            <a:pPr lvl="1"/>
            <a:r>
              <a:rPr lang="en-US" altLang="zh-TW" sz="2400" smtClean="0"/>
              <a:t>Compute the num of alive children for each node nc[i];</a:t>
            </a:r>
          </a:p>
          <a:p>
            <a:pPr lvl="1"/>
            <a:r>
              <a:rPr lang="en-US" altLang="zh-TW" sz="2400" smtClean="0"/>
              <a:t>Put all x with nc[x]==0 into a queue Q;</a:t>
            </a:r>
          </a:p>
          <a:p>
            <a:pPr lvl="1"/>
            <a:r>
              <a:rPr lang="en-US" altLang="zh-TW" sz="2400" smtClean="0"/>
              <a:t>Repeat </a:t>
            </a:r>
          </a:p>
          <a:p>
            <a:pPr lvl="2"/>
            <a:r>
              <a:rPr lang="en-US" altLang="zh-TW" sz="2000" smtClean="0"/>
              <a:t>Choose the next node x in Q, and nc[p[x]]--;</a:t>
            </a:r>
            <a:br>
              <a:rPr lang="en-US" altLang="zh-TW" sz="2000" smtClean="0"/>
            </a:br>
            <a:r>
              <a:rPr lang="en-US" altLang="zh-TW" sz="2000" smtClean="0"/>
              <a:t>if nc[p[x]]==0, then  add p[x] into Q</a:t>
            </a:r>
          </a:p>
          <a:p>
            <a:r>
              <a:rPr lang="en-US" altLang="zh-TW" sz="2800" smtClean="0"/>
              <a:t>The queue contains a post-order</a:t>
            </a:r>
            <a:endParaRPr lang="zh-TW" altLang="en-US" sz="2800" smtClean="0"/>
          </a:p>
        </p:txBody>
      </p:sp>
      <p:sp>
        <p:nvSpPr>
          <p:cNvPr id="4" name="頁尾版面配置區 3"/>
          <p:cNvSpPr>
            <a:spLocks noGrp="1"/>
          </p:cNvSpPr>
          <p:nvPr>
            <p:ph type="ftr" sz="quarter" idx="11"/>
          </p:nvPr>
        </p:nvSpPr>
        <p:spPr/>
        <p:txBody>
          <a:bodyPr/>
          <a:lstStyle/>
          <a:p>
            <a:pPr>
              <a:defRPr/>
            </a:pPr>
            <a:r>
              <a:rPr lang="en-US" altLang="zh-TW" smtClean="0"/>
              <a:t>CHAPTER 6</a:t>
            </a:r>
            <a:endParaRPr lang="en-US" altLang="zh-TW"/>
          </a:p>
        </p:txBody>
      </p:sp>
      <p:sp>
        <p:nvSpPr>
          <p:cNvPr id="55301"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000">
                <a:solidFill>
                  <a:srgbClr val="CC3300"/>
                </a:solidFill>
                <a:latin typeface="Times New Roman" panose="02020603050405020304" pitchFamily="18" charset="0"/>
                <a:ea typeface="標楷體" panose="03000509000000000000" pitchFamily="65" charset="-120"/>
              </a:defRPr>
            </a:lvl1pPr>
            <a:lvl2pPr marL="742950" indent="-285750" algn="ctr">
              <a:defRPr kumimoji="1" sz="2000">
                <a:solidFill>
                  <a:srgbClr val="CC3300"/>
                </a:solidFill>
                <a:latin typeface="Times New Roman" panose="02020603050405020304" pitchFamily="18" charset="0"/>
                <a:ea typeface="標楷體" panose="03000509000000000000" pitchFamily="65" charset="-120"/>
              </a:defRPr>
            </a:lvl2pPr>
            <a:lvl3pPr marL="1143000" indent="-228600" algn="ctr">
              <a:defRPr kumimoji="1" sz="2000">
                <a:solidFill>
                  <a:srgbClr val="CC3300"/>
                </a:solidFill>
                <a:latin typeface="Times New Roman" panose="02020603050405020304" pitchFamily="18" charset="0"/>
                <a:ea typeface="標楷體" panose="03000509000000000000" pitchFamily="65" charset="-120"/>
              </a:defRPr>
            </a:lvl3pPr>
            <a:lvl4pPr marL="1600200" indent="-228600" algn="ctr">
              <a:defRPr kumimoji="1" sz="2000">
                <a:solidFill>
                  <a:srgbClr val="CC3300"/>
                </a:solidFill>
                <a:latin typeface="Times New Roman" panose="02020603050405020304" pitchFamily="18" charset="0"/>
                <a:ea typeface="標楷體" panose="03000509000000000000" pitchFamily="65" charset="-120"/>
              </a:defRPr>
            </a:lvl4pPr>
            <a:lvl5pPr marL="2057400" indent="-228600" algn="ctr">
              <a:defRPr kumimoji="1" sz="2000">
                <a:solidFill>
                  <a:srgbClr val="CC3300"/>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9pPr>
          </a:lstStyle>
          <a:p>
            <a:pPr algn="r"/>
            <a:fld id="{28B89152-8BA5-4FB4-9C44-0D53A39BE411}" type="slidenum">
              <a:rPr lang="en-US" altLang="zh-TW" sz="1400">
                <a:solidFill>
                  <a:schemeClr val="tx1"/>
                </a:solidFill>
                <a:ea typeface="新細明體" panose="02020500000000000000" pitchFamily="18" charset="-120"/>
              </a:rPr>
              <a:pPr algn="r"/>
              <a:t>105</a:t>
            </a:fld>
            <a:endParaRPr lang="en-US" altLang="zh-TW" sz="1400">
              <a:solidFill>
                <a:schemeClr val="tx1"/>
              </a:solidFill>
              <a:ea typeface="新細明體" panose="02020500000000000000" pitchFamily="18" charset="-120"/>
            </a:endParaRPr>
          </a:p>
        </p:txBody>
      </p:sp>
    </p:spTree>
    <p:extLst>
      <p:ext uri="{BB962C8B-B14F-4D97-AF65-F5344CB8AC3E}">
        <p14:creationId xmlns:p14="http://schemas.microsoft.com/office/powerpoint/2010/main" val="12222964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en-US" altLang="zh-TW" smtClean="0"/>
              <a:t>To find a bottom-up sequence</a:t>
            </a:r>
            <a:endParaRPr lang="zh-TW" altLang="en-US" smtClean="0"/>
          </a:p>
        </p:txBody>
      </p:sp>
      <p:sp>
        <p:nvSpPr>
          <p:cNvPr id="56323" name="內容版面配置區 2"/>
          <p:cNvSpPr>
            <a:spLocks noGrp="1"/>
          </p:cNvSpPr>
          <p:nvPr>
            <p:ph idx="1"/>
          </p:nvPr>
        </p:nvSpPr>
        <p:spPr/>
        <p:txBody>
          <a:bodyPr/>
          <a:lstStyle/>
          <a:p>
            <a:pPr marL="342900" lvl="1" indent="-342900">
              <a:buClr>
                <a:schemeClr val="accent1"/>
              </a:buClr>
              <a:buSzPct val="70000"/>
              <a:buFont typeface="Monotype Sorts" pitchFamily="2" charset="2"/>
              <a:buChar char="n"/>
            </a:pPr>
            <a:r>
              <a:rPr lang="en-US" altLang="zh-TW" smtClean="0"/>
              <a:t>The input are the edges (as a graph)</a:t>
            </a:r>
          </a:p>
          <a:p>
            <a:pPr marL="742950" lvl="2" indent="-342900">
              <a:buClr>
                <a:schemeClr val="accent1"/>
              </a:buClr>
              <a:buSzPct val="70000"/>
              <a:buFont typeface="Monotype Sorts" pitchFamily="2" charset="2"/>
              <a:buChar char="n"/>
            </a:pPr>
            <a:r>
              <a:rPr lang="en-US" altLang="zh-TW" smtClean="0"/>
              <a:t>Pick any node as the root and make a BFS</a:t>
            </a:r>
          </a:p>
          <a:p>
            <a:pPr marL="742950" lvl="2" indent="-342900">
              <a:buClr>
                <a:schemeClr val="accent1"/>
              </a:buClr>
              <a:buSzPct val="70000"/>
              <a:buFont typeface="Monotype Sorts" pitchFamily="2" charset="2"/>
              <a:buChar char="n"/>
            </a:pPr>
            <a:r>
              <a:rPr lang="en-US" altLang="zh-TW" smtClean="0"/>
              <a:t>The BFS tree is a rooted tree and we know the parent of each node.</a:t>
            </a:r>
          </a:p>
          <a:p>
            <a:pPr marL="342900" lvl="1" indent="-342900">
              <a:buClr>
                <a:schemeClr val="accent1"/>
              </a:buClr>
              <a:buSzPct val="70000"/>
              <a:buFont typeface="Monotype Sorts" pitchFamily="2" charset="2"/>
              <a:buChar char="n"/>
            </a:pPr>
            <a:r>
              <a:rPr lang="en-US" altLang="zh-TW" smtClean="0"/>
              <a:t>See caterpillar in a tree</a:t>
            </a:r>
          </a:p>
          <a:p>
            <a:endParaRPr lang="zh-TW" altLang="en-US" smtClean="0"/>
          </a:p>
        </p:txBody>
      </p:sp>
      <p:sp>
        <p:nvSpPr>
          <p:cNvPr id="4" name="頁尾版面配置區 3"/>
          <p:cNvSpPr>
            <a:spLocks noGrp="1"/>
          </p:cNvSpPr>
          <p:nvPr>
            <p:ph type="ftr" sz="quarter" idx="11"/>
          </p:nvPr>
        </p:nvSpPr>
        <p:spPr/>
        <p:txBody>
          <a:bodyPr/>
          <a:lstStyle/>
          <a:p>
            <a:pPr>
              <a:defRPr/>
            </a:pPr>
            <a:r>
              <a:rPr lang="en-US" altLang="zh-TW" smtClean="0"/>
              <a:t>CHAPTER 6</a:t>
            </a:r>
            <a:endParaRPr lang="en-US" altLang="zh-TW"/>
          </a:p>
        </p:txBody>
      </p:sp>
      <p:sp>
        <p:nvSpPr>
          <p:cNvPr id="5632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000">
                <a:solidFill>
                  <a:srgbClr val="CC3300"/>
                </a:solidFill>
                <a:latin typeface="Times New Roman" panose="02020603050405020304" pitchFamily="18" charset="0"/>
                <a:ea typeface="標楷體" panose="03000509000000000000" pitchFamily="65" charset="-120"/>
              </a:defRPr>
            </a:lvl1pPr>
            <a:lvl2pPr marL="742950" indent="-285750" algn="ctr">
              <a:defRPr kumimoji="1" sz="2000">
                <a:solidFill>
                  <a:srgbClr val="CC3300"/>
                </a:solidFill>
                <a:latin typeface="Times New Roman" panose="02020603050405020304" pitchFamily="18" charset="0"/>
                <a:ea typeface="標楷體" panose="03000509000000000000" pitchFamily="65" charset="-120"/>
              </a:defRPr>
            </a:lvl2pPr>
            <a:lvl3pPr marL="1143000" indent="-228600" algn="ctr">
              <a:defRPr kumimoji="1" sz="2000">
                <a:solidFill>
                  <a:srgbClr val="CC3300"/>
                </a:solidFill>
                <a:latin typeface="Times New Roman" panose="02020603050405020304" pitchFamily="18" charset="0"/>
                <a:ea typeface="標楷體" panose="03000509000000000000" pitchFamily="65" charset="-120"/>
              </a:defRPr>
            </a:lvl3pPr>
            <a:lvl4pPr marL="1600200" indent="-228600" algn="ctr">
              <a:defRPr kumimoji="1" sz="2000">
                <a:solidFill>
                  <a:srgbClr val="CC3300"/>
                </a:solidFill>
                <a:latin typeface="Times New Roman" panose="02020603050405020304" pitchFamily="18" charset="0"/>
                <a:ea typeface="標楷體" panose="03000509000000000000" pitchFamily="65" charset="-120"/>
              </a:defRPr>
            </a:lvl4pPr>
            <a:lvl5pPr marL="2057400" indent="-228600" algn="ctr">
              <a:defRPr kumimoji="1" sz="2000">
                <a:solidFill>
                  <a:srgbClr val="CC3300"/>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9pPr>
          </a:lstStyle>
          <a:p>
            <a:pPr algn="r"/>
            <a:fld id="{6EC55381-E574-433E-B3DF-0134B912D2A3}" type="slidenum">
              <a:rPr lang="en-US" altLang="zh-TW" sz="1400">
                <a:solidFill>
                  <a:schemeClr val="tx1"/>
                </a:solidFill>
                <a:ea typeface="新細明體" panose="02020500000000000000" pitchFamily="18" charset="-120"/>
              </a:rPr>
              <a:pPr algn="r"/>
              <a:t>106</a:t>
            </a:fld>
            <a:endParaRPr lang="en-US" altLang="zh-TW" sz="1400">
              <a:solidFill>
                <a:schemeClr val="tx1"/>
              </a:solidFill>
              <a:ea typeface="新細明體" panose="02020500000000000000" pitchFamily="18" charset="-120"/>
            </a:endParaRPr>
          </a:p>
        </p:txBody>
      </p:sp>
    </p:spTree>
    <p:extLst>
      <p:ext uri="{BB962C8B-B14F-4D97-AF65-F5344CB8AC3E}">
        <p14:creationId xmlns:p14="http://schemas.microsoft.com/office/powerpoint/2010/main" val="3164098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p:cNvSpPr>
            <a:spLocks noGrp="1"/>
          </p:cNvSpPr>
          <p:nvPr>
            <p:ph type="title"/>
          </p:nvPr>
        </p:nvSpPr>
        <p:spPr/>
        <p:txBody>
          <a:bodyPr/>
          <a:lstStyle/>
          <a:p>
            <a:r>
              <a:rPr lang="en-US" altLang="zh-TW" smtClean="0"/>
              <a:t>Total distance in a tree</a:t>
            </a:r>
            <a:endParaRPr lang="zh-TW" altLang="en-US" smtClean="0"/>
          </a:p>
        </p:txBody>
      </p:sp>
      <p:sp>
        <p:nvSpPr>
          <p:cNvPr id="57347" name="內容版面配置區 2"/>
          <p:cNvSpPr>
            <a:spLocks noGrp="1"/>
          </p:cNvSpPr>
          <p:nvPr>
            <p:ph idx="1"/>
          </p:nvPr>
        </p:nvSpPr>
        <p:spPr/>
        <p:txBody>
          <a:bodyPr/>
          <a:lstStyle/>
          <a:p>
            <a:r>
              <a:rPr lang="en-US" altLang="zh-TW" smtClean="0"/>
              <a:t>By a transformation of the formula, we only need to find the number of nodes in each subtree.</a:t>
            </a:r>
          </a:p>
          <a:p>
            <a:r>
              <a:rPr lang="en-US" altLang="zh-TW" smtClean="0"/>
              <a:t>See the blackboard</a:t>
            </a:r>
          </a:p>
          <a:p>
            <a:endParaRPr lang="zh-TW" altLang="en-US" smtClean="0"/>
          </a:p>
        </p:txBody>
      </p:sp>
      <p:sp>
        <p:nvSpPr>
          <p:cNvPr id="4" name="頁尾版面配置區 3"/>
          <p:cNvSpPr>
            <a:spLocks noGrp="1"/>
          </p:cNvSpPr>
          <p:nvPr>
            <p:ph type="ftr" sz="quarter" idx="11"/>
          </p:nvPr>
        </p:nvSpPr>
        <p:spPr/>
        <p:txBody>
          <a:bodyPr/>
          <a:lstStyle/>
          <a:p>
            <a:pPr>
              <a:defRPr/>
            </a:pPr>
            <a:r>
              <a:rPr lang="en-US" altLang="zh-TW" smtClean="0"/>
              <a:t>CHAPTER 6</a:t>
            </a:r>
            <a:endParaRPr lang="en-US" altLang="zh-TW"/>
          </a:p>
        </p:txBody>
      </p:sp>
      <p:sp>
        <p:nvSpPr>
          <p:cNvPr id="5734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000">
                <a:solidFill>
                  <a:srgbClr val="CC3300"/>
                </a:solidFill>
                <a:latin typeface="Times New Roman" panose="02020603050405020304" pitchFamily="18" charset="0"/>
                <a:ea typeface="標楷體" panose="03000509000000000000" pitchFamily="65" charset="-120"/>
              </a:defRPr>
            </a:lvl1pPr>
            <a:lvl2pPr marL="742950" indent="-285750" algn="ctr">
              <a:defRPr kumimoji="1" sz="2000">
                <a:solidFill>
                  <a:srgbClr val="CC3300"/>
                </a:solidFill>
                <a:latin typeface="Times New Roman" panose="02020603050405020304" pitchFamily="18" charset="0"/>
                <a:ea typeface="標楷體" panose="03000509000000000000" pitchFamily="65" charset="-120"/>
              </a:defRPr>
            </a:lvl2pPr>
            <a:lvl3pPr marL="1143000" indent="-228600" algn="ctr">
              <a:defRPr kumimoji="1" sz="2000">
                <a:solidFill>
                  <a:srgbClr val="CC3300"/>
                </a:solidFill>
                <a:latin typeface="Times New Roman" panose="02020603050405020304" pitchFamily="18" charset="0"/>
                <a:ea typeface="標楷體" panose="03000509000000000000" pitchFamily="65" charset="-120"/>
              </a:defRPr>
            </a:lvl3pPr>
            <a:lvl4pPr marL="1600200" indent="-228600" algn="ctr">
              <a:defRPr kumimoji="1" sz="2000">
                <a:solidFill>
                  <a:srgbClr val="CC3300"/>
                </a:solidFill>
                <a:latin typeface="Times New Roman" panose="02020603050405020304" pitchFamily="18" charset="0"/>
                <a:ea typeface="標楷體" panose="03000509000000000000" pitchFamily="65" charset="-120"/>
              </a:defRPr>
            </a:lvl4pPr>
            <a:lvl5pPr marL="2057400" indent="-228600" algn="ctr">
              <a:defRPr kumimoji="1" sz="2000">
                <a:solidFill>
                  <a:srgbClr val="CC3300"/>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9pPr>
          </a:lstStyle>
          <a:p>
            <a:pPr algn="r"/>
            <a:fld id="{EB0A10A8-5CB1-4C4A-B674-846109AA0C62}" type="slidenum">
              <a:rPr lang="en-US" altLang="zh-TW" sz="1400">
                <a:solidFill>
                  <a:schemeClr val="tx1"/>
                </a:solidFill>
                <a:ea typeface="新細明體" panose="02020500000000000000" pitchFamily="18" charset="-120"/>
              </a:rPr>
              <a:pPr algn="r"/>
              <a:t>107</a:t>
            </a:fld>
            <a:endParaRPr lang="en-US" altLang="zh-TW" sz="1400">
              <a:solidFill>
                <a:schemeClr val="tx1"/>
              </a:solidFill>
              <a:ea typeface="新細明體" panose="02020500000000000000" pitchFamily="18" charset="-120"/>
            </a:endParaRPr>
          </a:p>
        </p:txBody>
      </p:sp>
    </p:spTree>
    <p:extLst>
      <p:ext uri="{BB962C8B-B14F-4D97-AF65-F5344CB8AC3E}">
        <p14:creationId xmlns:p14="http://schemas.microsoft.com/office/powerpoint/2010/main" val="12756612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標題 1"/>
          <p:cNvSpPr>
            <a:spLocks noGrp="1"/>
          </p:cNvSpPr>
          <p:nvPr>
            <p:ph type="title"/>
          </p:nvPr>
        </p:nvSpPr>
        <p:spPr/>
        <p:txBody>
          <a:bodyPr/>
          <a:lstStyle/>
          <a:p>
            <a:r>
              <a:rPr lang="en-US" altLang="zh-TW" smtClean="0"/>
              <a:t>Tree diameter</a:t>
            </a:r>
            <a:endParaRPr lang="zh-TW" altLang="en-US" smtClean="0"/>
          </a:p>
        </p:txBody>
      </p:sp>
      <p:sp>
        <p:nvSpPr>
          <p:cNvPr id="58371" name="內容版面配置區 2"/>
          <p:cNvSpPr>
            <a:spLocks noGrp="1"/>
          </p:cNvSpPr>
          <p:nvPr>
            <p:ph idx="1"/>
          </p:nvPr>
        </p:nvSpPr>
        <p:spPr/>
        <p:txBody>
          <a:bodyPr/>
          <a:lstStyle/>
          <a:p>
            <a:r>
              <a:rPr lang="en-US" altLang="zh-TW" sz="2800" smtClean="0"/>
              <a:t>Bottom-up</a:t>
            </a:r>
          </a:p>
          <a:p>
            <a:r>
              <a:rPr lang="en-US" altLang="zh-TW" sz="2800" smtClean="0"/>
              <a:t>For each node, compute the longest two paths from it to its descendent, and we know the longest path in the subtree rooted at it. Choose the maximum among all nodes.</a:t>
            </a:r>
          </a:p>
          <a:p>
            <a:r>
              <a:rPr lang="en-US" altLang="zh-TW" sz="2800" smtClean="0"/>
              <a:t>Another way: check this when visiting its children.</a:t>
            </a:r>
          </a:p>
          <a:p>
            <a:r>
              <a:rPr lang="en-US" altLang="zh-TW" sz="2800" smtClean="0"/>
              <a:t>See the sample code.</a:t>
            </a:r>
          </a:p>
          <a:p>
            <a:r>
              <a:rPr lang="en-US" altLang="zh-TW" sz="2800" smtClean="0"/>
              <a:t>Another algorithm: the furthest of the furthest.</a:t>
            </a:r>
            <a:endParaRPr lang="zh-TW" altLang="en-US" sz="2800" smtClean="0"/>
          </a:p>
        </p:txBody>
      </p:sp>
      <p:sp>
        <p:nvSpPr>
          <p:cNvPr id="4" name="頁尾版面配置區 3"/>
          <p:cNvSpPr>
            <a:spLocks noGrp="1"/>
          </p:cNvSpPr>
          <p:nvPr>
            <p:ph type="ftr" sz="quarter" idx="11"/>
          </p:nvPr>
        </p:nvSpPr>
        <p:spPr/>
        <p:txBody>
          <a:bodyPr/>
          <a:lstStyle/>
          <a:p>
            <a:pPr>
              <a:defRPr/>
            </a:pPr>
            <a:r>
              <a:rPr lang="en-US" altLang="zh-TW" smtClean="0"/>
              <a:t>CHAPTER 6</a:t>
            </a:r>
            <a:endParaRPr lang="en-US" altLang="zh-TW"/>
          </a:p>
        </p:txBody>
      </p:sp>
      <p:sp>
        <p:nvSpPr>
          <p:cNvPr id="5837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000">
                <a:solidFill>
                  <a:srgbClr val="CC3300"/>
                </a:solidFill>
                <a:latin typeface="Times New Roman" panose="02020603050405020304" pitchFamily="18" charset="0"/>
                <a:ea typeface="標楷體" panose="03000509000000000000" pitchFamily="65" charset="-120"/>
              </a:defRPr>
            </a:lvl1pPr>
            <a:lvl2pPr marL="742950" indent="-285750" algn="ctr">
              <a:defRPr kumimoji="1" sz="2000">
                <a:solidFill>
                  <a:srgbClr val="CC3300"/>
                </a:solidFill>
                <a:latin typeface="Times New Roman" panose="02020603050405020304" pitchFamily="18" charset="0"/>
                <a:ea typeface="標楷體" panose="03000509000000000000" pitchFamily="65" charset="-120"/>
              </a:defRPr>
            </a:lvl2pPr>
            <a:lvl3pPr marL="1143000" indent="-228600" algn="ctr">
              <a:defRPr kumimoji="1" sz="2000">
                <a:solidFill>
                  <a:srgbClr val="CC3300"/>
                </a:solidFill>
                <a:latin typeface="Times New Roman" panose="02020603050405020304" pitchFamily="18" charset="0"/>
                <a:ea typeface="標楷體" panose="03000509000000000000" pitchFamily="65" charset="-120"/>
              </a:defRPr>
            </a:lvl3pPr>
            <a:lvl4pPr marL="1600200" indent="-228600" algn="ctr">
              <a:defRPr kumimoji="1" sz="2000">
                <a:solidFill>
                  <a:srgbClr val="CC3300"/>
                </a:solidFill>
                <a:latin typeface="Times New Roman" panose="02020603050405020304" pitchFamily="18" charset="0"/>
                <a:ea typeface="標楷體" panose="03000509000000000000" pitchFamily="65" charset="-120"/>
              </a:defRPr>
            </a:lvl4pPr>
            <a:lvl5pPr marL="2057400" indent="-228600" algn="ctr">
              <a:defRPr kumimoji="1" sz="2000">
                <a:solidFill>
                  <a:srgbClr val="CC3300"/>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kumimoji="1" sz="2000">
                <a:solidFill>
                  <a:srgbClr val="CC3300"/>
                </a:solidFill>
                <a:latin typeface="Times New Roman" panose="02020603050405020304" pitchFamily="18" charset="0"/>
                <a:ea typeface="標楷體" panose="03000509000000000000" pitchFamily="65" charset="-120"/>
              </a:defRPr>
            </a:lvl9pPr>
          </a:lstStyle>
          <a:p>
            <a:pPr algn="r"/>
            <a:fld id="{5497DFE9-6AC9-440C-835C-BE7D1AD2BA92}" type="slidenum">
              <a:rPr lang="en-US" altLang="zh-TW" sz="1400">
                <a:solidFill>
                  <a:schemeClr val="tx1"/>
                </a:solidFill>
                <a:ea typeface="新細明體" panose="02020500000000000000" pitchFamily="18" charset="-120"/>
              </a:rPr>
              <a:pPr algn="r"/>
              <a:t>108</a:t>
            </a:fld>
            <a:endParaRPr lang="en-US" altLang="zh-TW" sz="1400">
              <a:solidFill>
                <a:schemeClr val="tx1"/>
              </a:solidFill>
              <a:ea typeface="新細明體" panose="02020500000000000000" pitchFamily="18" charset="-120"/>
            </a:endParaRPr>
          </a:p>
        </p:txBody>
      </p:sp>
    </p:spTree>
    <p:extLst>
      <p:ext uri="{BB962C8B-B14F-4D97-AF65-F5344CB8AC3E}">
        <p14:creationId xmlns:p14="http://schemas.microsoft.com/office/powerpoint/2010/main" val="20744179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dirty="0" smtClean="0"/>
              <a:t>Branching algorithm</a:t>
            </a:r>
            <a:endParaRPr lang="zh-TW" altLang="en-US" dirty="0"/>
          </a:p>
        </p:txBody>
      </p:sp>
      <p:sp>
        <p:nvSpPr>
          <p:cNvPr id="7" name="副標題 6"/>
          <p:cNvSpPr>
            <a:spLocks noGrp="1"/>
          </p:cNvSpPr>
          <p:nvPr>
            <p:ph type="subTitle" idx="1"/>
          </p:nvPr>
        </p:nvSpPr>
        <p:spPr/>
        <p:txBody>
          <a:bodyPr/>
          <a:lstStyle/>
          <a:p>
            <a:r>
              <a:rPr lang="en-US" altLang="zh-TW" dirty="0" smtClean="0"/>
              <a:t>recursion</a:t>
            </a:r>
            <a:endParaRPr lang="zh-TW" altLang="en-US" dirty="0"/>
          </a:p>
        </p:txBody>
      </p:sp>
    </p:spTree>
    <p:extLst>
      <p:ext uri="{BB962C8B-B14F-4D97-AF65-F5344CB8AC3E}">
        <p14:creationId xmlns:p14="http://schemas.microsoft.com/office/powerpoint/2010/main" val="107671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A21-x^y -simulation</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Find the last three digits of (</a:t>
            </a:r>
            <a:r>
              <a:rPr lang="en-US" altLang="zh-TW" dirty="0" err="1" smtClean="0"/>
              <a:t>x^y</a:t>
            </a:r>
            <a:r>
              <a:rPr lang="en-US" altLang="zh-TW" dirty="0" smtClean="0"/>
              <a:t>)%N, where x,  y, and N are 32-bits positive integers and N&lt;=10000.</a:t>
            </a:r>
          </a:p>
          <a:p>
            <a:r>
              <a:rPr lang="zh-TW" altLang="en-US" dirty="0"/>
              <a:t>此題上學期有</a:t>
            </a:r>
            <a:r>
              <a:rPr lang="zh-TW" altLang="en-US" dirty="0" smtClean="0"/>
              <a:t>教</a:t>
            </a:r>
            <a:r>
              <a:rPr lang="en-US" altLang="zh-TW" dirty="0" smtClean="0"/>
              <a:t>log(y)</a:t>
            </a:r>
            <a:r>
              <a:rPr lang="zh-TW" altLang="en-US" dirty="0" smtClean="0"/>
              <a:t>次乘法的方法，這裡講另一種解法</a:t>
            </a:r>
            <a:endParaRPr lang="en-US" altLang="zh-TW" dirty="0" smtClean="0"/>
          </a:p>
          <a:p>
            <a:r>
              <a:rPr lang="en-US" altLang="zh-TW" dirty="0" smtClean="0"/>
              <a:t>Input format:</a:t>
            </a:r>
            <a:br>
              <a:rPr lang="en-US" altLang="zh-TW" dirty="0" smtClean="0"/>
            </a:br>
            <a:r>
              <a:rPr lang="en-US" altLang="zh-TW" dirty="0" smtClean="0"/>
              <a:t>2</a:t>
            </a:r>
            <a:br>
              <a:rPr lang="en-US" altLang="zh-TW" dirty="0" smtClean="0"/>
            </a:br>
            <a:r>
              <a:rPr lang="en-US" altLang="zh-TW" dirty="0" smtClean="0"/>
              <a:t>2 5 100</a:t>
            </a:r>
            <a:br>
              <a:rPr lang="en-US" altLang="zh-TW" dirty="0" smtClean="0"/>
            </a:br>
            <a:r>
              <a:rPr lang="en-US" altLang="zh-TW" dirty="0" smtClean="0"/>
              <a:t>12345 1 1000</a:t>
            </a:r>
          </a:p>
          <a:p>
            <a:r>
              <a:rPr lang="en-US" altLang="zh-TW" dirty="0" smtClean="0"/>
              <a:t>Output format</a:t>
            </a:r>
            <a:br>
              <a:rPr lang="en-US" altLang="zh-TW" dirty="0" smtClean="0"/>
            </a:br>
            <a:r>
              <a:rPr lang="en-US" altLang="zh-TW" dirty="0" smtClean="0"/>
              <a:t>32</a:t>
            </a:r>
            <a:br>
              <a:rPr lang="en-US" altLang="zh-TW" dirty="0" smtClean="0"/>
            </a:br>
            <a:r>
              <a:rPr lang="en-US" altLang="zh-TW" dirty="0" smtClean="0"/>
              <a:t>345</a:t>
            </a:r>
          </a:p>
          <a:p>
            <a:endParaRPr lang="zh-TW" altLang="en-US" dirty="0"/>
          </a:p>
        </p:txBody>
      </p:sp>
    </p:spTree>
    <p:extLst>
      <p:ext uri="{BB962C8B-B14F-4D97-AF65-F5344CB8AC3E}">
        <p14:creationId xmlns:p14="http://schemas.microsoft.com/office/powerpoint/2010/main" val="27740629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8-queen problem</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8*8</a:t>
            </a:r>
            <a:r>
              <a:rPr lang="zh-TW" altLang="en-US" dirty="0" smtClean="0"/>
              <a:t>的方格棋盤上，皇后可以攻擊八個方位任意距離的格子</a:t>
            </a:r>
            <a:endParaRPr lang="en-US" altLang="zh-TW" dirty="0" smtClean="0"/>
          </a:p>
          <a:p>
            <a:r>
              <a:rPr lang="zh-TW" altLang="en-US" dirty="0" smtClean="0"/>
              <a:t>找出有幾種擺放八皇后而彼此不會互相攻擊的方法</a:t>
            </a:r>
            <a:endParaRPr lang="en-US" altLang="zh-TW" dirty="0" smtClean="0"/>
          </a:p>
          <a:p>
            <a:r>
              <a:rPr lang="zh-TW" altLang="en-US" dirty="0"/>
              <a:t>本</a:t>
            </a:r>
            <a:r>
              <a:rPr lang="zh-TW" altLang="en-US" dirty="0" smtClean="0"/>
              <a:t>習題</a:t>
            </a:r>
            <a:r>
              <a:rPr lang="en-US" altLang="zh-TW" dirty="0" smtClean="0"/>
              <a:t>:</a:t>
            </a:r>
            <a:r>
              <a:rPr lang="zh-TW" altLang="en-US" dirty="0" smtClean="0"/>
              <a:t> 格子各有一個</a:t>
            </a:r>
            <a:r>
              <a:rPr lang="en-US" altLang="zh-TW" dirty="0" smtClean="0"/>
              <a:t>0~9</a:t>
            </a:r>
            <a:r>
              <a:rPr lang="zh-TW" altLang="en-US" dirty="0" smtClean="0"/>
              <a:t>數字，計算</a:t>
            </a:r>
            <a:r>
              <a:rPr lang="zh-TW" altLang="en-US" dirty="0"/>
              <a:t>擺放八</a:t>
            </a:r>
            <a:r>
              <a:rPr lang="zh-TW" altLang="en-US" dirty="0" smtClean="0"/>
              <a:t>皇后的最大和最小總和</a:t>
            </a:r>
            <a:endParaRPr lang="en-US" altLang="zh-TW" dirty="0" smtClean="0"/>
          </a:p>
          <a:p>
            <a:pPr lvl="1"/>
            <a:r>
              <a:rPr lang="en-US" altLang="zh-TW" dirty="0" smtClean="0"/>
              <a:t>Input: the first line is the number of test cases T. Each case consists of an integer N in one line and a N*N matrix. </a:t>
            </a:r>
          </a:p>
          <a:p>
            <a:pPr lvl="1"/>
            <a:r>
              <a:rPr lang="en-US" altLang="zh-TW" dirty="0" smtClean="0"/>
              <a:t>Output: maximum minimum</a:t>
            </a:r>
            <a:r>
              <a:rPr lang="en-US" altLang="zh-TW" smtClean="0"/>
              <a:t/>
            </a:r>
            <a:br>
              <a:rPr lang="en-US" altLang="zh-TW" smtClean="0"/>
            </a:br>
            <a:r>
              <a:rPr lang="en-US" altLang="zh-TW" smtClean="0"/>
              <a:t>one </a:t>
            </a:r>
            <a:r>
              <a:rPr lang="en-US" altLang="zh-TW" dirty="0" smtClean="0"/>
              <a:t>line for one case</a:t>
            </a:r>
            <a:endParaRPr lang="zh-TW" altLang="en-US" dirty="0"/>
          </a:p>
        </p:txBody>
      </p:sp>
    </p:spTree>
    <p:extLst>
      <p:ext uri="{BB962C8B-B14F-4D97-AF65-F5344CB8AC3E}">
        <p14:creationId xmlns:p14="http://schemas.microsoft.com/office/powerpoint/2010/main" val="24591472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Branching algorithm </a:t>
            </a:r>
            <a:r>
              <a:rPr lang="zh-TW" altLang="en-US" dirty="0"/>
              <a:t/>
            </a:r>
            <a:br>
              <a:rPr lang="zh-TW" altLang="en-US"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Also known as tree-searching algorithm</a:t>
            </a:r>
          </a:p>
          <a:p>
            <a:r>
              <a:rPr lang="en-US" altLang="zh-TW" dirty="0" smtClean="0"/>
              <a:t>Many variants: branch-and-bound, branch-and-cut, branch-and-reduce, A* (in AI)</a:t>
            </a:r>
          </a:p>
          <a:p>
            <a:r>
              <a:rPr lang="en-US" altLang="zh-TW" dirty="0" smtClean="0"/>
              <a:t>The solution space is </a:t>
            </a:r>
            <a:r>
              <a:rPr lang="en-US" altLang="zh-TW" dirty="0" smtClean="0">
                <a:solidFill>
                  <a:srgbClr val="FF0000"/>
                </a:solidFill>
              </a:rPr>
              <a:t>partitioned</a:t>
            </a:r>
            <a:r>
              <a:rPr lang="en-US" altLang="zh-TW" dirty="0" smtClean="0"/>
              <a:t> into several cases and each of them is searched recursively.</a:t>
            </a:r>
          </a:p>
          <a:p>
            <a:pPr lvl="1"/>
            <a:r>
              <a:rPr lang="en-US" altLang="zh-TW" dirty="0" smtClean="0"/>
              <a:t>8-queen: the queen at the first row must be one of the 8 columns </a:t>
            </a:r>
          </a:p>
          <a:p>
            <a:pPr lvl="1"/>
            <a:r>
              <a:rPr lang="en-US" altLang="zh-TW" dirty="0" smtClean="0"/>
              <a:t>In general, the </a:t>
            </a:r>
            <a:r>
              <a:rPr lang="en-US" altLang="zh-TW" dirty="0" err="1" smtClean="0"/>
              <a:t>subproblem</a:t>
            </a:r>
            <a:r>
              <a:rPr lang="en-US" altLang="zh-TW" dirty="0" smtClean="0"/>
              <a:t> contains some existing queens and we want to determine the solution with these existing queens.   </a:t>
            </a:r>
          </a:p>
          <a:p>
            <a:endParaRPr lang="zh-TW" altLang="en-US" dirty="0"/>
          </a:p>
        </p:txBody>
      </p:sp>
    </p:spTree>
    <p:extLst>
      <p:ext uri="{BB962C8B-B14F-4D97-AF65-F5344CB8AC3E}">
        <p14:creationId xmlns:p14="http://schemas.microsoft.com/office/powerpoint/2010/main" val="3854358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a:t>
            </a:r>
            <a:r>
              <a:rPr lang="en-US" altLang="zh-TW" dirty="0" err="1" smtClean="0"/>
              <a:t>struture</a:t>
            </a:r>
            <a:endParaRPr lang="zh-TW" altLang="en-US" dirty="0"/>
          </a:p>
        </p:txBody>
      </p:sp>
      <p:sp>
        <p:nvSpPr>
          <p:cNvPr id="3" name="內容版面配置區 2"/>
          <p:cNvSpPr>
            <a:spLocks noGrp="1"/>
          </p:cNvSpPr>
          <p:nvPr>
            <p:ph idx="1"/>
          </p:nvPr>
        </p:nvSpPr>
        <p:spPr/>
        <p:txBody>
          <a:bodyPr/>
          <a:lstStyle/>
          <a:p>
            <a:r>
              <a:rPr lang="en-US" altLang="zh-TW" dirty="0" err="1"/>
              <a:t>typedef</a:t>
            </a:r>
            <a:r>
              <a:rPr lang="en-US" altLang="zh-TW" dirty="0"/>
              <a:t> </a:t>
            </a:r>
            <a:r>
              <a:rPr lang="en-US" altLang="zh-TW" dirty="0" err="1"/>
              <a:t>struct</a:t>
            </a:r>
            <a:r>
              <a:rPr lang="en-US" altLang="zh-TW" dirty="0"/>
              <a:t> {</a:t>
            </a:r>
          </a:p>
          <a:p>
            <a:r>
              <a:rPr lang="en-US" altLang="zh-TW" dirty="0"/>
              <a:t>    </a:t>
            </a:r>
            <a:r>
              <a:rPr lang="en-US" altLang="zh-TW" dirty="0" err="1"/>
              <a:t>int</a:t>
            </a:r>
            <a:r>
              <a:rPr lang="en-US" altLang="zh-TW" dirty="0"/>
              <a:t> row; // which row should be processed</a:t>
            </a:r>
          </a:p>
          <a:p>
            <a:r>
              <a:rPr lang="en-US" altLang="zh-TW" dirty="0"/>
              <a:t>    </a:t>
            </a:r>
            <a:r>
              <a:rPr lang="en-US" altLang="zh-TW" dirty="0" err="1"/>
              <a:t>int</a:t>
            </a:r>
            <a:r>
              <a:rPr lang="en-US" altLang="zh-TW" dirty="0"/>
              <a:t> cost</a:t>
            </a:r>
            <a:r>
              <a:rPr lang="en-US" altLang="zh-TW" dirty="0" smtClean="0"/>
              <a:t>; // the current cost</a:t>
            </a:r>
            <a:endParaRPr lang="en-US" altLang="zh-TW" dirty="0"/>
          </a:p>
          <a:p>
            <a:r>
              <a:rPr lang="en-US" altLang="zh-TW" dirty="0"/>
              <a:t>    short </a:t>
            </a:r>
            <a:r>
              <a:rPr lang="en-US" altLang="zh-TW" dirty="0" err="1"/>
              <a:t>bd</a:t>
            </a:r>
            <a:r>
              <a:rPr lang="en-US" altLang="zh-TW" dirty="0"/>
              <a:t>[N][N]; </a:t>
            </a:r>
            <a:r>
              <a:rPr lang="en-US" altLang="zh-TW" dirty="0" smtClean="0"/>
              <a:t/>
            </a:r>
            <a:br>
              <a:rPr lang="en-US" altLang="zh-TW" dirty="0" smtClean="0"/>
            </a:br>
            <a:r>
              <a:rPr lang="en-US" altLang="zh-TW" dirty="0" smtClean="0"/>
              <a:t>// </a:t>
            </a:r>
            <a:r>
              <a:rPr lang="en-US" altLang="zh-TW" dirty="0"/>
              <a:t>1 for </a:t>
            </a:r>
            <a:r>
              <a:rPr lang="en-US" altLang="zh-TW" dirty="0" smtClean="0"/>
              <a:t>allowed, 0=forbidden, 2=queen</a:t>
            </a:r>
            <a:endParaRPr lang="en-US" altLang="zh-TW" dirty="0"/>
          </a:p>
          <a:p>
            <a:r>
              <a:rPr lang="en-US" altLang="zh-TW" dirty="0"/>
              <a:t>} BOARD;</a:t>
            </a:r>
            <a:endParaRPr lang="zh-TW" altLang="en-US" dirty="0"/>
          </a:p>
        </p:txBody>
      </p:sp>
    </p:spTree>
    <p:extLst>
      <p:ext uri="{BB962C8B-B14F-4D97-AF65-F5344CB8AC3E}">
        <p14:creationId xmlns:p14="http://schemas.microsoft.com/office/powerpoint/2010/main" val="8404735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3491880" y="26064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sp>
        <p:nvSpPr>
          <p:cNvPr id="5" name="文字方塊 4"/>
          <p:cNvSpPr txBox="1"/>
          <p:nvPr/>
        </p:nvSpPr>
        <p:spPr>
          <a:xfrm>
            <a:off x="4932040" y="548680"/>
            <a:ext cx="1495409" cy="369332"/>
          </a:xfrm>
          <a:prstGeom prst="rect">
            <a:avLst/>
          </a:prstGeom>
          <a:noFill/>
        </p:spPr>
        <p:txBody>
          <a:bodyPr wrap="none" rtlCol="0">
            <a:spAutoFit/>
          </a:bodyPr>
          <a:lstStyle/>
          <a:p>
            <a:r>
              <a:rPr lang="en-US" altLang="zh-TW" dirty="0" smtClean="0"/>
              <a:t>Row=0,cost=0</a:t>
            </a:r>
            <a:endParaRPr lang="zh-TW" altLang="en-US" dirty="0"/>
          </a:p>
        </p:txBody>
      </p:sp>
      <p:graphicFrame>
        <p:nvGraphicFramePr>
          <p:cNvPr id="6" name="內容版面配置區 3"/>
          <p:cNvGraphicFramePr>
            <a:graphicFrameLocks noGrp="1"/>
          </p:cNvGraphicFramePr>
          <p:nvPr>
            <p:ph idx="1"/>
            <p:extLst/>
          </p:nvPr>
        </p:nvGraphicFramePr>
        <p:xfrm>
          <a:off x="755576" y="1772816"/>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7" name="內容版面配置區 3"/>
          <p:cNvGraphicFramePr>
            <a:graphicFrameLocks noGrp="1"/>
          </p:cNvGraphicFramePr>
          <p:nvPr>
            <p:ph idx="1"/>
            <p:extLst/>
          </p:nvPr>
        </p:nvGraphicFramePr>
        <p:xfrm>
          <a:off x="2699792" y="1772816"/>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graphicFrame>
        <p:nvGraphicFramePr>
          <p:cNvPr id="8" name="內容版面配置區 3"/>
          <p:cNvGraphicFramePr>
            <a:graphicFrameLocks noGrp="1"/>
          </p:cNvGraphicFramePr>
          <p:nvPr>
            <p:ph idx="1"/>
            <p:extLst/>
          </p:nvPr>
        </p:nvGraphicFramePr>
        <p:xfrm>
          <a:off x="4716016" y="1844824"/>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graphicFrame>
        <p:nvGraphicFramePr>
          <p:cNvPr id="9" name="內容版面配置區 3"/>
          <p:cNvGraphicFramePr>
            <a:graphicFrameLocks noGrp="1"/>
          </p:cNvGraphicFramePr>
          <p:nvPr>
            <p:ph idx="1"/>
            <p:extLst/>
          </p:nvPr>
        </p:nvGraphicFramePr>
        <p:xfrm>
          <a:off x="6804248" y="1844824"/>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10" name="內容版面配置區 3"/>
          <p:cNvGraphicFramePr>
            <a:graphicFrameLocks/>
          </p:cNvGraphicFramePr>
          <p:nvPr>
            <p:extLst/>
          </p:nvPr>
        </p:nvGraphicFramePr>
        <p:xfrm>
          <a:off x="179512"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11" name="內容版面配置區 3"/>
          <p:cNvGraphicFramePr>
            <a:graphicFrameLocks/>
          </p:cNvGraphicFramePr>
          <p:nvPr>
            <p:extLst/>
          </p:nvPr>
        </p:nvGraphicFramePr>
        <p:xfrm>
          <a:off x="1691680"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13" name="直線單箭頭接點 12"/>
          <p:cNvCxnSpPr>
            <a:endCxn id="6" idx="0"/>
          </p:cNvCxnSpPr>
          <p:nvPr/>
        </p:nvCxnSpPr>
        <p:spPr>
          <a:xfrm flipH="1">
            <a:off x="1367644" y="1484784"/>
            <a:ext cx="270030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7" idx="0"/>
          </p:cNvCxnSpPr>
          <p:nvPr/>
        </p:nvCxnSpPr>
        <p:spPr>
          <a:xfrm flipH="1">
            <a:off x="3311860" y="1484784"/>
            <a:ext cx="75608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8" idx="0"/>
          </p:cNvCxnSpPr>
          <p:nvPr/>
        </p:nvCxnSpPr>
        <p:spPr>
          <a:xfrm>
            <a:off x="4067944" y="1484784"/>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067944" y="1484784"/>
            <a:ext cx="32403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0"/>
          </p:cNvCxnSpPr>
          <p:nvPr/>
        </p:nvCxnSpPr>
        <p:spPr>
          <a:xfrm flipH="1">
            <a:off x="791580" y="3068960"/>
            <a:ext cx="5760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1" idx="0"/>
          </p:cNvCxnSpPr>
          <p:nvPr/>
        </p:nvCxnSpPr>
        <p:spPr>
          <a:xfrm>
            <a:off x="1367644" y="3068960"/>
            <a:ext cx="93610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791580" y="47971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57555" y="5189666"/>
            <a:ext cx="772969" cy="369332"/>
          </a:xfrm>
          <a:prstGeom prst="rect">
            <a:avLst/>
          </a:prstGeom>
          <a:noFill/>
        </p:spPr>
        <p:txBody>
          <a:bodyPr wrap="none" rtlCol="0">
            <a:spAutoFit/>
          </a:bodyPr>
          <a:lstStyle/>
          <a:p>
            <a:r>
              <a:rPr lang="en-US" altLang="zh-TW" dirty="0" smtClean="0"/>
              <a:t>No sol</a:t>
            </a:r>
            <a:endParaRPr lang="zh-TW" altLang="en-US" dirty="0"/>
          </a:p>
        </p:txBody>
      </p:sp>
      <p:graphicFrame>
        <p:nvGraphicFramePr>
          <p:cNvPr id="27" name="內容版面配置區 3"/>
          <p:cNvGraphicFramePr>
            <a:graphicFrameLocks/>
          </p:cNvGraphicFramePr>
          <p:nvPr>
            <p:extLst/>
          </p:nvPr>
        </p:nvGraphicFramePr>
        <p:xfrm>
          <a:off x="1691680" y="522907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29" name="直線單箭頭接點 28"/>
          <p:cNvCxnSpPr>
            <a:endCxn id="27" idx="0"/>
          </p:cNvCxnSpPr>
          <p:nvPr/>
        </p:nvCxnSpPr>
        <p:spPr>
          <a:xfrm>
            <a:off x="2303748" y="4797152"/>
            <a:ext cx="0" cy="431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2323220" y="64979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endCxn id="34" idx="0"/>
          </p:cNvCxnSpPr>
          <p:nvPr/>
        </p:nvCxnSpPr>
        <p:spPr>
          <a:xfrm>
            <a:off x="3311860" y="3068960"/>
            <a:ext cx="6484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內容版面配置區 3"/>
          <p:cNvGraphicFramePr>
            <a:graphicFrameLocks noGrp="1"/>
          </p:cNvGraphicFramePr>
          <p:nvPr>
            <p:ph idx="1"/>
            <p:extLst/>
          </p:nvPr>
        </p:nvGraphicFramePr>
        <p:xfrm>
          <a:off x="3348256"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36" name="內容版面配置區 3"/>
          <p:cNvGraphicFramePr>
            <a:graphicFrameLocks noGrp="1"/>
          </p:cNvGraphicFramePr>
          <p:nvPr>
            <p:ph idx="1"/>
            <p:extLst/>
          </p:nvPr>
        </p:nvGraphicFramePr>
        <p:xfrm>
          <a:off x="3455876" y="519859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37" name="內容版面配置區 3"/>
          <p:cNvGraphicFramePr>
            <a:graphicFrameLocks noGrp="1"/>
          </p:cNvGraphicFramePr>
          <p:nvPr>
            <p:ph idx="1"/>
            <p:extLst/>
          </p:nvPr>
        </p:nvGraphicFramePr>
        <p:xfrm>
          <a:off x="5328084" y="522907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39" name="直線單箭頭接點 38"/>
          <p:cNvCxnSpPr>
            <a:endCxn id="36" idx="0"/>
          </p:cNvCxnSpPr>
          <p:nvPr/>
        </p:nvCxnSpPr>
        <p:spPr>
          <a:xfrm>
            <a:off x="3960324" y="4797152"/>
            <a:ext cx="107620" cy="401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endCxn id="37" idx="1"/>
          </p:cNvCxnSpPr>
          <p:nvPr/>
        </p:nvCxnSpPr>
        <p:spPr>
          <a:xfrm flipV="1">
            <a:off x="4698014" y="5838678"/>
            <a:ext cx="630070" cy="38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6660232" y="5838678"/>
            <a:ext cx="360040" cy="19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7164288" y="5718135"/>
            <a:ext cx="958917" cy="369332"/>
          </a:xfrm>
          <a:prstGeom prst="rect">
            <a:avLst/>
          </a:prstGeom>
          <a:noFill/>
        </p:spPr>
        <p:txBody>
          <a:bodyPr wrap="none" rtlCol="0">
            <a:spAutoFit/>
          </a:bodyPr>
          <a:lstStyle/>
          <a:p>
            <a:r>
              <a:rPr lang="en-US" altLang="zh-TW" dirty="0" smtClean="0"/>
              <a:t>Valid sol</a:t>
            </a:r>
            <a:endParaRPr lang="zh-TW" altLang="en-US" dirty="0"/>
          </a:p>
        </p:txBody>
      </p:sp>
    </p:spTree>
    <p:extLst>
      <p:ext uri="{BB962C8B-B14F-4D97-AF65-F5344CB8AC3E}">
        <p14:creationId xmlns:p14="http://schemas.microsoft.com/office/powerpoint/2010/main" val="12094250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332656"/>
            <a:ext cx="8229600" cy="5793507"/>
          </a:xfrm>
        </p:spPr>
        <p:txBody>
          <a:bodyPr>
            <a:normAutofit fontScale="70000" lnSpcReduction="20000"/>
          </a:bodyPr>
          <a:lstStyle/>
          <a:p>
            <a:r>
              <a:rPr lang="en-US" altLang="zh-TW" dirty="0"/>
              <a:t>void rec(BOARD </a:t>
            </a:r>
            <a:r>
              <a:rPr lang="en-US" altLang="zh-TW" dirty="0" err="1"/>
              <a:t>b,int</a:t>
            </a:r>
            <a:r>
              <a:rPr lang="en-US" altLang="zh-TW" dirty="0"/>
              <a:t> n) {</a:t>
            </a:r>
          </a:p>
          <a:p>
            <a:r>
              <a:rPr lang="en-US" altLang="zh-TW" dirty="0" smtClean="0"/>
              <a:t>    BOARD </a:t>
            </a:r>
            <a:r>
              <a:rPr lang="en-US" altLang="zh-TW" dirty="0"/>
              <a:t>t;</a:t>
            </a:r>
          </a:p>
          <a:p>
            <a:r>
              <a:rPr lang="en-US" altLang="zh-TW" dirty="0"/>
              <a:t>    if (</a:t>
            </a:r>
            <a:r>
              <a:rPr lang="en-US" altLang="zh-TW" dirty="0" err="1"/>
              <a:t>b.row</a:t>
            </a:r>
            <a:r>
              <a:rPr lang="en-US" altLang="zh-TW" dirty="0"/>
              <a:t>==n) {</a:t>
            </a:r>
          </a:p>
          <a:p>
            <a:r>
              <a:rPr lang="en-US" altLang="zh-TW" dirty="0"/>
              <a:t>        </a:t>
            </a:r>
            <a:r>
              <a:rPr lang="en-US" altLang="zh-TW" dirty="0" smtClean="0"/>
              <a:t>this is a valid solution. </a:t>
            </a:r>
            <a:br>
              <a:rPr lang="en-US" altLang="zh-TW" dirty="0" smtClean="0"/>
            </a:br>
            <a:r>
              <a:rPr lang="en-US" altLang="zh-TW" dirty="0" smtClean="0"/>
              <a:t>        Update the answer if possible. </a:t>
            </a:r>
            <a:r>
              <a:rPr lang="en-US" altLang="zh-TW" dirty="0" err="1" smtClean="0"/>
              <a:t>E.q</a:t>
            </a:r>
            <a:r>
              <a:rPr lang="en-US" altLang="zh-TW" dirty="0" smtClean="0"/>
              <a:t>. total++;}</a:t>
            </a:r>
            <a:endParaRPr lang="en-US" altLang="zh-TW" dirty="0"/>
          </a:p>
          <a:p>
            <a:r>
              <a:rPr lang="en-US" altLang="zh-TW" dirty="0"/>
              <a:t>    for (</a:t>
            </a:r>
            <a:r>
              <a:rPr lang="en-US" altLang="zh-TW" dirty="0" err="1"/>
              <a:t>i</a:t>
            </a:r>
            <a:r>
              <a:rPr lang="en-US" altLang="zh-TW" dirty="0"/>
              <a:t>=0;i&lt;</a:t>
            </a:r>
            <a:r>
              <a:rPr lang="en-US" altLang="zh-TW" dirty="0" err="1"/>
              <a:t>n;i</a:t>
            </a:r>
            <a:r>
              <a:rPr lang="en-US" altLang="zh-TW" dirty="0" smtClean="0"/>
              <a:t>++) </a:t>
            </a:r>
          </a:p>
          <a:p>
            <a:r>
              <a:rPr lang="en-US" altLang="zh-TW" dirty="0"/>
              <a:t> </a:t>
            </a:r>
            <a:r>
              <a:rPr lang="en-US" altLang="zh-TW" dirty="0" smtClean="0"/>
              <a:t>          if </a:t>
            </a:r>
            <a:r>
              <a:rPr lang="en-US" altLang="zh-TW" dirty="0"/>
              <a:t>(b.bd[</a:t>
            </a:r>
            <a:r>
              <a:rPr lang="en-US" altLang="zh-TW" dirty="0" err="1"/>
              <a:t>b.row</a:t>
            </a:r>
            <a:r>
              <a:rPr lang="en-US" altLang="zh-TW" dirty="0"/>
              <a:t>][</a:t>
            </a:r>
            <a:r>
              <a:rPr lang="en-US" altLang="zh-TW" dirty="0" err="1"/>
              <a:t>i</a:t>
            </a:r>
            <a:r>
              <a:rPr lang="en-US" altLang="zh-TW" dirty="0"/>
              <a:t>]) </a:t>
            </a:r>
            <a:r>
              <a:rPr lang="en-US" altLang="zh-TW" dirty="0" smtClean="0"/>
              <a:t>{</a:t>
            </a:r>
            <a:r>
              <a:rPr lang="en-US" altLang="zh-TW" dirty="0"/>
              <a:t>//for each valid cell in this row</a:t>
            </a:r>
          </a:p>
          <a:p>
            <a:r>
              <a:rPr lang="en-US" altLang="zh-TW" dirty="0" smtClean="0"/>
              <a:t>                </a:t>
            </a:r>
            <a:r>
              <a:rPr lang="en-US" altLang="zh-TW" dirty="0"/>
              <a:t>t=b; </a:t>
            </a:r>
            <a:r>
              <a:rPr lang="en-US" altLang="zh-TW" dirty="0" smtClean="0"/>
              <a:t/>
            </a:r>
            <a:br>
              <a:rPr lang="en-US" altLang="zh-TW" dirty="0" smtClean="0"/>
            </a:br>
            <a:r>
              <a:rPr lang="en-US" altLang="zh-TW" dirty="0" smtClean="0"/>
              <a:t>                </a:t>
            </a:r>
            <a:r>
              <a:rPr lang="en-US" altLang="zh-TW" dirty="0"/>
              <a:t>t.bd[</a:t>
            </a:r>
            <a:r>
              <a:rPr lang="en-US" altLang="zh-TW" dirty="0" err="1"/>
              <a:t>t.row</a:t>
            </a:r>
            <a:r>
              <a:rPr lang="en-US" altLang="zh-TW" dirty="0"/>
              <a:t>][</a:t>
            </a:r>
            <a:r>
              <a:rPr lang="en-US" altLang="zh-TW" dirty="0" err="1"/>
              <a:t>i</a:t>
            </a:r>
            <a:r>
              <a:rPr lang="en-US" altLang="zh-TW" dirty="0"/>
              <a:t>]=2</a:t>
            </a:r>
            <a:r>
              <a:rPr lang="en-US" altLang="zh-TW" dirty="0" smtClean="0"/>
              <a:t>;</a:t>
            </a:r>
            <a:r>
              <a:rPr lang="zh-TW" altLang="en-US" dirty="0" smtClean="0"/>
              <a:t> </a:t>
            </a:r>
            <a:r>
              <a:rPr lang="en-US" altLang="zh-TW" dirty="0" smtClean="0"/>
              <a:t>// </a:t>
            </a:r>
            <a:r>
              <a:rPr lang="zh-TW" altLang="en-US" dirty="0" smtClean="0"/>
              <a:t>將</a:t>
            </a:r>
            <a:r>
              <a:rPr lang="en-US" altLang="zh-TW" dirty="0" smtClean="0"/>
              <a:t>queen</a:t>
            </a:r>
            <a:r>
              <a:rPr lang="zh-TW" altLang="en-US" dirty="0" smtClean="0"/>
              <a:t>放入此處 </a:t>
            </a:r>
            <a:r>
              <a:rPr lang="en-US" altLang="zh-TW" dirty="0" smtClean="0"/>
              <a:t/>
            </a:r>
            <a:br>
              <a:rPr lang="en-US" altLang="zh-TW" dirty="0" smtClean="0"/>
            </a:br>
            <a:r>
              <a:rPr lang="en-US" altLang="zh-TW" dirty="0" smtClean="0"/>
              <a:t>                </a:t>
            </a:r>
            <a:r>
              <a:rPr lang="en-US" altLang="zh-TW" dirty="0" err="1" smtClean="0"/>
              <a:t>t.row</a:t>
            </a:r>
            <a:r>
              <a:rPr lang="en-US" altLang="zh-TW" dirty="0" smtClean="0"/>
              <a:t>++; </a:t>
            </a:r>
            <a:r>
              <a:rPr lang="zh-TW" altLang="en-US" dirty="0" smtClean="0"/>
              <a:t>以及其他</a:t>
            </a:r>
            <a:endParaRPr lang="en-US" altLang="zh-TW" dirty="0"/>
          </a:p>
          <a:p>
            <a:r>
              <a:rPr lang="en-US" altLang="zh-TW" dirty="0"/>
              <a:t>            </a:t>
            </a:r>
            <a:r>
              <a:rPr lang="en-US" altLang="zh-TW" dirty="0" smtClean="0"/>
              <a:t>    for </a:t>
            </a:r>
            <a:r>
              <a:rPr lang="en-US" altLang="zh-TW" dirty="0"/>
              <a:t>(j=</a:t>
            </a:r>
            <a:r>
              <a:rPr lang="en-US" altLang="zh-TW" dirty="0" err="1"/>
              <a:t>t.row;j</a:t>
            </a:r>
            <a:r>
              <a:rPr lang="en-US" altLang="zh-TW" dirty="0"/>
              <a:t>&lt;</a:t>
            </a:r>
            <a:r>
              <a:rPr lang="en-US" altLang="zh-TW" dirty="0" err="1"/>
              <a:t>n;j</a:t>
            </a:r>
            <a:r>
              <a:rPr lang="en-US" altLang="zh-TW" dirty="0"/>
              <a:t>++) t.bd[j][</a:t>
            </a:r>
            <a:r>
              <a:rPr lang="en-US" altLang="zh-TW" dirty="0" err="1"/>
              <a:t>i</a:t>
            </a:r>
            <a:r>
              <a:rPr lang="en-US" altLang="zh-TW" dirty="0"/>
              <a:t>]=0</a:t>
            </a:r>
            <a:r>
              <a:rPr lang="en-US" altLang="zh-TW" dirty="0" smtClean="0"/>
              <a:t>;  //</a:t>
            </a:r>
            <a:r>
              <a:rPr lang="zh-TW" altLang="en-US" dirty="0" smtClean="0"/>
              <a:t>將該行設成</a:t>
            </a:r>
            <a:r>
              <a:rPr lang="en-US" altLang="zh-TW" dirty="0" smtClean="0"/>
              <a:t>forbidden</a:t>
            </a:r>
            <a:endParaRPr lang="en-US" altLang="zh-TW" dirty="0"/>
          </a:p>
          <a:p>
            <a:r>
              <a:rPr lang="en-US" altLang="zh-TW" dirty="0" smtClean="0"/>
              <a:t>                //</a:t>
            </a:r>
            <a:r>
              <a:rPr lang="zh-TW" altLang="en-US" dirty="0" smtClean="0"/>
              <a:t>兩個對角線也設</a:t>
            </a:r>
            <a:r>
              <a:rPr lang="en-US" altLang="zh-TW" dirty="0" smtClean="0"/>
              <a:t>forbidden</a:t>
            </a:r>
            <a:endParaRPr lang="en-US" altLang="zh-TW" dirty="0"/>
          </a:p>
          <a:p>
            <a:r>
              <a:rPr lang="en-US" altLang="zh-TW" dirty="0"/>
              <a:t>            </a:t>
            </a:r>
            <a:r>
              <a:rPr lang="en-US" altLang="zh-TW" dirty="0" smtClean="0"/>
              <a:t>    rec(</a:t>
            </a:r>
            <a:r>
              <a:rPr lang="en-US" altLang="zh-TW" dirty="0" err="1" smtClean="0"/>
              <a:t>t,n</a:t>
            </a:r>
            <a:r>
              <a:rPr lang="en-US" altLang="zh-TW" dirty="0" smtClean="0"/>
              <a:t>); //</a:t>
            </a:r>
            <a:r>
              <a:rPr lang="zh-TW" altLang="en-US" dirty="0" smtClean="0"/>
              <a:t>遞迴呼叫</a:t>
            </a:r>
            <a:endParaRPr lang="en-US" altLang="zh-TW" dirty="0"/>
          </a:p>
          <a:p>
            <a:r>
              <a:rPr lang="en-US" altLang="zh-TW" dirty="0"/>
              <a:t>        };</a:t>
            </a:r>
          </a:p>
          <a:p>
            <a:r>
              <a:rPr lang="en-US" altLang="zh-TW" dirty="0"/>
              <a:t>}</a:t>
            </a:r>
          </a:p>
          <a:p>
            <a:endParaRPr lang="zh-TW" altLang="en-US" dirty="0"/>
          </a:p>
        </p:txBody>
      </p:sp>
    </p:spTree>
    <p:extLst>
      <p:ext uri="{BB962C8B-B14F-4D97-AF65-F5344CB8AC3E}">
        <p14:creationId xmlns:p14="http://schemas.microsoft.com/office/powerpoint/2010/main" val="22340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en-US" dirty="0" smtClean="0"/>
              <a:t>連續乘求</a:t>
            </a:r>
            <a:r>
              <a:rPr lang="en-US" altLang="zh-TW" dirty="0" err="1" smtClean="0"/>
              <a:t>x^y</a:t>
            </a:r>
            <a:r>
              <a:rPr lang="zh-TW" altLang="en-US" dirty="0" smtClean="0"/>
              <a:t>再取餘數，會爆</a:t>
            </a:r>
            <a:endParaRPr lang="en-US" altLang="zh-TW" dirty="0" smtClean="0"/>
          </a:p>
          <a:p>
            <a:pPr lvl="1"/>
            <a:r>
              <a:rPr lang="zh-TW" altLang="en-US" dirty="0"/>
              <a:t>每乘</a:t>
            </a:r>
            <a:r>
              <a:rPr lang="zh-TW" altLang="en-US" dirty="0" smtClean="0"/>
              <a:t>一次取一次餘數</a:t>
            </a:r>
            <a:r>
              <a:rPr lang="en-US" altLang="zh-TW" dirty="0" smtClean="0"/>
              <a:t/>
            </a:r>
            <a:br>
              <a:rPr lang="en-US" altLang="zh-TW" dirty="0" smtClean="0"/>
            </a:br>
            <a:r>
              <a:rPr lang="zh-TW" altLang="en-US" dirty="0" smtClean="0"/>
              <a:t>想想看</a:t>
            </a:r>
            <a:r>
              <a:rPr lang="en-US" altLang="zh-TW" dirty="0" smtClean="0"/>
              <a:t>12345*34567</a:t>
            </a:r>
            <a:r>
              <a:rPr lang="zh-TW" altLang="en-US" dirty="0" smtClean="0"/>
              <a:t>的個位數</a:t>
            </a:r>
            <a:endParaRPr lang="en-US" altLang="zh-TW" dirty="0" smtClean="0"/>
          </a:p>
          <a:p>
            <a:pPr lvl="1"/>
            <a:r>
              <a:rPr lang="zh-TW" altLang="en-US" dirty="0" smtClean="0"/>
              <a:t>如果</a:t>
            </a:r>
            <a:r>
              <a:rPr lang="en-US" altLang="zh-TW" dirty="0" smtClean="0"/>
              <a:t>y</a:t>
            </a:r>
            <a:r>
              <a:rPr lang="zh-TW" altLang="en-US" dirty="0" smtClean="0"/>
              <a:t>太大，乘法迴圈執行</a:t>
            </a:r>
            <a:r>
              <a:rPr lang="en-US" altLang="zh-TW" dirty="0" smtClean="0"/>
              <a:t>y</a:t>
            </a:r>
            <a:r>
              <a:rPr lang="zh-TW" altLang="en-US" dirty="0" smtClean="0"/>
              <a:t>次太慢</a:t>
            </a:r>
            <a:endParaRPr lang="en-US" altLang="zh-TW" dirty="0" smtClean="0"/>
          </a:p>
          <a:p>
            <a:pPr lvl="1"/>
            <a:r>
              <a:rPr lang="en-US" altLang="zh-TW" dirty="0" smtClean="0"/>
              <a:t>%N</a:t>
            </a:r>
            <a:r>
              <a:rPr lang="zh-TW" altLang="en-US" dirty="0" smtClean="0"/>
              <a:t>只有</a:t>
            </a:r>
            <a:r>
              <a:rPr lang="en-US" altLang="zh-TW" dirty="0" smtClean="0"/>
              <a:t>N</a:t>
            </a:r>
            <a:r>
              <a:rPr lang="zh-TW" altLang="en-US" dirty="0" smtClean="0"/>
              <a:t>種可能，如果相同的數乘下去也會一樣</a:t>
            </a:r>
            <a:endParaRPr lang="en-US" altLang="zh-TW" dirty="0" smtClean="0"/>
          </a:p>
          <a:p>
            <a:pPr lvl="2"/>
            <a:r>
              <a:rPr lang="zh-TW" altLang="en-US" dirty="0"/>
              <a:t>最多</a:t>
            </a:r>
            <a:r>
              <a:rPr lang="zh-TW" altLang="en-US" dirty="0" smtClean="0"/>
              <a:t>是長度</a:t>
            </a:r>
            <a:r>
              <a:rPr lang="en-US" altLang="zh-TW" dirty="0" smtClean="0"/>
              <a:t>N</a:t>
            </a:r>
            <a:r>
              <a:rPr lang="zh-TW" altLang="en-US" dirty="0" smtClean="0"/>
              <a:t>的循環</a:t>
            </a:r>
            <a:endParaRPr lang="en-US" altLang="zh-TW" dirty="0" smtClean="0"/>
          </a:p>
          <a:p>
            <a:pPr lvl="2"/>
            <a:r>
              <a:rPr lang="zh-TW" altLang="en-US" dirty="0" smtClean="0"/>
              <a:t>找出第</a:t>
            </a:r>
            <a:r>
              <a:rPr lang="en-US" altLang="zh-TW" dirty="0" err="1" smtClean="0"/>
              <a:t>i</a:t>
            </a:r>
            <a:r>
              <a:rPr lang="zh-TW" altLang="en-US" dirty="0" smtClean="0"/>
              <a:t>到第</a:t>
            </a:r>
            <a:r>
              <a:rPr lang="en-US" altLang="zh-TW" dirty="0" smtClean="0"/>
              <a:t>j</a:t>
            </a:r>
            <a:r>
              <a:rPr lang="zh-TW" altLang="en-US" dirty="0" smtClean="0"/>
              <a:t>次循環</a:t>
            </a:r>
            <a:r>
              <a:rPr lang="en-US" altLang="zh-TW" dirty="0" smtClean="0"/>
              <a:t>=&gt;cycle length=j-I</a:t>
            </a:r>
          </a:p>
          <a:p>
            <a:pPr lvl="2"/>
            <a:r>
              <a:rPr lang="zh-TW" altLang="en-US" dirty="0" smtClean="0"/>
              <a:t>答案是第  </a:t>
            </a:r>
            <a:r>
              <a:rPr lang="en-US" altLang="zh-TW" dirty="0" err="1" smtClean="0"/>
              <a:t>i</a:t>
            </a:r>
            <a:r>
              <a:rPr lang="en-US" altLang="zh-TW" dirty="0" smtClean="0"/>
              <a:t>+(m-</a:t>
            </a:r>
            <a:r>
              <a:rPr lang="en-US" altLang="zh-TW" dirty="0" err="1" smtClean="0"/>
              <a:t>i</a:t>
            </a:r>
            <a:r>
              <a:rPr lang="en-US" altLang="zh-TW" dirty="0" smtClean="0"/>
              <a:t>)%(j-</a:t>
            </a:r>
            <a:r>
              <a:rPr lang="en-US" altLang="zh-TW" dirty="0" err="1" smtClean="0"/>
              <a:t>i</a:t>
            </a:r>
            <a:r>
              <a:rPr lang="en-US" altLang="zh-TW" dirty="0" smtClean="0"/>
              <a:t>) </a:t>
            </a:r>
            <a:r>
              <a:rPr lang="zh-TW" altLang="en-US" dirty="0" smtClean="0"/>
              <a:t>次出現的數</a:t>
            </a:r>
            <a:endParaRPr lang="en-US" altLang="zh-TW" dirty="0" smtClean="0"/>
          </a:p>
          <a:p>
            <a:pPr lvl="2"/>
            <a:r>
              <a:rPr lang="zh-TW" altLang="en-US" dirty="0"/>
              <a:t>需要知道</a:t>
            </a:r>
            <a:r>
              <a:rPr lang="zh-TW" altLang="en-US" dirty="0" smtClean="0"/>
              <a:t>第</a:t>
            </a:r>
            <a:r>
              <a:rPr lang="en-US" altLang="zh-TW" dirty="0" smtClean="0"/>
              <a:t>x</a:t>
            </a:r>
            <a:r>
              <a:rPr lang="zh-TW" altLang="en-US" dirty="0" smtClean="0"/>
              <a:t>次出現</a:t>
            </a:r>
            <a:r>
              <a:rPr lang="en-US" altLang="zh-TW" dirty="0" smtClean="0"/>
              <a:t>y</a:t>
            </a:r>
            <a:r>
              <a:rPr lang="zh-TW" altLang="en-US" dirty="0" smtClean="0"/>
              <a:t>，也要記</a:t>
            </a:r>
            <a:r>
              <a:rPr lang="en-US" altLang="zh-TW" dirty="0" smtClean="0"/>
              <a:t>y</a:t>
            </a:r>
            <a:r>
              <a:rPr lang="zh-TW" altLang="en-US" dirty="0" smtClean="0"/>
              <a:t>出現在第</a:t>
            </a:r>
            <a:r>
              <a:rPr lang="en-US" altLang="zh-TW" dirty="0" smtClean="0"/>
              <a:t>x</a:t>
            </a:r>
            <a:r>
              <a:rPr lang="zh-TW" altLang="en-US" dirty="0" smtClean="0"/>
              <a:t>次</a:t>
            </a:r>
            <a:endParaRPr lang="en-US" altLang="zh-TW" dirty="0" smtClean="0"/>
          </a:p>
          <a:p>
            <a:pPr lvl="3"/>
            <a:r>
              <a:rPr lang="zh-TW" altLang="en-US" dirty="0"/>
              <a:t>兩個陣列</a:t>
            </a:r>
          </a:p>
        </p:txBody>
      </p:sp>
    </p:spTree>
    <p:extLst>
      <p:ext uri="{BB962C8B-B14F-4D97-AF65-F5344CB8AC3E}">
        <p14:creationId xmlns:p14="http://schemas.microsoft.com/office/powerpoint/2010/main" val="429459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b01: Binary </a:t>
            </a:r>
            <a:r>
              <a:rPr lang="en-US" altLang="zh-TW" dirty="0" smtClean="0"/>
              <a:t>Conversion -simulation</a:t>
            </a:r>
            <a:endParaRPr lang="zh-TW" altLang="en-US" dirty="0"/>
          </a:p>
        </p:txBody>
      </p:sp>
      <p:sp>
        <p:nvSpPr>
          <p:cNvPr id="3" name="內容版面配置區 2"/>
          <p:cNvSpPr>
            <a:spLocks noGrp="1"/>
          </p:cNvSpPr>
          <p:nvPr>
            <p:ph idx="1"/>
          </p:nvPr>
        </p:nvSpPr>
        <p:spPr/>
        <p:txBody>
          <a:bodyPr>
            <a:noAutofit/>
          </a:bodyPr>
          <a:lstStyle/>
          <a:p>
            <a:r>
              <a:rPr lang="zh-TW" altLang="zh-TW" sz="2000" dirty="0"/>
              <a:t>本題基本上是</a:t>
            </a:r>
            <a:r>
              <a:rPr lang="zh-TW" altLang="zh-TW" sz="2000" dirty="0" smtClean="0"/>
              <a:t>二進</a:t>
            </a:r>
            <a:r>
              <a:rPr lang="zh-TW" altLang="en-US" sz="2000" dirty="0" smtClean="0"/>
              <a:t>位</a:t>
            </a:r>
            <a:r>
              <a:rPr lang="zh-TW" altLang="zh-TW" sz="2000" dirty="0" smtClean="0"/>
              <a:t>字串</a:t>
            </a:r>
            <a:r>
              <a:rPr lang="zh-TW" altLang="zh-TW" sz="2000" dirty="0"/>
              <a:t>轉</a:t>
            </a:r>
            <a:r>
              <a:rPr lang="zh-TW" altLang="zh-TW" sz="2000" dirty="0" smtClean="0"/>
              <a:t>整數</a:t>
            </a:r>
            <a:r>
              <a:rPr lang="zh-TW" altLang="en-US" sz="2000" dirty="0" smtClean="0"/>
              <a:t>，</a:t>
            </a:r>
            <a:r>
              <a:rPr lang="zh-TW" altLang="zh-TW" sz="2000" dirty="0" smtClean="0"/>
              <a:t>加法</a:t>
            </a:r>
            <a:r>
              <a:rPr lang="zh-TW" altLang="zh-TW" sz="2000" dirty="0"/>
              <a:t>沒有大數運算</a:t>
            </a:r>
          </a:p>
          <a:p>
            <a:pPr lvl="1"/>
            <a:r>
              <a:rPr lang="zh-TW" altLang="zh-TW" sz="1600" dirty="0" smtClean="0"/>
              <a:t>測</a:t>
            </a:r>
            <a:r>
              <a:rPr lang="zh-TW" altLang="zh-TW" sz="1600" dirty="0"/>
              <a:t>資讀取</a:t>
            </a:r>
            <a:r>
              <a:rPr lang="en-US" altLang="zh-TW" sz="1600" dirty="0" smtClean="0"/>
              <a:t>:</a:t>
            </a:r>
            <a:r>
              <a:rPr lang="zh-TW" altLang="en-US" sz="1600" dirty="0" smtClean="0"/>
              <a:t> </a:t>
            </a:r>
            <a:r>
              <a:rPr lang="en-US" altLang="zh-TW" sz="1600" dirty="0" smtClean="0"/>
              <a:t>***</a:t>
            </a:r>
            <a:r>
              <a:rPr lang="zh-TW" altLang="zh-TW" sz="1600" dirty="0"/>
              <a:t>自我測試時</a:t>
            </a:r>
            <a:r>
              <a:rPr lang="en-US" altLang="zh-TW" sz="1600" dirty="0"/>
              <a:t>(debug), </a:t>
            </a:r>
            <a:r>
              <a:rPr lang="zh-TW" altLang="zh-TW" sz="1600" dirty="0"/>
              <a:t>如果沒把握</a:t>
            </a:r>
            <a:r>
              <a:rPr lang="en-US" altLang="zh-TW" sz="1600" dirty="0"/>
              <a:t>, </a:t>
            </a:r>
            <a:r>
              <a:rPr lang="zh-TW" altLang="zh-TW" sz="1600" dirty="0"/>
              <a:t>可以先把一些讀到的重要的輸入印</a:t>
            </a:r>
            <a:r>
              <a:rPr lang="zh-TW" altLang="zh-TW" sz="1600" dirty="0" smtClean="0"/>
              <a:t>出</a:t>
            </a:r>
            <a:r>
              <a:rPr lang="zh-TW" altLang="zh-TW" sz="2000" dirty="0" smtClean="0"/>
              <a:t>來</a:t>
            </a:r>
            <a:r>
              <a:rPr lang="zh-TW" altLang="zh-TW" sz="2000" dirty="0"/>
              <a:t>檢查是否正確地讀入測資</a:t>
            </a:r>
            <a:r>
              <a:rPr lang="en-US" altLang="zh-TW" sz="2000" dirty="0"/>
              <a:t>(</a:t>
            </a:r>
            <a:r>
              <a:rPr lang="zh-TW" altLang="zh-TW" sz="2000" dirty="0"/>
              <a:t>例如每一個</a:t>
            </a:r>
            <a:r>
              <a:rPr lang="en-US" altLang="zh-TW" sz="2000" dirty="0"/>
              <a:t>n)</a:t>
            </a:r>
            <a:endParaRPr lang="zh-TW" altLang="zh-TW" sz="2000" dirty="0"/>
          </a:p>
          <a:p>
            <a:r>
              <a:rPr lang="zh-TW" altLang="zh-TW" sz="2000" dirty="0" smtClean="0"/>
              <a:t>有</a:t>
            </a:r>
            <a:r>
              <a:rPr lang="zh-TW" altLang="zh-TW" sz="2000" dirty="0"/>
              <a:t>數字也有</a:t>
            </a:r>
            <a:r>
              <a:rPr lang="zh-TW" altLang="zh-TW" sz="2000" dirty="0" smtClean="0"/>
              <a:t>字串</a:t>
            </a:r>
            <a:r>
              <a:rPr lang="zh-TW" altLang="en-US" sz="2000" dirty="0" smtClean="0"/>
              <a:t>，</a:t>
            </a:r>
            <a:r>
              <a:rPr lang="zh-TW" altLang="zh-TW" sz="2000" dirty="0" smtClean="0"/>
              <a:t>以</a:t>
            </a:r>
            <a:r>
              <a:rPr lang="zh-TW" altLang="zh-TW" sz="2000" dirty="0"/>
              <a:t>行為單位來</a:t>
            </a:r>
            <a:r>
              <a:rPr lang="zh-TW" altLang="zh-TW" sz="2000" dirty="0" smtClean="0"/>
              <a:t>讀取</a:t>
            </a:r>
            <a:r>
              <a:rPr lang="zh-TW" altLang="en-US" sz="2000" dirty="0" smtClean="0"/>
              <a:t>比較好，否則可能有</a:t>
            </a:r>
            <a:r>
              <a:rPr lang="en-US" altLang="zh-TW" sz="2000" dirty="0" smtClean="0"/>
              <a:t>buffer</a:t>
            </a:r>
            <a:r>
              <a:rPr lang="zh-TW" altLang="en-US" sz="2000" dirty="0" smtClean="0"/>
              <a:t>中未讀掉的換行字元的問題</a:t>
            </a:r>
            <a:endParaRPr lang="zh-TW" altLang="zh-TW" sz="2000" dirty="0"/>
          </a:p>
          <a:p>
            <a:r>
              <a:rPr lang="en-US" altLang="zh-TW" sz="2000" dirty="0" smtClean="0"/>
              <a:t>while </a:t>
            </a:r>
            <a:r>
              <a:rPr lang="en-US" altLang="zh-TW" sz="2000" dirty="0"/>
              <a:t>(1) </a:t>
            </a:r>
            <a:endParaRPr lang="zh-TW" altLang="zh-TW" sz="2000" dirty="0"/>
          </a:p>
          <a:p>
            <a:r>
              <a:rPr lang="en-US" altLang="zh-TW" sz="2000" dirty="0"/>
              <a:t>        gets(line);</a:t>
            </a:r>
            <a:r>
              <a:rPr lang="en-US" altLang="zh-TW" sz="2000" dirty="0" err="1"/>
              <a:t>sscanf</a:t>
            </a:r>
            <a:r>
              <a:rPr lang="en-US" altLang="zh-TW" sz="2000" dirty="0"/>
              <a:t>(</a:t>
            </a:r>
            <a:r>
              <a:rPr lang="en-US" altLang="zh-TW" sz="2000" dirty="0" err="1"/>
              <a:t>line</a:t>
            </a:r>
            <a:r>
              <a:rPr lang="en-US" altLang="zh-TW" sz="2000" dirty="0" err="1" smtClean="0"/>
              <a:t>,“%d”,&amp;</a:t>
            </a:r>
            <a:r>
              <a:rPr lang="en-US" altLang="zh-TW" sz="2000" dirty="0" err="1"/>
              <a:t>n</a:t>
            </a:r>
            <a:r>
              <a:rPr lang="en-US" altLang="zh-TW" sz="2000" dirty="0" smtClean="0"/>
              <a:t>);</a:t>
            </a:r>
            <a:r>
              <a:rPr lang="zh-TW" altLang="en-US" sz="2000" dirty="0" smtClean="0"/>
              <a:t> </a:t>
            </a:r>
            <a:r>
              <a:rPr lang="en-US" altLang="zh-TW" sz="2000" dirty="0" smtClean="0">
                <a:solidFill>
                  <a:srgbClr val="FF0000"/>
                </a:solidFill>
              </a:rPr>
              <a:t>// similar to </a:t>
            </a:r>
            <a:r>
              <a:rPr lang="en-US" altLang="zh-TW" sz="2000" dirty="0" err="1" smtClean="0">
                <a:solidFill>
                  <a:srgbClr val="FF0000"/>
                </a:solidFill>
              </a:rPr>
              <a:t>scanf</a:t>
            </a:r>
            <a:r>
              <a:rPr lang="en-US" altLang="zh-TW" sz="2000" dirty="0" smtClean="0">
                <a:solidFill>
                  <a:srgbClr val="FF0000"/>
                </a:solidFill>
              </a:rPr>
              <a:t>, but from memory</a:t>
            </a:r>
            <a:endParaRPr lang="zh-TW" altLang="zh-TW" sz="2000" dirty="0">
              <a:solidFill>
                <a:srgbClr val="FF0000"/>
              </a:solidFill>
            </a:endParaRPr>
          </a:p>
          <a:p>
            <a:r>
              <a:rPr lang="en-US" altLang="zh-TW" sz="2000" dirty="0"/>
              <a:t>        if (n==0) break;</a:t>
            </a:r>
            <a:endParaRPr lang="zh-TW" altLang="zh-TW" sz="2000" dirty="0"/>
          </a:p>
          <a:p>
            <a:r>
              <a:rPr lang="en-US" altLang="zh-TW" sz="2000" dirty="0"/>
              <a:t>        for (total=0,i=0;i&lt;</a:t>
            </a:r>
            <a:r>
              <a:rPr lang="en-US" altLang="zh-TW" sz="2000" dirty="0" err="1"/>
              <a:t>n;i</a:t>
            </a:r>
            <a:r>
              <a:rPr lang="en-US" altLang="zh-TW" sz="2000" dirty="0"/>
              <a:t>++) </a:t>
            </a:r>
            <a:endParaRPr lang="zh-TW" altLang="zh-TW" sz="2000" dirty="0"/>
          </a:p>
          <a:p>
            <a:r>
              <a:rPr lang="en-US" altLang="zh-TW" sz="2000" dirty="0"/>
              <a:t>            </a:t>
            </a:r>
            <a:r>
              <a:rPr lang="zh-TW" altLang="en-US" sz="2000" dirty="0" smtClean="0"/>
              <a:t>  </a:t>
            </a:r>
            <a:r>
              <a:rPr lang="en-US" altLang="zh-TW" sz="2000" dirty="0" smtClean="0"/>
              <a:t>gets(line</a:t>
            </a:r>
            <a:r>
              <a:rPr lang="en-US" altLang="zh-TW" sz="2000" dirty="0"/>
              <a:t>);</a:t>
            </a:r>
            <a:endParaRPr lang="zh-TW" altLang="zh-TW" sz="2000" dirty="0"/>
          </a:p>
          <a:p>
            <a:r>
              <a:rPr lang="zh-TW" altLang="en-US" sz="2000" dirty="0" smtClean="0"/>
              <a:t>              </a:t>
            </a:r>
            <a:r>
              <a:rPr lang="zh-TW" altLang="zh-TW" sz="2000" dirty="0" smtClean="0"/>
              <a:t>轉換</a:t>
            </a:r>
            <a:r>
              <a:rPr lang="zh-TW" altLang="zh-TW" sz="2000" dirty="0"/>
              <a:t>與加總</a:t>
            </a:r>
          </a:p>
          <a:p>
            <a:r>
              <a:rPr lang="en-US" altLang="zh-TW" sz="2000" dirty="0" err="1" smtClean="0"/>
              <a:t>printf</a:t>
            </a:r>
            <a:r>
              <a:rPr lang="en-US" altLang="zh-TW" sz="2000" dirty="0"/>
              <a:t>("%</a:t>
            </a:r>
            <a:r>
              <a:rPr lang="en-US" altLang="zh-TW" sz="2000" dirty="0" err="1"/>
              <a:t>lu</a:t>
            </a:r>
            <a:r>
              <a:rPr lang="en-US" altLang="zh-TW" sz="2000" dirty="0"/>
              <a:t>\</a:t>
            </a:r>
            <a:r>
              <a:rPr lang="en-US" altLang="zh-TW" sz="2000" dirty="0" err="1"/>
              <a:t>n",total</a:t>
            </a:r>
            <a:r>
              <a:rPr lang="en-US" altLang="zh-TW" sz="2000" dirty="0"/>
              <a:t>);</a:t>
            </a:r>
            <a:endParaRPr lang="zh-TW" altLang="zh-TW" sz="2000" dirty="0"/>
          </a:p>
          <a:p>
            <a:endParaRPr lang="zh-TW" altLang="en-US" sz="2000" dirty="0"/>
          </a:p>
        </p:txBody>
      </p:sp>
      <p:sp>
        <p:nvSpPr>
          <p:cNvPr id="4" name="文字方塊 3"/>
          <p:cNvSpPr txBox="1"/>
          <p:nvPr/>
        </p:nvSpPr>
        <p:spPr>
          <a:xfrm>
            <a:off x="3851920" y="4568934"/>
            <a:ext cx="3262432" cy="707886"/>
          </a:xfrm>
          <a:prstGeom prst="rect">
            <a:avLst/>
          </a:prstGeom>
          <a:noFill/>
        </p:spPr>
        <p:txBody>
          <a:bodyPr wrap="none" rtlCol="0">
            <a:spAutoFit/>
          </a:bodyPr>
          <a:lstStyle/>
          <a:p>
            <a:r>
              <a:rPr lang="en-US" altLang="zh-TW" sz="2000" dirty="0" smtClean="0">
                <a:solidFill>
                  <a:srgbClr val="FF0000"/>
                </a:solidFill>
              </a:rPr>
              <a:t>Good style: </a:t>
            </a:r>
            <a:r>
              <a:rPr lang="zh-TW" altLang="en-US" sz="2000" dirty="0" smtClean="0">
                <a:solidFill>
                  <a:srgbClr val="FF0000"/>
                </a:solidFill>
              </a:rPr>
              <a:t>初值寫在入口處</a:t>
            </a:r>
            <a:r>
              <a:rPr lang="en-US" altLang="zh-TW" sz="2000" dirty="0" smtClean="0">
                <a:solidFill>
                  <a:srgbClr val="FF0000"/>
                </a:solidFill>
              </a:rPr>
              <a:t/>
            </a:r>
            <a:br>
              <a:rPr lang="en-US" altLang="zh-TW" sz="2000" dirty="0" smtClean="0">
                <a:solidFill>
                  <a:srgbClr val="FF0000"/>
                </a:solidFill>
              </a:rPr>
            </a:br>
            <a:r>
              <a:rPr lang="zh-TW" altLang="en-US" sz="2000" dirty="0" smtClean="0">
                <a:solidFill>
                  <a:srgbClr val="FF0000"/>
                </a:solidFill>
              </a:rPr>
              <a:t>否則第一圈對第二圈錯</a:t>
            </a:r>
            <a:endParaRPr lang="zh-TW" altLang="en-US" sz="2000" dirty="0">
              <a:solidFill>
                <a:srgbClr val="FF0000"/>
              </a:solidFill>
            </a:endParaRPr>
          </a:p>
        </p:txBody>
      </p:sp>
    </p:spTree>
    <p:extLst>
      <p:ext uri="{BB962C8B-B14F-4D97-AF65-F5344CB8AC3E}">
        <p14:creationId xmlns:p14="http://schemas.microsoft.com/office/powerpoint/2010/main" val="2398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轉換</a:t>
            </a:r>
            <a:r>
              <a:rPr lang="zh-TW" altLang="zh-TW" dirty="0" smtClean="0"/>
              <a:t>字串</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887463569"/>
              </p:ext>
            </p:extLst>
          </p:nvPr>
        </p:nvGraphicFramePr>
        <p:xfrm>
          <a:off x="971600" y="1412776"/>
          <a:ext cx="3672406" cy="274320"/>
        </p:xfrm>
        <a:graphic>
          <a:graphicData uri="http://schemas.openxmlformats.org/drawingml/2006/table">
            <a:tbl>
              <a:tblPr firstRow="1" firstCol="1" bandRow="1">
                <a:tableStyleId>{5C22544A-7EE6-4342-B048-85BDC9FD1C3A}</a:tableStyleId>
              </a:tblPr>
              <a:tblGrid>
                <a:gridCol w="517294"/>
                <a:gridCol w="652174"/>
                <a:gridCol w="651408"/>
                <a:gridCol w="652174"/>
                <a:gridCol w="543350"/>
                <a:gridCol w="656006"/>
              </a:tblGrid>
              <a:tr h="216024">
                <a:tc>
                  <a:txBody>
                    <a:bodyPr/>
                    <a:lstStyle/>
                    <a:p>
                      <a:pPr algn="just">
                        <a:spcAft>
                          <a:spcPts val="0"/>
                        </a:spcAft>
                      </a:pPr>
                      <a:r>
                        <a:rPr lang="en-US" sz="1800" kern="100" dirty="0">
                          <a:effectLst/>
                        </a:rPr>
                        <a:t>‘0’</a:t>
                      </a:r>
                      <a:endParaRPr lang="zh-TW" sz="1800" kern="100" dirty="0">
                        <a:effectLst/>
                        <a:latin typeface="Times New Roman"/>
                        <a:ea typeface="新細明體"/>
                      </a:endParaRPr>
                    </a:p>
                  </a:txBody>
                  <a:tcPr marL="68580" marR="68580" marT="0" marB="0"/>
                </a:tc>
                <a:tc>
                  <a:txBody>
                    <a:bodyPr/>
                    <a:lstStyle/>
                    <a:p>
                      <a:pPr algn="just">
                        <a:spcAft>
                          <a:spcPts val="0"/>
                        </a:spcAft>
                      </a:pPr>
                      <a:r>
                        <a:rPr lang="en-US" sz="1800" kern="100">
                          <a:effectLst/>
                        </a:rPr>
                        <a:t>‘1’</a:t>
                      </a:r>
                      <a:endParaRPr lang="zh-TW" sz="1800" kern="100">
                        <a:effectLst/>
                        <a:latin typeface="Times New Roman"/>
                        <a:ea typeface="新細明體"/>
                      </a:endParaRPr>
                    </a:p>
                  </a:txBody>
                  <a:tcPr marL="68580" marR="68580" marT="0" marB="0"/>
                </a:tc>
                <a:tc>
                  <a:txBody>
                    <a:bodyPr/>
                    <a:lstStyle/>
                    <a:p>
                      <a:pPr algn="just">
                        <a:spcAft>
                          <a:spcPts val="0"/>
                        </a:spcAft>
                      </a:pPr>
                      <a:r>
                        <a:rPr lang="en-US" sz="1800" kern="100">
                          <a:effectLst/>
                        </a:rPr>
                        <a:t>‘1’</a:t>
                      </a:r>
                      <a:endParaRPr lang="zh-TW" sz="1800" kern="100">
                        <a:effectLst/>
                        <a:latin typeface="Times New Roman"/>
                        <a:ea typeface="新細明體"/>
                      </a:endParaRPr>
                    </a:p>
                  </a:txBody>
                  <a:tcPr marL="68580" marR="68580" marT="0" marB="0"/>
                </a:tc>
                <a:tc>
                  <a:txBody>
                    <a:bodyPr/>
                    <a:lstStyle/>
                    <a:p>
                      <a:pPr algn="just">
                        <a:spcAft>
                          <a:spcPts val="0"/>
                        </a:spcAft>
                      </a:pPr>
                      <a:r>
                        <a:rPr lang="en-US" sz="1800" kern="100">
                          <a:effectLst/>
                        </a:rPr>
                        <a:t>‘0’</a:t>
                      </a:r>
                      <a:endParaRPr lang="zh-TW" sz="1800" kern="100">
                        <a:effectLst/>
                        <a:latin typeface="Times New Roman"/>
                        <a:ea typeface="新細明體"/>
                      </a:endParaRPr>
                    </a:p>
                  </a:txBody>
                  <a:tcPr marL="68580" marR="68580" marT="0" marB="0"/>
                </a:tc>
                <a:tc>
                  <a:txBody>
                    <a:bodyPr/>
                    <a:lstStyle/>
                    <a:p>
                      <a:pPr algn="just">
                        <a:spcAft>
                          <a:spcPts val="0"/>
                        </a:spcAft>
                      </a:pPr>
                      <a:r>
                        <a:rPr lang="en-US" sz="1800" kern="100">
                          <a:effectLst/>
                        </a:rPr>
                        <a:t>‘1’</a:t>
                      </a:r>
                      <a:endParaRPr lang="zh-TW" sz="1800" kern="100">
                        <a:effectLst/>
                        <a:latin typeface="Times New Roman"/>
                        <a:ea typeface="新細明體"/>
                      </a:endParaRPr>
                    </a:p>
                  </a:txBody>
                  <a:tcPr marL="68580" marR="68580" marT="0" marB="0"/>
                </a:tc>
                <a:tc>
                  <a:txBody>
                    <a:bodyPr/>
                    <a:lstStyle/>
                    <a:p>
                      <a:pPr algn="just">
                        <a:spcAft>
                          <a:spcPts val="0"/>
                        </a:spcAft>
                      </a:pPr>
                      <a:r>
                        <a:rPr lang="en-US" sz="1800" kern="100" dirty="0">
                          <a:effectLst/>
                        </a:rPr>
                        <a:t>NULL</a:t>
                      </a:r>
                      <a:endParaRPr lang="zh-TW" sz="1800" kern="100" dirty="0">
                        <a:effectLst/>
                        <a:latin typeface="Times New Roman"/>
                        <a:ea typeface="新細明體"/>
                      </a:endParaRPr>
                    </a:p>
                  </a:txBody>
                  <a:tcPr marL="68580" marR="68580" marT="0" marB="0"/>
                </a:tc>
              </a:tr>
            </a:tbl>
          </a:graphicData>
        </a:graphic>
      </p:graphicFrame>
      <p:sp>
        <p:nvSpPr>
          <p:cNvPr id="8" name="文字方塊 7"/>
          <p:cNvSpPr txBox="1"/>
          <p:nvPr/>
        </p:nvSpPr>
        <p:spPr>
          <a:xfrm>
            <a:off x="827584" y="1916832"/>
            <a:ext cx="4320480" cy="4524315"/>
          </a:xfrm>
          <a:prstGeom prst="rect">
            <a:avLst/>
          </a:prstGeom>
          <a:noFill/>
        </p:spPr>
        <p:txBody>
          <a:bodyPr wrap="square" rtlCol="0">
            <a:spAutoFit/>
          </a:bodyPr>
          <a:lstStyle/>
          <a:p>
            <a:r>
              <a:rPr lang="zh-TW" altLang="zh-TW" dirty="0"/>
              <a:t>每一個都是字元</a:t>
            </a:r>
          </a:p>
          <a:p>
            <a:r>
              <a:rPr lang="zh-TW" altLang="zh-TW" dirty="0"/>
              <a:t>從左到右掃描字串內容</a:t>
            </a:r>
          </a:p>
          <a:p>
            <a:r>
              <a:rPr lang="zh-TW" altLang="zh-TW" dirty="0"/>
              <a:t>用整數變數</a:t>
            </a:r>
            <a:r>
              <a:rPr lang="en-US" altLang="zh-TW" dirty="0"/>
              <a:t>k</a:t>
            </a:r>
            <a:r>
              <a:rPr lang="zh-TW" altLang="zh-TW" dirty="0"/>
              <a:t>存目前的值</a:t>
            </a:r>
          </a:p>
          <a:p>
            <a:r>
              <a:rPr lang="zh-TW" altLang="zh-TW" dirty="0"/>
              <a:t>每次將</a:t>
            </a:r>
            <a:r>
              <a:rPr lang="en-US" altLang="zh-TW" dirty="0"/>
              <a:t>k*2</a:t>
            </a:r>
            <a:r>
              <a:rPr lang="zh-TW" altLang="zh-TW" dirty="0"/>
              <a:t>再加上這個字元</a:t>
            </a:r>
            <a:r>
              <a:rPr lang="en-US" altLang="zh-TW" dirty="0"/>
              <a:t>-‘0’</a:t>
            </a:r>
            <a:r>
              <a:rPr lang="zh-TW" altLang="zh-TW" dirty="0"/>
              <a:t>的值</a:t>
            </a:r>
          </a:p>
          <a:p>
            <a:r>
              <a:rPr lang="en-US" altLang="zh-TW" dirty="0"/>
              <a:t>0=&gt;0*2+0=0		(0)</a:t>
            </a:r>
            <a:endParaRPr lang="zh-TW" altLang="zh-TW" dirty="0"/>
          </a:p>
          <a:p>
            <a:r>
              <a:rPr lang="en-US" altLang="zh-TW" dirty="0"/>
              <a:t>0*2+1=1			(01)</a:t>
            </a:r>
            <a:endParaRPr lang="zh-TW" altLang="zh-TW" dirty="0"/>
          </a:p>
          <a:p>
            <a:r>
              <a:rPr lang="en-US" altLang="zh-TW" dirty="0"/>
              <a:t>1*2+1=3			(011)</a:t>
            </a:r>
            <a:endParaRPr lang="zh-TW" altLang="zh-TW" dirty="0"/>
          </a:p>
          <a:p>
            <a:r>
              <a:rPr lang="en-US" altLang="zh-TW" dirty="0"/>
              <a:t>3*2+0=6			(0110)</a:t>
            </a:r>
            <a:endParaRPr lang="zh-TW" altLang="zh-TW" dirty="0"/>
          </a:p>
          <a:p>
            <a:r>
              <a:rPr lang="en-US" altLang="zh-TW" dirty="0"/>
              <a:t>6*2+1=13		(01101)</a:t>
            </a:r>
            <a:endParaRPr lang="zh-TW" altLang="zh-TW" dirty="0"/>
          </a:p>
          <a:p>
            <a:r>
              <a:rPr lang="zh-TW" altLang="zh-TW" dirty="0"/>
              <a:t>讀到字串結尾結束</a:t>
            </a:r>
          </a:p>
          <a:p>
            <a:r>
              <a:rPr lang="en-US" altLang="zh-TW" dirty="0"/>
              <a:t> </a:t>
            </a:r>
            <a:endParaRPr lang="zh-TW" altLang="zh-TW" dirty="0"/>
          </a:p>
          <a:p>
            <a:r>
              <a:rPr lang="en-US" altLang="zh-TW" dirty="0"/>
              <a:t>for (k=j=0;line[j];j++) {</a:t>
            </a:r>
            <a:endParaRPr lang="zh-TW" altLang="zh-TW" dirty="0"/>
          </a:p>
          <a:p>
            <a:r>
              <a:rPr lang="en-US" altLang="zh-TW" dirty="0"/>
              <a:t>    k*=2;if (line[j]=='1') k++;</a:t>
            </a:r>
            <a:endParaRPr lang="zh-TW" altLang="zh-TW" dirty="0"/>
          </a:p>
          <a:p>
            <a:r>
              <a:rPr lang="en-US" altLang="zh-TW" dirty="0"/>
              <a:t>}</a:t>
            </a:r>
            <a:endParaRPr lang="zh-TW" altLang="zh-TW" dirty="0"/>
          </a:p>
          <a:p>
            <a:r>
              <a:rPr lang="zh-TW" altLang="zh-TW" dirty="0"/>
              <a:t>結束時</a:t>
            </a:r>
            <a:r>
              <a:rPr lang="en-US" altLang="zh-TW" dirty="0"/>
              <a:t>k</a:t>
            </a:r>
            <a:r>
              <a:rPr lang="zh-TW" altLang="zh-TW" dirty="0"/>
              <a:t>就是所要的值</a:t>
            </a:r>
          </a:p>
          <a:p>
            <a:r>
              <a:rPr lang="en-US" altLang="zh-TW" dirty="0"/>
              <a:t> </a:t>
            </a:r>
            <a:endParaRPr lang="zh-TW" altLang="zh-TW" dirty="0"/>
          </a:p>
        </p:txBody>
      </p:sp>
      <p:sp>
        <p:nvSpPr>
          <p:cNvPr id="9" name="文字方塊 8"/>
          <p:cNvSpPr txBox="1"/>
          <p:nvPr/>
        </p:nvSpPr>
        <p:spPr>
          <a:xfrm>
            <a:off x="5123656" y="2492896"/>
            <a:ext cx="3672408" cy="2308324"/>
          </a:xfrm>
          <a:prstGeom prst="rect">
            <a:avLst/>
          </a:prstGeom>
          <a:noFill/>
        </p:spPr>
        <p:txBody>
          <a:bodyPr wrap="square" rtlCol="0">
            <a:spAutoFit/>
          </a:bodyPr>
          <a:lstStyle/>
          <a:p>
            <a:r>
              <a:rPr lang="zh-TW" altLang="zh-TW" dirty="0"/>
              <a:t>利用字元運算</a:t>
            </a:r>
          </a:p>
          <a:p>
            <a:r>
              <a:rPr lang="en-US" altLang="zh-TW" dirty="0"/>
              <a:t>K&lt;&lt;=1; </a:t>
            </a:r>
            <a:r>
              <a:rPr lang="zh-TW" altLang="zh-TW" dirty="0"/>
              <a:t>左移一位相當於</a:t>
            </a:r>
            <a:r>
              <a:rPr lang="en-US" altLang="zh-TW" dirty="0"/>
              <a:t>*2</a:t>
            </a:r>
            <a:endParaRPr lang="zh-TW" altLang="zh-TW" dirty="0"/>
          </a:p>
          <a:p>
            <a:r>
              <a:rPr lang="en-US" altLang="zh-TW" dirty="0"/>
              <a:t>K|=1; k</a:t>
            </a:r>
            <a:r>
              <a:rPr lang="zh-TW" altLang="zh-TW" dirty="0"/>
              <a:t>為偶數的話</a:t>
            </a:r>
            <a:r>
              <a:rPr lang="en-US" altLang="zh-TW" dirty="0"/>
              <a:t>  (</a:t>
            </a:r>
            <a:r>
              <a:rPr lang="zh-TW" altLang="zh-TW" dirty="0"/>
              <a:t>位元</a:t>
            </a:r>
            <a:r>
              <a:rPr lang="en-US" altLang="zh-TW" dirty="0"/>
              <a:t> or 1)=+1</a:t>
            </a:r>
            <a:endParaRPr lang="zh-TW" altLang="zh-TW" dirty="0"/>
          </a:p>
          <a:p>
            <a:r>
              <a:rPr lang="zh-TW" altLang="zh-TW" dirty="0"/>
              <a:t>可以試試看位元運算</a:t>
            </a:r>
          </a:p>
          <a:p>
            <a:r>
              <a:rPr lang="zh-TW" altLang="zh-TW" dirty="0"/>
              <a:t>通常會比乘法運算快若干倍</a:t>
            </a:r>
            <a:r>
              <a:rPr lang="en-US" altLang="zh-TW" dirty="0"/>
              <a:t>  (</a:t>
            </a:r>
            <a:r>
              <a:rPr lang="zh-TW" altLang="zh-TW" dirty="0"/>
              <a:t>本題並不需要</a:t>
            </a:r>
            <a:r>
              <a:rPr lang="en-US" altLang="zh-TW" dirty="0"/>
              <a:t>)</a:t>
            </a:r>
            <a:endParaRPr lang="zh-TW" altLang="zh-TW" dirty="0"/>
          </a:p>
          <a:p>
            <a:endParaRPr lang="zh-TW" altLang="en-US" dirty="0"/>
          </a:p>
          <a:p>
            <a:endParaRPr lang="zh-TW" altLang="en-US" dirty="0"/>
          </a:p>
        </p:txBody>
      </p:sp>
    </p:spTree>
    <p:extLst>
      <p:ext uri="{BB962C8B-B14F-4D97-AF65-F5344CB8AC3E}">
        <p14:creationId xmlns:p14="http://schemas.microsoft.com/office/powerpoint/2010/main" val="96224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b02: Frog on a </a:t>
            </a:r>
            <a:r>
              <a:rPr lang="en-US" altLang="zh-TW" dirty="0" smtClean="0"/>
              <a:t>line</a:t>
            </a:r>
            <a:br>
              <a:rPr lang="en-US" altLang="zh-TW" dirty="0" smtClean="0"/>
            </a:br>
            <a:r>
              <a:rPr lang="en-US" altLang="zh-TW" dirty="0" smtClean="0"/>
              <a:t>-simulation</a:t>
            </a:r>
            <a:endParaRPr lang="zh-TW" altLang="en-US" dirty="0"/>
          </a:p>
        </p:txBody>
      </p:sp>
      <p:sp>
        <p:nvSpPr>
          <p:cNvPr id="3" name="內容版面配置區 2"/>
          <p:cNvSpPr>
            <a:spLocks noGrp="1"/>
          </p:cNvSpPr>
          <p:nvPr>
            <p:ph idx="1"/>
          </p:nvPr>
        </p:nvSpPr>
        <p:spPr/>
        <p:txBody>
          <a:bodyPr/>
          <a:lstStyle/>
          <a:p>
            <a:r>
              <a:rPr lang="zh-TW" altLang="en-US" dirty="0"/>
              <a:t>模擬</a:t>
            </a:r>
            <a:r>
              <a:rPr lang="zh-TW" altLang="en-US" dirty="0" smtClean="0"/>
              <a:t>青蛙依照指令行動的結果</a:t>
            </a:r>
            <a:endParaRPr lang="en-US" altLang="zh-TW" dirty="0" smtClean="0"/>
          </a:p>
          <a:p>
            <a:r>
              <a:rPr lang="zh-TW" altLang="en-US" dirty="0" smtClean="0"/>
              <a:t>找出狀態重複時進入</a:t>
            </a:r>
            <a:r>
              <a:rPr lang="en-US" altLang="zh-TW" dirty="0" smtClean="0"/>
              <a:t>cycle</a:t>
            </a:r>
          </a:p>
          <a:p>
            <a:pPr lvl="1"/>
            <a:r>
              <a:rPr lang="zh-TW" altLang="en-US" dirty="0"/>
              <a:t>狀態包含位置</a:t>
            </a:r>
            <a:r>
              <a:rPr lang="zh-TW" altLang="en-US" dirty="0" smtClean="0"/>
              <a:t>和方向</a:t>
            </a:r>
            <a:r>
              <a:rPr lang="en-US" altLang="zh-TW" dirty="0" smtClean="0"/>
              <a:t>(</a:t>
            </a:r>
            <a:r>
              <a:rPr lang="zh-TW" altLang="en-US" dirty="0" smtClean="0"/>
              <a:t>各用一個變數來存</a:t>
            </a:r>
            <a:r>
              <a:rPr lang="en-US" altLang="zh-TW" dirty="0" smtClean="0"/>
              <a:t>)</a:t>
            </a:r>
            <a:endParaRPr lang="zh-TW" altLang="en-US" dirty="0"/>
          </a:p>
        </p:txBody>
      </p:sp>
    </p:spTree>
    <p:extLst>
      <p:ext uri="{BB962C8B-B14F-4D97-AF65-F5344CB8AC3E}">
        <p14:creationId xmlns:p14="http://schemas.microsoft.com/office/powerpoint/2010/main" val="3874781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Greedy strategy</a:t>
            </a:r>
            <a:endParaRPr lang="zh-TW" altLang="en-US" dirty="0"/>
          </a:p>
        </p:txBody>
      </p:sp>
      <p:sp>
        <p:nvSpPr>
          <p:cNvPr id="3" name="內容版面配置區 2"/>
          <p:cNvSpPr>
            <a:spLocks noGrp="1"/>
          </p:cNvSpPr>
          <p:nvPr>
            <p:ph idx="1"/>
          </p:nvPr>
        </p:nvSpPr>
        <p:spPr/>
        <p:txBody>
          <a:bodyPr/>
          <a:lstStyle/>
          <a:p>
            <a:r>
              <a:rPr lang="zh-TW" altLang="en-US" dirty="0" smtClean="0"/>
              <a:t>演算法包含一連串的決定，每個決定只按照當前的評估做出決定且不再更改</a:t>
            </a:r>
            <a:endParaRPr lang="en-US" altLang="zh-TW" dirty="0" smtClean="0"/>
          </a:p>
          <a:p>
            <a:r>
              <a:rPr lang="zh-TW" altLang="en-US" dirty="0" smtClean="0"/>
              <a:t>經常配合</a:t>
            </a:r>
            <a:r>
              <a:rPr lang="en-US" altLang="zh-TW" dirty="0" smtClean="0">
                <a:solidFill>
                  <a:srgbClr val="FF0000"/>
                </a:solidFill>
              </a:rPr>
              <a:t>sorting</a:t>
            </a:r>
            <a:r>
              <a:rPr lang="zh-TW" altLang="en-US" dirty="0" smtClean="0"/>
              <a:t>或</a:t>
            </a:r>
            <a:r>
              <a:rPr lang="en-US" altLang="zh-TW" dirty="0" smtClean="0">
                <a:solidFill>
                  <a:srgbClr val="FF0000"/>
                </a:solidFill>
              </a:rPr>
              <a:t>priority queue</a:t>
            </a:r>
          </a:p>
          <a:p>
            <a:pPr lvl="1"/>
            <a:r>
              <a:rPr lang="en-US" altLang="zh-TW" dirty="0" smtClean="0"/>
              <a:t>Sorting</a:t>
            </a:r>
            <a:r>
              <a:rPr lang="zh-TW" altLang="en-US" dirty="0" smtClean="0"/>
              <a:t>可以自己寫或呼叫</a:t>
            </a:r>
            <a:r>
              <a:rPr lang="en-US" altLang="zh-TW" dirty="0" err="1" smtClean="0"/>
              <a:t>qsort</a:t>
            </a:r>
            <a:r>
              <a:rPr lang="en-US" altLang="zh-TW" dirty="0" smtClean="0"/>
              <a:t> (sort in C++)</a:t>
            </a:r>
          </a:p>
          <a:p>
            <a:pPr lvl="2"/>
            <a:r>
              <a:rPr lang="zh-TW" altLang="en-US" dirty="0"/>
              <a:t>如果每筆</a:t>
            </a:r>
            <a:r>
              <a:rPr lang="zh-TW" altLang="en-US" dirty="0" smtClean="0"/>
              <a:t>資料不只是一個數字，通常搭配</a:t>
            </a:r>
            <a:r>
              <a:rPr lang="en-US" altLang="zh-TW" dirty="0" err="1" smtClean="0"/>
              <a:t>struct</a:t>
            </a:r>
            <a:r>
              <a:rPr lang="zh-TW" altLang="en-US" dirty="0" smtClean="0"/>
              <a:t>來使用</a:t>
            </a:r>
            <a:r>
              <a:rPr lang="en-US" altLang="zh-TW" dirty="0" smtClean="0"/>
              <a:t>(</a:t>
            </a:r>
            <a:r>
              <a:rPr lang="zh-TW" altLang="en-US" dirty="0" smtClean="0"/>
              <a:t>還沒教到</a:t>
            </a:r>
            <a:r>
              <a:rPr lang="en-US" altLang="zh-TW" dirty="0" smtClean="0"/>
              <a:t>)</a:t>
            </a:r>
          </a:p>
          <a:p>
            <a:pPr lvl="1"/>
            <a:r>
              <a:rPr lang="en-US" altLang="zh-TW" dirty="0" smtClean="0"/>
              <a:t>Priority queue (a data structure can find max key quickly)</a:t>
            </a:r>
            <a:r>
              <a:rPr lang="zh-TW" altLang="en-US" dirty="0" smtClean="0"/>
              <a:t>有標準函式可以呼叫 </a:t>
            </a:r>
            <a:r>
              <a:rPr lang="en-US" altLang="zh-TW" dirty="0" smtClean="0"/>
              <a:t>(</a:t>
            </a:r>
            <a:r>
              <a:rPr lang="zh-TW" altLang="en-US" dirty="0" smtClean="0"/>
              <a:t>這裡先不教</a:t>
            </a:r>
            <a:r>
              <a:rPr lang="en-US" altLang="zh-TW" dirty="0" smtClean="0"/>
              <a:t>)</a:t>
            </a:r>
            <a:endParaRPr lang="zh-TW" altLang="en-US" dirty="0"/>
          </a:p>
        </p:txBody>
      </p:sp>
    </p:spTree>
    <p:extLst>
      <p:ext uri="{BB962C8B-B14F-4D97-AF65-F5344CB8AC3E}">
        <p14:creationId xmlns:p14="http://schemas.microsoft.com/office/powerpoint/2010/main" val="298027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Using </a:t>
            </a:r>
            <a:r>
              <a:rPr lang="en-US" altLang="zh-TW" dirty="0" err="1" smtClean="0"/>
              <a:t>qsort</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a:t>
            </a:r>
            <a:r>
              <a:rPr lang="en-US" altLang="zh-TW" dirty="0" err="1" smtClean="0"/>
              <a:t>qsort</a:t>
            </a:r>
            <a:r>
              <a:rPr lang="zh-TW" altLang="en-US" dirty="0" smtClean="0"/>
              <a:t>的使用稍微複雜</a:t>
            </a:r>
            <a:r>
              <a:rPr lang="en-US" altLang="zh-TW" dirty="0" smtClean="0"/>
              <a:t>(</a:t>
            </a:r>
            <a:r>
              <a:rPr lang="zh-TW" altLang="en-US" dirty="0" smtClean="0"/>
              <a:t>用到</a:t>
            </a:r>
            <a:r>
              <a:rPr lang="en-US" altLang="zh-TW" dirty="0" smtClean="0"/>
              <a:t>pointer to function)</a:t>
            </a:r>
            <a:r>
              <a:rPr lang="zh-TW" altLang="en-US" dirty="0" smtClean="0"/>
              <a:t>但是可以先記下來這樣用</a:t>
            </a:r>
            <a:endParaRPr lang="en-US" altLang="zh-TW" dirty="0" smtClean="0"/>
          </a:p>
          <a:p>
            <a:pPr marL="457200" lvl="1" indent="0">
              <a:buNone/>
            </a:pPr>
            <a:r>
              <a:rPr lang="en-US" altLang="zh-TW" dirty="0" err="1" smtClean="0"/>
              <a:t>Int</a:t>
            </a:r>
            <a:r>
              <a:rPr lang="en-US" altLang="zh-TW" dirty="0" smtClean="0"/>
              <a:t> a[100],n;</a:t>
            </a:r>
            <a:r>
              <a:rPr lang="en-US" altLang="zh-TW" dirty="0"/>
              <a:t/>
            </a:r>
            <a:br>
              <a:rPr lang="en-US" altLang="zh-TW" dirty="0"/>
            </a:br>
            <a:r>
              <a:rPr lang="en-US" altLang="zh-TW" dirty="0" err="1" smtClean="0"/>
              <a:t>qsort</a:t>
            </a:r>
            <a:r>
              <a:rPr lang="en-US" altLang="zh-TW" dirty="0" smtClean="0"/>
              <a:t>(</a:t>
            </a:r>
            <a:r>
              <a:rPr lang="en-US" altLang="zh-TW" dirty="0" err="1" smtClean="0"/>
              <a:t>a,n,sizeof</a:t>
            </a:r>
            <a:r>
              <a:rPr lang="en-US" altLang="zh-TW" dirty="0" smtClean="0"/>
              <a:t>(</a:t>
            </a:r>
            <a:r>
              <a:rPr lang="en-US" altLang="zh-TW" dirty="0" err="1" smtClean="0"/>
              <a:t>int</a:t>
            </a:r>
            <a:r>
              <a:rPr lang="en-US" altLang="zh-TW" dirty="0" smtClean="0"/>
              <a:t>),</a:t>
            </a:r>
            <a:r>
              <a:rPr lang="en-US" altLang="zh-TW" dirty="0" err="1" smtClean="0"/>
              <a:t>cmp</a:t>
            </a:r>
            <a:r>
              <a:rPr lang="en-US" altLang="zh-TW" dirty="0" smtClean="0"/>
              <a:t>)</a:t>
            </a:r>
          </a:p>
          <a:p>
            <a:pPr marL="457200" lvl="1" indent="0">
              <a:buNone/>
            </a:pPr>
            <a:r>
              <a:rPr lang="zh-TW" altLang="en-US" dirty="0" smtClean="0"/>
              <a:t>把記憶體位置</a:t>
            </a:r>
            <a:r>
              <a:rPr lang="en-US" altLang="zh-TW" dirty="0" smtClean="0"/>
              <a:t>a</a:t>
            </a:r>
            <a:r>
              <a:rPr lang="zh-TW" altLang="en-US" dirty="0" smtClean="0"/>
              <a:t>開始的</a:t>
            </a:r>
            <a:r>
              <a:rPr lang="en-US" altLang="zh-TW" dirty="0" smtClean="0"/>
              <a:t>n</a:t>
            </a:r>
            <a:r>
              <a:rPr lang="zh-TW" altLang="en-US" dirty="0" smtClean="0"/>
              <a:t>筆資料在原位置排序，每個資料的大小是</a:t>
            </a:r>
            <a:r>
              <a:rPr lang="en-US" altLang="zh-TW" dirty="0" err="1" smtClean="0"/>
              <a:t>sizeof</a:t>
            </a:r>
            <a:r>
              <a:rPr lang="en-US" altLang="zh-TW" dirty="0" smtClean="0"/>
              <a:t>(</a:t>
            </a:r>
            <a:r>
              <a:rPr lang="en-US" altLang="zh-TW" dirty="0" err="1" smtClean="0"/>
              <a:t>int</a:t>
            </a:r>
            <a:r>
              <a:rPr lang="en-US" altLang="zh-TW" dirty="0" smtClean="0"/>
              <a:t>), </a:t>
            </a:r>
            <a:r>
              <a:rPr lang="zh-TW" altLang="en-US" dirty="0" smtClean="0"/>
              <a:t>所謂的大小由函數</a:t>
            </a:r>
            <a:r>
              <a:rPr lang="en-US" altLang="zh-TW" dirty="0" err="1" smtClean="0"/>
              <a:t>cmp</a:t>
            </a:r>
            <a:r>
              <a:rPr lang="zh-TW" altLang="en-US" dirty="0" smtClean="0"/>
              <a:t>決定。</a:t>
            </a:r>
            <a:endParaRPr lang="en-US" altLang="zh-TW" dirty="0" smtClean="0"/>
          </a:p>
          <a:p>
            <a:pPr lvl="1"/>
            <a:r>
              <a:rPr lang="zh-TW" altLang="en-US" dirty="0" smtClean="0"/>
              <a:t>用</a:t>
            </a:r>
            <a:r>
              <a:rPr lang="en-US" altLang="zh-TW" dirty="0" err="1" smtClean="0"/>
              <a:t>sizeof</a:t>
            </a:r>
            <a:r>
              <a:rPr lang="zh-TW" altLang="en-US" dirty="0" smtClean="0"/>
              <a:t>不要寫定值</a:t>
            </a:r>
            <a:endParaRPr lang="en-US" altLang="zh-TW" dirty="0" smtClean="0"/>
          </a:p>
          <a:p>
            <a:pPr lvl="2"/>
            <a:r>
              <a:rPr lang="en-US" altLang="zh-TW" dirty="0" err="1" smtClean="0"/>
              <a:t>Sizeof</a:t>
            </a:r>
            <a:r>
              <a:rPr lang="zh-TW" altLang="en-US" dirty="0" smtClean="0"/>
              <a:t>兩個用途</a:t>
            </a:r>
            <a:r>
              <a:rPr lang="en-US" altLang="zh-TW" dirty="0" smtClean="0"/>
              <a:t>:</a:t>
            </a:r>
            <a:r>
              <a:rPr lang="zh-TW" altLang="en-US" dirty="0" smtClean="0"/>
              <a:t> </a:t>
            </a:r>
            <a:r>
              <a:rPr lang="en-US" altLang="zh-TW" dirty="0" smtClean="0"/>
              <a:t>size of type or size of array; (</a:t>
            </a:r>
            <a:r>
              <a:rPr lang="en-US" altLang="zh-TW" dirty="0" err="1" smtClean="0"/>
              <a:t>num</a:t>
            </a:r>
            <a:r>
              <a:rPr lang="en-US" altLang="zh-TW" dirty="0" smtClean="0"/>
              <a:t> of bytes)</a:t>
            </a:r>
          </a:p>
          <a:p>
            <a:pPr lvl="1"/>
            <a:r>
              <a:rPr lang="en-US" altLang="zh-TW" dirty="0" smtClean="0"/>
              <a:t>-</a:t>
            </a:r>
            <a:r>
              <a:rPr lang="en-US" altLang="zh-TW" dirty="0" err="1" smtClean="0"/>
              <a:t>cmp</a:t>
            </a:r>
            <a:r>
              <a:rPr lang="zh-TW" altLang="en-US" dirty="0" smtClean="0"/>
              <a:t>要自己寫</a:t>
            </a:r>
            <a:r>
              <a:rPr lang="en-US" altLang="zh-TW" dirty="0" smtClean="0"/>
              <a:t>, </a:t>
            </a:r>
            <a:r>
              <a:rPr lang="zh-TW" altLang="en-US" dirty="0" smtClean="0"/>
              <a:t>名稱自訂，前小後大回傳負值，前大後小傳正值</a:t>
            </a:r>
            <a:endParaRPr lang="zh-TW" altLang="en-US" dirty="0"/>
          </a:p>
        </p:txBody>
      </p:sp>
    </p:spTree>
    <p:extLst>
      <p:ext uri="{BB962C8B-B14F-4D97-AF65-F5344CB8AC3E}">
        <p14:creationId xmlns:p14="http://schemas.microsoft.com/office/powerpoint/2010/main" val="18266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err="1"/>
              <a:t>int</a:t>
            </a:r>
            <a:r>
              <a:rPr lang="en-US" altLang="zh-TW" dirty="0"/>
              <a:t> </a:t>
            </a:r>
            <a:r>
              <a:rPr lang="en-US" altLang="zh-TW" dirty="0" err="1" smtClean="0"/>
              <a:t>cmp</a:t>
            </a:r>
            <a:r>
              <a:rPr lang="en-US" altLang="zh-TW" dirty="0" smtClean="0"/>
              <a:t>(</a:t>
            </a:r>
            <a:r>
              <a:rPr lang="en-US" altLang="zh-TW" dirty="0" err="1" smtClean="0"/>
              <a:t>int</a:t>
            </a:r>
            <a:r>
              <a:rPr lang="en-US" altLang="zh-TW" dirty="0" smtClean="0"/>
              <a:t> </a:t>
            </a:r>
            <a:r>
              <a:rPr lang="en-US" altLang="zh-TW" dirty="0"/>
              <a:t>*e1, </a:t>
            </a:r>
            <a:r>
              <a:rPr lang="en-US" altLang="zh-TW" dirty="0" err="1" smtClean="0"/>
              <a:t>int</a:t>
            </a:r>
            <a:r>
              <a:rPr lang="en-US" altLang="zh-TW" dirty="0" smtClean="0"/>
              <a:t> </a:t>
            </a:r>
            <a:r>
              <a:rPr lang="en-US" altLang="zh-TW" dirty="0"/>
              <a:t>*e2</a:t>
            </a:r>
            <a:r>
              <a:rPr lang="en-US" altLang="zh-TW" dirty="0" smtClean="0"/>
              <a:t>)</a:t>
            </a:r>
            <a:br>
              <a:rPr lang="en-US" altLang="zh-TW" dirty="0" smtClean="0"/>
            </a:br>
            <a:r>
              <a:rPr lang="en-US" altLang="zh-TW" dirty="0" smtClean="0"/>
              <a:t>{return </a:t>
            </a:r>
            <a:r>
              <a:rPr lang="en-US" altLang="zh-TW" dirty="0"/>
              <a:t>(*e2)-(*e1</a:t>
            </a:r>
            <a:r>
              <a:rPr lang="en-US" altLang="zh-TW" dirty="0" smtClean="0"/>
              <a:t>);</a:t>
            </a:r>
            <a:r>
              <a:rPr lang="zh-TW" altLang="en-US" dirty="0" smtClean="0"/>
              <a:t> </a:t>
            </a:r>
            <a:r>
              <a:rPr lang="en-US" altLang="zh-TW" dirty="0" smtClean="0"/>
              <a:t>}</a:t>
            </a:r>
            <a:r>
              <a:rPr lang="zh-TW" altLang="en-US" dirty="0" smtClean="0"/>
              <a:t> </a:t>
            </a:r>
            <a:r>
              <a:rPr lang="en-US" altLang="zh-TW" dirty="0" smtClean="0"/>
              <a:t>//</a:t>
            </a:r>
            <a:r>
              <a:rPr lang="zh-TW" altLang="en-US" dirty="0" smtClean="0"/>
              <a:t>由大到小排序</a:t>
            </a:r>
            <a:endParaRPr lang="en-US" altLang="zh-TW" dirty="0" smtClean="0"/>
          </a:p>
          <a:p>
            <a:pPr lvl="1"/>
            <a:r>
              <a:rPr lang="zh-TW" altLang="en-US" dirty="0" smtClean="0"/>
              <a:t>必需</a:t>
            </a:r>
            <a:r>
              <a:rPr lang="zh-TW" altLang="en-US" dirty="0"/>
              <a:t>用</a:t>
            </a:r>
            <a:r>
              <a:rPr lang="zh-TW" altLang="en-US" dirty="0" smtClean="0"/>
              <a:t>指標</a:t>
            </a:r>
            <a:endParaRPr lang="en-US" altLang="zh-TW" dirty="0" smtClean="0"/>
          </a:p>
          <a:p>
            <a:pPr lvl="1"/>
            <a:r>
              <a:rPr lang="zh-TW" altLang="en-US" dirty="0"/>
              <a:t>這樣寫會</a:t>
            </a:r>
            <a:r>
              <a:rPr lang="zh-TW" altLang="en-US" dirty="0" smtClean="0"/>
              <a:t>有</a:t>
            </a:r>
            <a:r>
              <a:rPr lang="en-US" altLang="zh-TW" dirty="0" smtClean="0"/>
              <a:t>warning</a:t>
            </a:r>
          </a:p>
          <a:p>
            <a:pPr lvl="2"/>
            <a:r>
              <a:rPr lang="zh-TW" altLang="en-US" dirty="0"/>
              <a:t>資工人的</a:t>
            </a:r>
            <a:r>
              <a:rPr lang="zh-TW" altLang="en-US" dirty="0" smtClean="0"/>
              <a:t>特性</a:t>
            </a:r>
            <a:r>
              <a:rPr lang="en-US" altLang="zh-TW" dirty="0" smtClean="0"/>
              <a:t>:</a:t>
            </a:r>
            <a:r>
              <a:rPr lang="zh-TW" altLang="en-US" dirty="0" smtClean="0"/>
              <a:t> 認為警告是可以忽略的</a:t>
            </a:r>
            <a:endParaRPr lang="en-US" altLang="zh-TW" dirty="0" smtClean="0"/>
          </a:p>
          <a:p>
            <a:pPr lvl="1"/>
            <a:r>
              <a:rPr lang="zh-TW" altLang="en-US" dirty="0"/>
              <a:t>標準</a:t>
            </a:r>
            <a:r>
              <a:rPr lang="zh-TW" altLang="en-US" dirty="0" smtClean="0"/>
              <a:t>寫法</a:t>
            </a:r>
            <a:r>
              <a:rPr lang="en-US" altLang="zh-TW" dirty="0" smtClean="0"/>
              <a:t/>
            </a:r>
            <a:br>
              <a:rPr lang="en-US" altLang="zh-TW" dirty="0" smtClean="0"/>
            </a:br>
            <a:r>
              <a:rPr lang="it-IT" altLang="zh-TW" dirty="0" smtClean="0"/>
              <a:t>int cmp(const </a:t>
            </a:r>
            <a:r>
              <a:rPr lang="it-IT" altLang="zh-TW" dirty="0"/>
              <a:t>void *e1, const void *e2</a:t>
            </a:r>
            <a:r>
              <a:rPr lang="it-IT" altLang="zh-TW" dirty="0" smtClean="0"/>
              <a:t>)</a:t>
            </a:r>
            <a:r>
              <a:rPr lang="zh-TW" altLang="en-US" dirty="0" smtClean="0"/>
              <a:t> </a:t>
            </a:r>
            <a:r>
              <a:rPr lang="en-US" altLang="zh-TW" dirty="0" smtClean="0"/>
              <a:t>{</a:t>
            </a:r>
            <a:br>
              <a:rPr lang="en-US" altLang="zh-TW" dirty="0" smtClean="0"/>
            </a:br>
            <a:r>
              <a:rPr lang="it-IT" altLang="zh-TW" dirty="0" smtClean="0"/>
              <a:t>return </a:t>
            </a:r>
            <a:r>
              <a:rPr lang="it-IT" altLang="zh-TW" dirty="0"/>
              <a:t>(*(int*)e2)-(*(int*)e1</a:t>
            </a:r>
            <a:r>
              <a:rPr lang="it-IT" altLang="zh-TW" dirty="0" smtClean="0"/>
              <a:t>);</a:t>
            </a:r>
            <a:r>
              <a:rPr lang="zh-TW" altLang="en-US" dirty="0" smtClean="0"/>
              <a:t> </a:t>
            </a:r>
            <a:r>
              <a:rPr lang="it-IT" altLang="zh-TW" dirty="0" smtClean="0"/>
              <a:t>}</a:t>
            </a:r>
          </a:p>
          <a:p>
            <a:pPr lvl="1"/>
            <a:r>
              <a:rPr lang="zh-TW" altLang="en-US" dirty="0"/>
              <a:t>宣告</a:t>
            </a:r>
            <a:r>
              <a:rPr lang="zh-TW" altLang="en-US" dirty="0" smtClean="0"/>
              <a:t>為</a:t>
            </a:r>
            <a:r>
              <a:rPr lang="en-US" altLang="zh-TW" dirty="0" smtClean="0"/>
              <a:t>void* </a:t>
            </a:r>
            <a:r>
              <a:rPr lang="zh-TW" altLang="en-US" dirty="0" smtClean="0"/>
              <a:t>使用實再</a:t>
            </a:r>
            <a:r>
              <a:rPr lang="zh-TW" altLang="en-US" dirty="0"/>
              <a:t>運用型態轉換</a:t>
            </a:r>
            <a:r>
              <a:rPr lang="zh-TW" altLang="en-US" dirty="0" smtClean="0"/>
              <a:t>轉為所需要的</a:t>
            </a:r>
            <a:r>
              <a:rPr lang="en-US" altLang="zh-TW" dirty="0" smtClean="0"/>
              <a:t>(type*)</a:t>
            </a:r>
            <a:endParaRPr lang="it-IT" altLang="zh-TW" dirty="0"/>
          </a:p>
          <a:p>
            <a:pPr lvl="1"/>
            <a:endParaRPr lang="zh-TW" altLang="en-US" dirty="0"/>
          </a:p>
        </p:txBody>
      </p:sp>
    </p:spTree>
    <p:extLst>
      <p:ext uri="{BB962C8B-B14F-4D97-AF65-F5344CB8AC3E}">
        <p14:creationId xmlns:p14="http://schemas.microsoft.com/office/powerpoint/2010/main" val="289740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342900" lvl="1" indent="-342900">
              <a:buFont typeface="Arial" panose="020B0604020202020204" pitchFamily="34" charset="0"/>
              <a:buChar char="•"/>
            </a:pPr>
            <a:r>
              <a:rPr lang="en-US" altLang="zh-TW" dirty="0" err="1" smtClean="0"/>
              <a:t>qsort</a:t>
            </a:r>
            <a:r>
              <a:rPr lang="en-US" altLang="zh-TW" dirty="0" smtClean="0"/>
              <a:t>(a+4,n,sizeof(</a:t>
            </a:r>
            <a:r>
              <a:rPr lang="en-US" altLang="zh-TW" dirty="0" err="1" smtClean="0"/>
              <a:t>int</a:t>
            </a:r>
            <a:r>
              <a:rPr lang="en-US" altLang="zh-TW" dirty="0"/>
              <a:t>),</a:t>
            </a:r>
            <a:r>
              <a:rPr lang="en-US" altLang="zh-TW" dirty="0" err="1"/>
              <a:t>cmp</a:t>
            </a:r>
            <a:r>
              <a:rPr lang="en-US" altLang="zh-TW" dirty="0"/>
              <a:t>)</a:t>
            </a:r>
          </a:p>
          <a:p>
            <a:pPr lvl="1"/>
            <a:r>
              <a:rPr lang="zh-TW" altLang="en-US" dirty="0" smtClean="0"/>
              <a:t>把</a:t>
            </a:r>
            <a:r>
              <a:rPr lang="en-US" altLang="zh-TW" dirty="0" smtClean="0"/>
              <a:t>a[4]</a:t>
            </a:r>
            <a:r>
              <a:rPr lang="zh-TW" altLang="en-US" dirty="0" smtClean="0"/>
              <a:t>開始的</a:t>
            </a:r>
            <a:r>
              <a:rPr lang="en-US" altLang="zh-TW" dirty="0" smtClean="0"/>
              <a:t>n</a:t>
            </a:r>
            <a:r>
              <a:rPr lang="zh-TW" altLang="en-US" dirty="0" smtClean="0"/>
              <a:t>筆資料排序</a:t>
            </a:r>
            <a:endParaRPr lang="en-US" altLang="zh-TW" dirty="0" smtClean="0"/>
          </a:p>
          <a:p>
            <a:pPr lvl="1"/>
            <a:r>
              <a:rPr lang="zh-TW" altLang="en-US" dirty="0"/>
              <a:t>陣列名稱</a:t>
            </a:r>
            <a:r>
              <a:rPr lang="en-US" altLang="zh-TW" dirty="0"/>
              <a:t>=</a:t>
            </a:r>
            <a:r>
              <a:rPr lang="zh-TW" altLang="en-US" dirty="0"/>
              <a:t>記憶體位</a:t>
            </a:r>
            <a:r>
              <a:rPr lang="zh-TW" altLang="en-US" dirty="0" smtClean="0"/>
              <a:t>址</a:t>
            </a:r>
            <a:r>
              <a:rPr lang="en-US" altLang="zh-TW" dirty="0" smtClean="0"/>
              <a:t>=</a:t>
            </a:r>
            <a:r>
              <a:rPr lang="zh-TW" altLang="en-US" dirty="0" smtClean="0"/>
              <a:t>指標 </a:t>
            </a:r>
            <a:r>
              <a:rPr lang="en-US" altLang="zh-TW" dirty="0" smtClean="0"/>
              <a:t>(</a:t>
            </a:r>
            <a:r>
              <a:rPr lang="zh-TW" altLang="en-US" dirty="0" smtClean="0"/>
              <a:t>記得嗎</a:t>
            </a:r>
            <a:r>
              <a:rPr lang="en-US" altLang="zh-TW" dirty="0" smtClean="0"/>
              <a:t>?)</a:t>
            </a:r>
          </a:p>
          <a:p>
            <a:pPr lvl="1"/>
            <a:r>
              <a:rPr lang="zh-TW" altLang="en-US" dirty="0"/>
              <a:t>指標的</a:t>
            </a:r>
            <a:r>
              <a:rPr lang="zh-TW" altLang="en-US" dirty="0" smtClean="0"/>
              <a:t>加法</a:t>
            </a:r>
            <a:r>
              <a:rPr lang="en-US" altLang="zh-TW" dirty="0" smtClean="0"/>
              <a:t>: +4</a:t>
            </a:r>
            <a:r>
              <a:rPr lang="zh-TW" altLang="en-US" dirty="0" smtClean="0"/>
              <a:t>不是加</a:t>
            </a:r>
            <a:r>
              <a:rPr lang="en-US" altLang="zh-TW" dirty="0" smtClean="0"/>
              <a:t>4bytes</a:t>
            </a:r>
            <a:r>
              <a:rPr lang="zh-TW" altLang="en-US" dirty="0" smtClean="0"/>
              <a:t>是</a:t>
            </a:r>
            <a:r>
              <a:rPr lang="en-US" altLang="zh-TW" dirty="0" smtClean="0"/>
              <a:t>+4*</a:t>
            </a:r>
            <a:r>
              <a:rPr lang="en-US" altLang="zh-TW" dirty="0" err="1" smtClean="0"/>
              <a:t>sizeof</a:t>
            </a:r>
            <a:r>
              <a:rPr lang="en-US" altLang="zh-TW" dirty="0" smtClean="0"/>
              <a:t>(type)</a:t>
            </a:r>
            <a:endParaRPr lang="zh-TW" altLang="en-US" dirty="0"/>
          </a:p>
        </p:txBody>
      </p:sp>
    </p:spTree>
    <p:extLst>
      <p:ext uri="{BB962C8B-B14F-4D97-AF65-F5344CB8AC3E}">
        <p14:creationId xmlns:p14="http://schemas.microsoft.com/office/powerpoint/2010/main" val="276590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前言</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中正資工的基礎程式設計包含兩個學期，在我的課程中，第一學期是一些基本技巧的學習與運用，第二學期的課主要是解題，這其中就包含了演算法的層次。本分資料就是這個部分習題的解題說明。</a:t>
            </a:r>
            <a:endParaRPr lang="en-US" altLang="zh-TW" dirty="0" smtClean="0"/>
          </a:p>
          <a:p>
            <a:r>
              <a:rPr lang="zh-TW" altLang="en-US" dirty="0" smtClean="0"/>
              <a:t>有些習題是基本技巧的複習，沒有特殊算法，因此不在本分資料中。</a:t>
            </a:r>
            <a:endParaRPr lang="en-US" altLang="zh-TW" dirty="0" smtClean="0"/>
          </a:p>
          <a:p>
            <a:r>
              <a:rPr lang="zh-TW" altLang="en-US" dirty="0" smtClean="0"/>
              <a:t>課程中的習題還有一塊是非解題型，主要是讓同學練習某些主題，這部分也不在本資料中</a:t>
            </a:r>
            <a:endParaRPr lang="en-US" altLang="zh-TW" dirty="0" smtClean="0"/>
          </a:p>
          <a:p>
            <a:r>
              <a:rPr lang="zh-TW" altLang="en-US" dirty="0" smtClean="0"/>
              <a:t>部分題目是來自網路。</a:t>
            </a:r>
            <a:endParaRPr lang="zh-TW" altLang="en-US" dirty="0"/>
          </a:p>
        </p:txBody>
      </p:sp>
    </p:spTree>
    <p:extLst>
      <p:ext uri="{BB962C8B-B14F-4D97-AF65-F5344CB8AC3E}">
        <p14:creationId xmlns:p14="http://schemas.microsoft.com/office/powerpoint/2010/main" val="149809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greedy</a:t>
            </a:r>
            <a:endParaRPr lang="zh-TW" altLang="en-US" dirty="0"/>
          </a:p>
        </p:txBody>
      </p:sp>
      <p:sp>
        <p:nvSpPr>
          <p:cNvPr id="5" name="內容版面配置區 4"/>
          <p:cNvSpPr>
            <a:spLocks noGrp="1"/>
          </p:cNvSpPr>
          <p:nvPr>
            <p:ph sz="half" idx="1"/>
          </p:nvPr>
        </p:nvSpPr>
        <p:spPr/>
        <p:txBody>
          <a:bodyPr>
            <a:normAutofit fontScale="92500" lnSpcReduction="10000"/>
          </a:bodyPr>
          <a:lstStyle/>
          <a:p>
            <a:r>
              <a:rPr lang="en-US" altLang="zh-TW" dirty="0" smtClean="0"/>
              <a:t>a04, one-on-one</a:t>
            </a:r>
          </a:p>
          <a:p>
            <a:r>
              <a:rPr lang="en-US" altLang="zh-TW" dirty="0" smtClean="0"/>
              <a:t>b03, matching points</a:t>
            </a:r>
            <a:endParaRPr lang="en-US" altLang="zh-TW" dirty="0"/>
          </a:p>
          <a:p>
            <a:r>
              <a:rPr lang="en-US" altLang="zh-TW" dirty="0" smtClean="0"/>
              <a:t>GD1: Carrying items</a:t>
            </a:r>
          </a:p>
          <a:p>
            <a:r>
              <a:rPr lang="en-US" altLang="zh-TW" dirty="0" smtClean="0"/>
              <a:t>GD2: Delivery problem</a:t>
            </a:r>
          </a:p>
          <a:p>
            <a:r>
              <a:rPr lang="en-US" altLang="zh-TW" dirty="0" smtClean="0"/>
              <a:t>GD3: Deadline </a:t>
            </a:r>
            <a:r>
              <a:rPr lang="en-US" altLang="zh-TW" dirty="0" err="1" smtClean="0"/>
              <a:t>deadline</a:t>
            </a:r>
            <a:r>
              <a:rPr lang="en-US" altLang="zh-TW" dirty="0" smtClean="0"/>
              <a:t> and deadline</a:t>
            </a:r>
            <a:endParaRPr lang="en-US" altLang="zh-TW" dirty="0"/>
          </a:p>
          <a:p>
            <a:r>
              <a:rPr lang="en-US" altLang="zh-TW" dirty="0" smtClean="0"/>
              <a:t>GD4: Scheduling on few machines</a:t>
            </a:r>
            <a:endParaRPr lang="zh-TW" altLang="en-US" dirty="0"/>
          </a:p>
        </p:txBody>
      </p:sp>
      <p:sp>
        <p:nvSpPr>
          <p:cNvPr id="6" name="內容版面配置區 5"/>
          <p:cNvSpPr>
            <a:spLocks noGrp="1"/>
          </p:cNvSpPr>
          <p:nvPr>
            <p:ph sz="half" idx="2"/>
          </p:nvPr>
        </p:nvSpPr>
        <p:spPr/>
        <p:txBody>
          <a:bodyPr>
            <a:normAutofit fontScale="92500" lnSpcReduction="10000"/>
          </a:bodyPr>
          <a:lstStyle/>
          <a:p>
            <a:r>
              <a:rPr lang="en-US" altLang="zh-TW" dirty="0" smtClean="0"/>
              <a:t>GD5: Scheduling on many [Optional]</a:t>
            </a:r>
          </a:p>
          <a:p>
            <a:r>
              <a:rPr lang="en-US" altLang="zh-TW" dirty="0" smtClean="0"/>
              <a:t>GD6: First-Come-First-Serve with deadline [Optional]</a:t>
            </a:r>
          </a:p>
          <a:p>
            <a:r>
              <a:rPr lang="en-US" altLang="zh-TW" dirty="0" smtClean="0"/>
              <a:t>GD7: Monitoring a spy network</a:t>
            </a:r>
          </a:p>
          <a:p>
            <a:r>
              <a:rPr lang="en-US" altLang="zh-TW" dirty="0" smtClean="0"/>
              <a:t>b05, line segment</a:t>
            </a:r>
          </a:p>
          <a:p>
            <a:r>
              <a:rPr lang="en-US" altLang="zh-TW" dirty="0" smtClean="0"/>
              <a:t>a07 tile</a:t>
            </a:r>
          </a:p>
          <a:p>
            <a:r>
              <a:rPr lang="pl-PL" altLang="zh-TW" dirty="0" smtClean="0"/>
              <a:t>b07, babysitter</a:t>
            </a: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256721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a04, </a:t>
            </a:r>
            <a:r>
              <a:rPr lang="en-US" altLang="zh-TW" dirty="0" smtClean="0"/>
              <a:t>one-on-one</a:t>
            </a:r>
            <a:br>
              <a:rPr lang="en-US" altLang="zh-TW" dirty="0" smtClean="0"/>
            </a:br>
            <a:r>
              <a:rPr lang="en-US" altLang="zh-TW" dirty="0" smtClean="0"/>
              <a:t>-greedy (</a:t>
            </a:r>
            <a:r>
              <a:rPr lang="en-US" altLang="zh-TW" dirty="0" err="1" smtClean="0"/>
              <a:t>qsort</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b="1" dirty="0" smtClean="0"/>
              <a:t>兩軍一對一，要贏最多場</a:t>
            </a:r>
            <a:endParaRPr lang="en-US" altLang="zh-TW" b="1" dirty="0" smtClean="0"/>
          </a:p>
          <a:p>
            <a:r>
              <a:rPr lang="zh-TW" altLang="en-US" b="1" dirty="0" smtClean="0"/>
              <a:t>孫子</a:t>
            </a:r>
            <a:r>
              <a:rPr lang="zh-TW" altLang="en-US" b="1" dirty="0"/>
              <a:t>曰：「今以君之下駟與彼上駟，取君上駟與彼中駟，取君中駟與彼下駟。</a:t>
            </a:r>
            <a:r>
              <a:rPr lang="zh-TW" altLang="en-US" b="1" dirty="0" smtClean="0"/>
              <a:t>」</a:t>
            </a:r>
            <a:endParaRPr lang="en-US" altLang="zh-TW" b="1" dirty="0" smtClean="0"/>
          </a:p>
          <a:p>
            <a:r>
              <a:rPr lang="zh-TW" altLang="en-US" b="1" dirty="0"/>
              <a:t>基本</a:t>
            </a:r>
            <a:r>
              <a:rPr lang="zh-TW" altLang="en-US" b="1" dirty="0" smtClean="0"/>
              <a:t>想法</a:t>
            </a:r>
            <a:r>
              <a:rPr lang="en-US" altLang="zh-TW" b="1" dirty="0" smtClean="0"/>
              <a:t>: </a:t>
            </a:r>
            <a:r>
              <a:rPr lang="zh-TW" altLang="en-US" b="1" dirty="0" smtClean="0"/>
              <a:t>贏一點就好，不浪費</a:t>
            </a:r>
            <a:endParaRPr lang="en-US" altLang="zh-TW" b="1" dirty="0" smtClean="0"/>
          </a:p>
          <a:p>
            <a:r>
              <a:rPr lang="zh-TW" altLang="en-US" b="1" dirty="0" smtClean="0"/>
              <a:t>若</a:t>
            </a:r>
            <a:r>
              <a:rPr lang="en-US" altLang="zh-TW" b="1" dirty="0" smtClean="0"/>
              <a:t>b</a:t>
            </a:r>
            <a:r>
              <a:rPr lang="zh-TW" altLang="en-US" b="1" dirty="0" smtClean="0"/>
              <a:t>是我方最弱的，而</a:t>
            </a:r>
            <a:r>
              <a:rPr lang="en-US" altLang="zh-TW" b="1" dirty="0" smtClean="0"/>
              <a:t>a</a:t>
            </a:r>
            <a:r>
              <a:rPr lang="zh-TW" altLang="en-US" b="1" dirty="0" smtClean="0"/>
              <a:t>是</a:t>
            </a:r>
            <a:r>
              <a:rPr lang="en-US" altLang="zh-TW" b="1" dirty="0" smtClean="0"/>
              <a:t>b</a:t>
            </a:r>
            <a:r>
              <a:rPr lang="zh-TW" altLang="en-US" b="1" dirty="0" smtClean="0"/>
              <a:t>能戰勝之敵方中最弱者</a:t>
            </a:r>
            <a:r>
              <a:rPr lang="en-US" altLang="zh-TW" b="1" dirty="0" smtClean="0"/>
              <a:t>=&gt;</a:t>
            </a:r>
            <a:r>
              <a:rPr lang="zh-TW" altLang="en-US" b="1" dirty="0" smtClean="0"/>
              <a:t>如果</a:t>
            </a:r>
            <a:r>
              <a:rPr lang="en-US" altLang="zh-TW" b="1" dirty="0" smtClean="0"/>
              <a:t>a</a:t>
            </a:r>
            <a:r>
              <a:rPr lang="zh-TW" altLang="en-US" b="1" dirty="0" smtClean="0"/>
              <a:t>不存在，</a:t>
            </a:r>
            <a:r>
              <a:rPr lang="en-US" altLang="zh-TW" b="1" dirty="0" smtClean="0"/>
              <a:t>b</a:t>
            </a:r>
            <a:r>
              <a:rPr lang="zh-TW" altLang="en-US" b="1" dirty="0" smtClean="0"/>
              <a:t>沒有用</a:t>
            </a:r>
            <a:r>
              <a:rPr lang="en-US" altLang="zh-TW" b="1" dirty="0" smtClean="0"/>
              <a:t>; </a:t>
            </a:r>
            <a:r>
              <a:rPr lang="zh-TW" altLang="en-US" b="1" dirty="0" smtClean="0"/>
              <a:t>否則必有一個最佳解係以</a:t>
            </a:r>
            <a:r>
              <a:rPr lang="en-US" altLang="zh-TW" b="1" dirty="0" smtClean="0"/>
              <a:t>b</a:t>
            </a:r>
            <a:r>
              <a:rPr lang="zh-TW" altLang="en-US" b="1" dirty="0" smtClean="0"/>
              <a:t>對抗</a:t>
            </a:r>
            <a:r>
              <a:rPr lang="en-US" altLang="zh-TW" b="1" dirty="0" smtClean="0"/>
              <a:t>a</a:t>
            </a:r>
          </a:p>
          <a:p>
            <a:endParaRPr lang="zh-TW" altLang="en-US" dirty="0"/>
          </a:p>
        </p:txBody>
      </p:sp>
    </p:spTree>
    <p:extLst>
      <p:ext uri="{BB962C8B-B14F-4D97-AF65-F5344CB8AC3E}">
        <p14:creationId xmlns:p14="http://schemas.microsoft.com/office/powerpoint/2010/main" val="273919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zh-TW" altLang="en-US" dirty="0" smtClean="0"/>
              <a:t>先將</a:t>
            </a:r>
            <a:r>
              <a:rPr lang="en-US" altLang="zh-TW" dirty="0" smtClean="0"/>
              <a:t>a(</a:t>
            </a:r>
            <a:r>
              <a:rPr lang="zh-TW" altLang="en-US" dirty="0" smtClean="0"/>
              <a:t>敵</a:t>
            </a:r>
            <a:r>
              <a:rPr lang="en-US" altLang="zh-TW" dirty="0" smtClean="0"/>
              <a:t>),b(</a:t>
            </a:r>
            <a:r>
              <a:rPr lang="zh-TW" altLang="en-US" dirty="0" smtClean="0"/>
              <a:t>我</a:t>
            </a:r>
            <a:r>
              <a:rPr lang="en-US" altLang="zh-TW" dirty="0" smtClean="0"/>
              <a:t>)</a:t>
            </a:r>
            <a:r>
              <a:rPr lang="zh-TW" altLang="en-US" dirty="0" smtClean="0"/>
              <a:t>由小到大排列</a:t>
            </a:r>
            <a:endParaRPr lang="en-US" altLang="zh-TW" dirty="0" smtClean="0"/>
          </a:p>
          <a:p>
            <a:r>
              <a:rPr lang="en-US" altLang="zh-TW" dirty="0"/>
              <a:t>	</a:t>
            </a:r>
            <a:r>
              <a:rPr lang="en-US" altLang="zh-TW" dirty="0" err="1"/>
              <a:t>i</a:t>
            </a:r>
            <a:r>
              <a:rPr lang="en-US" altLang="zh-TW" dirty="0"/>
              <a:t>=j=0;win=0;</a:t>
            </a:r>
          </a:p>
          <a:p>
            <a:r>
              <a:rPr lang="en-US" altLang="zh-TW" dirty="0"/>
              <a:t>	while (j&lt;n) {</a:t>
            </a:r>
          </a:p>
          <a:p>
            <a:r>
              <a:rPr lang="en-US" altLang="zh-TW" dirty="0"/>
              <a:t>		while ((b[j]&lt;=a[</a:t>
            </a:r>
            <a:r>
              <a:rPr lang="en-US" altLang="zh-TW" dirty="0" err="1"/>
              <a:t>i</a:t>
            </a:r>
            <a:r>
              <a:rPr lang="en-US" altLang="zh-TW" dirty="0"/>
              <a:t>])&amp;&amp;(j&lt;n)) j++;</a:t>
            </a:r>
          </a:p>
          <a:p>
            <a:r>
              <a:rPr lang="en-US" altLang="zh-TW" dirty="0"/>
              <a:t>		if (j==n) break;</a:t>
            </a:r>
          </a:p>
          <a:p>
            <a:r>
              <a:rPr lang="en-US" altLang="zh-TW" dirty="0"/>
              <a:t>		win++;</a:t>
            </a:r>
          </a:p>
          <a:p>
            <a:r>
              <a:rPr lang="en-US" altLang="zh-TW" dirty="0"/>
              <a:t>		j++;</a:t>
            </a:r>
          </a:p>
          <a:p>
            <a:r>
              <a:rPr lang="en-US" altLang="zh-TW" dirty="0"/>
              <a:t>		</a:t>
            </a:r>
            <a:r>
              <a:rPr lang="en-US" altLang="zh-TW" dirty="0" err="1"/>
              <a:t>i</a:t>
            </a:r>
            <a:r>
              <a:rPr lang="en-US" altLang="zh-TW" dirty="0"/>
              <a:t>++;</a:t>
            </a:r>
          </a:p>
          <a:p>
            <a:r>
              <a:rPr lang="en-US" altLang="zh-TW" dirty="0"/>
              <a:t>	}</a:t>
            </a:r>
          </a:p>
          <a:p>
            <a:endParaRPr lang="zh-TW" altLang="en-US" dirty="0"/>
          </a:p>
        </p:txBody>
      </p:sp>
      <p:sp>
        <p:nvSpPr>
          <p:cNvPr id="4" name="文字方塊 3"/>
          <p:cNvSpPr txBox="1"/>
          <p:nvPr/>
        </p:nvSpPr>
        <p:spPr>
          <a:xfrm>
            <a:off x="4860032" y="3573016"/>
            <a:ext cx="4104456" cy="1200329"/>
          </a:xfrm>
          <a:prstGeom prst="rect">
            <a:avLst/>
          </a:prstGeom>
          <a:noFill/>
        </p:spPr>
        <p:txBody>
          <a:bodyPr wrap="square" rtlCol="0">
            <a:spAutoFit/>
          </a:bodyPr>
          <a:lstStyle/>
          <a:p>
            <a:r>
              <a:rPr lang="zh-TW" altLang="en-US" dirty="0" smtClean="0">
                <a:solidFill>
                  <a:srgbClr val="FF0000"/>
                </a:solidFill>
              </a:rPr>
              <a:t>找第一個可以打敗敵方最弱者</a:t>
            </a:r>
            <a:endParaRPr lang="en-US" altLang="zh-TW" dirty="0" smtClean="0">
              <a:solidFill>
                <a:srgbClr val="FF0000"/>
              </a:solidFill>
            </a:endParaRPr>
          </a:p>
          <a:p>
            <a:r>
              <a:rPr lang="zh-TW" altLang="en-US" dirty="0" smtClean="0">
                <a:solidFill>
                  <a:srgbClr val="FF0000"/>
                </a:solidFill>
              </a:rPr>
              <a:t>內迴</a:t>
            </a:r>
            <a:r>
              <a:rPr lang="zh-TW" altLang="en-US" dirty="0">
                <a:solidFill>
                  <a:srgbClr val="FF0000"/>
                </a:solidFill>
              </a:rPr>
              <a:t>圈兩個</a:t>
            </a:r>
            <a:r>
              <a:rPr lang="zh-TW" altLang="en-US" dirty="0" smtClean="0">
                <a:solidFill>
                  <a:srgbClr val="FF0000"/>
                </a:solidFill>
              </a:rPr>
              <a:t>出口。</a:t>
            </a:r>
            <a:endParaRPr lang="en-US" altLang="zh-TW" dirty="0" smtClean="0">
              <a:solidFill>
                <a:srgbClr val="FF0000"/>
              </a:solidFill>
            </a:endParaRPr>
          </a:p>
          <a:p>
            <a:r>
              <a:rPr lang="zh-TW" altLang="en-US" dirty="0" smtClean="0">
                <a:solidFill>
                  <a:srgbClr val="FF0000"/>
                </a:solidFill>
              </a:rPr>
              <a:t>出口驗證是哪一種條件出來的。</a:t>
            </a:r>
            <a:endParaRPr lang="en-US" altLang="zh-TW" dirty="0" smtClean="0">
              <a:solidFill>
                <a:srgbClr val="FF0000"/>
              </a:solidFill>
            </a:endParaRPr>
          </a:p>
          <a:p>
            <a:r>
              <a:rPr lang="en-US" altLang="zh-TW" dirty="0" err="1" smtClean="0">
                <a:solidFill>
                  <a:srgbClr val="FF0000"/>
                </a:solidFill>
              </a:rPr>
              <a:t>i</a:t>
            </a:r>
            <a:r>
              <a:rPr lang="zh-TW" altLang="en-US" dirty="0" smtClean="0">
                <a:solidFill>
                  <a:srgbClr val="FF0000"/>
                </a:solidFill>
              </a:rPr>
              <a:t>不需要檢查有無超過範圍</a:t>
            </a:r>
            <a:r>
              <a:rPr lang="en-US" altLang="zh-TW" dirty="0" smtClean="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2409319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b03, matching </a:t>
            </a:r>
            <a:r>
              <a:rPr lang="en-US" altLang="zh-TW" dirty="0" smtClean="0"/>
              <a:t>points</a:t>
            </a:r>
            <a:br>
              <a:rPr lang="en-US" altLang="zh-TW" dirty="0" smtClean="0"/>
            </a:br>
            <a:r>
              <a:rPr lang="en-US" altLang="zh-TW" dirty="0" smtClean="0"/>
              <a:t>-greedy (</a:t>
            </a:r>
            <a:r>
              <a:rPr lang="en-US" altLang="zh-TW" dirty="0" err="1" smtClean="0"/>
              <a:t>qsort</a:t>
            </a:r>
            <a:r>
              <a:rPr lang="en-US" altLang="zh-TW" dirty="0" smtClean="0"/>
              <a:t>)</a:t>
            </a:r>
            <a:endParaRPr lang="zh-TW" altLang="en-US" dirty="0"/>
          </a:p>
        </p:txBody>
      </p:sp>
      <p:sp>
        <p:nvSpPr>
          <p:cNvPr id="3" name="內容版面配置區 2"/>
          <p:cNvSpPr>
            <a:spLocks noGrp="1"/>
          </p:cNvSpPr>
          <p:nvPr>
            <p:ph idx="1"/>
          </p:nvPr>
        </p:nvSpPr>
        <p:spPr>
          <a:xfrm>
            <a:off x="457200" y="1600200"/>
            <a:ext cx="5842992" cy="4525963"/>
          </a:xfrm>
        </p:spPr>
        <p:txBody>
          <a:bodyPr/>
          <a:lstStyle/>
          <a:p>
            <a:r>
              <a:rPr lang="en-US" altLang="zh-TW" dirty="0" smtClean="0"/>
              <a:t>X</a:t>
            </a:r>
            <a:r>
              <a:rPr lang="zh-TW" altLang="en-US" dirty="0" smtClean="0"/>
              <a:t>軸上一些點，</a:t>
            </a:r>
            <a:r>
              <a:rPr lang="en-US" altLang="zh-TW" dirty="0" smtClean="0"/>
              <a:t>Y</a:t>
            </a:r>
            <a:r>
              <a:rPr lang="zh-TW" altLang="en-US" dirty="0" smtClean="0"/>
              <a:t>軸上一些點，一對一配對連線，線段總長要最長</a:t>
            </a:r>
            <a:endParaRPr lang="en-US" altLang="zh-TW" dirty="0" smtClean="0"/>
          </a:p>
          <a:p>
            <a:r>
              <a:rPr lang="zh-TW" altLang="en-US" dirty="0" smtClean="0"/>
              <a:t>先</a:t>
            </a:r>
            <a:r>
              <a:rPr lang="zh-TW" altLang="en-US" dirty="0"/>
              <a:t>考慮都是</a:t>
            </a:r>
            <a:r>
              <a:rPr lang="zh-TW" altLang="en-US" dirty="0" smtClean="0"/>
              <a:t>正值</a:t>
            </a:r>
            <a:endParaRPr lang="en-US" altLang="zh-TW" dirty="0" smtClean="0"/>
          </a:p>
          <a:p>
            <a:r>
              <a:rPr lang="zh-TW" altLang="en-US" dirty="0"/>
              <a:t>負值鏡</a:t>
            </a:r>
            <a:r>
              <a:rPr lang="zh-TW" altLang="en-US" dirty="0" smtClean="0"/>
              <a:t>射到正值</a:t>
            </a:r>
            <a:r>
              <a:rPr lang="en-US" altLang="zh-TW" dirty="0" smtClean="0"/>
              <a:t>(</a:t>
            </a:r>
            <a:r>
              <a:rPr lang="zh-TW" altLang="en-US" dirty="0" smtClean="0"/>
              <a:t>取絕對值</a:t>
            </a:r>
            <a:r>
              <a:rPr lang="en-US" altLang="zh-TW" dirty="0" smtClean="0"/>
              <a:t>)</a:t>
            </a:r>
            <a:r>
              <a:rPr lang="zh-TW" altLang="en-US" dirty="0" smtClean="0"/>
              <a:t>結果不變， 因為等腰三角形</a:t>
            </a:r>
            <a:endParaRPr lang="en-US" altLang="zh-TW" dirty="0" smtClean="0"/>
          </a:p>
          <a:p>
            <a:endParaRPr lang="zh-TW" altLang="en-US" dirty="0"/>
          </a:p>
        </p:txBody>
      </p:sp>
      <p:cxnSp>
        <p:nvCxnSpPr>
          <p:cNvPr id="5" name="直線接點 4"/>
          <p:cNvCxnSpPr/>
          <p:nvPr/>
        </p:nvCxnSpPr>
        <p:spPr>
          <a:xfrm>
            <a:off x="6835634" y="728700"/>
            <a:ext cx="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835634" y="3104964"/>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6835634" y="1160748"/>
            <a:ext cx="1512168" cy="194421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線接點 10"/>
          <p:cNvCxnSpPr/>
          <p:nvPr/>
        </p:nvCxnSpPr>
        <p:spPr>
          <a:xfrm>
            <a:off x="6835634" y="2456892"/>
            <a:ext cx="360040" cy="64807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線接點 12"/>
          <p:cNvCxnSpPr/>
          <p:nvPr/>
        </p:nvCxnSpPr>
        <p:spPr>
          <a:xfrm>
            <a:off x="6835634" y="1160748"/>
            <a:ext cx="360040" cy="1944216"/>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線接點 14"/>
          <p:cNvCxnSpPr/>
          <p:nvPr/>
        </p:nvCxnSpPr>
        <p:spPr>
          <a:xfrm>
            <a:off x="6835634" y="2456892"/>
            <a:ext cx="1512168" cy="648072"/>
          </a:xfrm>
          <a:prstGeom prst="line">
            <a:avLst/>
          </a:prstGeom>
        </p:spPr>
        <p:style>
          <a:lnRef idx="3">
            <a:schemeClr val="accent2"/>
          </a:lnRef>
          <a:fillRef idx="0">
            <a:schemeClr val="accent2"/>
          </a:fillRef>
          <a:effectRef idx="2">
            <a:schemeClr val="accent2"/>
          </a:effectRef>
          <a:fontRef idx="minor">
            <a:schemeClr val="tx1"/>
          </a:fontRef>
        </p:style>
      </p:cxnSp>
      <p:sp>
        <p:nvSpPr>
          <p:cNvPr id="16" name="文字方塊 15"/>
          <p:cNvSpPr txBox="1"/>
          <p:nvPr/>
        </p:nvSpPr>
        <p:spPr>
          <a:xfrm>
            <a:off x="6403586" y="3609020"/>
            <a:ext cx="2191626" cy="369332"/>
          </a:xfrm>
          <a:prstGeom prst="rect">
            <a:avLst/>
          </a:prstGeom>
          <a:noFill/>
        </p:spPr>
        <p:txBody>
          <a:bodyPr wrap="none" rtlCol="0">
            <a:spAutoFit/>
          </a:bodyPr>
          <a:lstStyle/>
          <a:p>
            <a:r>
              <a:rPr lang="zh-TW" altLang="en-US" dirty="0" smtClean="0"/>
              <a:t>紅色長還是藍色長</a:t>
            </a:r>
            <a:r>
              <a:rPr lang="en-US" altLang="zh-TW" dirty="0" smtClean="0"/>
              <a:t>? </a:t>
            </a:r>
            <a:endParaRPr lang="zh-TW" altLang="en-US" dirty="0"/>
          </a:p>
        </p:txBody>
      </p:sp>
      <p:cxnSp>
        <p:nvCxnSpPr>
          <p:cNvPr id="18" name="直線接點 17"/>
          <p:cNvCxnSpPr/>
          <p:nvPr/>
        </p:nvCxnSpPr>
        <p:spPr>
          <a:xfrm>
            <a:off x="7499399" y="4293096"/>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6660232" y="5157192"/>
            <a:ext cx="19349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7015654" y="4509120"/>
            <a:ext cx="483745" cy="648072"/>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線接點 22"/>
          <p:cNvCxnSpPr/>
          <p:nvPr/>
        </p:nvCxnSpPr>
        <p:spPr>
          <a:xfrm>
            <a:off x="7499399" y="4509120"/>
            <a:ext cx="483745" cy="648072"/>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4421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sz="2800" dirty="0"/>
              <a:t>解法</a:t>
            </a:r>
            <a:r>
              <a:rPr lang="en-US" altLang="zh-TW" sz="2800" dirty="0"/>
              <a:t>:</a:t>
            </a:r>
            <a:r>
              <a:rPr lang="zh-TW" altLang="en-US" sz="2800" dirty="0"/>
              <a:t> 全部取絕對值後，</a:t>
            </a:r>
            <a:r>
              <a:rPr lang="en-US" altLang="zh-TW" sz="2800" dirty="0"/>
              <a:t>sorting</a:t>
            </a:r>
            <a:r>
              <a:rPr lang="zh-TW" altLang="en-US" sz="2800" dirty="0"/>
              <a:t>，最小配最大</a:t>
            </a:r>
            <a:endParaRPr lang="en-US" altLang="zh-TW" sz="2800" dirty="0"/>
          </a:p>
          <a:p>
            <a:r>
              <a:rPr lang="nn-NO" altLang="zh-TW" sz="2400" dirty="0" smtClean="0"/>
              <a:t>for (</a:t>
            </a:r>
            <a:r>
              <a:rPr lang="nn-NO" altLang="zh-TW" sz="2400" dirty="0"/>
              <a:t>totald=0 </a:t>
            </a:r>
            <a:r>
              <a:rPr lang="nn-NO" altLang="zh-TW" sz="2400" dirty="0" smtClean="0"/>
              <a:t>,i=0;i&lt;n;i</a:t>
            </a:r>
            <a:r>
              <a:rPr lang="nn-NO" altLang="zh-TW" sz="2400" dirty="0"/>
              <a:t>++) </a:t>
            </a:r>
            <a:r>
              <a:rPr lang="nn-NO" altLang="zh-TW" sz="2400" dirty="0" smtClean="0"/>
              <a:t> //</a:t>
            </a:r>
            <a:r>
              <a:rPr lang="zh-TW" altLang="en-US" sz="2400" dirty="0" smtClean="0">
                <a:solidFill>
                  <a:srgbClr val="FF0000"/>
                </a:solidFill>
              </a:rPr>
              <a:t>初值寫在入口</a:t>
            </a:r>
            <a:r>
              <a:rPr lang="en-US" altLang="zh-TW" sz="2400" dirty="0" smtClean="0">
                <a:solidFill>
                  <a:srgbClr val="FF0000"/>
                </a:solidFill>
              </a:rPr>
              <a:t>; </a:t>
            </a:r>
            <a:r>
              <a:rPr lang="zh-TW" altLang="en-US" sz="2400" dirty="0" smtClean="0">
                <a:solidFill>
                  <a:srgbClr val="FF0000"/>
                </a:solidFill>
              </a:rPr>
              <a:t>寫在宣告處不好</a:t>
            </a:r>
            <a:endParaRPr lang="nn-NO" altLang="zh-TW" sz="2400" dirty="0">
              <a:solidFill>
                <a:srgbClr val="FF0000"/>
              </a:solidFill>
            </a:endParaRPr>
          </a:p>
          <a:p>
            <a:r>
              <a:rPr lang="nn-NO" altLang="zh-TW" sz="2400" dirty="0"/>
              <a:t>	  totald+=sqrt(p1[i]*p1[i]+p2[n-i-1]*p2[n-1-i</a:t>
            </a:r>
            <a:r>
              <a:rPr lang="nn-NO" altLang="zh-TW" sz="2400" dirty="0" smtClean="0"/>
              <a:t>]);</a:t>
            </a:r>
          </a:p>
          <a:p>
            <a:r>
              <a:rPr lang="en-US" altLang="zh-TW" sz="2400" dirty="0"/>
              <a:t> </a:t>
            </a:r>
            <a:r>
              <a:rPr lang="en-US" altLang="zh-TW" sz="2400" dirty="0" err="1"/>
              <a:t>printf</a:t>
            </a:r>
            <a:r>
              <a:rPr lang="en-US" altLang="zh-TW" sz="2400" dirty="0"/>
              <a:t>("%d\n",(</a:t>
            </a:r>
            <a:r>
              <a:rPr lang="en-US" altLang="zh-TW" sz="2400" dirty="0" err="1"/>
              <a:t>int</a:t>
            </a:r>
            <a:r>
              <a:rPr lang="en-US" altLang="zh-TW" sz="2400" dirty="0"/>
              <a:t>)</a:t>
            </a:r>
            <a:r>
              <a:rPr lang="en-US" altLang="zh-TW" sz="2400" dirty="0" err="1"/>
              <a:t>totald</a:t>
            </a:r>
            <a:r>
              <a:rPr lang="en-US" altLang="zh-TW" sz="2400" dirty="0" smtClean="0"/>
              <a:t>);</a:t>
            </a:r>
          </a:p>
          <a:p>
            <a:r>
              <a:rPr lang="zh-TW" altLang="en-US" sz="2400" dirty="0" smtClean="0"/>
              <a:t>不</a:t>
            </a:r>
            <a:r>
              <a:rPr lang="zh-TW" altLang="en-US" sz="2400" dirty="0"/>
              <a:t>喜歡自己算</a:t>
            </a:r>
            <a:r>
              <a:rPr lang="zh-TW" altLang="en-US" sz="2400" dirty="0" smtClean="0"/>
              <a:t>算術就這樣寫</a:t>
            </a:r>
            <a:endParaRPr lang="nn-NO" altLang="zh-TW" sz="2400" dirty="0" smtClean="0"/>
          </a:p>
          <a:p>
            <a:r>
              <a:rPr lang="nn-NO" altLang="zh-TW" sz="2400" dirty="0" smtClean="0"/>
              <a:t>for </a:t>
            </a:r>
            <a:r>
              <a:rPr lang="nn-NO" altLang="zh-TW" sz="2400" dirty="0"/>
              <a:t>(totald=0 ,</a:t>
            </a:r>
            <a:r>
              <a:rPr lang="nn-NO" altLang="zh-TW" sz="2400" dirty="0" smtClean="0"/>
              <a:t>i=0</a:t>
            </a:r>
            <a:r>
              <a:rPr lang="en-US" altLang="zh-TW" sz="2400" dirty="0" smtClean="0"/>
              <a:t>, j=n-1</a:t>
            </a:r>
            <a:r>
              <a:rPr lang="zh-TW" altLang="en-US" sz="2400" dirty="0" smtClean="0"/>
              <a:t> </a:t>
            </a:r>
            <a:r>
              <a:rPr lang="nn-NO" altLang="zh-TW" sz="2400" dirty="0" smtClean="0"/>
              <a:t>;</a:t>
            </a:r>
            <a:r>
              <a:rPr lang="zh-TW" altLang="en-US" sz="2400" dirty="0" smtClean="0"/>
              <a:t> </a:t>
            </a:r>
            <a:r>
              <a:rPr lang="nn-NO" altLang="zh-TW" sz="2400" dirty="0" smtClean="0"/>
              <a:t>i&lt;n</a:t>
            </a:r>
            <a:r>
              <a:rPr lang="zh-TW" altLang="en-US" sz="2400" dirty="0" smtClean="0"/>
              <a:t> </a:t>
            </a:r>
            <a:r>
              <a:rPr lang="nn-NO" altLang="zh-TW" sz="2400" dirty="0" smtClean="0"/>
              <a:t>;</a:t>
            </a:r>
            <a:r>
              <a:rPr lang="zh-TW" altLang="en-US" sz="2400" dirty="0" smtClean="0"/>
              <a:t> </a:t>
            </a:r>
            <a:r>
              <a:rPr lang="nn-NO" altLang="zh-TW" sz="2400" dirty="0" smtClean="0"/>
              <a:t>i++,</a:t>
            </a:r>
            <a:r>
              <a:rPr lang="zh-TW" altLang="en-US" sz="2400" dirty="0" smtClean="0"/>
              <a:t> </a:t>
            </a:r>
            <a:r>
              <a:rPr lang="nn-NO" altLang="zh-TW" sz="2400" dirty="0" smtClean="0"/>
              <a:t>j--)</a:t>
            </a:r>
            <a:endParaRPr lang="nn-NO" altLang="zh-TW" sz="2400" dirty="0">
              <a:solidFill>
                <a:srgbClr val="FF0000"/>
              </a:solidFill>
            </a:endParaRPr>
          </a:p>
          <a:p>
            <a:r>
              <a:rPr lang="nn-NO" altLang="zh-TW" sz="2400" dirty="0"/>
              <a:t>	  totald+=sqrt(p1[i]*p1[i]+</a:t>
            </a:r>
            <a:r>
              <a:rPr lang="nn-NO" altLang="zh-TW" sz="2400" dirty="0" smtClean="0"/>
              <a:t>p2[j]*p2[j]);</a:t>
            </a:r>
            <a:endParaRPr lang="nn-NO" altLang="zh-TW" sz="2400" dirty="0"/>
          </a:p>
          <a:p>
            <a:r>
              <a:rPr lang="zh-TW" altLang="en-US" sz="2400" dirty="0" smtClean="0"/>
              <a:t>記得先用</a:t>
            </a:r>
            <a:r>
              <a:rPr lang="en-US" altLang="zh-TW" sz="2400" dirty="0" smtClean="0"/>
              <a:t>float</a:t>
            </a:r>
            <a:r>
              <a:rPr lang="zh-TW" altLang="en-US" sz="2400" dirty="0" smtClean="0"/>
              <a:t>型態，輸出時才取整數</a:t>
            </a:r>
            <a:endParaRPr lang="en-US" altLang="zh-TW" sz="2400" dirty="0" smtClean="0"/>
          </a:p>
          <a:p>
            <a:r>
              <a:rPr lang="zh-TW" altLang="en-US" sz="2400" dirty="0" smtClean="0"/>
              <a:t>輸入有點麻煩，第一行有個測資數，其他行沒告訴一行有幾個整數</a:t>
            </a:r>
            <a:endParaRPr lang="zh-TW" altLang="en-US" sz="2400" dirty="0"/>
          </a:p>
        </p:txBody>
      </p:sp>
    </p:spTree>
    <p:extLst>
      <p:ext uri="{BB962C8B-B14F-4D97-AF65-F5344CB8AC3E}">
        <p14:creationId xmlns:p14="http://schemas.microsoft.com/office/powerpoint/2010/main" val="484243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20688"/>
            <a:ext cx="8229600" cy="5904656"/>
          </a:xfrm>
        </p:spPr>
        <p:txBody>
          <a:bodyPr>
            <a:noAutofit/>
          </a:bodyPr>
          <a:lstStyle/>
          <a:p>
            <a:r>
              <a:rPr lang="en-US" altLang="zh-TW" sz="1800" dirty="0"/>
              <a:t>gets(line</a:t>
            </a:r>
            <a:r>
              <a:rPr lang="en-US" altLang="zh-TW" sz="1800" dirty="0" smtClean="0"/>
              <a:t>);</a:t>
            </a:r>
            <a:r>
              <a:rPr lang="zh-TW" altLang="en-US" sz="1800" dirty="0" smtClean="0"/>
              <a:t> </a:t>
            </a:r>
            <a:r>
              <a:rPr lang="en-US" altLang="zh-TW" sz="1800" dirty="0" smtClean="0"/>
              <a:t>//</a:t>
            </a:r>
            <a:r>
              <a:rPr lang="zh-TW" altLang="en-US" sz="1800" dirty="0" smtClean="0"/>
              <a:t>以行為單位處理不易出錯</a:t>
            </a:r>
            <a:endParaRPr lang="en-US" altLang="zh-TW" sz="1800" dirty="0"/>
          </a:p>
          <a:p>
            <a:r>
              <a:rPr lang="en-US" altLang="zh-TW" sz="1800" dirty="0" err="1"/>
              <a:t>sscanf</a:t>
            </a:r>
            <a:r>
              <a:rPr lang="en-US" altLang="zh-TW" sz="1800" dirty="0"/>
              <a:t>(line</a:t>
            </a:r>
            <a:r>
              <a:rPr lang="en-US" altLang="zh-TW" sz="1800" dirty="0" smtClean="0"/>
              <a:t>,“%d”,&amp;</a:t>
            </a:r>
            <a:r>
              <a:rPr lang="en-US" altLang="zh-TW" sz="1800" dirty="0" err="1"/>
              <a:t>nn</a:t>
            </a:r>
            <a:r>
              <a:rPr lang="en-US" altLang="zh-TW" sz="1800" dirty="0" smtClean="0"/>
              <a:t>);</a:t>
            </a:r>
            <a:r>
              <a:rPr lang="zh-TW" altLang="en-US" sz="1800" dirty="0" smtClean="0"/>
              <a:t> </a:t>
            </a:r>
            <a:r>
              <a:rPr lang="en-US" altLang="zh-TW" sz="1800" dirty="0" smtClean="0"/>
              <a:t>//</a:t>
            </a:r>
            <a:r>
              <a:rPr lang="zh-TW" altLang="en-US" sz="1800" dirty="0" smtClean="0"/>
              <a:t>從記憶體讀出整數</a:t>
            </a:r>
            <a:endParaRPr lang="en-US" altLang="zh-TW" sz="1800" dirty="0"/>
          </a:p>
          <a:p>
            <a:r>
              <a:rPr lang="en-US" altLang="zh-TW" sz="1800" dirty="0" smtClean="0"/>
              <a:t>for </a:t>
            </a:r>
            <a:r>
              <a:rPr lang="en-US" altLang="zh-TW" sz="1800" dirty="0"/>
              <a:t>(ii=0;ii&lt;</a:t>
            </a:r>
            <a:r>
              <a:rPr lang="en-US" altLang="zh-TW" sz="1800" dirty="0" err="1"/>
              <a:t>nn;ii</a:t>
            </a:r>
            <a:r>
              <a:rPr lang="en-US" altLang="zh-TW" sz="1800" dirty="0"/>
              <a:t>++) </a:t>
            </a:r>
            <a:r>
              <a:rPr lang="en-US" altLang="zh-TW" sz="1800" dirty="0" smtClean="0"/>
              <a:t>{</a:t>
            </a:r>
            <a:r>
              <a:rPr lang="zh-TW" altLang="en-US" sz="1800" dirty="0" smtClean="0"/>
              <a:t> </a:t>
            </a:r>
            <a:r>
              <a:rPr lang="en-US" altLang="zh-TW" sz="1800" dirty="0" smtClean="0"/>
              <a:t>//</a:t>
            </a:r>
            <a:r>
              <a:rPr lang="zh-TW" altLang="en-US" sz="1800" dirty="0" smtClean="0"/>
              <a:t>每次一測資</a:t>
            </a:r>
            <a:endParaRPr lang="en-US" altLang="zh-TW" sz="1800" dirty="0"/>
          </a:p>
          <a:p>
            <a:r>
              <a:rPr lang="en-US" altLang="zh-TW" sz="1800" dirty="0"/>
              <a:t> </a:t>
            </a:r>
            <a:r>
              <a:rPr lang="zh-TW" altLang="en-US" sz="1800" dirty="0" smtClean="0"/>
              <a:t>  </a:t>
            </a:r>
            <a:r>
              <a:rPr lang="en-US" altLang="zh-TW" sz="1800" dirty="0" smtClean="0"/>
              <a:t> </a:t>
            </a:r>
            <a:r>
              <a:rPr lang="en-US" altLang="zh-TW" sz="1800" dirty="0"/>
              <a:t>gets(line);</a:t>
            </a:r>
          </a:p>
          <a:p>
            <a:r>
              <a:rPr lang="en-US" altLang="zh-TW" sz="1800" dirty="0"/>
              <a:t>  </a:t>
            </a:r>
            <a:r>
              <a:rPr lang="zh-TW" altLang="en-US" sz="1800" dirty="0" smtClean="0"/>
              <a:t>  </a:t>
            </a:r>
            <a:r>
              <a:rPr lang="en-US" altLang="zh-TW" sz="1800" dirty="0" err="1" smtClean="0"/>
              <a:t>i</a:t>
            </a:r>
            <a:r>
              <a:rPr lang="en-US" altLang="zh-TW" sz="1800" dirty="0" smtClean="0"/>
              <a:t>=0</a:t>
            </a:r>
            <a:r>
              <a:rPr lang="en-US" altLang="zh-TW" sz="1800" dirty="0"/>
              <a:t>;</a:t>
            </a:r>
          </a:p>
          <a:p>
            <a:r>
              <a:rPr lang="en-US" altLang="zh-TW" sz="1800" dirty="0"/>
              <a:t>  </a:t>
            </a:r>
            <a:r>
              <a:rPr lang="zh-TW" altLang="en-US" sz="1800" dirty="0" smtClean="0"/>
              <a:t>  </a:t>
            </a:r>
            <a:r>
              <a:rPr lang="en-US" altLang="zh-TW" sz="1800" dirty="0" smtClean="0">
                <a:solidFill>
                  <a:srgbClr val="FF0000"/>
                </a:solidFill>
              </a:rPr>
              <a:t>token=</a:t>
            </a:r>
            <a:r>
              <a:rPr lang="en-US" altLang="zh-TW" sz="1800" dirty="0" err="1" smtClean="0">
                <a:solidFill>
                  <a:srgbClr val="FF0000"/>
                </a:solidFill>
              </a:rPr>
              <a:t>strtok</a:t>
            </a:r>
            <a:r>
              <a:rPr lang="en-US" altLang="zh-TW" sz="1800" dirty="0" smtClean="0">
                <a:solidFill>
                  <a:srgbClr val="FF0000"/>
                </a:solidFill>
              </a:rPr>
              <a:t>(line,“ </a:t>
            </a:r>
            <a:r>
              <a:rPr lang="en-US" altLang="zh-TW" sz="1800" dirty="0">
                <a:solidFill>
                  <a:srgbClr val="FF0000"/>
                </a:solidFill>
              </a:rPr>
              <a:t>\</a:t>
            </a:r>
            <a:r>
              <a:rPr lang="en-US" altLang="zh-TW" sz="1800" dirty="0" smtClean="0">
                <a:solidFill>
                  <a:srgbClr val="FF0000"/>
                </a:solidFill>
              </a:rPr>
              <a:t>0”);</a:t>
            </a:r>
            <a:r>
              <a:rPr lang="zh-TW" altLang="en-US" sz="1800" dirty="0" smtClean="0">
                <a:solidFill>
                  <a:srgbClr val="FF0000"/>
                </a:solidFill>
              </a:rPr>
              <a:t> </a:t>
            </a:r>
            <a:r>
              <a:rPr lang="en-US" altLang="zh-TW" sz="1800" dirty="0" smtClean="0">
                <a:solidFill>
                  <a:srgbClr val="FF0000"/>
                </a:solidFill>
              </a:rPr>
              <a:t>//</a:t>
            </a:r>
            <a:r>
              <a:rPr lang="zh-TW" altLang="en-US" sz="1800" dirty="0" smtClean="0">
                <a:solidFill>
                  <a:srgbClr val="FF0000"/>
                </a:solidFill>
              </a:rPr>
              <a:t>注意</a:t>
            </a:r>
            <a:r>
              <a:rPr lang="en-US" altLang="zh-TW" sz="1800" dirty="0" err="1" smtClean="0">
                <a:solidFill>
                  <a:srgbClr val="FF0000"/>
                </a:solidFill>
              </a:rPr>
              <a:t>strtok</a:t>
            </a:r>
            <a:r>
              <a:rPr lang="zh-TW" altLang="en-US" sz="1800" dirty="0" smtClean="0">
                <a:solidFill>
                  <a:srgbClr val="FF0000"/>
                </a:solidFill>
              </a:rPr>
              <a:t>特殊用法</a:t>
            </a:r>
            <a:endParaRPr lang="en-US" altLang="zh-TW" sz="1800" dirty="0">
              <a:solidFill>
                <a:srgbClr val="FF0000"/>
              </a:solidFill>
            </a:endParaRPr>
          </a:p>
          <a:p>
            <a:r>
              <a:rPr lang="en-US" altLang="zh-TW" sz="1800" dirty="0"/>
              <a:t>  </a:t>
            </a:r>
            <a:r>
              <a:rPr lang="zh-TW" altLang="en-US" sz="1800" dirty="0" smtClean="0"/>
              <a:t>  </a:t>
            </a:r>
            <a:r>
              <a:rPr lang="en-US" altLang="zh-TW" sz="1800" dirty="0" smtClean="0"/>
              <a:t>while </a:t>
            </a:r>
            <a:r>
              <a:rPr lang="en-US" altLang="zh-TW" sz="1800" dirty="0"/>
              <a:t>(token!=NULL) {</a:t>
            </a:r>
          </a:p>
          <a:p>
            <a:r>
              <a:rPr lang="en-US" altLang="zh-TW" sz="1800" dirty="0"/>
              <a:t>	  p1[</a:t>
            </a:r>
            <a:r>
              <a:rPr lang="en-US" altLang="zh-TW" sz="1800" dirty="0" err="1"/>
              <a:t>i</a:t>
            </a:r>
            <a:r>
              <a:rPr lang="en-US" altLang="zh-TW" sz="1800" dirty="0"/>
              <a:t>]=</a:t>
            </a:r>
            <a:r>
              <a:rPr lang="en-US" altLang="zh-TW" sz="1800" dirty="0" err="1"/>
              <a:t>atoi</a:t>
            </a:r>
            <a:r>
              <a:rPr lang="en-US" altLang="zh-TW" sz="1800" dirty="0"/>
              <a:t>(token</a:t>
            </a:r>
            <a:r>
              <a:rPr lang="en-US" altLang="zh-TW" sz="1800" dirty="0" smtClean="0"/>
              <a:t>);</a:t>
            </a:r>
            <a:r>
              <a:rPr lang="zh-TW" altLang="en-US" sz="1800" dirty="0" smtClean="0"/>
              <a:t> </a:t>
            </a:r>
            <a:r>
              <a:rPr lang="en-US" altLang="zh-TW" sz="1800" dirty="0" smtClean="0"/>
              <a:t>//</a:t>
            </a:r>
            <a:r>
              <a:rPr lang="zh-TW" altLang="en-US" sz="1800" dirty="0" smtClean="0"/>
              <a:t> 轉換到整數</a:t>
            </a:r>
            <a:endParaRPr lang="en-US" altLang="zh-TW" sz="1800" dirty="0"/>
          </a:p>
          <a:p>
            <a:r>
              <a:rPr lang="en-US" altLang="zh-TW" sz="1800" dirty="0"/>
              <a:t>	  </a:t>
            </a:r>
            <a:r>
              <a:rPr lang="en-US" altLang="zh-TW" sz="1800" dirty="0" err="1"/>
              <a:t>i</a:t>
            </a:r>
            <a:r>
              <a:rPr lang="en-US" altLang="zh-TW" sz="1800" dirty="0"/>
              <a:t>++;</a:t>
            </a:r>
          </a:p>
          <a:p>
            <a:r>
              <a:rPr lang="en-US" altLang="zh-TW" sz="1800" dirty="0"/>
              <a:t>	  </a:t>
            </a:r>
            <a:r>
              <a:rPr lang="en-US" altLang="zh-TW" sz="1800" dirty="0">
                <a:solidFill>
                  <a:srgbClr val="FF0000"/>
                </a:solidFill>
              </a:rPr>
              <a:t>token=</a:t>
            </a:r>
            <a:r>
              <a:rPr lang="en-US" altLang="zh-TW" sz="1800" dirty="0" err="1">
                <a:solidFill>
                  <a:srgbClr val="FF0000"/>
                </a:solidFill>
              </a:rPr>
              <a:t>strtok</a:t>
            </a:r>
            <a:r>
              <a:rPr lang="en-US" altLang="zh-TW" sz="1800" dirty="0">
                <a:solidFill>
                  <a:srgbClr val="FF0000"/>
                </a:solidFill>
              </a:rPr>
              <a:t>(NULL," \0");</a:t>
            </a:r>
          </a:p>
          <a:p>
            <a:r>
              <a:rPr lang="en-US" altLang="zh-TW" sz="1800" dirty="0"/>
              <a:t>  </a:t>
            </a:r>
            <a:r>
              <a:rPr lang="zh-TW" altLang="en-US" sz="1800" dirty="0" smtClean="0"/>
              <a:t>  </a:t>
            </a:r>
            <a:r>
              <a:rPr lang="en-US" altLang="zh-TW" sz="1800" dirty="0" smtClean="0"/>
              <a:t>}</a:t>
            </a:r>
            <a:endParaRPr lang="en-US" altLang="zh-TW" sz="1800" dirty="0"/>
          </a:p>
          <a:p>
            <a:r>
              <a:rPr lang="en-US" altLang="zh-TW" sz="1800" dirty="0"/>
              <a:t>  </a:t>
            </a:r>
            <a:r>
              <a:rPr lang="zh-TW" altLang="en-US" sz="1800" dirty="0" smtClean="0"/>
              <a:t> </a:t>
            </a:r>
            <a:r>
              <a:rPr lang="en-US" altLang="zh-TW" sz="1800" dirty="0" smtClean="0"/>
              <a:t>n=</a:t>
            </a:r>
            <a:r>
              <a:rPr lang="en-US" altLang="zh-TW" sz="1800" dirty="0" err="1" smtClean="0"/>
              <a:t>i</a:t>
            </a:r>
            <a:r>
              <a:rPr lang="en-US" altLang="zh-TW" sz="1800" dirty="0" smtClean="0"/>
              <a:t>;</a:t>
            </a:r>
            <a:r>
              <a:rPr lang="zh-TW" altLang="en-US" sz="1800" dirty="0" smtClean="0"/>
              <a:t> </a:t>
            </a:r>
            <a:r>
              <a:rPr lang="en-US" altLang="zh-TW" sz="1800" dirty="0" smtClean="0"/>
              <a:t>//</a:t>
            </a:r>
            <a:r>
              <a:rPr lang="zh-TW" altLang="en-US" sz="1800" dirty="0" smtClean="0"/>
              <a:t>知道個數的另一種讀法</a:t>
            </a:r>
            <a:endParaRPr lang="en-US" altLang="zh-TW" sz="1800" dirty="0" smtClean="0"/>
          </a:p>
          <a:p>
            <a:r>
              <a:rPr lang="en-US" altLang="zh-TW" sz="1800" dirty="0"/>
              <a:t> </a:t>
            </a:r>
            <a:r>
              <a:rPr lang="zh-TW" altLang="en-US" sz="1800" dirty="0" smtClean="0"/>
              <a:t>  </a:t>
            </a:r>
            <a:r>
              <a:rPr lang="en-US" altLang="zh-TW" sz="1800" dirty="0" smtClean="0"/>
              <a:t>gets(line);</a:t>
            </a:r>
            <a:r>
              <a:rPr lang="zh-TW" altLang="en-US" sz="1800" dirty="0" smtClean="0"/>
              <a:t> </a:t>
            </a:r>
            <a:r>
              <a:rPr lang="en-US" altLang="zh-TW" sz="1800" dirty="0" smtClean="0"/>
              <a:t>j=0</a:t>
            </a:r>
            <a:r>
              <a:rPr lang="en-US" altLang="zh-TW" sz="1800" dirty="0"/>
              <a:t>;</a:t>
            </a:r>
          </a:p>
          <a:p>
            <a:r>
              <a:rPr lang="en-US" altLang="zh-TW" sz="1800" dirty="0"/>
              <a:t>  </a:t>
            </a:r>
            <a:r>
              <a:rPr lang="zh-TW" altLang="en-US" sz="1800" dirty="0" smtClean="0"/>
              <a:t> </a:t>
            </a:r>
            <a:r>
              <a:rPr lang="en-US" altLang="zh-TW" sz="1800" dirty="0" smtClean="0"/>
              <a:t>for </a:t>
            </a:r>
            <a:r>
              <a:rPr lang="en-US" altLang="zh-TW" sz="1800" dirty="0"/>
              <a:t>(</a:t>
            </a:r>
            <a:r>
              <a:rPr lang="en-US" altLang="zh-TW" sz="1800" dirty="0" err="1"/>
              <a:t>i</a:t>
            </a:r>
            <a:r>
              <a:rPr lang="en-US" altLang="zh-TW" sz="1800" dirty="0"/>
              <a:t>=0;i&lt;</a:t>
            </a:r>
            <a:r>
              <a:rPr lang="en-US" altLang="zh-TW" sz="1800" dirty="0" err="1"/>
              <a:t>n;i</a:t>
            </a:r>
            <a:r>
              <a:rPr lang="en-US" altLang="zh-TW" sz="1800" dirty="0"/>
              <a:t>++) {</a:t>
            </a:r>
          </a:p>
          <a:p>
            <a:r>
              <a:rPr lang="en-US" altLang="zh-TW" sz="1800" dirty="0"/>
              <a:t>	</a:t>
            </a:r>
            <a:r>
              <a:rPr lang="en-US" altLang="zh-TW" sz="1800" dirty="0" err="1" smtClean="0"/>
              <a:t>sscanf</a:t>
            </a:r>
            <a:r>
              <a:rPr lang="en-US" altLang="zh-TW" sz="1800" dirty="0" smtClean="0"/>
              <a:t>(</a:t>
            </a:r>
            <a:r>
              <a:rPr lang="en-US" altLang="zh-TW" sz="1800" dirty="0" err="1" smtClean="0"/>
              <a:t>line+j</a:t>
            </a:r>
            <a:r>
              <a:rPr lang="en-US" altLang="zh-TW" sz="1800" dirty="0" smtClean="0"/>
              <a:t>,“%d”, </a:t>
            </a:r>
            <a:r>
              <a:rPr lang="en-US" altLang="zh-TW" sz="1800" dirty="0"/>
              <a:t>p2+i</a:t>
            </a:r>
            <a:r>
              <a:rPr lang="en-US" altLang="zh-TW" sz="1800" dirty="0" smtClean="0"/>
              <a:t>);</a:t>
            </a:r>
            <a:r>
              <a:rPr lang="zh-TW" altLang="en-US" sz="1800" dirty="0" smtClean="0"/>
              <a:t> </a:t>
            </a:r>
            <a:r>
              <a:rPr lang="en-US" altLang="zh-TW" sz="1800" dirty="0" smtClean="0">
                <a:solidFill>
                  <a:srgbClr val="FF0000"/>
                </a:solidFill>
              </a:rPr>
              <a:t>// p2+I =  &amp;p2[</a:t>
            </a:r>
            <a:r>
              <a:rPr lang="en-US" altLang="zh-TW" sz="1800" dirty="0" err="1" smtClean="0">
                <a:solidFill>
                  <a:srgbClr val="FF0000"/>
                </a:solidFill>
              </a:rPr>
              <a:t>i</a:t>
            </a:r>
            <a:r>
              <a:rPr lang="en-US" altLang="zh-TW" sz="1800" dirty="0" smtClean="0">
                <a:solidFill>
                  <a:srgbClr val="FF0000"/>
                </a:solidFill>
              </a:rPr>
              <a:t>]</a:t>
            </a:r>
            <a:endParaRPr lang="en-US" altLang="zh-TW" sz="1800" dirty="0">
              <a:solidFill>
                <a:srgbClr val="FF0000"/>
              </a:solidFill>
            </a:endParaRPr>
          </a:p>
          <a:p>
            <a:r>
              <a:rPr lang="en-US" altLang="zh-TW" sz="1800" dirty="0"/>
              <a:t>      </a:t>
            </a:r>
            <a:r>
              <a:rPr lang="zh-TW" altLang="en-US" sz="1800" dirty="0" smtClean="0"/>
              <a:t>    </a:t>
            </a:r>
            <a:r>
              <a:rPr lang="en-US" altLang="zh-TW" sz="1800" dirty="0" smtClean="0"/>
              <a:t>while </a:t>
            </a:r>
            <a:r>
              <a:rPr lang="en-US" altLang="zh-TW" sz="1800" dirty="0"/>
              <a:t>(line[j</a:t>
            </a:r>
            <a:r>
              <a:rPr lang="en-US" altLang="zh-TW" sz="1800" dirty="0" smtClean="0"/>
              <a:t>]!=‘ ’&amp;&amp;</a:t>
            </a:r>
            <a:r>
              <a:rPr lang="en-US" altLang="zh-TW" sz="1800" dirty="0"/>
              <a:t>line[j]) j</a:t>
            </a:r>
            <a:r>
              <a:rPr lang="en-US" altLang="zh-TW" sz="1800" dirty="0" smtClean="0"/>
              <a:t>++;  </a:t>
            </a:r>
            <a:r>
              <a:rPr lang="en-US" altLang="zh-TW" sz="1800" dirty="0" smtClean="0">
                <a:solidFill>
                  <a:srgbClr val="FF0000"/>
                </a:solidFill>
              </a:rPr>
              <a:t>//</a:t>
            </a:r>
            <a:r>
              <a:rPr lang="zh-TW" altLang="en-US" sz="1800" dirty="0" smtClean="0">
                <a:solidFill>
                  <a:srgbClr val="FF0000"/>
                </a:solidFill>
              </a:rPr>
              <a:t>找下一個整數開始位置</a:t>
            </a:r>
            <a:endParaRPr lang="en-US" altLang="zh-TW" sz="1800" dirty="0">
              <a:solidFill>
                <a:srgbClr val="FF0000"/>
              </a:solidFill>
            </a:endParaRPr>
          </a:p>
          <a:p>
            <a:r>
              <a:rPr lang="en-US" altLang="zh-TW" sz="1800" dirty="0"/>
              <a:t>      </a:t>
            </a:r>
            <a:r>
              <a:rPr lang="zh-TW" altLang="en-US" sz="1800" dirty="0" smtClean="0"/>
              <a:t>    </a:t>
            </a:r>
            <a:r>
              <a:rPr lang="en-US" altLang="zh-TW" sz="1800" dirty="0" smtClean="0"/>
              <a:t>while </a:t>
            </a:r>
            <a:r>
              <a:rPr lang="en-US" altLang="zh-TW" sz="1800" dirty="0"/>
              <a:t>(line[j]==' ') j++;</a:t>
            </a:r>
          </a:p>
          <a:p>
            <a:r>
              <a:rPr lang="zh-TW" altLang="en-US" sz="1800" dirty="0" smtClean="0"/>
              <a:t>  </a:t>
            </a:r>
            <a:r>
              <a:rPr lang="en-US" altLang="zh-TW" sz="1800" dirty="0" smtClean="0"/>
              <a:t>}</a:t>
            </a:r>
          </a:p>
          <a:p>
            <a:pPr marL="0" indent="0">
              <a:buNone/>
            </a:pPr>
            <a:endParaRPr lang="en-US" altLang="zh-TW" sz="2000" dirty="0"/>
          </a:p>
          <a:p>
            <a:endParaRPr lang="zh-TW" altLang="en-US" sz="1800" dirty="0"/>
          </a:p>
        </p:txBody>
      </p:sp>
    </p:spTree>
    <p:extLst>
      <p:ext uri="{BB962C8B-B14F-4D97-AF65-F5344CB8AC3E}">
        <p14:creationId xmlns:p14="http://schemas.microsoft.com/office/powerpoint/2010/main" val="59620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GD1-7</a:t>
            </a:r>
            <a:br>
              <a:rPr lang="en-US" altLang="zh-TW" dirty="0" smtClean="0"/>
            </a:br>
            <a:r>
              <a:rPr lang="en-US" altLang="zh-TW" dirty="0" smtClean="0"/>
              <a:t>GD5 and GD6 are optional</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657919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GD1: Carrying </a:t>
            </a:r>
            <a:r>
              <a:rPr lang="en-US" altLang="zh-TW" dirty="0" smtClean="0"/>
              <a:t>items</a:t>
            </a:r>
            <a:br>
              <a:rPr lang="en-US" altLang="zh-TW" dirty="0" smtClean="0"/>
            </a:br>
            <a:r>
              <a:rPr lang="en-US" altLang="zh-TW" dirty="0" smtClean="0"/>
              <a:t>greedy (</a:t>
            </a:r>
            <a:r>
              <a:rPr lang="en-US" altLang="zh-TW" dirty="0" err="1" smtClean="0"/>
              <a:t>qsort</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Similar to one-on-one</a:t>
            </a:r>
            <a:endParaRPr lang="zh-TW" altLang="en-US" dirty="0"/>
          </a:p>
        </p:txBody>
      </p:sp>
    </p:spTree>
    <p:extLst>
      <p:ext uri="{BB962C8B-B14F-4D97-AF65-F5344CB8AC3E}">
        <p14:creationId xmlns:p14="http://schemas.microsoft.com/office/powerpoint/2010/main" val="2037841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GD2: Delivery </a:t>
            </a:r>
            <a:r>
              <a:rPr lang="en-US" altLang="zh-TW" dirty="0" smtClean="0"/>
              <a:t>problem</a:t>
            </a:r>
            <a:br>
              <a:rPr lang="en-US" altLang="zh-TW" dirty="0" smtClean="0"/>
            </a:br>
            <a:r>
              <a:rPr lang="en-US" altLang="zh-TW" dirty="0" smtClean="0"/>
              <a:t>Greedy (shortest-job-first)</a:t>
            </a:r>
            <a:endParaRPr lang="zh-TW" altLang="en-US" dirty="0"/>
          </a:p>
        </p:txBody>
      </p:sp>
      <p:sp>
        <p:nvSpPr>
          <p:cNvPr id="3" name="內容版面配置區 2"/>
          <p:cNvSpPr>
            <a:spLocks noGrp="1"/>
          </p:cNvSpPr>
          <p:nvPr>
            <p:ph idx="1"/>
          </p:nvPr>
        </p:nvSpPr>
        <p:spPr/>
        <p:txBody>
          <a:bodyPr/>
          <a:lstStyle/>
          <a:p>
            <a:r>
              <a:rPr lang="en-US" altLang="zh-TW" dirty="0" smtClean="0"/>
              <a:t>Scheduling N jobs on a single machine</a:t>
            </a:r>
            <a:endParaRPr lang="en-US" altLang="zh-TW" dirty="0"/>
          </a:p>
          <a:p>
            <a:pPr lvl="1"/>
            <a:r>
              <a:rPr lang="en-US" altLang="zh-TW" dirty="0" smtClean="0"/>
              <a:t>Independent jobs</a:t>
            </a:r>
          </a:p>
          <a:p>
            <a:pPr lvl="1"/>
            <a:r>
              <a:rPr lang="en-US" altLang="zh-TW" dirty="0" smtClean="0"/>
              <a:t>Min total completion time</a:t>
            </a:r>
          </a:p>
          <a:p>
            <a:r>
              <a:rPr lang="en-US" altLang="zh-TW" dirty="0" smtClean="0"/>
              <a:t>Shortest job first </a:t>
            </a:r>
          </a:p>
          <a:p>
            <a:pPr lvl="1"/>
            <a:r>
              <a:rPr lang="en-US" altLang="zh-TW" dirty="0" smtClean="0"/>
              <a:t>Why does it work</a:t>
            </a:r>
          </a:p>
          <a:p>
            <a:pPr lvl="1"/>
            <a:r>
              <a:rPr lang="en-US" altLang="zh-TW" dirty="0" smtClean="0"/>
              <a:t>If J1&gt;J2, then swapping the two jobs, and we have …</a:t>
            </a:r>
          </a:p>
          <a:p>
            <a:r>
              <a:rPr lang="en-US" altLang="zh-TW" dirty="0" smtClean="0"/>
              <a:t>A well-known greedy strategy</a:t>
            </a:r>
          </a:p>
        </p:txBody>
      </p:sp>
    </p:spTree>
    <p:extLst>
      <p:ext uri="{BB962C8B-B14F-4D97-AF65-F5344CB8AC3E}">
        <p14:creationId xmlns:p14="http://schemas.microsoft.com/office/powerpoint/2010/main" val="3675733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GD3: Deadline </a:t>
            </a:r>
            <a:r>
              <a:rPr lang="en-US" altLang="zh-TW" dirty="0" err="1"/>
              <a:t>deadline</a:t>
            </a:r>
            <a:r>
              <a:rPr lang="en-US" altLang="zh-TW" dirty="0"/>
              <a:t> and </a:t>
            </a:r>
            <a:r>
              <a:rPr lang="en-US" altLang="zh-TW" dirty="0" smtClean="0"/>
              <a:t>deadline</a:t>
            </a:r>
            <a:br>
              <a:rPr lang="en-US" altLang="zh-TW" dirty="0" smtClean="0"/>
            </a:br>
            <a:r>
              <a:rPr lang="en-US" altLang="zh-TW" dirty="0" smtClean="0"/>
              <a:t>greedy (sorting)</a:t>
            </a:r>
            <a:endParaRPr lang="zh-TW" altLang="en-US" dirty="0"/>
          </a:p>
        </p:txBody>
      </p:sp>
      <p:sp>
        <p:nvSpPr>
          <p:cNvPr id="3" name="內容版面配置區 2"/>
          <p:cNvSpPr>
            <a:spLocks noGrp="1"/>
          </p:cNvSpPr>
          <p:nvPr>
            <p:ph idx="1"/>
          </p:nvPr>
        </p:nvSpPr>
        <p:spPr/>
        <p:txBody>
          <a:bodyPr/>
          <a:lstStyle/>
          <a:p>
            <a:r>
              <a:rPr lang="en-US" altLang="zh-TW" dirty="0" smtClean="0"/>
              <a:t>Scheduling N independent jobs on a single machine with individual deadlines</a:t>
            </a:r>
          </a:p>
          <a:p>
            <a:pPr lvl="1"/>
            <a:r>
              <a:rPr lang="en-US" altLang="zh-TW" dirty="0" smtClean="0"/>
              <a:t>Yes/no problem</a:t>
            </a:r>
          </a:p>
          <a:p>
            <a:r>
              <a:rPr lang="en-US" altLang="zh-TW" dirty="0" smtClean="0"/>
              <a:t>Earliest deadline first</a:t>
            </a:r>
          </a:p>
          <a:p>
            <a:pPr lvl="1"/>
            <a:r>
              <a:rPr lang="en-US" altLang="zh-TW" dirty="0" smtClean="0"/>
              <a:t>Why it works?</a:t>
            </a:r>
          </a:p>
          <a:p>
            <a:pPr lvl="1"/>
            <a:r>
              <a:rPr lang="en-US" altLang="zh-TW" dirty="0" smtClean="0"/>
              <a:t>J1 and J2 are reversed in a yes-scheduling. How about swapping them?</a:t>
            </a:r>
          </a:p>
          <a:p>
            <a:pPr lvl="2"/>
            <a:r>
              <a:rPr lang="en-US" altLang="zh-TW" dirty="0" smtClean="0"/>
              <a:t>If there is a yes-scheduling, then earliest-deadline-first yields a yes-scheduling</a:t>
            </a:r>
            <a:endParaRPr lang="zh-TW" altLang="en-US" dirty="0"/>
          </a:p>
        </p:txBody>
      </p:sp>
    </p:spTree>
    <p:extLst>
      <p:ext uri="{BB962C8B-B14F-4D97-AF65-F5344CB8AC3E}">
        <p14:creationId xmlns:p14="http://schemas.microsoft.com/office/powerpoint/2010/main" val="22299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講解題目</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講解題目之類型</a:t>
            </a:r>
            <a:endParaRPr lang="en-US" altLang="zh-TW" dirty="0" smtClean="0"/>
          </a:p>
          <a:p>
            <a:pPr lvl="1"/>
            <a:r>
              <a:rPr lang="en-US" altLang="zh-TW" dirty="0" smtClean="0"/>
              <a:t>Simulation:</a:t>
            </a:r>
          </a:p>
          <a:p>
            <a:pPr lvl="1"/>
            <a:r>
              <a:rPr lang="en-US" altLang="zh-TW" dirty="0" smtClean="0"/>
              <a:t>Greedy: </a:t>
            </a:r>
          </a:p>
          <a:p>
            <a:pPr lvl="1"/>
            <a:r>
              <a:rPr lang="en-US" altLang="zh-TW" dirty="0" smtClean="0"/>
              <a:t>Graph &amp;Tree</a:t>
            </a:r>
          </a:p>
          <a:p>
            <a:pPr lvl="1"/>
            <a:r>
              <a:rPr lang="en-US" altLang="zh-TW" dirty="0" smtClean="0"/>
              <a:t>Dynamic programming</a:t>
            </a:r>
          </a:p>
          <a:p>
            <a:pPr lvl="1"/>
            <a:r>
              <a:rPr lang="en-US" altLang="zh-TW" dirty="0" smtClean="0"/>
              <a:t>Branch</a:t>
            </a:r>
          </a:p>
          <a:p>
            <a:r>
              <a:rPr lang="zh-TW" altLang="en-US" dirty="0" smtClean="0"/>
              <a:t>解題作業還包含其他</a:t>
            </a:r>
            <a:r>
              <a:rPr lang="en-US" altLang="zh-TW" dirty="0" smtClean="0"/>
              <a:t>(</a:t>
            </a:r>
            <a:r>
              <a:rPr lang="zh-TW" altLang="en-US" dirty="0" smtClean="0"/>
              <a:t>較簡單</a:t>
            </a:r>
            <a:r>
              <a:rPr lang="en-US" altLang="zh-TW" dirty="0" smtClean="0"/>
              <a:t>)</a:t>
            </a:r>
            <a:r>
              <a:rPr lang="zh-TW" altLang="en-US" dirty="0" smtClean="0"/>
              <a:t>題目，不一定在課堂講解</a:t>
            </a:r>
            <a:endParaRPr lang="en-US" altLang="zh-TW" dirty="0" smtClean="0"/>
          </a:p>
          <a:p>
            <a:r>
              <a:rPr lang="zh-TW" altLang="en-US" dirty="0" smtClean="0"/>
              <a:t>詳細題目</a:t>
            </a:r>
            <a:r>
              <a:rPr lang="zh-TW" altLang="en-US" dirty="0"/>
              <a:t>內容參見題目檔</a:t>
            </a:r>
            <a:endParaRPr lang="en-US" altLang="zh-TW" dirty="0" smtClean="0"/>
          </a:p>
          <a:p>
            <a:endParaRPr lang="zh-TW" altLang="en-US" dirty="0"/>
          </a:p>
        </p:txBody>
      </p:sp>
    </p:spTree>
    <p:extLst>
      <p:ext uri="{BB962C8B-B14F-4D97-AF65-F5344CB8AC3E}">
        <p14:creationId xmlns:p14="http://schemas.microsoft.com/office/powerpoint/2010/main" val="1656130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Using </a:t>
            </a:r>
            <a:r>
              <a:rPr lang="en-US" altLang="zh-TW" dirty="0" err="1" smtClean="0"/>
              <a:t>qsort</a:t>
            </a:r>
            <a:r>
              <a:rPr lang="en-US" altLang="zh-TW" dirty="0" smtClean="0"/>
              <a:t> with </a:t>
            </a:r>
            <a:r>
              <a:rPr lang="en-US" altLang="zh-TW" dirty="0" err="1" smtClean="0"/>
              <a:t>struct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err="1"/>
              <a:t>typedef</a:t>
            </a:r>
            <a:r>
              <a:rPr lang="en-US" altLang="zh-TW" dirty="0"/>
              <a:t> </a:t>
            </a:r>
            <a:r>
              <a:rPr lang="en-US" altLang="zh-TW" dirty="0" err="1"/>
              <a:t>struct</a:t>
            </a:r>
            <a:r>
              <a:rPr lang="en-US" altLang="zh-TW" dirty="0"/>
              <a:t> {</a:t>
            </a:r>
          </a:p>
          <a:p>
            <a:r>
              <a:rPr lang="en-US" altLang="zh-TW" dirty="0" err="1" smtClean="0"/>
              <a:t>int</a:t>
            </a:r>
            <a:r>
              <a:rPr lang="en-US" altLang="zh-TW" dirty="0" smtClean="0"/>
              <a:t> </a:t>
            </a:r>
            <a:r>
              <a:rPr lang="en-US" altLang="zh-TW" dirty="0"/>
              <a:t>day;</a:t>
            </a:r>
          </a:p>
          <a:p>
            <a:r>
              <a:rPr lang="en-US" altLang="zh-TW" dirty="0"/>
              <a:t>    </a:t>
            </a:r>
            <a:r>
              <a:rPr lang="en-US" altLang="zh-TW" dirty="0" err="1"/>
              <a:t>int</a:t>
            </a:r>
            <a:r>
              <a:rPr lang="en-US" altLang="zh-TW" dirty="0"/>
              <a:t> </a:t>
            </a:r>
            <a:r>
              <a:rPr lang="en-US" altLang="zh-TW" dirty="0" err="1"/>
              <a:t>dline</a:t>
            </a:r>
            <a:r>
              <a:rPr lang="en-US" altLang="zh-TW" dirty="0"/>
              <a:t>;</a:t>
            </a:r>
          </a:p>
          <a:p>
            <a:r>
              <a:rPr lang="en-US" altLang="zh-TW" dirty="0"/>
              <a:t>} </a:t>
            </a:r>
            <a:r>
              <a:rPr lang="en-US" altLang="zh-TW" dirty="0" err="1"/>
              <a:t>Hw</a:t>
            </a:r>
            <a:r>
              <a:rPr lang="en-US" altLang="zh-TW" dirty="0"/>
              <a:t> </a:t>
            </a:r>
            <a:r>
              <a:rPr lang="en-US" altLang="zh-TW" dirty="0" smtClean="0"/>
              <a:t>; // </a:t>
            </a:r>
            <a:r>
              <a:rPr lang="en-US" altLang="zh-TW" dirty="0" smtClean="0">
                <a:solidFill>
                  <a:srgbClr val="FF0000"/>
                </a:solidFill>
              </a:rPr>
              <a:t>define a structure</a:t>
            </a:r>
            <a:endParaRPr lang="en-US" altLang="zh-TW" dirty="0">
              <a:solidFill>
                <a:srgbClr val="FF0000"/>
              </a:solidFill>
            </a:endParaRPr>
          </a:p>
          <a:p>
            <a:r>
              <a:rPr lang="en-US" altLang="zh-TW" dirty="0"/>
              <a:t> </a:t>
            </a:r>
            <a:r>
              <a:rPr lang="en-US" altLang="zh-TW" dirty="0" err="1"/>
              <a:t>Hw</a:t>
            </a:r>
            <a:r>
              <a:rPr lang="en-US" altLang="zh-TW" dirty="0"/>
              <a:t> </a:t>
            </a:r>
            <a:r>
              <a:rPr lang="en-US" altLang="zh-TW" dirty="0" err="1"/>
              <a:t>hw</a:t>
            </a:r>
            <a:r>
              <a:rPr lang="en-US" altLang="zh-TW" dirty="0"/>
              <a:t>[1024</a:t>
            </a:r>
            <a:r>
              <a:rPr lang="en-US" altLang="zh-TW" dirty="0" smtClean="0"/>
              <a:t>]; // </a:t>
            </a:r>
            <a:r>
              <a:rPr lang="en-US" altLang="zh-TW" dirty="0" smtClean="0">
                <a:solidFill>
                  <a:srgbClr val="FF0000"/>
                </a:solidFill>
              </a:rPr>
              <a:t>declare array of </a:t>
            </a:r>
            <a:r>
              <a:rPr lang="en-US" altLang="zh-TW" dirty="0" err="1" smtClean="0">
                <a:solidFill>
                  <a:srgbClr val="FF0000"/>
                </a:solidFill>
              </a:rPr>
              <a:t>struc</a:t>
            </a:r>
            <a:endParaRPr lang="en-US" altLang="zh-TW" dirty="0">
              <a:solidFill>
                <a:srgbClr val="FF0000"/>
              </a:solidFill>
            </a:endParaRPr>
          </a:p>
          <a:p>
            <a:r>
              <a:rPr lang="en-US" altLang="zh-TW" dirty="0" err="1"/>
              <a:t>int</a:t>
            </a:r>
            <a:r>
              <a:rPr lang="en-US" altLang="zh-TW" dirty="0"/>
              <a:t> </a:t>
            </a:r>
            <a:r>
              <a:rPr lang="en-US" altLang="zh-TW" dirty="0" err="1"/>
              <a:t>cmp</a:t>
            </a:r>
            <a:r>
              <a:rPr lang="en-US" altLang="zh-TW" dirty="0"/>
              <a:t>(</a:t>
            </a:r>
            <a:r>
              <a:rPr lang="en-US" altLang="zh-TW" dirty="0" err="1"/>
              <a:t>const</a:t>
            </a:r>
            <a:r>
              <a:rPr lang="en-US" altLang="zh-TW" dirty="0"/>
              <a:t> void* a, </a:t>
            </a:r>
            <a:r>
              <a:rPr lang="en-US" altLang="zh-TW" dirty="0" err="1"/>
              <a:t>const</a:t>
            </a:r>
            <a:r>
              <a:rPr lang="en-US" altLang="zh-TW" dirty="0"/>
              <a:t> void* b</a:t>
            </a:r>
            <a:r>
              <a:rPr lang="en-US" altLang="zh-TW" dirty="0" smtClean="0"/>
              <a:t>) </a:t>
            </a:r>
            <a:r>
              <a:rPr lang="en-US" altLang="zh-TW" dirty="0" smtClean="0">
                <a:solidFill>
                  <a:srgbClr val="FF0000"/>
                </a:solidFill>
              </a:rPr>
              <a:t>// compare function</a:t>
            </a:r>
            <a:endParaRPr lang="en-US" altLang="zh-TW" dirty="0">
              <a:solidFill>
                <a:srgbClr val="FF0000"/>
              </a:solidFill>
            </a:endParaRPr>
          </a:p>
          <a:p>
            <a:r>
              <a:rPr lang="en-US" altLang="zh-TW" dirty="0"/>
              <a:t>{</a:t>
            </a:r>
          </a:p>
          <a:p>
            <a:r>
              <a:rPr lang="en-US" altLang="zh-TW" dirty="0"/>
              <a:t>    if(((</a:t>
            </a:r>
            <a:r>
              <a:rPr lang="en-US" altLang="zh-TW" dirty="0" err="1"/>
              <a:t>Hw</a:t>
            </a:r>
            <a:r>
              <a:rPr lang="en-US" altLang="zh-TW" dirty="0"/>
              <a:t>*)a)-&gt;</a:t>
            </a:r>
            <a:r>
              <a:rPr lang="en-US" altLang="zh-TW" dirty="0" err="1"/>
              <a:t>dline</a:t>
            </a:r>
            <a:r>
              <a:rPr lang="en-US" altLang="zh-TW" dirty="0"/>
              <a:t> != ((</a:t>
            </a:r>
            <a:r>
              <a:rPr lang="en-US" altLang="zh-TW" dirty="0" err="1"/>
              <a:t>Hw</a:t>
            </a:r>
            <a:r>
              <a:rPr lang="en-US" altLang="zh-TW" dirty="0"/>
              <a:t>*)b)-&gt;</a:t>
            </a:r>
            <a:r>
              <a:rPr lang="en-US" altLang="zh-TW" dirty="0" err="1"/>
              <a:t>dline</a:t>
            </a:r>
            <a:r>
              <a:rPr lang="en-US" altLang="zh-TW" dirty="0"/>
              <a:t>)</a:t>
            </a:r>
          </a:p>
          <a:p>
            <a:r>
              <a:rPr lang="en-US" altLang="zh-TW" dirty="0"/>
              <a:t>        return ((</a:t>
            </a:r>
            <a:r>
              <a:rPr lang="en-US" altLang="zh-TW" dirty="0" err="1"/>
              <a:t>Hw</a:t>
            </a:r>
            <a:r>
              <a:rPr lang="en-US" altLang="zh-TW" dirty="0"/>
              <a:t>*)a)-&gt;</a:t>
            </a:r>
            <a:r>
              <a:rPr lang="en-US" altLang="zh-TW" dirty="0" err="1"/>
              <a:t>dline</a:t>
            </a:r>
            <a:r>
              <a:rPr lang="en-US" altLang="zh-TW" dirty="0"/>
              <a:t> - ((</a:t>
            </a:r>
            <a:r>
              <a:rPr lang="en-US" altLang="zh-TW" dirty="0" err="1"/>
              <a:t>Hw</a:t>
            </a:r>
            <a:r>
              <a:rPr lang="en-US" altLang="zh-TW" dirty="0"/>
              <a:t>*)b)-&gt;</a:t>
            </a:r>
            <a:r>
              <a:rPr lang="en-US" altLang="zh-TW" dirty="0" err="1"/>
              <a:t>dline</a:t>
            </a:r>
            <a:r>
              <a:rPr lang="en-US" altLang="zh-TW" dirty="0"/>
              <a:t>;</a:t>
            </a:r>
          </a:p>
          <a:p>
            <a:r>
              <a:rPr lang="en-US" altLang="zh-TW" dirty="0"/>
              <a:t>    else</a:t>
            </a:r>
          </a:p>
          <a:p>
            <a:r>
              <a:rPr lang="en-US" altLang="zh-TW" dirty="0"/>
              <a:t>        return ((</a:t>
            </a:r>
            <a:r>
              <a:rPr lang="en-US" altLang="zh-TW" dirty="0" err="1"/>
              <a:t>Hw</a:t>
            </a:r>
            <a:r>
              <a:rPr lang="en-US" altLang="zh-TW" dirty="0"/>
              <a:t>*)a)-&gt;day &lt; ((</a:t>
            </a:r>
            <a:r>
              <a:rPr lang="en-US" altLang="zh-TW" dirty="0" err="1"/>
              <a:t>Hw</a:t>
            </a:r>
            <a:r>
              <a:rPr lang="en-US" altLang="zh-TW" dirty="0"/>
              <a:t>*)b)-&gt;day;</a:t>
            </a:r>
          </a:p>
          <a:p>
            <a:r>
              <a:rPr lang="en-US" altLang="zh-TW" dirty="0"/>
              <a:t>}</a:t>
            </a:r>
          </a:p>
          <a:p>
            <a:endParaRPr lang="zh-TW" altLang="en-US" dirty="0"/>
          </a:p>
        </p:txBody>
      </p:sp>
    </p:spTree>
    <p:extLst>
      <p:ext uri="{BB962C8B-B14F-4D97-AF65-F5344CB8AC3E}">
        <p14:creationId xmlns:p14="http://schemas.microsoft.com/office/powerpoint/2010/main" val="3583450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476672"/>
            <a:ext cx="8229600" cy="5649491"/>
          </a:xfrm>
        </p:spPr>
        <p:txBody>
          <a:bodyPr>
            <a:normAutofit fontScale="62500" lnSpcReduction="20000"/>
          </a:bodyPr>
          <a:lstStyle/>
          <a:p>
            <a:r>
              <a:rPr lang="en-US" altLang="zh-TW" dirty="0"/>
              <a:t> </a:t>
            </a:r>
            <a:r>
              <a:rPr lang="en-US" altLang="zh-TW" dirty="0" err="1"/>
              <a:t>freopen</a:t>
            </a:r>
            <a:r>
              <a:rPr lang="en-US" altLang="zh-TW" dirty="0"/>
              <a:t>("gd3.in","r",stdin);</a:t>
            </a:r>
          </a:p>
          <a:p>
            <a:r>
              <a:rPr lang="en-US" altLang="zh-TW" dirty="0"/>
              <a:t>    </a:t>
            </a:r>
            <a:r>
              <a:rPr lang="en-US" altLang="zh-TW" dirty="0" err="1"/>
              <a:t>cin</a:t>
            </a:r>
            <a:r>
              <a:rPr lang="en-US" altLang="zh-TW" dirty="0"/>
              <a:t> &gt;&gt; n;</a:t>
            </a:r>
          </a:p>
          <a:p>
            <a:r>
              <a:rPr lang="en-US" altLang="zh-TW" dirty="0"/>
              <a:t>    while(n--)</a:t>
            </a:r>
          </a:p>
          <a:p>
            <a:r>
              <a:rPr lang="en-US" altLang="zh-TW" dirty="0"/>
              <a:t>    {</a:t>
            </a:r>
          </a:p>
          <a:p>
            <a:r>
              <a:rPr lang="en-US" altLang="zh-TW" dirty="0"/>
              <a:t>        </a:t>
            </a:r>
            <a:r>
              <a:rPr lang="en-US" altLang="zh-TW" dirty="0" err="1"/>
              <a:t>cin</a:t>
            </a:r>
            <a:r>
              <a:rPr lang="en-US" altLang="zh-TW" dirty="0"/>
              <a:t> &gt;&gt; </a:t>
            </a:r>
            <a:r>
              <a:rPr lang="en-US" altLang="zh-TW" dirty="0" err="1"/>
              <a:t>nn</a:t>
            </a:r>
            <a:r>
              <a:rPr lang="en-US" altLang="zh-TW" dirty="0"/>
              <a:t>;</a:t>
            </a:r>
          </a:p>
          <a:p>
            <a:r>
              <a:rPr lang="en-US" altLang="zh-TW" dirty="0"/>
              <a:t>        for(</a:t>
            </a:r>
            <a:r>
              <a:rPr lang="en-US" altLang="zh-TW" dirty="0" err="1"/>
              <a:t>i</a:t>
            </a:r>
            <a:r>
              <a:rPr lang="en-US" altLang="zh-TW" dirty="0"/>
              <a:t> = 0; </a:t>
            </a:r>
            <a:r>
              <a:rPr lang="en-US" altLang="zh-TW" dirty="0" err="1"/>
              <a:t>i</a:t>
            </a:r>
            <a:r>
              <a:rPr lang="en-US" altLang="zh-TW" dirty="0"/>
              <a:t> &lt; </a:t>
            </a:r>
            <a:r>
              <a:rPr lang="en-US" altLang="zh-TW" dirty="0" err="1"/>
              <a:t>nn</a:t>
            </a:r>
            <a:r>
              <a:rPr lang="en-US" altLang="zh-TW" dirty="0"/>
              <a:t>; </a:t>
            </a:r>
            <a:r>
              <a:rPr lang="en-US" altLang="zh-TW" dirty="0" err="1"/>
              <a:t>i</a:t>
            </a:r>
            <a:r>
              <a:rPr lang="en-US" altLang="zh-TW" dirty="0"/>
              <a:t>++) </a:t>
            </a:r>
            <a:r>
              <a:rPr lang="en-US" altLang="zh-TW" dirty="0" err="1"/>
              <a:t>scanf</a:t>
            </a:r>
            <a:r>
              <a:rPr lang="en-US" altLang="zh-TW" dirty="0"/>
              <a:t>("%d", &amp;</a:t>
            </a:r>
            <a:r>
              <a:rPr lang="en-US" altLang="zh-TW" dirty="0" err="1"/>
              <a:t>hw</a:t>
            </a:r>
            <a:r>
              <a:rPr lang="en-US" altLang="zh-TW" dirty="0"/>
              <a:t>[</a:t>
            </a:r>
            <a:r>
              <a:rPr lang="en-US" altLang="zh-TW" dirty="0" err="1"/>
              <a:t>i</a:t>
            </a:r>
            <a:r>
              <a:rPr lang="en-US" altLang="zh-TW" dirty="0"/>
              <a:t>].day);</a:t>
            </a:r>
          </a:p>
          <a:p>
            <a:r>
              <a:rPr lang="en-US" altLang="zh-TW" dirty="0"/>
              <a:t>        for(</a:t>
            </a:r>
            <a:r>
              <a:rPr lang="en-US" altLang="zh-TW" dirty="0" err="1"/>
              <a:t>i</a:t>
            </a:r>
            <a:r>
              <a:rPr lang="en-US" altLang="zh-TW" dirty="0"/>
              <a:t> = 0; </a:t>
            </a:r>
            <a:r>
              <a:rPr lang="en-US" altLang="zh-TW" dirty="0" err="1"/>
              <a:t>i</a:t>
            </a:r>
            <a:r>
              <a:rPr lang="en-US" altLang="zh-TW" dirty="0"/>
              <a:t> &lt; </a:t>
            </a:r>
            <a:r>
              <a:rPr lang="en-US" altLang="zh-TW" dirty="0" err="1"/>
              <a:t>nn</a:t>
            </a:r>
            <a:r>
              <a:rPr lang="en-US" altLang="zh-TW" dirty="0"/>
              <a:t>; </a:t>
            </a:r>
            <a:r>
              <a:rPr lang="en-US" altLang="zh-TW" dirty="0" err="1"/>
              <a:t>i</a:t>
            </a:r>
            <a:r>
              <a:rPr lang="en-US" altLang="zh-TW" dirty="0"/>
              <a:t>++) </a:t>
            </a:r>
            <a:r>
              <a:rPr lang="en-US" altLang="zh-TW" dirty="0" err="1"/>
              <a:t>scanf</a:t>
            </a:r>
            <a:r>
              <a:rPr lang="en-US" altLang="zh-TW" dirty="0"/>
              <a:t>("%d", &amp;</a:t>
            </a:r>
            <a:r>
              <a:rPr lang="en-US" altLang="zh-TW" dirty="0" err="1"/>
              <a:t>hw</a:t>
            </a:r>
            <a:r>
              <a:rPr lang="en-US" altLang="zh-TW" dirty="0"/>
              <a:t>[</a:t>
            </a:r>
            <a:r>
              <a:rPr lang="en-US" altLang="zh-TW" dirty="0" err="1"/>
              <a:t>i</a:t>
            </a:r>
            <a:r>
              <a:rPr lang="en-US" altLang="zh-TW" dirty="0"/>
              <a:t>].</a:t>
            </a:r>
            <a:r>
              <a:rPr lang="en-US" altLang="zh-TW" dirty="0" err="1"/>
              <a:t>dline</a:t>
            </a:r>
            <a:r>
              <a:rPr lang="en-US" altLang="zh-TW" dirty="0"/>
              <a:t>);</a:t>
            </a:r>
          </a:p>
          <a:p>
            <a:r>
              <a:rPr lang="en-US" altLang="zh-TW" dirty="0"/>
              <a:t>        </a:t>
            </a:r>
            <a:r>
              <a:rPr lang="en-US" altLang="zh-TW" dirty="0" err="1"/>
              <a:t>qsort</a:t>
            </a:r>
            <a:r>
              <a:rPr lang="en-US" altLang="zh-TW" dirty="0"/>
              <a:t>(</a:t>
            </a:r>
            <a:r>
              <a:rPr lang="en-US" altLang="zh-TW" dirty="0" err="1"/>
              <a:t>hw</a:t>
            </a:r>
            <a:r>
              <a:rPr lang="en-US" altLang="zh-TW" dirty="0"/>
              <a:t>, </a:t>
            </a:r>
            <a:r>
              <a:rPr lang="en-US" altLang="zh-TW" dirty="0" err="1"/>
              <a:t>nn</a:t>
            </a:r>
            <a:r>
              <a:rPr lang="en-US" altLang="zh-TW" dirty="0"/>
              <a:t>, </a:t>
            </a:r>
            <a:r>
              <a:rPr lang="en-US" altLang="zh-TW" dirty="0" err="1"/>
              <a:t>sizeof</a:t>
            </a:r>
            <a:r>
              <a:rPr lang="en-US" altLang="zh-TW" dirty="0"/>
              <a:t>(</a:t>
            </a:r>
            <a:r>
              <a:rPr lang="en-US" altLang="zh-TW" dirty="0" err="1"/>
              <a:t>Hw</a:t>
            </a:r>
            <a:r>
              <a:rPr lang="en-US" altLang="zh-TW" dirty="0"/>
              <a:t>), </a:t>
            </a:r>
            <a:r>
              <a:rPr lang="en-US" altLang="zh-TW" dirty="0" err="1"/>
              <a:t>cmp</a:t>
            </a:r>
            <a:r>
              <a:rPr lang="en-US" altLang="zh-TW" dirty="0"/>
              <a:t>);</a:t>
            </a:r>
          </a:p>
          <a:p>
            <a:r>
              <a:rPr lang="en-US" altLang="zh-TW" dirty="0"/>
              <a:t>        </a:t>
            </a:r>
            <a:r>
              <a:rPr lang="en-US" altLang="zh-TW" dirty="0" err="1"/>
              <a:t>int</a:t>
            </a:r>
            <a:r>
              <a:rPr lang="en-US" altLang="zh-TW" dirty="0"/>
              <a:t> td = 0;</a:t>
            </a:r>
          </a:p>
          <a:p>
            <a:r>
              <a:rPr lang="en-US" altLang="zh-TW" dirty="0"/>
              <a:t>        for(</a:t>
            </a:r>
            <a:r>
              <a:rPr lang="en-US" altLang="zh-TW" dirty="0" err="1"/>
              <a:t>i</a:t>
            </a:r>
            <a:r>
              <a:rPr lang="en-US" altLang="zh-TW" dirty="0"/>
              <a:t> = 0; </a:t>
            </a:r>
            <a:r>
              <a:rPr lang="en-US" altLang="zh-TW" dirty="0" err="1"/>
              <a:t>i</a:t>
            </a:r>
            <a:r>
              <a:rPr lang="en-US" altLang="zh-TW" dirty="0"/>
              <a:t> &lt; </a:t>
            </a:r>
            <a:r>
              <a:rPr lang="en-US" altLang="zh-TW" dirty="0" err="1"/>
              <a:t>nn</a:t>
            </a:r>
            <a:r>
              <a:rPr lang="en-US" altLang="zh-TW" dirty="0"/>
              <a:t>; </a:t>
            </a:r>
            <a:r>
              <a:rPr lang="en-US" altLang="zh-TW" dirty="0" err="1"/>
              <a:t>i</a:t>
            </a:r>
            <a:r>
              <a:rPr lang="en-US" altLang="zh-TW" dirty="0"/>
              <a:t>++)</a:t>
            </a:r>
          </a:p>
          <a:p>
            <a:r>
              <a:rPr lang="en-US" altLang="zh-TW" dirty="0"/>
              <a:t>        {</a:t>
            </a:r>
          </a:p>
          <a:p>
            <a:r>
              <a:rPr lang="en-US" altLang="zh-TW" dirty="0"/>
              <a:t>            td = td + </a:t>
            </a:r>
            <a:r>
              <a:rPr lang="en-US" altLang="zh-TW" dirty="0" err="1"/>
              <a:t>hw</a:t>
            </a:r>
            <a:r>
              <a:rPr lang="en-US" altLang="zh-TW" dirty="0"/>
              <a:t>[</a:t>
            </a:r>
            <a:r>
              <a:rPr lang="en-US" altLang="zh-TW" dirty="0" err="1"/>
              <a:t>i</a:t>
            </a:r>
            <a:r>
              <a:rPr lang="en-US" altLang="zh-TW" dirty="0"/>
              <a:t>].day;</a:t>
            </a:r>
          </a:p>
          <a:p>
            <a:r>
              <a:rPr lang="en-US" altLang="zh-TW" dirty="0"/>
              <a:t>            if(td &gt; </a:t>
            </a:r>
            <a:r>
              <a:rPr lang="en-US" altLang="zh-TW" dirty="0" err="1"/>
              <a:t>hw</a:t>
            </a:r>
            <a:r>
              <a:rPr lang="en-US" altLang="zh-TW" dirty="0"/>
              <a:t>[</a:t>
            </a:r>
            <a:r>
              <a:rPr lang="en-US" altLang="zh-TW" dirty="0" err="1"/>
              <a:t>i</a:t>
            </a:r>
            <a:r>
              <a:rPr lang="en-US" altLang="zh-TW" dirty="0"/>
              <a:t>].</a:t>
            </a:r>
            <a:r>
              <a:rPr lang="en-US" altLang="zh-TW" dirty="0" err="1"/>
              <a:t>dline</a:t>
            </a:r>
            <a:r>
              <a:rPr lang="en-US" altLang="zh-TW" dirty="0"/>
              <a:t>) break;</a:t>
            </a:r>
          </a:p>
          <a:p>
            <a:r>
              <a:rPr lang="en-US" altLang="zh-TW" dirty="0"/>
              <a:t>            //</a:t>
            </a:r>
            <a:r>
              <a:rPr lang="en-US" altLang="zh-TW" dirty="0" err="1"/>
              <a:t>cout</a:t>
            </a:r>
            <a:r>
              <a:rPr lang="en-US" altLang="zh-TW" dirty="0"/>
              <a:t> &lt;&lt; </a:t>
            </a:r>
            <a:r>
              <a:rPr lang="en-US" altLang="zh-TW" dirty="0" err="1"/>
              <a:t>hw</a:t>
            </a:r>
            <a:r>
              <a:rPr lang="en-US" altLang="zh-TW" dirty="0"/>
              <a:t>[</a:t>
            </a:r>
            <a:r>
              <a:rPr lang="en-US" altLang="zh-TW" dirty="0" err="1"/>
              <a:t>i</a:t>
            </a:r>
            <a:r>
              <a:rPr lang="en-US" altLang="zh-TW" dirty="0"/>
              <a:t>].day &lt;&lt; ':' &lt;&lt; </a:t>
            </a:r>
            <a:r>
              <a:rPr lang="en-US" altLang="zh-TW" dirty="0" err="1"/>
              <a:t>hw</a:t>
            </a:r>
            <a:r>
              <a:rPr lang="en-US" altLang="zh-TW" dirty="0"/>
              <a:t>[</a:t>
            </a:r>
            <a:r>
              <a:rPr lang="en-US" altLang="zh-TW" dirty="0" err="1"/>
              <a:t>i</a:t>
            </a:r>
            <a:r>
              <a:rPr lang="en-US" altLang="zh-TW" dirty="0"/>
              <a:t>].</a:t>
            </a:r>
            <a:r>
              <a:rPr lang="en-US" altLang="zh-TW" dirty="0" err="1"/>
              <a:t>dline</a:t>
            </a:r>
            <a:r>
              <a:rPr lang="en-US" altLang="zh-TW" dirty="0"/>
              <a:t> &lt;&lt; '*' &lt;&lt; td &lt;&lt; </a:t>
            </a:r>
            <a:r>
              <a:rPr lang="en-US" altLang="zh-TW" dirty="0" err="1"/>
              <a:t>endl</a:t>
            </a:r>
            <a:r>
              <a:rPr lang="en-US" altLang="zh-TW" dirty="0"/>
              <a:t>;</a:t>
            </a:r>
          </a:p>
          <a:p>
            <a:r>
              <a:rPr lang="en-US" altLang="zh-TW" dirty="0"/>
              <a:t>        </a:t>
            </a:r>
            <a:r>
              <a:rPr lang="en-US" altLang="zh-TW" dirty="0" smtClean="0"/>
              <a:t>} </a:t>
            </a:r>
            <a:r>
              <a:rPr lang="en-US" altLang="zh-TW" dirty="0" smtClean="0">
                <a:solidFill>
                  <a:srgbClr val="FF0000"/>
                </a:solidFill>
              </a:rPr>
              <a:t>// </a:t>
            </a:r>
            <a:r>
              <a:rPr lang="zh-TW" altLang="en-US" dirty="0" smtClean="0">
                <a:solidFill>
                  <a:srgbClr val="FF0000"/>
                </a:solidFill>
              </a:rPr>
              <a:t>兩種離開迴圈的可能</a:t>
            </a:r>
            <a:endParaRPr lang="en-US" altLang="zh-TW" dirty="0">
              <a:solidFill>
                <a:srgbClr val="FF0000"/>
              </a:solidFill>
            </a:endParaRPr>
          </a:p>
          <a:p>
            <a:r>
              <a:rPr lang="en-US" altLang="zh-TW" dirty="0"/>
              <a:t>        if(</a:t>
            </a:r>
            <a:r>
              <a:rPr lang="en-US" altLang="zh-TW" dirty="0" err="1"/>
              <a:t>i</a:t>
            </a:r>
            <a:r>
              <a:rPr lang="en-US" altLang="zh-TW" dirty="0"/>
              <a:t> != </a:t>
            </a:r>
            <a:r>
              <a:rPr lang="en-US" altLang="zh-TW" dirty="0" err="1"/>
              <a:t>nn</a:t>
            </a:r>
            <a:r>
              <a:rPr lang="en-US" altLang="zh-TW" dirty="0"/>
              <a:t>) </a:t>
            </a:r>
            <a:r>
              <a:rPr lang="en-US" altLang="zh-TW" dirty="0" err="1"/>
              <a:t>cout</a:t>
            </a:r>
            <a:r>
              <a:rPr lang="en-US" altLang="zh-TW" dirty="0"/>
              <a:t> &lt;&lt; "No" &lt;&lt; </a:t>
            </a:r>
            <a:r>
              <a:rPr lang="en-US" altLang="zh-TW" dirty="0" err="1"/>
              <a:t>endl</a:t>
            </a:r>
            <a:r>
              <a:rPr lang="en-US" altLang="zh-TW" dirty="0"/>
              <a:t>;</a:t>
            </a:r>
          </a:p>
          <a:p>
            <a:r>
              <a:rPr lang="en-US" altLang="zh-TW" dirty="0"/>
              <a:t>        else </a:t>
            </a:r>
            <a:r>
              <a:rPr lang="en-US" altLang="zh-TW" dirty="0" err="1"/>
              <a:t>cout</a:t>
            </a:r>
            <a:r>
              <a:rPr lang="en-US" altLang="zh-TW" dirty="0"/>
              <a:t> &lt;&lt; "Yes" &lt;&lt; </a:t>
            </a:r>
            <a:r>
              <a:rPr lang="en-US" altLang="zh-TW" dirty="0" err="1"/>
              <a:t>endl</a:t>
            </a:r>
            <a:r>
              <a:rPr lang="en-US" altLang="zh-TW" dirty="0"/>
              <a:t>;</a:t>
            </a:r>
          </a:p>
          <a:p>
            <a:r>
              <a:rPr lang="en-US" altLang="zh-TW" dirty="0"/>
              <a:t>    }</a:t>
            </a:r>
            <a:endParaRPr lang="zh-TW" altLang="en-US" dirty="0"/>
          </a:p>
        </p:txBody>
      </p:sp>
    </p:spTree>
    <p:extLst>
      <p:ext uri="{BB962C8B-B14F-4D97-AF65-F5344CB8AC3E}">
        <p14:creationId xmlns:p14="http://schemas.microsoft.com/office/powerpoint/2010/main" val="1956404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GD4: Scheduling on few </a:t>
            </a:r>
            <a:r>
              <a:rPr lang="en-US" altLang="zh-TW" dirty="0" smtClean="0"/>
              <a:t>machines</a:t>
            </a:r>
            <a:br>
              <a:rPr lang="en-US" altLang="zh-TW" dirty="0" smtClean="0"/>
            </a:br>
            <a:r>
              <a:rPr lang="en-US" altLang="zh-TW" dirty="0" smtClean="0"/>
              <a:t>greedy (first-come-first-serve)</a:t>
            </a:r>
            <a:endParaRPr lang="zh-TW" altLang="en-US" dirty="0"/>
          </a:p>
        </p:txBody>
      </p:sp>
      <p:sp>
        <p:nvSpPr>
          <p:cNvPr id="3" name="內容版面配置區 2"/>
          <p:cNvSpPr>
            <a:spLocks noGrp="1"/>
          </p:cNvSpPr>
          <p:nvPr>
            <p:ph idx="1"/>
          </p:nvPr>
        </p:nvSpPr>
        <p:spPr>
          <a:xfrm>
            <a:off x="457200" y="1600201"/>
            <a:ext cx="8229600" cy="3917032"/>
          </a:xfrm>
        </p:spPr>
        <p:txBody>
          <a:bodyPr>
            <a:normAutofit/>
          </a:bodyPr>
          <a:lstStyle/>
          <a:p>
            <a:r>
              <a:rPr lang="en-US" altLang="zh-TW" dirty="0" smtClean="0"/>
              <a:t>Independent jobs on identical machines</a:t>
            </a:r>
          </a:p>
          <a:p>
            <a:pPr lvl="1"/>
            <a:r>
              <a:rPr lang="en-US" altLang="zh-TW" dirty="0" smtClean="0"/>
              <a:t>First-come-first-serve principle is required</a:t>
            </a:r>
          </a:p>
          <a:p>
            <a:pPr lvl="1"/>
            <a:r>
              <a:rPr lang="en-US" altLang="zh-TW" dirty="0" smtClean="0"/>
              <a:t>The order cannot be changed</a:t>
            </a:r>
          </a:p>
          <a:p>
            <a:r>
              <a:rPr lang="en-US" altLang="zh-TW" dirty="0" smtClean="0"/>
              <a:t>Best-fit: scheduling the incoming job to the machine with smallest load</a:t>
            </a:r>
          </a:p>
          <a:p>
            <a:pPr lvl="1"/>
            <a:r>
              <a:rPr lang="en-US" altLang="zh-TW" dirty="0" smtClean="0"/>
              <a:t>Why it works? </a:t>
            </a:r>
          </a:p>
          <a:p>
            <a:pPr lvl="1"/>
            <a:r>
              <a:rPr lang="en-US" altLang="zh-TW" dirty="0" smtClean="0"/>
              <a:t>Changing to the right</a:t>
            </a:r>
            <a:r>
              <a:rPr lang="zh-TW" altLang="en-US" dirty="0" smtClean="0"/>
              <a:t> </a:t>
            </a:r>
            <a:r>
              <a:rPr lang="en-US" altLang="zh-TW" dirty="0" smtClean="0"/>
              <a:t>will not violate the rules</a:t>
            </a:r>
            <a:endParaRPr lang="zh-TW" altLang="en-US" dirty="0"/>
          </a:p>
        </p:txBody>
      </p:sp>
      <p:sp>
        <p:nvSpPr>
          <p:cNvPr id="4" name="矩形 3"/>
          <p:cNvSpPr/>
          <p:nvPr/>
        </p:nvSpPr>
        <p:spPr>
          <a:xfrm>
            <a:off x="467544" y="5949280"/>
            <a:ext cx="86409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467544" y="6309320"/>
            <a:ext cx="43204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331640" y="5949280"/>
            <a:ext cx="1008112" cy="216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J1</a:t>
            </a:r>
            <a:endParaRPr lang="zh-TW" altLang="en-US" dirty="0"/>
          </a:p>
        </p:txBody>
      </p:sp>
      <p:sp>
        <p:nvSpPr>
          <p:cNvPr id="7" name="矩形 6"/>
          <p:cNvSpPr/>
          <p:nvPr/>
        </p:nvSpPr>
        <p:spPr>
          <a:xfrm>
            <a:off x="1340818" y="6315000"/>
            <a:ext cx="782910" cy="21602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J2</a:t>
            </a:r>
            <a:endParaRPr lang="zh-TW" altLang="en-US" dirty="0"/>
          </a:p>
        </p:txBody>
      </p:sp>
      <p:sp>
        <p:nvSpPr>
          <p:cNvPr id="8" name="矩形 7"/>
          <p:cNvSpPr/>
          <p:nvPr/>
        </p:nvSpPr>
        <p:spPr>
          <a:xfrm>
            <a:off x="2348930" y="5949280"/>
            <a:ext cx="1791022" cy="216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endParaRPr lang="zh-TW" altLang="en-US" dirty="0"/>
          </a:p>
        </p:txBody>
      </p:sp>
      <p:sp>
        <p:nvSpPr>
          <p:cNvPr id="9" name="矩形 8"/>
          <p:cNvSpPr/>
          <p:nvPr/>
        </p:nvSpPr>
        <p:spPr>
          <a:xfrm>
            <a:off x="2123728" y="6309320"/>
            <a:ext cx="1791022" cy="21602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endParaRPr lang="zh-TW" altLang="en-US" dirty="0"/>
          </a:p>
        </p:txBody>
      </p:sp>
      <p:sp>
        <p:nvSpPr>
          <p:cNvPr id="10" name="矩形 9"/>
          <p:cNvSpPr/>
          <p:nvPr/>
        </p:nvSpPr>
        <p:spPr>
          <a:xfrm>
            <a:off x="4782616" y="5949280"/>
            <a:ext cx="86409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82616" y="6309320"/>
            <a:ext cx="43204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243214" y="6315000"/>
            <a:ext cx="1008112" cy="216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J1</a:t>
            </a:r>
            <a:endParaRPr lang="zh-TW" altLang="en-US" dirty="0"/>
          </a:p>
        </p:txBody>
      </p:sp>
      <p:sp>
        <p:nvSpPr>
          <p:cNvPr id="13" name="矩形 12"/>
          <p:cNvSpPr/>
          <p:nvPr/>
        </p:nvSpPr>
        <p:spPr>
          <a:xfrm>
            <a:off x="5655890" y="5958730"/>
            <a:ext cx="782910" cy="21602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J2</a:t>
            </a:r>
            <a:endParaRPr lang="zh-TW" altLang="en-US" dirty="0"/>
          </a:p>
        </p:txBody>
      </p:sp>
      <p:sp>
        <p:nvSpPr>
          <p:cNvPr id="14" name="矩形 13"/>
          <p:cNvSpPr/>
          <p:nvPr/>
        </p:nvSpPr>
        <p:spPr>
          <a:xfrm>
            <a:off x="6679554" y="6309320"/>
            <a:ext cx="1791022" cy="216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endParaRPr lang="zh-TW" altLang="en-US" dirty="0"/>
          </a:p>
        </p:txBody>
      </p:sp>
      <p:sp>
        <p:nvSpPr>
          <p:cNvPr id="15" name="矩形 14"/>
          <p:cNvSpPr/>
          <p:nvPr/>
        </p:nvSpPr>
        <p:spPr>
          <a:xfrm>
            <a:off x="6438800" y="5953050"/>
            <a:ext cx="1791022" cy="21602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endParaRPr lang="zh-TW" altLang="en-US" dirty="0"/>
          </a:p>
        </p:txBody>
      </p:sp>
    </p:spTree>
    <p:extLst>
      <p:ext uri="{BB962C8B-B14F-4D97-AF65-F5344CB8AC3E}">
        <p14:creationId xmlns:p14="http://schemas.microsoft.com/office/powerpoint/2010/main" val="2941255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On the fly algorithm</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err="1" smtClean="0"/>
              <a:t>cin</a:t>
            </a:r>
            <a:r>
              <a:rPr lang="en-US" altLang="zh-TW" dirty="0"/>
              <a:t>&gt;&gt;n&gt;&gt;m;</a:t>
            </a:r>
          </a:p>
          <a:p>
            <a:r>
              <a:rPr lang="en-US" altLang="zh-TW" dirty="0" smtClean="0"/>
              <a:t>Set t[</a:t>
            </a:r>
            <a:r>
              <a:rPr lang="en-US" altLang="zh-TW" dirty="0" err="1" smtClean="0"/>
              <a:t>i</a:t>
            </a:r>
            <a:r>
              <a:rPr lang="en-US" altLang="zh-TW" dirty="0"/>
              <a:t>]=</a:t>
            </a:r>
            <a:r>
              <a:rPr lang="en-US" altLang="zh-TW" dirty="0" smtClean="0"/>
              <a:t>0, 0&lt;=</a:t>
            </a:r>
            <a:r>
              <a:rPr lang="en-US" altLang="zh-TW" dirty="0" err="1" smtClean="0"/>
              <a:t>i</a:t>
            </a:r>
            <a:r>
              <a:rPr lang="en-US" altLang="zh-TW" dirty="0" smtClean="0"/>
              <a:t>&lt;m; // load of machine</a:t>
            </a:r>
            <a:endParaRPr lang="en-US" altLang="zh-TW" dirty="0"/>
          </a:p>
          <a:p>
            <a:r>
              <a:rPr lang="en-US" altLang="zh-TW" dirty="0"/>
              <a:t>    for (</a:t>
            </a:r>
            <a:r>
              <a:rPr lang="en-US" altLang="zh-TW" dirty="0" err="1"/>
              <a:t>i</a:t>
            </a:r>
            <a:r>
              <a:rPr lang="en-US" altLang="zh-TW" dirty="0"/>
              <a:t>=0;i&lt;</a:t>
            </a:r>
            <a:r>
              <a:rPr lang="en-US" altLang="zh-TW" dirty="0" err="1"/>
              <a:t>n;i</a:t>
            </a:r>
            <a:r>
              <a:rPr lang="en-US" altLang="zh-TW" dirty="0" smtClean="0"/>
              <a:t>++)</a:t>
            </a:r>
            <a:br>
              <a:rPr lang="en-US" altLang="zh-TW" dirty="0" smtClean="0"/>
            </a:br>
            <a:r>
              <a:rPr lang="en-US" altLang="zh-TW" dirty="0" smtClean="0"/>
              <a:t>         </a:t>
            </a:r>
            <a:r>
              <a:rPr lang="en-US" altLang="zh-TW" dirty="0" err="1" smtClean="0"/>
              <a:t>cin</a:t>
            </a:r>
            <a:r>
              <a:rPr lang="en-US" altLang="zh-TW" dirty="0"/>
              <a:t>&gt;&gt;k</a:t>
            </a:r>
            <a:r>
              <a:rPr lang="en-US" altLang="zh-TW" dirty="0" smtClean="0"/>
              <a:t>;  // next job</a:t>
            </a:r>
            <a:br>
              <a:rPr lang="en-US" altLang="zh-TW" dirty="0" smtClean="0"/>
            </a:br>
            <a:r>
              <a:rPr lang="en-US" altLang="zh-TW" dirty="0" smtClean="0"/>
              <a:t>         // find the smallest load</a:t>
            </a:r>
            <a:endParaRPr lang="en-US" altLang="zh-TW" dirty="0"/>
          </a:p>
          <a:p>
            <a:r>
              <a:rPr lang="en-US" altLang="zh-TW" dirty="0"/>
              <a:t>        for (s=0,j=1;j&lt;</a:t>
            </a:r>
            <a:r>
              <a:rPr lang="en-US" altLang="zh-TW" dirty="0" err="1"/>
              <a:t>m;j</a:t>
            </a:r>
            <a:r>
              <a:rPr lang="en-US" altLang="zh-TW" dirty="0"/>
              <a:t>++) if (t[j]&lt;t[s]) s=j;</a:t>
            </a:r>
          </a:p>
          <a:p>
            <a:r>
              <a:rPr lang="en-US" altLang="zh-TW" dirty="0"/>
              <a:t>        t[s]+=k</a:t>
            </a:r>
            <a:r>
              <a:rPr lang="en-US" altLang="zh-TW" dirty="0" smtClean="0"/>
              <a:t>;  // put the job</a:t>
            </a:r>
            <a:endParaRPr lang="en-US" altLang="zh-TW" dirty="0"/>
          </a:p>
          <a:p>
            <a:r>
              <a:rPr lang="en-US" altLang="zh-TW" dirty="0" smtClean="0"/>
              <a:t>    for </a:t>
            </a:r>
            <a:r>
              <a:rPr lang="en-US" altLang="zh-TW" dirty="0"/>
              <a:t>(s=0,i=0;i&lt;</a:t>
            </a:r>
            <a:r>
              <a:rPr lang="en-US" altLang="zh-TW" dirty="0" err="1"/>
              <a:t>m;i</a:t>
            </a:r>
            <a:r>
              <a:rPr lang="en-US" altLang="zh-TW" dirty="0"/>
              <a:t>++) if (t[</a:t>
            </a:r>
            <a:r>
              <a:rPr lang="en-US" altLang="zh-TW" dirty="0" err="1"/>
              <a:t>i</a:t>
            </a:r>
            <a:r>
              <a:rPr lang="en-US" altLang="zh-TW" dirty="0"/>
              <a:t>]&gt;t[s]) s=</a:t>
            </a:r>
            <a:r>
              <a:rPr lang="en-US" altLang="zh-TW" dirty="0" err="1"/>
              <a:t>i</a:t>
            </a:r>
            <a:r>
              <a:rPr lang="en-US" altLang="zh-TW" dirty="0" smtClean="0"/>
              <a:t>; </a:t>
            </a:r>
            <a:br>
              <a:rPr lang="en-US" altLang="zh-TW" dirty="0" smtClean="0"/>
            </a:br>
            <a:r>
              <a:rPr lang="en-US" altLang="zh-TW" dirty="0" smtClean="0"/>
              <a:t>// find the max total load</a:t>
            </a:r>
            <a:endParaRPr lang="en-US" altLang="zh-TW" dirty="0"/>
          </a:p>
          <a:p>
            <a:r>
              <a:rPr lang="en-US" altLang="zh-TW" dirty="0"/>
              <a:t>    </a:t>
            </a:r>
            <a:r>
              <a:rPr lang="en-US" altLang="zh-TW" dirty="0" err="1"/>
              <a:t>cout</a:t>
            </a:r>
            <a:r>
              <a:rPr lang="en-US" altLang="zh-TW" dirty="0"/>
              <a:t>&lt;&lt;t[s]&lt;&lt;</a:t>
            </a:r>
            <a:r>
              <a:rPr lang="en-US" altLang="zh-TW" dirty="0" err="1"/>
              <a:t>endl</a:t>
            </a:r>
            <a:r>
              <a:rPr lang="en-US" altLang="zh-TW" dirty="0" smtClean="0"/>
              <a:t>;</a:t>
            </a:r>
            <a:endParaRPr lang="en-US" altLang="zh-TW" dirty="0"/>
          </a:p>
          <a:p>
            <a:endParaRPr lang="zh-TW" altLang="en-US" dirty="0"/>
          </a:p>
        </p:txBody>
      </p:sp>
    </p:spTree>
    <p:extLst>
      <p:ext uri="{BB962C8B-B14F-4D97-AF65-F5344CB8AC3E}">
        <p14:creationId xmlns:p14="http://schemas.microsoft.com/office/powerpoint/2010/main" val="1401583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2218258"/>
          </a:xfrm>
        </p:spPr>
        <p:txBody>
          <a:bodyPr>
            <a:normAutofit fontScale="90000"/>
          </a:bodyPr>
          <a:lstStyle/>
          <a:p>
            <a:r>
              <a:rPr lang="en-US" altLang="zh-TW" dirty="0"/>
              <a:t>GD5: Scheduling on </a:t>
            </a:r>
            <a:r>
              <a:rPr lang="en-US" altLang="zh-TW" dirty="0" smtClean="0"/>
              <a:t>many</a:t>
            </a:r>
            <a:r>
              <a:rPr lang="zh-TW" altLang="zh-TW" dirty="0"/>
              <a:t/>
            </a:r>
            <a:br>
              <a:rPr lang="zh-TW" altLang="zh-TW" dirty="0"/>
            </a:br>
            <a:r>
              <a:rPr lang="en-US" altLang="zh-TW" dirty="0"/>
              <a:t>[Optional</a:t>
            </a:r>
            <a:r>
              <a:rPr lang="en-US" altLang="zh-TW" dirty="0" smtClean="0"/>
              <a:t>]</a:t>
            </a:r>
            <a:br>
              <a:rPr lang="en-US" altLang="zh-TW" dirty="0" smtClean="0"/>
            </a:br>
            <a:r>
              <a:rPr lang="en-US" altLang="zh-TW" sz="3100" dirty="0" smtClean="0"/>
              <a:t>Greedy (first-come-first-serve with priority queue)</a:t>
            </a:r>
            <a:r>
              <a:rPr lang="zh-TW" altLang="zh-TW" sz="3100" dirty="0"/>
              <a:t/>
            </a:r>
            <a:br>
              <a:rPr lang="zh-TW" altLang="zh-TW" sz="3100" dirty="0"/>
            </a:br>
            <a:endParaRPr lang="zh-TW" altLang="en-US" dirty="0"/>
          </a:p>
        </p:txBody>
      </p:sp>
      <p:sp>
        <p:nvSpPr>
          <p:cNvPr id="3" name="內容版面配置區 2"/>
          <p:cNvSpPr>
            <a:spLocks noGrp="1"/>
          </p:cNvSpPr>
          <p:nvPr>
            <p:ph idx="1"/>
          </p:nvPr>
        </p:nvSpPr>
        <p:spPr>
          <a:xfrm>
            <a:off x="457200" y="2276872"/>
            <a:ext cx="8229600" cy="3849291"/>
          </a:xfrm>
        </p:spPr>
        <p:txBody>
          <a:bodyPr/>
          <a:lstStyle/>
          <a:p>
            <a:r>
              <a:rPr lang="en-US" altLang="zh-TW" dirty="0" smtClean="0"/>
              <a:t>Same as the previous one but the number of machines may be large</a:t>
            </a:r>
          </a:p>
          <a:p>
            <a:pPr lvl="1"/>
            <a:r>
              <a:rPr lang="en-US" altLang="zh-TW" dirty="0" smtClean="0"/>
              <a:t>Finding minimum in each iteration takes too much time, if a simple loop is used.</a:t>
            </a:r>
          </a:p>
          <a:p>
            <a:r>
              <a:rPr lang="en-US" altLang="zh-TW" dirty="0" smtClean="0"/>
              <a:t>Use a priority queue </a:t>
            </a:r>
          </a:p>
          <a:p>
            <a:pPr lvl="1"/>
            <a:r>
              <a:rPr lang="en-US" altLang="zh-TW" dirty="0" smtClean="0"/>
              <a:t>An important [data structure]</a:t>
            </a:r>
          </a:p>
          <a:p>
            <a:pPr lvl="1"/>
            <a:r>
              <a:rPr lang="en-US" altLang="zh-TW" dirty="0" smtClean="0"/>
              <a:t>But easy to use the STL object</a:t>
            </a:r>
            <a:endParaRPr lang="zh-TW" altLang="en-US" dirty="0"/>
          </a:p>
        </p:txBody>
      </p:sp>
    </p:spTree>
    <p:extLst>
      <p:ext uri="{BB962C8B-B14F-4D97-AF65-F5344CB8AC3E}">
        <p14:creationId xmlns:p14="http://schemas.microsoft.com/office/powerpoint/2010/main" val="1615637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2146250"/>
          </a:xfrm>
        </p:spPr>
        <p:txBody>
          <a:bodyPr>
            <a:normAutofit fontScale="90000"/>
          </a:bodyPr>
          <a:lstStyle/>
          <a:p>
            <a:r>
              <a:rPr lang="en-US" altLang="zh-TW" dirty="0"/>
              <a:t>GD6: First-Come-First-Serve with </a:t>
            </a:r>
            <a:r>
              <a:rPr lang="en-US" altLang="zh-TW" dirty="0" smtClean="0"/>
              <a:t>deadline [</a:t>
            </a:r>
            <a:r>
              <a:rPr lang="en-US" altLang="zh-TW" dirty="0"/>
              <a:t>Optional</a:t>
            </a:r>
            <a:r>
              <a:rPr lang="en-US" altLang="zh-TW" dirty="0" smtClean="0"/>
              <a:t>]</a:t>
            </a:r>
            <a:br>
              <a:rPr lang="en-US" altLang="zh-TW" dirty="0" smtClean="0"/>
            </a:br>
            <a:r>
              <a:rPr lang="en-US" altLang="zh-TW" sz="3100" dirty="0" err="1" smtClean="0"/>
              <a:t>Greedy+Priority</a:t>
            </a:r>
            <a:r>
              <a:rPr lang="en-US" altLang="zh-TW" sz="3100" dirty="0" smtClean="0"/>
              <a:t> </a:t>
            </a:r>
            <a:r>
              <a:rPr lang="en-US" altLang="zh-TW" sz="3100" dirty="0" err="1" smtClean="0"/>
              <a:t>queue+binary</a:t>
            </a:r>
            <a:r>
              <a:rPr lang="en-US" altLang="zh-TW" sz="3100" dirty="0" smtClean="0"/>
              <a:t> search</a:t>
            </a:r>
            <a:r>
              <a:rPr lang="zh-TW" altLang="zh-TW" dirty="0"/>
              <a:t/>
            </a:r>
            <a:br>
              <a:rPr lang="zh-TW" altLang="zh-TW" dirty="0"/>
            </a:br>
            <a:endParaRPr lang="zh-TW" altLang="en-US" dirty="0"/>
          </a:p>
        </p:txBody>
      </p:sp>
      <p:sp>
        <p:nvSpPr>
          <p:cNvPr id="3" name="內容版面配置區 2"/>
          <p:cNvSpPr>
            <a:spLocks noGrp="1"/>
          </p:cNvSpPr>
          <p:nvPr>
            <p:ph idx="1"/>
          </p:nvPr>
        </p:nvSpPr>
        <p:spPr>
          <a:xfrm>
            <a:off x="457200" y="2204864"/>
            <a:ext cx="8229600" cy="3921299"/>
          </a:xfrm>
        </p:spPr>
        <p:txBody>
          <a:bodyPr/>
          <a:lstStyle/>
          <a:p>
            <a:r>
              <a:rPr lang="en-US" altLang="zh-TW" dirty="0" smtClean="0"/>
              <a:t>Similar to GD5</a:t>
            </a:r>
          </a:p>
          <a:p>
            <a:r>
              <a:rPr lang="en-US" altLang="zh-TW" dirty="0" smtClean="0"/>
              <a:t>Let F(m) be the minimum completion time by using m machines.</a:t>
            </a:r>
          </a:p>
          <a:p>
            <a:pPr lvl="1"/>
            <a:r>
              <a:rPr lang="en-US" altLang="zh-TW" dirty="0" smtClean="0"/>
              <a:t>F is a monotonic decreasing function</a:t>
            </a:r>
          </a:p>
          <a:p>
            <a:pPr lvl="2"/>
            <a:r>
              <a:rPr lang="en-US" altLang="zh-TW" dirty="0" smtClean="0"/>
              <a:t>More machines, less completion time</a:t>
            </a:r>
          </a:p>
          <a:p>
            <a:pPr lvl="1"/>
            <a:r>
              <a:rPr lang="en-US" altLang="zh-TW" dirty="0" smtClean="0"/>
              <a:t>Binary search </a:t>
            </a:r>
            <a:endParaRPr lang="zh-TW" altLang="en-US" dirty="0"/>
          </a:p>
        </p:txBody>
      </p:sp>
    </p:spTree>
    <p:extLst>
      <p:ext uri="{BB962C8B-B14F-4D97-AF65-F5344CB8AC3E}">
        <p14:creationId xmlns:p14="http://schemas.microsoft.com/office/powerpoint/2010/main" val="2814877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92696"/>
            <a:ext cx="8229600" cy="5433467"/>
          </a:xfrm>
        </p:spPr>
        <p:txBody>
          <a:bodyPr>
            <a:normAutofit fontScale="85000" lnSpcReduction="20000"/>
          </a:bodyPr>
          <a:lstStyle/>
          <a:p>
            <a:r>
              <a:rPr lang="en-US" altLang="zh-TW" dirty="0" err="1"/>
              <a:t>int</a:t>
            </a:r>
            <a:r>
              <a:rPr lang="en-US" altLang="zh-TW" dirty="0"/>
              <a:t> </a:t>
            </a:r>
            <a:r>
              <a:rPr lang="en-US" altLang="zh-TW" dirty="0" err="1"/>
              <a:t>comtime</a:t>
            </a:r>
            <a:r>
              <a:rPr lang="en-US" altLang="zh-TW" dirty="0"/>
              <a:t>(</a:t>
            </a:r>
            <a:r>
              <a:rPr lang="en-US" altLang="zh-TW" dirty="0" err="1"/>
              <a:t>int</a:t>
            </a:r>
            <a:r>
              <a:rPr lang="en-US" altLang="zh-TW" dirty="0"/>
              <a:t> </a:t>
            </a:r>
            <a:r>
              <a:rPr lang="en-US" altLang="zh-TW" dirty="0" err="1"/>
              <a:t>n,int</a:t>
            </a:r>
            <a:r>
              <a:rPr lang="en-US" altLang="zh-TW" dirty="0"/>
              <a:t> m) </a:t>
            </a:r>
            <a:r>
              <a:rPr lang="en-US" altLang="zh-TW" dirty="0" smtClean="0"/>
              <a:t>{…}</a:t>
            </a:r>
          </a:p>
          <a:p>
            <a:r>
              <a:rPr lang="en-US" altLang="zh-TW" dirty="0"/>
              <a:t> </a:t>
            </a:r>
            <a:r>
              <a:rPr lang="en-US" altLang="zh-TW" dirty="0" err="1"/>
              <a:t>cin</a:t>
            </a:r>
            <a:r>
              <a:rPr lang="en-US" altLang="zh-TW" dirty="0"/>
              <a:t>&gt;&gt;n&gt;&gt;m;</a:t>
            </a:r>
          </a:p>
          <a:p>
            <a:r>
              <a:rPr lang="en-US" altLang="zh-TW" dirty="0"/>
              <a:t>    </a:t>
            </a:r>
            <a:r>
              <a:rPr lang="en-US" altLang="zh-TW" dirty="0" smtClean="0"/>
              <a:t>read t[</a:t>
            </a:r>
            <a:r>
              <a:rPr lang="en-US" altLang="zh-TW" dirty="0" err="1" smtClean="0"/>
              <a:t>i</a:t>
            </a:r>
            <a:r>
              <a:rPr lang="en-US" altLang="zh-TW" dirty="0" smtClean="0"/>
              <a:t>], compute all and max  </a:t>
            </a:r>
            <a:endParaRPr lang="en-US" altLang="zh-TW" dirty="0"/>
          </a:p>
          <a:p>
            <a:r>
              <a:rPr lang="en-US" altLang="zh-TW" dirty="0" smtClean="0"/>
              <a:t>if </a:t>
            </a:r>
            <a:r>
              <a:rPr lang="en-US" altLang="zh-TW" dirty="0"/>
              <a:t>(</a:t>
            </a:r>
            <a:r>
              <a:rPr lang="en-US" altLang="zh-TW" dirty="0" smtClean="0"/>
              <a:t>m&lt;max) </a:t>
            </a:r>
            <a:r>
              <a:rPr lang="en-US" altLang="zh-TW" dirty="0"/>
              <a:t>{</a:t>
            </a:r>
            <a:r>
              <a:rPr lang="en-US" altLang="zh-TW" dirty="0" err="1"/>
              <a:t>printf</a:t>
            </a:r>
            <a:r>
              <a:rPr lang="en-US" altLang="zh-TW" dirty="0"/>
              <a:t>("-1\n");continue</a:t>
            </a:r>
            <a:r>
              <a:rPr lang="en-US" altLang="zh-TW" dirty="0" smtClean="0"/>
              <a:t>;} // impossible</a:t>
            </a:r>
            <a:endParaRPr lang="en-US" altLang="zh-TW" dirty="0"/>
          </a:p>
          <a:p>
            <a:r>
              <a:rPr lang="en-US" altLang="zh-TW" dirty="0" smtClean="0"/>
              <a:t>// </a:t>
            </a:r>
            <a:r>
              <a:rPr lang="en-US" altLang="zh-TW" dirty="0"/>
              <a:t>binary search</a:t>
            </a:r>
          </a:p>
          <a:p>
            <a:r>
              <a:rPr lang="en-US" altLang="zh-TW" dirty="0"/>
              <a:t>    down=all/</a:t>
            </a:r>
            <a:r>
              <a:rPr lang="en-US" altLang="zh-TW" dirty="0" err="1"/>
              <a:t>m;up</a:t>
            </a:r>
            <a:r>
              <a:rPr lang="en-US" altLang="zh-TW" dirty="0"/>
              <a:t>=n</a:t>
            </a:r>
            <a:r>
              <a:rPr lang="en-US" altLang="zh-TW" dirty="0" smtClean="0"/>
              <a:t>; //</a:t>
            </a:r>
            <a:r>
              <a:rPr lang="zh-TW" altLang="en-US" dirty="0" smtClean="0"/>
              <a:t>上下限</a:t>
            </a:r>
            <a:endParaRPr lang="en-US" altLang="zh-TW" dirty="0"/>
          </a:p>
          <a:p>
            <a:r>
              <a:rPr lang="en-US" altLang="zh-TW" dirty="0"/>
              <a:t>    while (down&lt;up) {</a:t>
            </a:r>
          </a:p>
          <a:p>
            <a:r>
              <a:rPr lang="en-US" altLang="zh-TW" dirty="0"/>
              <a:t>        s=(</a:t>
            </a:r>
            <a:r>
              <a:rPr lang="en-US" altLang="zh-TW" dirty="0" err="1"/>
              <a:t>up+down</a:t>
            </a:r>
            <a:r>
              <a:rPr lang="en-US" altLang="zh-TW" dirty="0"/>
              <a:t>)/2;</a:t>
            </a:r>
          </a:p>
          <a:p>
            <a:r>
              <a:rPr lang="en-US" altLang="zh-TW" dirty="0"/>
              <a:t>        k=</a:t>
            </a:r>
            <a:r>
              <a:rPr lang="en-US" altLang="zh-TW" dirty="0" err="1"/>
              <a:t>comtime</a:t>
            </a:r>
            <a:r>
              <a:rPr lang="en-US" altLang="zh-TW" dirty="0"/>
              <a:t>(</a:t>
            </a:r>
            <a:r>
              <a:rPr lang="en-US" altLang="zh-TW" dirty="0" err="1"/>
              <a:t>n,s</a:t>
            </a:r>
            <a:r>
              <a:rPr lang="en-US" altLang="zh-TW" dirty="0"/>
              <a:t>);</a:t>
            </a:r>
          </a:p>
          <a:p>
            <a:r>
              <a:rPr lang="en-US" altLang="zh-TW" dirty="0"/>
              <a:t>        if (k&lt;=m) up=s;</a:t>
            </a:r>
          </a:p>
          <a:p>
            <a:r>
              <a:rPr lang="en-US" altLang="zh-TW" dirty="0"/>
              <a:t>        else down=s+1;</a:t>
            </a:r>
          </a:p>
          <a:p>
            <a:r>
              <a:rPr lang="en-US" altLang="zh-TW" dirty="0"/>
              <a:t>    }</a:t>
            </a:r>
          </a:p>
          <a:p>
            <a:r>
              <a:rPr lang="en-US" altLang="zh-TW" dirty="0"/>
              <a:t>    </a:t>
            </a:r>
            <a:r>
              <a:rPr lang="en-US" altLang="zh-TW" dirty="0" err="1"/>
              <a:t>printf</a:t>
            </a:r>
            <a:r>
              <a:rPr lang="en-US" altLang="zh-TW" dirty="0"/>
              <a:t>("%d\</a:t>
            </a:r>
            <a:r>
              <a:rPr lang="en-US" altLang="zh-TW" dirty="0" err="1"/>
              <a:t>n",up</a:t>
            </a:r>
            <a:r>
              <a:rPr lang="en-US" altLang="zh-TW" dirty="0"/>
              <a:t>);</a:t>
            </a:r>
            <a:endParaRPr lang="zh-TW" altLang="en-US" dirty="0"/>
          </a:p>
        </p:txBody>
      </p:sp>
    </p:spTree>
    <p:extLst>
      <p:ext uri="{BB962C8B-B14F-4D97-AF65-F5344CB8AC3E}">
        <p14:creationId xmlns:p14="http://schemas.microsoft.com/office/powerpoint/2010/main" val="3017842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GD7: Monitoring a spy </a:t>
            </a:r>
            <a:r>
              <a:rPr lang="en-US" altLang="zh-TW" dirty="0" smtClean="0"/>
              <a:t>network</a:t>
            </a:r>
            <a:br>
              <a:rPr lang="en-US" altLang="zh-TW" dirty="0" smtClean="0"/>
            </a:br>
            <a:r>
              <a:rPr lang="en-US" altLang="zh-TW" sz="3100" dirty="0" smtClean="0"/>
              <a:t>greedy (tree vertex cover with post-order labelling)</a:t>
            </a:r>
            <a:endParaRPr lang="zh-TW" altLang="en-US" sz="3100" dirty="0"/>
          </a:p>
        </p:txBody>
      </p:sp>
      <p:sp>
        <p:nvSpPr>
          <p:cNvPr id="3" name="內容版面配置區 2"/>
          <p:cNvSpPr>
            <a:spLocks noGrp="1"/>
          </p:cNvSpPr>
          <p:nvPr>
            <p:ph idx="1"/>
          </p:nvPr>
        </p:nvSpPr>
        <p:spPr>
          <a:xfrm>
            <a:off x="457200" y="1600200"/>
            <a:ext cx="6203032" cy="4525963"/>
          </a:xfrm>
        </p:spPr>
        <p:txBody>
          <a:bodyPr>
            <a:normAutofit fontScale="92500" lnSpcReduction="10000"/>
          </a:bodyPr>
          <a:lstStyle/>
          <a:p>
            <a:r>
              <a:rPr lang="en-US" altLang="zh-TW" dirty="0" smtClean="0"/>
              <a:t>Each spy has exactly one direct leader, except that the topmost one has no direct leader.</a:t>
            </a:r>
          </a:p>
          <a:p>
            <a:pPr lvl="1"/>
            <a:r>
              <a:rPr lang="en-US" altLang="zh-TW" dirty="0" smtClean="0"/>
              <a:t>A tree structure</a:t>
            </a:r>
          </a:p>
          <a:p>
            <a:r>
              <a:rPr lang="en-US" altLang="zh-TW" dirty="0" smtClean="0"/>
              <a:t>For each edge, at least one of the two endpoints must be chosen.</a:t>
            </a:r>
          </a:p>
          <a:p>
            <a:pPr lvl="1"/>
            <a:r>
              <a:rPr lang="en-US" altLang="zh-TW" dirty="0" smtClean="0"/>
              <a:t>So-called vertex cover</a:t>
            </a:r>
          </a:p>
          <a:p>
            <a:r>
              <a:rPr lang="en-US" altLang="zh-TW" dirty="0" smtClean="0"/>
              <a:t>Greedy: if x is a leaf, then there is an optimal solution including the leader of x and not including x.</a:t>
            </a:r>
            <a:endParaRPr lang="zh-TW" altLang="en-US" dirty="0"/>
          </a:p>
        </p:txBody>
      </p:sp>
      <p:cxnSp>
        <p:nvCxnSpPr>
          <p:cNvPr id="5" name="直線接點 4"/>
          <p:cNvCxnSpPr/>
          <p:nvPr/>
        </p:nvCxnSpPr>
        <p:spPr>
          <a:xfrm>
            <a:off x="7308304" y="1844824"/>
            <a:ext cx="72008" cy="648072"/>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cxnSp>
        <p:nvCxnSpPr>
          <p:cNvPr id="7" name="直線接點 6"/>
          <p:cNvCxnSpPr/>
          <p:nvPr/>
        </p:nvCxnSpPr>
        <p:spPr>
          <a:xfrm flipH="1">
            <a:off x="6300192" y="2492896"/>
            <a:ext cx="1044116" cy="648072"/>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cxnSp>
        <p:nvCxnSpPr>
          <p:cNvPr id="9" name="直線接點 8"/>
          <p:cNvCxnSpPr/>
          <p:nvPr/>
        </p:nvCxnSpPr>
        <p:spPr>
          <a:xfrm flipH="1">
            <a:off x="7308304" y="2492896"/>
            <a:ext cx="72008" cy="792088"/>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cxnSp>
        <p:nvCxnSpPr>
          <p:cNvPr id="11" name="直線接點 10"/>
          <p:cNvCxnSpPr/>
          <p:nvPr/>
        </p:nvCxnSpPr>
        <p:spPr>
          <a:xfrm>
            <a:off x="7380312" y="2492896"/>
            <a:ext cx="1080120" cy="792088"/>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cxnSp>
        <p:nvCxnSpPr>
          <p:cNvPr id="13" name="直線接點 12"/>
          <p:cNvCxnSpPr/>
          <p:nvPr/>
        </p:nvCxnSpPr>
        <p:spPr>
          <a:xfrm flipH="1">
            <a:off x="6822250" y="3284984"/>
            <a:ext cx="522058" cy="720080"/>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cxnSp>
        <p:nvCxnSpPr>
          <p:cNvPr id="15" name="直線接點 14"/>
          <p:cNvCxnSpPr/>
          <p:nvPr/>
        </p:nvCxnSpPr>
        <p:spPr>
          <a:xfrm>
            <a:off x="7308304" y="3284984"/>
            <a:ext cx="612068" cy="720080"/>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cxnSp>
        <p:nvCxnSpPr>
          <p:cNvPr id="17" name="直線接點 16"/>
          <p:cNvCxnSpPr/>
          <p:nvPr/>
        </p:nvCxnSpPr>
        <p:spPr>
          <a:xfrm>
            <a:off x="8460432" y="3284984"/>
            <a:ext cx="0" cy="720080"/>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53462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How to </a:t>
            </a:r>
            <a:r>
              <a:rPr lang="en-US" altLang="zh-TW" dirty="0" smtClean="0"/>
              <a:t>implement : </a:t>
            </a:r>
            <a:r>
              <a:rPr lang="en-US" altLang="zh-TW" sz="3100" dirty="0" smtClean="0"/>
              <a:t>Using </a:t>
            </a:r>
            <a:r>
              <a:rPr lang="en-US" altLang="zh-TW" sz="3100" dirty="0"/>
              <a:t>a bottom-up order </a:t>
            </a:r>
            <a:endParaRPr lang="zh-TW" altLang="en-US" sz="4000" dirty="0"/>
          </a:p>
        </p:txBody>
      </p:sp>
      <p:sp>
        <p:nvSpPr>
          <p:cNvPr id="3" name="內容版面配置區 2"/>
          <p:cNvSpPr>
            <a:spLocks noGrp="1"/>
          </p:cNvSpPr>
          <p:nvPr>
            <p:ph idx="1"/>
          </p:nvPr>
        </p:nvSpPr>
        <p:spPr/>
        <p:txBody>
          <a:bodyPr>
            <a:normAutofit fontScale="77500" lnSpcReduction="20000"/>
          </a:bodyPr>
          <a:lstStyle/>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mark[</a:t>
            </a:r>
            <a:r>
              <a:rPr lang="en-US" altLang="zh-TW" dirty="0" err="1"/>
              <a:t>i</a:t>
            </a:r>
            <a:r>
              <a:rPr lang="en-US" altLang="zh-TW" dirty="0"/>
              <a:t>]=0;</a:t>
            </a:r>
          </a:p>
          <a:p>
            <a:r>
              <a:rPr lang="en-US" altLang="zh-TW" dirty="0"/>
              <a:t>    // mark[</a:t>
            </a:r>
            <a:r>
              <a:rPr lang="en-US" altLang="zh-TW" dirty="0" err="1"/>
              <a:t>i</a:t>
            </a:r>
            <a:r>
              <a:rPr lang="en-US" altLang="zh-TW" dirty="0"/>
              <a:t>]=1 if </a:t>
            </a:r>
            <a:r>
              <a:rPr lang="en-US" altLang="zh-TW" dirty="0" err="1"/>
              <a:t>i</a:t>
            </a:r>
            <a:r>
              <a:rPr lang="en-US" altLang="zh-TW" dirty="0"/>
              <a:t> is chosen and deleted</a:t>
            </a:r>
          </a:p>
          <a:p>
            <a:r>
              <a:rPr lang="en-US" altLang="zh-TW" dirty="0"/>
              <a:t>    s=0;</a:t>
            </a:r>
          </a:p>
          <a:p>
            <a:r>
              <a:rPr lang="en-US" altLang="zh-TW" dirty="0"/>
              <a:t>    for (</a:t>
            </a:r>
            <a:r>
              <a:rPr lang="en-US" altLang="zh-TW" dirty="0" err="1"/>
              <a:t>i</a:t>
            </a:r>
            <a:r>
              <a:rPr lang="en-US" altLang="zh-TW" dirty="0"/>
              <a:t>=n-1;i&gt;0;i--) { // a post-order</a:t>
            </a:r>
          </a:p>
          <a:p>
            <a:r>
              <a:rPr lang="en-US" altLang="zh-TW" dirty="0"/>
              <a:t>        if (!mark[</a:t>
            </a:r>
            <a:r>
              <a:rPr lang="en-US" altLang="zh-TW" dirty="0" err="1"/>
              <a:t>i</a:t>
            </a:r>
            <a:r>
              <a:rPr lang="en-US" altLang="zh-TW" dirty="0"/>
              <a:t>]) { // </a:t>
            </a:r>
            <a:r>
              <a:rPr lang="en-US" altLang="zh-TW" dirty="0" err="1"/>
              <a:t>i</a:t>
            </a:r>
            <a:r>
              <a:rPr lang="en-US" altLang="zh-TW" dirty="0"/>
              <a:t> is a leaf</a:t>
            </a:r>
          </a:p>
          <a:p>
            <a:r>
              <a:rPr lang="en-US" altLang="zh-TW" dirty="0"/>
              <a:t>            mark[p[</a:t>
            </a:r>
            <a:r>
              <a:rPr lang="en-US" altLang="zh-TW" dirty="0" err="1"/>
              <a:t>i</a:t>
            </a:r>
            <a:r>
              <a:rPr lang="en-US" altLang="zh-TW" dirty="0"/>
              <a:t>]]=1</a:t>
            </a:r>
            <a:r>
              <a:rPr lang="en-US" altLang="zh-TW" dirty="0" smtClean="0"/>
              <a:t>;  // mark its parent(leader)</a:t>
            </a:r>
            <a:endParaRPr lang="en-US" altLang="zh-TW" dirty="0"/>
          </a:p>
          <a:p>
            <a:r>
              <a:rPr lang="en-US" altLang="zh-TW" dirty="0"/>
              <a:t>        }</a:t>
            </a:r>
          </a:p>
          <a:p>
            <a:r>
              <a:rPr lang="en-US" altLang="zh-TW" dirty="0"/>
              <a:t>        else s++;</a:t>
            </a:r>
          </a:p>
          <a:p>
            <a:r>
              <a:rPr lang="en-US" altLang="zh-TW" dirty="0"/>
              <a:t>    }</a:t>
            </a:r>
          </a:p>
          <a:p>
            <a:r>
              <a:rPr lang="en-US" altLang="zh-TW" dirty="0"/>
              <a:t>    s+=mark[0];</a:t>
            </a:r>
          </a:p>
          <a:p>
            <a:r>
              <a:rPr lang="en-US" altLang="zh-TW" dirty="0"/>
              <a:t>    </a:t>
            </a:r>
            <a:r>
              <a:rPr lang="en-US" altLang="zh-TW" dirty="0" err="1"/>
              <a:t>printf</a:t>
            </a:r>
            <a:r>
              <a:rPr lang="en-US" altLang="zh-TW" dirty="0"/>
              <a:t>("%d\</a:t>
            </a:r>
            <a:r>
              <a:rPr lang="en-US" altLang="zh-TW" dirty="0" err="1"/>
              <a:t>n",s</a:t>
            </a:r>
            <a:r>
              <a:rPr lang="en-US" altLang="zh-TW" dirty="0"/>
              <a:t>);</a:t>
            </a:r>
            <a:endParaRPr lang="zh-TW" altLang="en-US" dirty="0"/>
          </a:p>
        </p:txBody>
      </p:sp>
    </p:spTree>
    <p:extLst>
      <p:ext uri="{BB962C8B-B14F-4D97-AF65-F5344CB8AC3E}">
        <p14:creationId xmlns:p14="http://schemas.microsoft.com/office/powerpoint/2010/main" val="153052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b05, line segment</a:t>
            </a:r>
            <a:r>
              <a:rPr lang="zh-TW" altLang="zh-TW" dirty="0"/>
              <a:t/>
            </a:r>
            <a:br>
              <a:rPr lang="zh-TW" altLang="zh-TW" dirty="0"/>
            </a:br>
            <a:r>
              <a:rPr lang="en-US" altLang="zh-TW" dirty="0" smtClean="0"/>
              <a:t>greedy (</a:t>
            </a:r>
            <a:r>
              <a:rPr lang="en-US" altLang="zh-TW" dirty="0" err="1" smtClean="0"/>
              <a:t>qsort+struct</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zh-TW" dirty="0"/>
              <a:t>給定一些線段，求這些線段所覆蓋的長度，注意，重疊的部分只能算一次</a:t>
            </a:r>
            <a:r>
              <a:rPr lang="zh-TW" altLang="zh-TW" dirty="0" smtClean="0"/>
              <a:t>。</a:t>
            </a:r>
            <a:endParaRPr lang="en-US" altLang="zh-TW" dirty="0" smtClean="0"/>
          </a:p>
          <a:p>
            <a:r>
              <a:rPr lang="zh-TW" altLang="en-US" dirty="0" smtClean="0"/>
              <a:t>如果線段的範圍不大</a:t>
            </a:r>
            <a:r>
              <a:rPr lang="en-US" altLang="zh-TW" dirty="0" smtClean="0"/>
              <a:t>:</a:t>
            </a:r>
            <a:r>
              <a:rPr lang="zh-TW" altLang="en-US" dirty="0" smtClean="0"/>
              <a:t> </a:t>
            </a:r>
            <a:endParaRPr lang="en-US" altLang="zh-TW" dirty="0" smtClean="0"/>
          </a:p>
          <a:p>
            <a:pPr lvl="1"/>
            <a:r>
              <a:rPr lang="zh-TW" altLang="en-US" dirty="0" smtClean="0"/>
              <a:t>可以用</a:t>
            </a:r>
            <a:r>
              <a:rPr lang="en-US" altLang="zh-TW" dirty="0" smtClean="0"/>
              <a:t>simulation: </a:t>
            </a:r>
            <a:r>
              <a:rPr lang="zh-TW" altLang="en-US" dirty="0" smtClean="0"/>
              <a:t>每個線段從左到右把涵蓋的位置寫</a:t>
            </a:r>
            <a:r>
              <a:rPr lang="en-US" altLang="zh-TW" dirty="0" smtClean="0"/>
              <a:t>1</a:t>
            </a:r>
          </a:p>
          <a:p>
            <a:r>
              <a:rPr lang="en-US" altLang="zh-TW" dirty="0" smtClean="0"/>
              <a:t>Analysis</a:t>
            </a:r>
            <a:r>
              <a:rPr lang="en-US" altLang="zh-TW" dirty="0"/>
              <a:t>: </a:t>
            </a:r>
            <a:r>
              <a:rPr lang="zh-TW" altLang="zh-TW" dirty="0"/>
              <a:t>本題為</a:t>
            </a:r>
            <a:r>
              <a:rPr lang="en-US" altLang="zh-TW" dirty="0" err="1"/>
              <a:t>sorting+sweep-line</a:t>
            </a:r>
            <a:r>
              <a:rPr lang="en-US" altLang="zh-TW" dirty="0"/>
              <a:t> </a:t>
            </a:r>
            <a:r>
              <a:rPr lang="en-US" altLang="zh-TW" dirty="0" err="1"/>
              <a:t>alg</a:t>
            </a:r>
            <a:r>
              <a:rPr lang="zh-TW" altLang="zh-TW" dirty="0"/>
              <a:t>之應用</a:t>
            </a:r>
          </a:p>
          <a:p>
            <a:pPr lvl="1"/>
            <a:r>
              <a:rPr lang="zh-TW" altLang="zh-TW" dirty="0" smtClean="0"/>
              <a:t>此</a:t>
            </a:r>
            <a:r>
              <a:rPr lang="zh-TW" altLang="zh-TW" dirty="0"/>
              <a:t>題也難以用排容原理計算</a:t>
            </a:r>
            <a:r>
              <a:rPr lang="en-US" altLang="zh-TW" dirty="0"/>
              <a:t>(</a:t>
            </a:r>
            <a:r>
              <a:rPr lang="zh-TW" altLang="zh-TW" dirty="0"/>
              <a:t>有些人會以為此題需用數學上的技巧</a:t>
            </a:r>
            <a:r>
              <a:rPr lang="en-US" altLang="zh-TW" dirty="0"/>
              <a:t>)</a:t>
            </a:r>
            <a:endParaRPr lang="zh-TW" altLang="zh-TW" dirty="0"/>
          </a:p>
          <a:p>
            <a:endParaRPr lang="zh-TW" altLang="en-US" dirty="0"/>
          </a:p>
        </p:txBody>
      </p:sp>
    </p:spTree>
    <p:extLst>
      <p:ext uri="{BB962C8B-B14F-4D97-AF65-F5344CB8AC3E}">
        <p14:creationId xmlns:p14="http://schemas.microsoft.com/office/powerpoint/2010/main" val="211972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Simulation</a:t>
            </a:r>
            <a:endParaRPr lang="zh-TW" altLang="en-US" dirty="0"/>
          </a:p>
        </p:txBody>
      </p:sp>
      <p:sp>
        <p:nvSpPr>
          <p:cNvPr id="5" name="內容版面配置區 4"/>
          <p:cNvSpPr>
            <a:spLocks noGrp="1"/>
          </p:cNvSpPr>
          <p:nvPr>
            <p:ph sz="half" idx="1"/>
          </p:nvPr>
        </p:nvSpPr>
        <p:spPr/>
        <p:txBody>
          <a:bodyPr/>
          <a:lstStyle/>
          <a:p>
            <a:r>
              <a:rPr lang="en-US" altLang="zh-TW" dirty="0" smtClean="0"/>
              <a:t>A02</a:t>
            </a:r>
            <a:r>
              <a:rPr lang="zh-TW" altLang="zh-TW" dirty="0" smtClean="0"/>
              <a:t>最大矩形面積</a:t>
            </a:r>
            <a:endParaRPr lang="en-US" altLang="zh-TW" dirty="0" smtClean="0"/>
          </a:p>
          <a:p>
            <a:r>
              <a:rPr lang="en-US" altLang="zh-TW" dirty="0" smtClean="0"/>
              <a:t>a03: Cycle length in decimal expansion</a:t>
            </a:r>
          </a:p>
          <a:p>
            <a:r>
              <a:rPr lang="en-US" altLang="zh-TW" dirty="0" smtClean="0"/>
              <a:t>A21-x^y%N</a:t>
            </a:r>
          </a:p>
          <a:p>
            <a:r>
              <a:rPr lang="en-US" altLang="zh-TW" dirty="0" smtClean="0"/>
              <a:t>b01: Binary Conversion</a:t>
            </a:r>
          </a:p>
          <a:p>
            <a:r>
              <a:rPr lang="en-US" altLang="zh-TW" dirty="0" smtClean="0"/>
              <a:t>b02: Frog on a line</a:t>
            </a:r>
            <a:endParaRPr lang="zh-TW" altLang="en-US" dirty="0"/>
          </a:p>
        </p:txBody>
      </p:sp>
      <p:sp>
        <p:nvSpPr>
          <p:cNvPr id="6" name="內容版面配置區 5"/>
          <p:cNvSpPr>
            <a:spLocks noGrp="1"/>
          </p:cNvSpPr>
          <p:nvPr>
            <p:ph sz="half" idx="2"/>
          </p:nvPr>
        </p:nvSpPr>
        <p:spPr/>
        <p:txBody>
          <a:bodyPr/>
          <a:lstStyle/>
          <a:p>
            <a:endParaRPr lang="zh-TW" altLang="en-US"/>
          </a:p>
        </p:txBody>
      </p:sp>
    </p:spTree>
    <p:extLst>
      <p:ext uri="{BB962C8B-B14F-4D97-AF65-F5344CB8AC3E}">
        <p14:creationId xmlns:p14="http://schemas.microsoft.com/office/powerpoint/2010/main" val="14065649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1"/>
            <a:ext cx="8229600" cy="2908920"/>
          </a:xfrm>
        </p:spPr>
        <p:txBody>
          <a:bodyPr>
            <a:normAutofit/>
          </a:bodyPr>
          <a:lstStyle/>
          <a:p>
            <a:r>
              <a:rPr lang="zh-TW" altLang="zh-TW" sz="1800" dirty="0"/>
              <a:t>解法</a:t>
            </a:r>
            <a:r>
              <a:rPr lang="en-US" altLang="zh-TW" sz="1800" dirty="0"/>
              <a:t>: </a:t>
            </a:r>
            <a:r>
              <a:rPr lang="zh-TW" altLang="zh-TW" sz="1800" dirty="0"/>
              <a:t>先將線段依左端點排序，然後從左到右一一考慮下一個線段。計算過程中：</a:t>
            </a:r>
          </a:p>
          <a:p>
            <a:r>
              <a:rPr lang="en-US" altLang="zh-TW" sz="1800" dirty="0"/>
              <a:t>	x1:</a:t>
            </a:r>
            <a:r>
              <a:rPr lang="zh-TW" altLang="zh-TW" sz="1800" dirty="0"/>
              <a:t>目前未封閉區間的左端點</a:t>
            </a:r>
          </a:p>
          <a:p>
            <a:r>
              <a:rPr lang="en-US" altLang="zh-TW" sz="1800" dirty="0"/>
              <a:t>	x2:</a:t>
            </a:r>
            <a:r>
              <a:rPr lang="zh-TW" altLang="zh-TW" sz="1800" dirty="0"/>
              <a:t>目前未封閉區間的右端點</a:t>
            </a:r>
          </a:p>
          <a:p>
            <a:r>
              <a:rPr lang="zh-TW" altLang="zh-TW" sz="1800" dirty="0"/>
              <a:t>當下一個線段</a:t>
            </a:r>
          </a:p>
          <a:p>
            <a:r>
              <a:rPr lang="en-US" altLang="zh-TW" sz="1800" dirty="0"/>
              <a:t>	case 1: </a:t>
            </a:r>
            <a:r>
              <a:rPr lang="zh-TW" altLang="zh-TW" sz="1800" dirty="0"/>
              <a:t>與目前區間重疊</a:t>
            </a:r>
            <a:r>
              <a:rPr lang="en-US" altLang="zh-TW" sz="1800" dirty="0"/>
              <a:t>=&gt;</a:t>
            </a:r>
            <a:r>
              <a:rPr lang="zh-TW" altLang="zh-TW" sz="1800" dirty="0"/>
              <a:t>延伸目前區間的右端</a:t>
            </a:r>
            <a:r>
              <a:rPr lang="en-US" altLang="zh-TW" sz="1800" dirty="0"/>
              <a:t>(if possible)</a:t>
            </a:r>
            <a:endParaRPr lang="zh-TW" altLang="zh-TW" sz="1800" dirty="0"/>
          </a:p>
          <a:p>
            <a:r>
              <a:rPr lang="en-US" altLang="zh-TW" sz="1800" dirty="0"/>
              <a:t>	case 2: </a:t>
            </a:r>
            <a:r>
              <a:rPr lang="zh-TW" altLang="zh-TW" sz="1800" dirty="0"/>
              <a:t>與目前區間不重疊</a:t>
            </a:r>
            <a:r>
              <a:rPr lang="en-US" altLang="zh-TW" sz="1800" dirty="0"/>
              <a:t>=&gt;</a:t>
            </a:r>
            <a:r>
              <a:rPr lang="zh-TW" altLang="zh-TW" sz="1800" dirty="0"/>
              <a:t>將目前的區間加入解的總長度</a:t>
            </a:r>
            <a:r>
              <a:rPr lang="en-US" altLang="zh-TW" sz="1800" dirty="0"/>
              <a:t>, </a:t>
            </a:r>
            <a:r>
              <a:rPr lang="zh-TW" altLang="zh-TW" sz="1800" dirty="0"/>
              <a:t>重設目前區間的左右端</a:t>
            </a:r>
          </a:p>
          <a:p>
            <a:endParaRPr lang="zh-TW" altLang="en-US" sz="1800" dirty="0"/>
          </a:p>
        </p:txBody>
      </p:sp>
      <p:cxnSp>
        <p:nvCxnSpPr>
          <p:cNvPr id="1026" name="AutoShape 2"/>
          <p:cNvCxnSpPr>
            <a:cxnSpLocks noChangeShapeType="1"/>
          </p:cNvCxnSpPr>
          <p:nvPr/>
        </p:nvCxnSpPr>
        <p:spPr bwMode="auto">
          <a:xfrm>
            <a:off x="1570038" y="4856163"/>
            <a:ext cx="1190625" cy="0"/>
          </a:xfrm>
          <a:prstGeom prst="straightConnector1">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cxnSp>
      <p:cxnSp>
        <p:nvCxnSpPr>
          <p:cNvPr id="1027" name="AutoShape 3"/>
          <p:cNvCxnSpPr>
            <a:cxnSpLocks noChangeShapeType="1"/>
          </p:cNvCxnSpPr>
          <p:nvPr/>
        </p:nvCxnSpPr>
        <p:spPr bwMode="auto">
          <a:xfrm>
            <a:off x="2147888" y="5003800"/>
            <a:ext cx="1147762" cy="0"/>
          </a:xfrm>
          <a:prstGeom prst="straightConnector1">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cxnSp>
      <p:cxnSp>
        <p:nvCxnSpPr>
          <p:cNvPr id="1028" name="AutoShape 4"/>
          <p:cNvCxnSpPr>
            <a:cxnSpLocks noChangeShapeType="1"/>
          </p:cNvCxnSpPr>
          <p:nvPr/>
        </p:nvCxnSpPr>
        <p:spPr bwMode="auto">
          <a:xfrm>
            <a:off x="2147888" y="5202238"/>
            <a:ext cx="449262" cy="0"/>
          </a:xfrm>
          <a:prstGeom prst="straightConnector1">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cxnSp>
      <p:cxnSp>
        <p:nvCxnSpPr>
          <p:cNvPr id="1029" name="AutoShape 5"/>
          <p:cNvCxnSpPr>
            <a:cxnSpLocks noChangeShapeType="1"/>
          </p:cNvCxnSpPr>
          <p:nvPr/>
        </p:nvCxnSpPr>
        <p:spPr bwMode="auto">
          <a:xfrm>
            <a:off x="1570038" y="5811838"/>
            <a:ext cx="1190625" cy="0"/>
          </a:xfrm>
          <a:prstGeom prst="straightConnector1">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cxnSp>
      <p:cxnSp>
        <p:nvCxnSpPr>
          <p:cNvPr id="1030" name="AutoShape 6"/>
          <p:cNvCxnSpPr>
            <a:cxnSpLocks noChangeShapeType="1"/>
          </p:cNvCxnSpPr>
          <p:nvPr/>
        </p:nvCxnSpPr>
        <p:spPr bwMode="auto">
          <a:xfrm>
            <a:off x="2906713" y="5959475"/>
            <a:ext cx="1147762" cy="0"/>
          </a:xfrm>
          <a:prstGeom prst="straightConnector1">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cxnSp>
      <p:sp>
        <p:nvSpPr>
          <p:cNvPr id="4" name="文字方塊 3"/>
          <p:cNvSpPr txBox="1"/>
          <p:nvPr/>
        </p:nvSpPr>
        <p:spPr>
          <a:xfrm>
            <a:off x="4716016" y="5774809"/>
            <a:ext cx="856325" cy="369332"/>
          </a:xfrm>
          <a:prstGeom prst="rect">
            <a:avLst/>
          </a:prstGeom>
          <a:noFill/>
        </p:spPr>
        <p:txBody>
          <a:bodyPr wrap="none" rtlCol="0">
            <a:spAutoFit/>
          </a:bodyPr>
          <a:lstStyle/>
          <a:p>
            <a:r>
              <a:rPr lang="en-US" altLang="zh-TW" dirty="0" smtClean="0"/>
              <a:t>Case 2:</a:t>
            </a:r>
            <a:endParaRPr lang="zh-TW" altLang="en-US" dirty="0"/>
          </a:p>
        </p:txBody>
      </p:sp>
      <p:sp>
        <p:nvSpPr>
          <p:cNvPr id="10" name="文字方塊 9"/>
          <p:cNvSpPr txBox="1"/>
          <p:nvPr/>
        </p:nvSpPr>
        <p:spPr>
          <a:xfrm>
            <a:off x="4427984" y="4832906"/>
            <a:ext cx="3679212" cy="369332"/>
          </a:xfrm>
          <a:prstGeom prst="rect">
            <a:avLst/>
          </a:prstGeom>
          <a:noFill/>
        </p:spPr>
        <p:txBody>
          <a:bodyPr wrap="none" rtlCol="0">
            <a:spAutoFit/>
          </a:bodyPr>
          <a:lstStyle/>
          <a:p>
            <a:r>
              <a:rPr lang="en-US" altLang="zh-TW" dirty="0" smtClean="0"/>
              <a:t>Case 1: </a:t>
            </a:r>
            <a:r>
              <a:rPr lang="zh-TW" altLang="en-US" dirty="0" smtClean="0"/>
              <a:t>紅色為目前的上未封閉區間</a:t>
            </a:r>
            <a:endParaRPr lang="zh-TW" altLang="en-US" dirty="0"/>
          </a:p>
        </p:txBody>
      </p:sp>
    </p:spTree>
    <p:extLst>
      <p:ext uri="{BB962C8B-B14F-4D97-AF65-F5344CB8AC3E}">
        <p14:creationId xmlns:p14="http://schemas.microsoft.com/office/powerpoint/2010/main" val="1361416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a:t>Data structure:</a:t>
            </a:r>
            <a:endParaRPr lang="zh-TW" altLang="zh-TW" dirty="0"/>
          </a:p>
          <a:p>
            <a:r>
              <a:rPr lang="en-US" altLang="zh-TW" dirty="0" err="1"/>
              <a:t>typedef</a:t>
            </a:r>
            <a:r>
              <a:rPr lang="en-US" altLang="zh-TW" dirty="0"/>
              <a:t> </a:t>
            </a:r>
            <a:r>
              <a:rPr lang="en-US" altLang="zh-TW" dirty="0" err="1"/>
              <a:t>struct</a:t>
            </a:r>
            <a:r>
              <a:rPr lang="en-US" altLang="zh-TW" dirty="0"/>
              <a:t> {</a:t>
            </a:r>
            <a:endParaRPr lang="zh-TW" altLang="zh-TW" dirty="0"/>
          </a:p>
          <a:p>
            <a:r>
              <a:rPr lang="en-US" altLang="zh-TW" dirty="0"/>
              <a:t>	unsigned </a:t>
            </a:r>
            <a:r>
              <a:rPr lang="en-US" altLang="zh-TW" dirty="0" err="1"/>
              <a:t>int</a:t>
            </a:r>
            <a:r>
              <a:rPr lang="en-US" altLang="zh-TW" dirty="0"/>
              <a:t> left;</a:t>
            </a:r>
            <a:endParaRPr lang="zh-TW" altLang="zh-TW" dirty="0"/>
          </a:p>
          <a:p>
            <a:r>
              <a:rPr lang="en-US" altLang="zh-TW" dirty="0"/>
              <a:t>	unsigned </a:t>
            </a:r>
            <a:r>
              <a:rPr lang="en-US" altLang="zh-TW" dirty="0" err="1"/>
              <a:t>int</a:t>
            </a:r>
            <a:r>
              <a:rPr lang="en-US" altLang="zh-TW" dirty="0"/>
              <a:t> right;</a:t>
            </a:r>
            <a:endParaRPr lang="zh-TW" altLang="zh-TW" dirty="0"/>
          </a:p>
          <a:p>
            <a:r>
              <a:rPr lang="en-US" altLang="zh-TW" dirty="0"/>
              <a:t>} interval;</a:t>
            </a:r>
            <a:endParaRPr lang="zh-TW" altLang="zh-TW" dirty="0"/>
          </a:p>
          <a:p>
            <a:r>
              <a:rPr lang="en-US" altLang="zh-TW" dirty="0"/>
              <a:t>SORTING:</a:t>
            </a:r>
            <a:endParaRPr lang="zh-TW" altLang="zh-TW" dirty="0"/>
          </a:p>
          <a:p>
            <a:r>
              <a:rPr lang="en-US" altLang="zh-TW" dirty="0"/>
              <a:t> </a:t>
            </a:r>
            <a:endParaRPr lang="zh-TW" altLang="zh-TW" dirty="0"/>
          </a:p>
          <a:p>
            <a:r>
              <a:rPr lang="en-US" altLang="zh-TW" dirty="0" err="1"/>
              <a:t>int</a:t>
            </a:r>
            <a:r>
              <a:rPr lang="en-US" altLang="zh-TW" dirty="0"/>
              <a:t> compare( </a:t>
            </a:r>
            <a:r>
              <a:rPr lang="en-US" altLang="zh-TW" dirty="0" err="1"/>
              <a:t>const</a:t>
            </a:r>
            <a:r>
              <a:rPr lang="en-US" altLang="zh-TW" dirty="0"/>
              <a:t> void *arg1, </a:t>
            </a:r>
            <a:r>
              <a:rPr lang="en-US" altLang="zh-TW" dirty="0" err="1"/>
              <a:t>const</a:t>
            </a:r>
            <a:r>
              <a:rPr lang="en-US" altLang="zh-TW" dirty="0"/>
              <a:t> void *arg2 )</a:t>
            </a:r>
            <a:endParaRPr lang="zh-TW" altLang="zh-TW" dirty="0"/>
          </a:p>
          <a:p>
            <a:r>
              <a:rPr lang="en-US" altLang="zh-TW" dirty="0"/>
              <a:t>{</a:t>
            </a:r>
            <a:endParaRPr lang="zh-TW" altLang="zh-TW" dirty="0"/>
          </a:p>
          <a:p>
            <a:r>
              <a:rPr lang="en-US" altLang="zh-TW" dirty="0"/>
              <a:t>   if ( ((interval *)arg1)-&gt;left &lt; ((interval *)arg2)-&gt;left ) return (-1);</a:t>
            </a:r>
            <a:endParaRPr lang="zh-TW" altLang="zh-TW" dirty="0"/>
          </a:p>
          <a:p>
            <a:r>
              <a:rPr lang="en-US" altLang="zh-TW" dirty="0"/>
              <a:t>   else return(1);</a:t>
            </a:r>
            <a:endParaRPr lang="zh-TW" altLang="zh-TW" dirty="0"/>
          </a:p>
          <a:p>
            <a:r>
              <a:rPr lang="en-US" altLang="zh-TW" dirty="0"/>
              <a:t>}</a:t>
            </a:r>
            <a:endParaRPr lang="zh-TW" altLang="zh-TW" dirty="0"/>
          </a:p>
          <a:p>
            <a:endParaRPr lang="zh-TW" altLang="en-US" dirty="0"/>
          </a:p>
        </p:txBody>
      </p:sp>
    </p:spTree>
    <p:extLst>
      <p:ext uri="{BB962C8B-B14F-4D97-AF65-F5344CB8AC3E}">
        <p14:creationId xmlns:p14="http://schemas.microsoft.com/office/powerpoint/2010/main" val="3721341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a07 tile </a:t>
            </a:r>
            <a:br>
              <a:rPr lang="en-US" altLang="zh-TW" dirty="0" smtClean="0"/>
            </a:br>
            <a:r>
              <a:rPr lang="en-US" altLang="zh-TW" dirty="0" smtClean="0"/>
              <a:t>greedy  (</a:t>
            </a:r>
            <a:r>
              <a:rPr lang="en-US" altLang="zh-TW" dirty="0" err="1" smtClean="0"/>
              <a:t>qsort+struct</a:t>
            </a:r>
            <a:r>
              <a:rPr lang="en-US" altLang="zh-TW" dirty="0" smtClean="0"/>
              <a:t>)</a:t>
            </a:r>
            <a:endParaRPr lang="zh-TW" altLang="en-US" dirty="0"/>
          </a:p>
        </p:txBody>
      </p:sp>
      <p:sp>
        <p:nvSpPr>
          <p:cNvPr id="3" name="內容版面配置區 2"/>
          <p:cNvSpPr>
            <a:spLocks noGrp="1"/>
          </p:cNvSpPr>
          <p:nvPr>
            <p:ph idx="1"/>
          </p:nvPr>
        </p:nvSpPr>
        <p:spPr/>
        <p:txBody>
          <a:bodyPr>
            <a:normAutofit fontScale="77500" lnSpcReduction="20000"/>
          </a:bodyPr>
          <a:lstStyle/>
          <a:p>
            <a:r>
              <a:rPr lang="zh-TW" altLang="zh-TW" dirty="0"/>
              <a:t>分析</a:t>
            </a:r>
            <a:r>
              <a:rPr lang="en-US" altLang="zh-TW" dirty="0"/>
              <a:t>: </a:t>
            </a:r>
            <a:r>
              <a:rPr lang="zh-TW" altLang="zh-TW" dirty="0"/>
              <a:t>疊磁磚越高越好</a:t>
            </a:r>
            <a:r>
              <a:rPr lang="en-US" altLang="zh-TW" dirty="0"/>
              <a:t>, </a:t>
            </a:r>
            <a:r>
              <a:rPr lang="zh-TW" altLang="zh-TW" dirty="0"/>
              <a:t>用量沒限制</a:t>
            </a:r>
            <a:r>
              <a:rPr lang="en-US" altLang="zh-TW" dirty="0"/>
              <a:t>, </a:t>
            </a:r>
            <a:r>
              <a:rPr lang="zh-TW" altLang="zh-TW" dirty="0"/>
              <a:t>可以轉</a:t>
            </a:r>
            <a:r>
              <a:rPr lang="en-US" altLang="zh-TW" dirty="0"/>
              <a:t>90</a:t>
            </a:r>
            <a:r>
              <a:rPr lang="zh-TW" altLang="zh-TW" dirty="0"/>
              <a:t>度</a:t>
            </a:r>
            <a:r>
              <a:rPr lang="en-US" altLang="zh-TW" dirty="0"/>
              <a:t>, </a:t>
            </a:r>
            <a:r>
              <a:rPr lang="zh-TW" altLang="zh-TW" dirty="0"/>
              <a:t>所以一種可以當兩種</a:t>
            </a:r>
          </a:p>
          <a:p>
            <a:r>
              <a:rPr lang="zh-TW" altLang="zh-TW" dirty="0"/>
              <a:t>限制為</a:t>
            </a:r>
            <a:r>
              <a:rPr lang="en-US" altLang="zh-TW" dirty="0"/>
              <a:t>: </a:t>
            </a:r>
            <a:r>
              <a:rPr lang="zh-TW" altLang="zh-TW" dirty="0"/>
              <a:t>寬度要越來越小</a:t>
            </a:r>
            <a:r>
              <a:rPr lang="en-US" altLang="zh-TW" dirty="0"/>
              <a:t>, </a:t>
            </a:r>
            <a:r>
              <a:rPr lang="zh-TW" altLang="zh-TW" dirty="0"/>
              <a:t>相同寬度也不可以重複</a:t>
            </a:r>
            <a:r>
              <a:rPr lang="en-US" altLang="zh-TW" dirty="0"/>
              <a:t>=&gt;</a:t>
            </a:r>
            <a:endParaRPr lang="zh-TW" altLang="zh-TW" dirty="0"/>
          </a:p>
          <a:p>
            <a:pPr lvl="1"/>
            <a:r>
              <a:rPr lang="zh-TW" altLang="zh-TW" dirty="0"/>
              <a:t>同樣寬度一定選最高的</a:t>
            </a:r>
            <a:r>
              <a:rPr lang="en-US" altLang="zh-TW" dirty="0"/>
              <a:t>, </a:t>
            </a:r>
            <a:r>
              <a:rPr lang="zh-TW" altLang="zh-TW" dirty="0"/>
              <a:t>不同寬度不堆白不</a:t>
            </a:r>
            <a:r>
              <a:rPr lang="zh-TW" altLang="zh-TW" dirty="0" smtClean="0"/>
              <a:t>堆</a:t>
            </a:r>
            <a:r>
              <a:rPr lang="en-US" altLang="zh-TW" dirty="0"/>
              <a:t>=&gt;</a:t>
            </a:r>
            <a:endParaRPr lang="en-US" altLang="zh-TW" dirty="0" smtClean="0"/>
          </a:p>
          <a:p>
            <a:pPr lvl="1"/>
            <a:r>
              <a:rPr lang="en-US" altLang="zh-TW" dirty="0" smtClean="0"/>
              <a:t>GREEDY</a:t>
            </a:r>
            <a:endParaRPr lang="zh-TW" altLang="zh-TW" dirty="0"/>
          </a:p>
          <a:p>
            <a:r>
              <a:rPr lang="zh-TW" altLang="zh-TW" dirty="0"/>
              <a:t>解法</a:t>
            </a:r>
            <a:r>
              <a:rPr lang="en-US" altLang="zh-TW" dirty="0"/>
              <a:t>: </a:t>
            </a:r>
            <a:endParaRPr lang="zh-TW" altLang="zh-TW" dirty="0"/>
          </a:p>
          <a:p>
            <a:pPr lvl="0"/>
            <a:r>
              <a:rPr lang="zh-TW" altLang="zh-TW" dirty="0"/>
              <a:t>每個磁磚複製</a:t>
            </a:r>
            <a:r>
              <a:rPr lang="zh-TW" altLang="zh-TW" dirty="0" smtClean="0"/>
              <a:t>一個</a:t>
            </a:r>
            <a:r>
              <a:rPr lang="zh-TW" altLang="en-US" dirty="0" smtClean="0"/>
              <a:t>轉</a:t>
            </a:r>
            <a:r>
              <a:rPr lang="en-US" altLang="zh-TW" dirty="0" smtClean="0"/>
              <a:t>90</a:t>
            </a:r>
            <a:r>
              <a:rPr lang="zh-TW" altLang="zh-TW" dirty="0"/>
              <a:t>度的</a:t>
            </a:r>
          </a:p>
          <a:p>
            <a:pPr lvl="0"/>
            <a:r>
              <a:rPr lang="zh-TW" altLang="zh-TW" dirty="0"/>
              <a:t>相同寬度選最高的</a:t>
            </a:r>
            <a:r>
              <a:rPr lang="en-US" altLang="zh-TW" dirty="0"/>
              <a:t>(</a:t>
            </a:r>
            <a:r>
              <a:rPr lang="zh-TW" altLang="zh-TW" dirty="0"/>
              <a:t>刪除其他的</a:t>
            </a:r>
            <a:r>
              <a:rPr lang="en-US" altLang="zh-TW" dirty="0"/>
              <a:t>), </a:t>
            </a:r>
            <a:r>
              <a:rPr lang="zh-TW" altLang="zh-TW" dirty="0"/>
              <a:t>然後加總就是答案了</a:t>
            </a:r>
          </a:p>
          <a:p>
            <a:pPr lvl="0"/>
            <a:r>
              <a:rPr lang="zh-TW" altLang="zh-TW" dirty="0"/>
              <a:t>相同寬度可以用</a:t>
            </a:r>
            <a:r>
              <a:rPr lang="en-US" altLang="zh-TW" dirty="0" smtClean="0"/>
              <a:t>sorting</a:t>
            </a:r>
          </a:p>
          <a:p>
            <a:pPr lvl="1"/>
            <a:r>
              <a:rPr lang="en-US" altLang="zh-TW" dirty="0" smtClean="0"/>
              <a:t> </a:t>
            </a:r>
            <a:r>
              <a:rPr lang="en-US" altLang="zh-TW" dirty="0"/>
              <a:t>sorting</a:t>
            </a:r>
            <a:r>
              <a:rPr lang="zh-TW" altLang="zh-TW" dirty="0" smtClean="0"/>
              <a:t>後</a:t>
            </a:r>
            <a:r>
              <a:rPr lang="zh-TW" altLang="en-US" dirty="0" smtClean="0"/>
              <a:t>相同數字</a:t>
            </a:r>
            <a:r>
              <a:rPr lang="zh-TW" altLang="zh-TW" dirty="0" smtClean="0"/>
              <a:t>會</a:t>
            </a:r>
            <a:r>
              <a:rPr lang="zh-TW" altLang="zh-TW" dirty="0"/>
              <a:t>在</a:t>
            </a:r>
            <a:r>
              <a:rPr lang="zh-TW" altLang="zh-TW" dirty="0" smtClean="0"/>
              <a:t>一起</a:t>
            </a:r>
            <a:r>
              <a:rPr lang="zh-TW" altLang="en-US" dirty="0" smtClean="0"/>
              <a:t>，這也是</a:t>
            </a:r>
            <a:r>
              <a:rPr lang="en-US" altLang="zh-TW" dirty="0" smtClean="0"/>
              <a:t>sorting</a:t>
            </a:r>
            <a:r>
              <a:rPr lang="zh-TW" altLang="en-US" dirty="0" smtClean="0"/>
              <a:t>重要用途</a:t>
            </a:r>
            <a:endParaRPr lang="zh-TW" altLang="zh-TW" dirty="0"/>
          </a:p>
          <a:p>
            <a:r>
              <a:rPr lang="zh-TW" altLang="zh-TW" dirty="0"/>
              <a:t>本題也可以看成</a:t>
            </a:r>
            <a:r>
              <a:rPr lang="en-US" altLang="zh-TW" dirty="0" err="1"/>
              <a:t>sorting+sweep-line</a:t>
            </a:r>
            <a:r>
              <a:rPr lang="en-US" altLang="zh-TW" dirty="0"/>
              <a:t> </a:t>
            </a:r>
            <a:r>
              <a:rPr lang="en-US" altLang="zh-TW" dirty="0" err="1"/>
              <a:t>alg</a:t>
            </a:r>
            <a:r>
              <a:rPr lang="zh-TW" altLang="zh-TW" dirty="0"/>
              <a:t>之應用</a:t>
            </a:r>
          </a:p>
          <a:p>
            <a:r>
              <a:rPr lang="en-US" altLang="zh-TW" dirty="0"/>
              <a:t> </a:t>
            </a:r>
            <a:r>
              <a:rPr lang="zh-TW" altLang="zh-TW" dirty="0" smtClean="0"/>
              <a:t>時間</a:t>
            </a:r>
            <a:r>
              <a:rPr lang="zh-TW" altLang="zh-TW" dirty="0"/>
              <a:t>複雜度</a:t>
            </a:r>
            <a:r>
              <a:rPr lang="en-US" altLang="zh-TW" dirty="0"/>
              <a:t>=</a:t>
            </a:r>
            <a:r>
              <a:rPr lang="en-US" altLang="zh-TW" dirty="0" err="1"/>
              <a:t>sorting+linear</a:t>
            </a:r>
            <a:endParaRPr lang="zh-TW" altLang="zh-TW" dirty="0"/>
          </a:p>
          <a:p>
            <a:pPr marL="0" indent="0">
              <a:buNone/>
            </a:pPr>
            <a:endParaRPr lang="zh-TW" altLang="en-US" dirty="0"/>
          </a:p>
        </p:txBody>
      </p:sp>
    </p:spTree>
    <p:extLst>
      <p:ext uri="{BB962C8B-B14F-4D97-AF65-F5344CB8AC3E}">
        <p14:creationId xmlns:p14="http://schemas.microsoft.com/office/powerpoint/2010/main" val="3249588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Data structure:</a:t>
            </a:r>
            <a:endParaRPr lang="zh-TW" altLang="zh-TW" dirty="0"/>
          </a:p>
          <a:p>
            <a:r>
              <a:rPr lang="en-US" altLang="zh-TW" dirty="0" err="1"/>
              <a:t>typedef</a:t>
            </a:r>
            <a:r>
              <a:rPr lang="en-US" altLang="zh-TW" dirty="0"/>
              <a:t> </a:t>
            </a:r>
            <a:r>
              <a:rPr lang="en-US" altLang="zh-TW" dirty="0" err="1"/>
              <a:t>struct</a:t>
            </a:r>
            <a:r>
              <a:rPr lang="en-US" altLang="zh-TW" dirty="0"/>
              <a:t> {</a:t>
            </a:r>
            <a:r>
              <a:rPr lang="en-US" altLang="zh-TW" dirty="0" err="1"/>
              <a:t>int</a:t>
            </a:r>
            <a:r>
              <a:rPr lang="en-US" altLang="zh-TW" dirty="0"/>
              <a:t> </a:t>
            </a:r>
            <a:r>
              <a:rPr lang="en-US" altLang="zh-TW" dirty="0" err="1"/>
              <a:t>w,h</a:t>
            </a:r>
            <a:r>
              <a:rPr lang="en-US" altLang="zh-TW" dirty="0"/>
              <a:t>;} PAIR;</a:t>
            </a:r>
            <a:endParaRPr lang="zh-TW" altLang="zh-TW" dirty="0"/>
          </a:p>
          <a:p>
            <a:r>
              <a:rPr lang="en-US" altLang="zh-TW" dirty="0"/>
              <a:t>SORTING:</a:t>
            </a:r>
            <a:endParaRPr lang="zh-TW" altLang="zh-TW" dirty="0"/>
          </a:p>
          <a:p>
            <a:r>
              <a:rPr lang="en-US" altLang="zh-TW" dirty="0"/>
              <a:t> </a:t>
            </a:r>
            <a:endParaRPr lang="zh-TW" altLang="zh-TW" dirty="0"/>
          </a:p>
          <a:p>
            <a:r>
              <a:rPr lang="en-US" altLang="zh-TW" dirty="0" err="1"/>
              <a:t>int</a:t>
            </a:r>
            <a:r>
              <a:rPr lang="en-US" altLang="zh-TW" dirty="0"/>
              <a:t> </a:t>
            </a:r>
            <a:r>
              <a:rPr lang="en-US" altLang="zh-TW" dirty="0" err="1"/>
              <a:t>cmpr</a:t>
            </a:r>
            <a:r>
              <a:rPr lang="en-US" altLang="zh-TW" dirty="0"/>
              <a:t>(</a:t>
            </a:r>
            <a:r>
              <a:rPr lang="en-US" altLang="zh-TW" dirty="0" err="1"/>
              <a:t>const</a:t>
            </a:r>
            <a:r>
              <a:rPr lang="en-US" altLang="zh-TW" dirty="0"/>
              <a:t> PAIR *e1, </a:t>
            </a:r>
            <a:r>
              <a:rPr lang="en-US" altLang="zh-TW" dirty="0" err="1"/>
              <a:t>const</a:t>
            </a:r>
            <a:r>
              <a:rPr lang="en-US" altLang="zh-TW" dirty="0"/>
              <a:t> PAIR *e2)</a:t>
            </a:r>
            <a:endParaRPr lang="zh-TW" altLang="zh-TW" dirty="0"/>
          </a:p>
          <a:p>
            <a:r>
              <a:rPr lang="en-US" altLang="zh-TW" dirty="0" smtClean="0"/>
              <a:t>{</a:t>
            </a:r>
            <a:r>
              <a:rPr lang="zh-TW" altLang="en-US" dirty="0" smtClean="0"/>
              <a:t> </a:t>
            </a:r>
            <a:r>
              <a:rPr lang="en-US" altLang="zh-TW" dirty="0" smtClean="0"/>
              <a:t>return </a:t>
            </a:r>
            <a:r>
              <a:rPr lang="en-US" altLang="zh-TW" dirty="0"/>
              <a:t>e2-&gt;w - e1-&gt;w</a:t>
            </a:r>
            <a:r>
              <a:rPr lang="en-US" altLang="zh-TW" dirty="0" smtClean="0"/>
              <a:t>;</a:t>
            </a:r>
            <a:r>
              <a:rPr lang="zh-TW" altLang="en-US" dirty="0" smtClean="0"/>
              <a:t> </a:t>
            </a:r>
            <a:r>
              <a:rPr lang="en-US" altLang="zh-TW" dirty="0" smtClean="0"/>
              <a:t>}</a:t>
            </a:r>
            <a:endParaRPr lang="zh-TW" altLang="zh-TW" dirty="0"/>
          </a:p>
          <a:p>
            <a:r>
              <a:rPr lang="en-US" altLang="zh-TW" dirty="0" err="1"/>
              <a:t>qsort</a:t>
            </a:r>
            <a:r>
              <a:rPr lang="en-US" altLang="zh-TW" dirty="0"/>
              <a:t>(</a:t>
            </a:r>
            <a:r>
              <a:rPr lang="en-US" altLang="zh-TW" dirty="0" err="1"/>
              <a:t>a,n,sizeof</a:t>
            </a:r>
            <a:r>
              <a:rPr lang="en-US" altLang="zh-TW" dirty="0"/>
              <a:t>(PAIR),</a:t>
            </a:r>
            <a:r>
              <a:rPr lang="en-US" altLang="zh-TW" dirty="0" err="1"/>
              <a:t>cmpr</a:t>
            </a:r>
            <a:r>
              <a:rPr lang="en-US" altLang="zh-TW" dirty="0"/>
              <a:t>);</a:t>
            </a:r>
            <a:endParaRPr lang="zh-TW" altLang="zh-TW" dirty="0"/>
          </a:p>
          <a:p>
            <a:endParaRPr lang="zh-TW" altLang="en-US" dirty="0"/>
          </a:p>
        </p:txBody>
      </p:sp>
    </p:spTree>
    <p:extLst>
      <p:ext uri="{BB962C8B-B14F-4D97-AF65-F5344CB8AC3E}">
        <p14:creationId xmlns:p14="http://schemas.microsoft.com/office/powerpoint/2010/main" val="4055328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b07, </a:t>
            </a:r>
            <a:r>
              <a:rPr lang="pl-PL" altLang="zh-TW" dirty="0" smtClean="0"/>
              <a:t>babysitter</a:t>
            </a:r>
            <a:r>
              <a:rPr lang="en-US" altLang="zh-TW" dirty="0" smtClean="0"/>
              <a:t/>
            </a:r>
            <a:br>
              <a:rPr lang="en-US" altLang="zh-TW" dirty="0" smtClean="0"/>
            </a:br>
            <a:r>
              <a:rPr lang="en-US" altLang="zh-TW" dirty="0" smtClean="0"/>
              <a:t>greedy (</a:t>
            </a:r>
            <a:r>
              <a:rPr lang="en-US" altLang="zh-TW" dirty="0" err="1" smtClean="0"/>
              <a:t>qsort+struct</a:t>
            </a:r>
            <a:r>
              <a:rPr lang="en-US" altLang="zh-TW" dirty="0" smtClean="0"/>
              <a:t>)</a:t>
            </a:r>
            <a:endParaRPr lang="zh-TW" altLang="en-US" dirty="0"/>
          </a:p>
        </p:txBody>
      </p:sp>
      <p:sp>
        <p:nvSpPr>
          <p:cNvPr id="3" name="內容版面配置區 2"/>
          <p:cNvSpPr>
            <a:spLocks noGrp="1"/>
          </p:cNvSpPr>
          <p:nvPr>
            <p:ph idx="1"/>
          </p:nvPr>
        </p:nvSpPr>
        <p:spPr/>
        <p:txBody>
          <a:bodyPr>
            <a:noAutofit/>
          </a:bodyPr>
          <a:lstStyle/>
          <a:p>
            <a:r>
              <a:rPr lang="en-US" altLang="zh-TW" sz="2400" dirty="0"/>
              <a:t>Angelina Jolie and Brad Pitt have 6 children. Since they are both super stars and very busy, they want to hire some part-time baby sitters for their young children. After screening thousands of applicants, there are several candidates. </a:t>
            </a:r>
            <a:r>
              <a:rPr lang="en-US" altLang="zh-TW" sz="2400" dirty="0">
                <a:solidFill>
                  <a:srgbClr val="FF0000"/>
                </a:solidFill>
              </a:rPr>
              <a:t>Each candidate can oﬀer a continuous interval of working time</a:t>
            </a:r>
            <a:r>
              <a:rPr lang="en-US" altLang="zh-TW" sz="2400" dirty="0"/>
              <a:t>. Suppose we have </a:t>
            </a:r>
            <a:r>
              <a:rPr lang="en-US" altLang="zh-TW" sz="2400" dirty="0" smtClean="0"/>
              <a:t>divided </a:t>
            </a:r>
            <a:r>
              <a:rPr lang="en-US" altLang="zh-TW" sz="2400" dirty="0"/>
              <a:t>a day into 200 units, named 0-199, and the union of all working interval covers the whole day. You are asked to write a program for computing the </a:t>
            </a:r>
            <a:r>
              <a:rPr lang="en-US" altLang="zh-TW" sz="2400" dirty="0">
                <a:solidFill>
                  <a:srgbClr val="FF0000"/>
                </a:solidFill>
              </a:rPr>
              <a:t>minimum number of baby sitters whose working time intervals cover the whole day</a:t>
            </a:r>
            <a:r>
              <a:rPr lang="en-US" altLang="zh-TW" sz="2400" dirty="0"/>
              <a:t>.</a:t>
            </a:r>
            <a:endParaRPr lang="zh-TW" altLang="zh-TW" sz="2400" dirty="0"/>
          </a:p>
          <a:p>
            <a:endParaRPr lang="zh-TW" altLang="en-US" sz="2400" dirty="0"/>
          </a:p>
        </p:txBody>
      </p:sp>
    </p:spTree>
    <p:extLst>
      <p:ext uri="{BB962C8B-B14F-4D97-AF65-F5344CB8AC3E}">
        <p14:creationId xmlns:p14="http://schemas.microsoft.com/office/powerpoint/2010/main" val="3578689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zh-TW" altLang="zh-TW" dirty="0"/>
              <a:t>分析</a:t>
            </a:r>
            <a:r>
              <a:rPr lang="en-US" altLang="zh-TW" dirty="0"/>
              <a:t>: </a:t>
            </a:r>
            <a:r>
              <a:rPr lang="zh-TW" altLang="zh-TW" dirty="0"/>
              <a:t>給一群</a:t>
            </a:r>
            <a:r>
              <a:rPr lang="en-US" altLang="zh-TW" dirty="0" err="1"/>
              <a:t>inteverals</a:t>
            </a:r>
            <a:r>
              <a:rPr lang="en-US" altLang="zh-TW" dirty="0"/>
              <a:t>  </a:t>
            </a:r>
            <a:r>
              <a:rPr lang="zh-TW" altLang="zh-TW" dirty="0"/>
              <a:t>找最少個數能涵蓋整個區段</a:t>
            </a:r>
            <a:r>
              <a:rPr lang="en-US" altLang="zh-TW" dirty="0"/>
              <a:t>0-199</a:t>
            </a:r>
            <a:endParaRPr lang="zh-TW" altLang="zh-TW" dirty="0"/>
          </a:p>
          <a:p>
            <a:r>
              <a:rPr lang="zh-TW" altLang="zh-TW" dirty="0"/>
              <a:t>假設我們從左往右看</a:t>
            </a:r>
            <a:r>
              <a:rPr lang="en-US" altLang="zh-TW" dirty="0"/>
              <a:t>, </a:t>
            </a:r>
            <a:r>
              <a:rPr lang="zh-TW" altLang="zh-TW" dirty="0"/>
              <a:t>在左端為</a:t>
            </a:r>
            <a:r>
              <a:rPr lang="en-US" altLang="zh-TW" dirty="0"/>
              <a:t>0</a:t>
            </a:r>
            <a:r>
              <a:rPr lang="zh-TW" altLang="zh-TW" dirty="0"/>
              <a:t>的那些中</a:t>
            </a:r>
            <a:r>
              <a:rPr lang="en-US" altLang="zh-TW" dirty="0"/>
              <a:t>, </a:t>
            </a:r>
            <a:r>
              <a:rPr lang="zh-TW" altLang="zh-TW" dirty="0"/>
              <a:t>一定要挑一個</a:t>
            </a:r>
          </a:p>
          <a:p>
            <a:pPr lvl="1"/>
            <a:r>
              <a:rPr lang="zh-TW" altLang="zh-TW" dirty="0"/>
              <a:t>挑哪一個</a:t>
            </a:r>
            <a:r>
              <a:rPr lang="en-US" altLang="zh-TW" dirty="0"/>
              <a:t>?  </a:t>
            </a:r>
            <a:r>
              <a:rPr lang="zh-TW" altLang="zh-TW" dirty="0"/>
              <a:t>挑短不如挑長</a:t>
            </a:r>
            <a:r>
              <a:rPr lang="en-US" altLang="zh-TW" dirty="0"/>
              <a:t>=&gt;</a:t>
            </a:r>
            <a:r>
              <a:rPr lang="zh-TW" altLang="zh-TW" dirty="0"/>
              <a:t>挑右端點最大者</a:t>
            </a:r>
          </a:p>
          <a:p>
            <a:r>
              <a:rPr lang="en-US" altLang="zh-TW" dirty="0"/>
              <a:t> </a:t>
            </a:r>
            <a:r>
              <a:rPr lang="zh-TW" altLang="zh-TW" dirty="0" smtClean="0"/>
              <a:t>那麼</a:t>
            </a:r>
            <a:r>
              <a:rPr lang="en-US" altLang="zh-TW" dirty="0"/>
              <a:t>, </a:t>
            </a:r>
            <a:r>
              <a:rPr lang="zh-TW" altLang="zh-TW" dirty="0"/>
              <a:t>接著目前已經涵蓋某一區段</a:t>
            </a:r>
            <a:r>
              <a:rPr lang="en-US" altLang="zh-TW" dirty="0"/>
              <a:t>(</a:t>
            </a:r>
            <a:r>
              <a:rPr lang="zh-TW" altLang="zh-TW" dirty="0"/>
              <a:t>假設右端點是</a:t>
            </a:r>
            <a:r>
              <a:rPr lang="en-US" altLang="zh-TW" dirty="0"/>
              <a:t>r)  </a:t>
            </a:r>
            <a:endParaRPr lang="zh-TW" altLang="zh-TW" dirty="0"/>
          </a:p>
          <a:p>
            <a:r>
              <a:rPr lang="zh-TW" altLang="zh-TW" dirty="0"/>
              <a:t>所有跟目前有相接</a:t>
            </a:r>
            <a:r>
              <a:rPr lang="en-US" altLang="zh-TW" dirty="0"/>
              <a:t>(left&lt;=r+1)</a:t>
            </a:r>
            <a:r>
              <a:rPr lang="zh-TW" altLang="zh-TW" dirty="0"/>
              <a:t>的中間必須挑一個</a:t>
            </a:r>
          </a:p>
          <a:p>
            <a:pPr lvl="1"/>
            <a:r>
              <a:rPr lang="zh-TW" altLang="zh-TW" dirty="0"/>
              <a:t>挑右端最大者</a:t>
            </a:r>
          </a:p>
          <a:p>
            <a:r>
              <a:rPr lang="en-US" altLang="zh-TW" dirty="0"/>
              <a:t>….</a:t>
            </a:r>
            <a:endParaRPr lang="zh-TW" altLang="zh-TW" dirty="0"/>
          </a:p>
          <a:p>
            <a:r>
              <a:rPr lang="zh-TW" altLang="zh-TW" dirty="0"/>
              <a:t>排序後</a:t>
            </a:r>
            <a:r>
              <a:rPr lang="en-US" altLang="zh-TW" dirty="0"/>
              <a:t>GREEDY</a:t>
            </a:r>
            <a:r>
              <a:rPr lang="zh-TW" altLang="zh-TW" dirty="0"/>
              <a:t>就是答案</a:t>
            </a:r>
          </a:p>
          <a:p>
            <a:r>
              <a:rPr lang="en-US" altLang="zh-TW" dirty="0"/>
              <a:t> </a:t>
            </a:r>
            <a:endParaRPr lang="zh-TW" altLang="zh-TW" dirty="0"/>
          </a:p>
          <a:p>
            <a:r>
              <a:rPr lang="zh-TW" altLang="zh-TW" dirty="0"/>
              <a:t>本題</a:t>
            </a:r>
            <a:r>
              <a:rPr lang="en-US" altLang="zh-TW" dirty="0"/>
              <a:t>INPUT</a:t>
            </a:r>
            <a:r>
              <a:rPr lang="zh-TW" altLang="zh-TW" dirty="0"/>
              <a:t>讀取稍微麻煩</a:t>
            </a:r>
          </a:p>
          <a:p>
            <a:r>
              <a:rPr lang="zh-TW" altLang="en-US" dirty="0" smtClean="0">
                <a:solidFill>
                  <a:srgbClr val="FF0000"/>
                </a:solidFill>
              </a:rPr>
              <a:t>陷阱</a:t>
            </a:r>
            <a:r>
              <a:rPr lang="en-US" altLang="zh-TW" dirty="0" smtClean="0">
                <a:solidFill>
                  <a:srgbClr val="FF0000"/>
                </a:solidFill>
              </a:rPr>
              <a:t>:</a:t>
            </a:r>
            <a:r>
              <a:rPr lang="zh-TW" altLang="en-US" dirty="0" smtClean="0">
                <a:solidFill>
                  <a:srgbClr val="FF0000"/>
                </a:solidFill>
              </a:rPr>
              <a:t> </a:t>
            </a:r>
            <a:r>
              <a:rPr lang="zh-TW" altLang="zh-TW" dirty="0" smtClean="0">
                <a:solidFill>
                  <a:srgbClr val="FF0000"/>
                </a:solidFill>
              </a:rPr>
              <a:t>左右</a:t>
            </a:r>
            <a:r>
              <a:rPr lang="zh-TW" altLang="zh-TW" dirty="0">
                <a:solidFill>
                  <a:srgbClr val="FF0000"/>
                </a:solidFill>
              </a:rPr>
              <a:t>端點順序要自己判斷</a:t>
            </a:r>
          </a:p>
          <a:p>
            <a:r>
              <a:rPr lang="zh-TW" altLang="zh-TW" dirty="0"/>
              <a:t>每筆未指定行數</a:t>
            </a:r>
            <a:r>
              <a:rPr lang="en-US" altLang="zh-TW" dirty="0"/>
              <a:t>  </a:t>
            </a:r>
            <a:r>
              <a:rPr lang="zh-TW" altLang="zh-TW" dirty="0"/>
              <a:t>讀到空行或檔案結尾</a:t>
            </a:r>
          </a:p>
          <a:p>
            <a:endParaRPr lang="zh-TW" altLang="en-US" dirty="0"/>
          </a:p>
        </p:txBody>
      </p:sp>
    </p:spTree>
    <p:extLst>
      <p:ext uri="{BB962C8B-B14F-4D97-AF65-F5344CB8AC3E}">
        <p14:creationId xmlns:p14="http://schemas.microsoft.com/office/powerpoint/2010/main" val="3638777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input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t>gets(buffer</a:t>
            </a:r>
            <a:r>
              <a:rPr lang="en-US" altLang="zh-TW" dirty="0"/>
              <a:t>);</a:t>
            </a:r>
          </a:p>
          <a:p>
            <a:r>
              <a:rPr lang="en-US" altLang="zh-TW" dirty="0" err="1" smtClean="0"/>
              <a:t>sscanf</a:t>
            </a:r>
            <a:r>
              <a:rPr lang="en-US" altLang="zh-TW" dirty="0" smtClean="0"/>
              <a:t>(</a:t>
            </a:r>
            <a:r>
              <a:rPr lang="en-US" altLang="zh-TW" dirty="0" err="1" smtClean="0"/>
              <a:t>buffer</a:t>
            </a:r>
            <a:r>
              <a:rPr lang="en-US" altLang="zh-TW" dirty="0" err="1"/>
              <a:t>,"%d",&amp;n</a:t>
            </a:r>
            <a:r>
              <a:rPr lang="en-US" altLang="zh-TW" dirty="0" smtClean="0"/>
              <a:t>); // </a:t>
            </a:r>
            <a:r>
              <a:rPr lang="en-US" altLang="zh-TW" dirty="0" smtClean="0">
                <a:solidFill>
                  <a:srgbClr val="FF0000"/>
                </a:solidFill>
              </a:rPr>
              <a:t>read the number of test cases</a:t>
            </a:r>
            <a:endParaRPr lang="en-US" altLang="zh-TW" dirty="0">
              <a:solidFill>
                <a:srgbClr val="FF0000"/>
              </a:solidFill>
            </a:endParaRPr>
          </a:p>
          <a:p>
            <a:r>
              <a:rPr lang="en-US" altLang="zh-TW" dirty="0" smtClean="0"/>
              <a:t>gets(buffer); //</a:t>
            </a:r>
            <a:r>
              <a:rPr lang="zh-TW" altLang="en-US" dirty="0" smtClean="0">
                <a:solidFill>
                  <a:srgbClr val="FF0000"/>
                </a:solidFill>
              </a:rPr>
              <a:t>空行</a:t>
            </a:r>
            <a:endParaRPr lang="en-US" altLang="zh-TW" dirty="0">
              <a:solidFill>
                <a:srgbClr val="FF0000"/>
              </a:solidFill>
            </a:endParaRPr>
          </a:p>
          <a:p>
            <a:r>
              <a:rPr lang="en-US" altLang="zh-TW" dirty="0" smtClean="0"/>
              <a:t>for </a:t>
            </a:r>
            <a:r>
              <a:rPr lang="en-US" altLang="zh-TW" dirty="0"/>
              <a:t>(ii=0;ii&lt;</a:t>
            </a:r>
            <a:r>
              <a:rPr lang="en-US" altLang="zh-TW" dirty="0" err="1"/>
              <a:t>n;ii</a:t>
            </a:r>
            <a:r>
              <a:rPr lang="en-US" altLang="zh-TW" dirty="0"/>
              <a:t>++) {</a:t>
            </a:r>
          </a:p>
          <a:p>
            <a:r>
              <a:rPr lang="en-US" altLang="zh-TW" dirty="0"/>
              <a:t>	gets(buffer);j=0;</a:t>
            </a:r>
          </a:p>
          <a:p>
            <a:r>
              <a:rPr lang="en-US" altLang="zh-TW" dirty="0"/>
              <a:t>	while (buffer[0]!=0) </a:t>
            </a:r>
            <a:r>
              <a:rPr lang="en-US" altLang="zh-TW" dirty="0" smtClean="0"/>
              <a:t>{</a:t>
            </a:r>
            <a:r>
              <a:rPr lang="zh-TW" altLang="en-US" dirty="0" smtClean="0"/>
              <a:t> </a:t>
            </a:r>
            <a:r>
              <a:rPr lang="en-US" altLang="zh-TW" dirty="0" smtClean="0"/>
              <a:t>//</a:t>
            </a:r>
            <a:r>
              <a:rPr lang="zh-TW" altLang="en-US" dirty="0" smtClean="0">
                <a:solidFill>
                  <a:srgbClr val="FF0000"/>
                </a:solidFill>
              </a:rPr>
              <a:t>空行</a:t>
            </a:r>
            <a:endParaRPr lang="en-US" altLang="zh-TW" dirty="0">
              <a:solidFill>
                <a:srgbClr val="FF0000"/>
              </a:solidFill>
            </a:endParaRPr>
          </a:p>
          <a:p>
            <a:r>
              <a:rPr lang="en-US" altLang="zh-TW" dirty="0" smtClean="0"/>
              <a:t>         </a:t>
            </a:r>
            <a:r>
              <a:rPr lang="en-US" altLang="zh-TW" dirty="0"/>
              <a:t>	</a:t>
            </a:r>
            <a:r>
              <a:rPr lang="en-US" altLang="zh-TW" dirty="0" err="1"/>
              <a:t>sscanf</a:t>
            </a:r>
            <a:r>
              <a:rPr lang="en-US" altLang="zh-TW" dirty="0"/>
              <a:t>(</a:t>
            </a:r>
            <a:r>
              <a:rPr lang="en-US" altLang="zh-TW" dirty="0" err="1"/>
              <a:t>buffer,"%d</a:t>
            </a:r>
            <a:r>
              <a:rPr lang="en-US" altLang="zh-TW" dirty="0"/>
              <a:t> %d",&amp;(a[j].left),&amp;(a[j].right));</a:t>
            </a:r>
          </a:p>
          <a:p>
            <a:r>
              <a:rPr lang="en-US" altLang="zh-TW" dirty="0"/>
              <a:t>		if (a[j].left&gt;a[j].right) {</a:t>
            </a:r>
          </a:p>
          <a:p>
            <a:r>
              <a:rPr lang="en-US" altLang="zh-TW" dirty="0"/>
              <a:t>			</a:t>
            </a:r>
            <a:r>
              <a:rPr lang="zh-TW" altLang="en-US" dirty="0" smtClean="0"/>
              <a:t>左右顛倒</a:t>
            </a:r>
            <a:r>
              <a:rPr lang="en-US" altLang="zh-TW" dirty="0" smtClean="0"/>
              <a:t>;}</a:t>
            </a:r>
            <a:endParaRPr lang="en-US" altLang="zh-TW" dirty="0"/>
          </a:p>
          <a:p>
            <a:r>
              <a:rPr lang="en-US" altLang="zh-TW" dirty="0"/>
              <a:t>		</a:t>
            </a:r>
            <a:r>
              <a:rPr lang="en-US" altLang="zh-TW" dirty="0" smtClean="0"/>
              <a:t>j</a:t>
            </a:r>
            <a:r>
              <a:rPr lang="en-US" altLang="zh-TW" dirty="0"/>
              <a:t>++;</a:t>
            </a:r>
          </a:p>
          <a:p>
            <a:r>
              <a:rPr lang="en-US" altLang="zh-TW" dirty="0"/>
              <a:t>		</a:t>
            </a:r>
            <a:r>
              <a:rPr lang="en-US" altLang="zh-TW" dirty="0" smtClean="0"/>
              <a:t>if </a:t>
            </a:r>
            <a:r>
              <a:rPr lang="en-US" altLang="zh-TW" dirty="0"/>
              <a:t>(gets(buffer)==NULL) break</a:t>
            </a:r>
            <a:r>
              <a:rPr lang="en-US" altLang="zh-TW" dirty="0" smtClean="0"/>
              <a:t>;</a:t>
            </a:r>
            <a:r>
              <a:rPr lang="zh-TW" altLang="en-US" dirty="0" smtClean="0"/>
              <a:t> </a:t>
            </a:r>
            <a:r>
              <a:rPr lang="en-US" altLang="zh-TW" dirty="0" smtClean="0"/>
              <a:t>// </a:t>
            </a:r>
            <a:r>
              <a:rPr lang="en-US" altLang="zh-TW" dirty="0" smtClean="0">
                <a:solidFill>
                  <a:srgbClr val="FF0000"/>
                </a:solidFill>
              </a:rPr>
              <a:t>end of  file</a:t>
            </a:r>
            <a:endParaRPr lang="en-US" altLang="zh-TW" dirty="0">
              <a:solidFill>
                <a:srgbClr val="FF0000"/>
              </a:solidFill>
            </a:endParaRPr>
          </a:p>
          <a:p>
            <a:r>
              <a:rPr lang="en-US" altLang="zh-TW" dirty="0"/>
              <a:t>	</a:t>
            </a:r>
            <a:r>
              <a:rPr lang="en-US" altLang="zh-TW" dirty="0" smtClean="0"/>
              <a:t>}</a:t>
            </a:r>
            <a:endParaRPr lang="en-US" altLang="zh-TW" dirty="0"/>
          </a:p>
          <a:p>
            <a:endParaRPr lang="zh-TW" altLang="en-US" dirty="0"/>
          </a:p>
        </p:txBody>
      </p:sp>
    </p:spTree>
    <p:extLst>
      <p:ext uri="{BB962C8B-B14F-4D97-AF65-F5344CB8AC3E}">
        <p14:creationId xmlns:p14="http://schemas.microsoft.com/office/powerpoint/2010/main" val="3494461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Programming II-2</a:t>
            </a:r>
            <a:br>
              <a:rPr lang="en-US" altLang="zh-TW" dirty="0" smtClean="0"/>
            </a:br>
            <a:r>
              <a:rPr lang="en-US" altLang="zh-TW" dirty="0" smtClean="0"/>
              <a:t>Solving problem by recursion</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51843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Can you solve this problem? And why</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I </a:t>
            </a:r>
            <a:r>
              <a:rPr lang="en-US" altLang="zh-TW" dirty="0"/>
              <a:t>can. I saw, and I </a:t>
            </a:r>
            <a:r>
              <a:rPr lang="en-US" altLang="zh-TW" dirty="0" smtClean="0"/>
              <a:t>conquered.</a:t>
            </a:r>
          </a:p>
          <a:p>
            <a:r>
              <a:rPr lang="zh-TW" altLang="en-US" dirty="0" smtClean="0"/>
              <a:t>看到一個問題，先看</a:t>
            </a:r>
            <a:r>
              <a:rPr lang="en-US" altLang="zh-TW" dirty="0" smtClean="0"/>
              <a:t>enumeration, greedy</a:t>
            </a:r>
            <a:r>
              <a:rPr lang="zh-TW" altLang="en-US" dirty="0" smtClean="0"/>
              <a:t>可否成功。</a:t>
            </a:r>
            <a:r>
              <a:rPr lang="zh-TW" altLang="en-US" dirty="0"/>
              <a:t>再來就試試</a:t>
            </a:r>
            <a:r>
              <a:rPr lang="zh-TW" altLang="en-US" dirty="0" smtClean="0"/>
              <a:t>遞迴</a:t>
            </a:r>
            <a:endParaRPr lang="en-US" altLang="zh-TW" dirty="0" smtClean="0"/>
          </a:p>
          <a:p>
            <a:r>
              <a:rPr lang="en-US" altLang="zh-TW" dirty="0" smtClean="0"/>
              <a:t>Solving </a:t>
            </a:r>
            <a:r>
              <a:rPr lang="en-US" altLang="zh-TW" dirty="0"/>
              <a:t>problem by recursively </a:t>
            </a:r>
            <a:r>
              <a:rPr lang="en-US" altLang="zh-TW" dirty="0" smtClean="0"/>
              <a:t>thinking</a:t>
            </a:r>
            <a:endParaRPr lang="en-US" altLang="zh-TW" dirty="0"/>
          </a:p>
          <a:p>
            <a:pPr lvl="1"/>
            <a:r>
              <a:rPr lang="en-US" altLang="zh-TW" dirty="0"/>
              <a:t>Divide and conquer (quick sort)</a:t>
            </a:r>
          </a:p>
          <a:p>
            <a:pPr lvl="1"/>
            <a:r>
              <a:rPr lang="en-US" altLang="zh-TW" dirty="0"/>
              <a:t>Dynamic programming (find maximum consecutive subarray)</a:t>
            </a:r>
          </a:p>
          <a:p>
            <a:pPr lvl="1"/>
            <a:r>
              <a:rPr lang="en-US" altLang="zh-TW" dirty="0"/>
              <a:t>Branching algorithm (8-queens)</a:t>
            </a:r>
            <a:endParaRPr lang="zh-TW" altLang="en-US" dirty="0"/>
          </a:p>
          <a:p>
            <a:endParaRPr lang="zh-TW" altLang="en-US" dirty="0"/>
          </a:p>
        </p:txBody>
      </p:sp>
    </p:spTree>
    <p:extLst>
      <p:ext uri="{BB962C8B-B14F-4D97-AF65-F5344CB8AC3E}">
        <p14:creationId xmlns:p14="http://schemas.microsoft.com/office/powerpoint/2010/main" val="833522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find maximum by recursion </a:t>
            </a:r>
            <a:endParaRPr lang="zh-TW" altLang="en-US" dirty="0"/>
          </a:p>
        </p:txBody>
      </p:sp>
      <p:sp>
        <p:nvSpPr>
          <p:cNvPr id="3" name="內容版面配置區 2"/>
          <p:cNvSpPr>
            <a:spLocks noGrp="1"/>
          </p:cNvSpPr>
          <p:nvPr>
            <p:ph idx="1"/>
          </p:nvPr>
        </p:nvSpPr>
        <p:spPr/>
        <p:txBody>
          <a:bodyPr/>
          <a:lstStyle/>
          <a:p>
            <a:r>
              <a:rPr lang="zh-TW" altLang="en-US" dirty="0" smtClean="0"/>
              <a:t>求某問題在資料</a:t>
            </a:r>
            <a:r>
              <a:rPr lang="en-US" altLang="zh-TW" dirty="0" smtClean="0"/>
              <a:t>S</a:t>
            </a:r>
            <a:r>
              <a:rPr lang="zh-TW" altLang="en-US" dirty="0" smtClean="0"/>
              <a:t>上的解</a:t>
            </a:r>
            <a:endParaRPr lang="en-US" altLang="zh-TW" dirty="0" smtClean="0"/>
          </a:p>
          <a:p>
            <a:pPr lvl="1"/>
            <a:r>
              <a:rPr lang="en-US" altLang="zh-TW" dirty="0" smtClean="0"/>
              <a:t>Find f(S) for some function f and data set S</a:t>
            </a:r>
          </a:p>
          <a:p>
            <a:pPr lvl="1"/>
            <a:r>
              <a:rPr lang="en-US" altLang="zh-TW" dirty="0" smtClean="0"/>
              <a:t>F=max, S=array A[0..N-1]</a:t>
            </a:r>
          </a:p>
          <a:p>
            <a:r>
              <a:rPr lang="zh-TW" altLang="en-US" dirty="0" smtClean="0"/>
              <a:t>思考</a:t>
            </a:r>
            <a:r>
              <a:rPr lang="en-US" altLang="zh-TW" dirty="0" smtClean="0"/>
              <a:t>: </a:t>
            </a:r>
            <a:r>
              <a:rPr lang="zh-TW" altLang="en-US" dirty="0" smtClean="0"/>
              <a:t>如果已知此問題在一部份資料上的解時，</a:t>
            </a:r>
            <a:r>
              <a:rPr lang="zh-TW" altLang="en-US" dirty="0"/>
              <a:t>如何求得最終之</a:t>
            </a:r>
            <a:r>
              <a:rPr lang="zh-TW" altLang="en-US" dirty="0" smtClean="0"/>
              <a:t>解</a:t>
            </a:r>
            <a:endParaRPr lang="en-US" altLang="zh-TW" dirty="0" smtClean="0"/>
          </a:p>
          <a:p>
            <a:pPr lvl="1"/>
            <a:r>
              <a:rPr lang="en-US" altLang="zh-TW" dirty="0" smtClean="0"/>
              <a:t>How to construct f(S) from f(S’) for some subset(s) of S</a:t>
            </a:r>
          </a:p>
          <a:p>
            <a:pPr lvl="1"/>
            <a:r>
              <a:rPr lang="en-US" altLang="zh-TW" dirty="0" smtClean="0"/>
              <a:t>How to find max(A[0..N-1]) from max(A[0..N-2])</a:t>
            </a:r>
            <a:endParaRPr lang="zh-TW" altLang="en-US" dirty="0"/>
          </a:p>
        </p:txBody>
      </p:sp>
    </p:spTree>
    <p:extLst>
      <p:ext uri="{BB962C8B-B14F-4D97-AF65-F5344CB8AC3E}">
        <p14:creationId xmlns:p14="http://schemas.microsoft.com/office/powerpoint/2010/main" val="426422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輸入提醒</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常見的不同輸入給定方式</a:t>
            </a:r>
            <a:endParaRPr lang="en-US" altLang="zh-TW" dirty="0" smtClean="0"/>
          </a:p>
          <a:p>
            <a:r>
              <a:rPr lang="zh-TW" altLang="en-US" dirty="0" smtClean="0"/>
              <a:t>自我測試時將</a:t>
            </a:r>
            <a:r>
              <a:rPr lang="zh-TW" altLang="en-US" dirty="0"/>
              <a:t>輸入檔讀入的</a:t>
            </a:r>
            <a:r>
              <a:rPr lang="zh-TW" altLang="en-US" dirty="0" smtClean="0"/>
              <a:t>方法</a:t>
            </a:r>
            <a:endParaRPr lang="en-US" altLang="zh-TW" dirty="0" smtClean="0"/>
          </a:p>
          <a:p>
            <a:pPr lvl="1"/>
            <a:r>
              <a:rPr lang="zh-TW" altLang="en-US" dirty="0" smtClean="0"/>
              <a:t>用</a:t>
            </a:r>
            <a:r>
              <a:rPr lang="en-US" altLang="zh-TW" dirty="0" smtClean="0"/>
              <a:t>command line + redirection</a:t>
            </a:r>
          </a:p>
          <a:p>
            <a:pPr lvl="2"/>
            <a:r>
              <a:rPr lang="zh-TW" altLang="en-US" dirty="0"/>
              <a:t>任何</a:t>
            </a:r>
            <a:r>
              <a:rPr lang="zh-TW" altLang="en-US" dirty="0" smtClean="0"/>
              <a:t>輸入其實從一個</a:t>
            </a:r>
            <a:r>
              <a:rPr lang="en-US" altLang="zh-TW" dirty="0" smtClean="0"/>
              <a:t>buffer</a:t>
            </a:r>
            <a:r>
              <a:rPr lang="zh-TW" altLang="en-US" dirty="0" smtClean="0"/>
              <a:t>過來，</a:t>
            </a:r>
            <a:r>
              <a:rPr lang="en-US" altLang="zh-TW" dirty="0" smtClean="0"/>
              <a:t>C(</a:t>
            </a:r>
            <a:r>
              <a:rPr lang="en-US" altLang="zh-TW" dirty="0" err="1" smtClean="0"/>
              <a:t>unix</a:t>
            </a:r>
            <a:r>
              <a:rPr lang="en-US" altLang="zh-TW" dirty="0" smtClean="0"/>
              <a:t>)</a:t>
            </a:r>
            <a:r>
              <a:rPr lang="zh-TW" altLang="en-US" dirty="0" smtClean="0"/>
              <a:t>對待</a:t>
            </a:r>
            <a:r>
              <a:rPr lang="zh-TW" altLang="en-US" dirty="0"/>
              <a:t>檔案和</a:t>
            </a:r>
            <a:r>
              <a:rPr lang="zh-TW" altLang="en-US" dirty="0" smtClean="0"/>
              <a:t>裝置</a:t>
            </a:r>
            <a:r>
              <a:rPr lang="en-US" altLang="zh-TW" dirty="0" smtClean="0"/>
              <a:t>(</a:t>
            </a:r>
            <a:r>
              <a:rPr lang="en-US" altLang="zh-TW" dirty="0" err="1" smtClean="0"/>
              <a:t>stdin</a:t>
            </a:r>
            <a:r>
              <a:rPr lang="en-US" altLang="zh-TW" dirty="0" smtClean="0"/>
              <a:t>, </a:t>
            </a:r>
            <a:r>
              <a:rPr lang="en-US" altLang="zh-TW" dirty="0" err="1" smtClean="0"/>
              <a:t>stdout</a:t>
            </a:r>
            <a:r>
              <a:rPr lang="en-US" altLang="zh-TW" dirty="0" smtClean="0"/>
              <a:t>, </a:t>
            </a:r>
            <a:r>
              <a:rPr lang="en-US" altLang="zh-TW" dirty="0" err="1" smtClean="0"/>
              <a:t>stderr</a:t>
            </a:r>
            <a:r>
              <a:rPr lang="en-US" altLang="zh-TW" dirty="0" smtClean="0"/>
              <a:t>)</a:t>
            </a:r>
            <a:r>
              <a:rPr lang="zh-TW" altLang="en-US" dirty="0" smtClean="0"/>
              <a:t>是一樣的</a:t>
            </a:r>
            <a:endParaRPr lang="en-US" altLang="zh-TW" dirty="0" smtClean="0"/>
          </a:p>
          <a:p>
            <a:pPr lvl="1"/>
            <a:r>
              <a:rPr lang="zh-TW" altLang="en-US" dirty="0" smtClean="0"/>
              <a:t>當測試資料大時，無法</a:t>
            </a:r>
            <a:r>
              <a:rPr lang="en-US" altLang="zh-TW" dirty="0" smtClean="0"/>
              <a:t>copy-paste</a:t>
            </a:r>
            <a:r>
              <a:rPr lang="zh-TW" altLang="en-US" dirty="0" smtClean="0"/>
              <a:t>，可以用</a:t>
            </a:r>
            <a:r>
              <a:rPr lang="en-US" altLang="zh-TW" dirty="0" err="1" smtClean="0"/>
              <a:t>freopen</a:t>
            </a:r>
            <a:r>
              <a:rPr lang="en-US" altLang="zh-TW" dirty="0" smtClean="0"/>
              <a:t>(“test.in”,”r”,</a:t>
            </a:r>
            <a:r>
              <a:rPr lang="en-US" altLang="zh-TW" dirty="0" err="1" smtClean="0"/>
              <a:t>stdin</a:t>
            </a:r>
            <a:r>
              <a:rPr lang="en-US" altLang="zh-TW" dirty="0" smtClean="0"/>
              <a:t>) </a:t>
            </a:r>
            <a:r>
              <a:rPr lang="zh-TW" altLang="en-US" dirty="0" smtClean="0"/>
              <a:t>將</a:t>
            </a:r>
            <a:r>
              <a:rPr lang="en-US" altLang="zh-TW" dirty="0" err="1" smtClean="0"/>
              <a:t>stdin</a:t>
            </a:r>
            <a:r>
              <a:rPr lang="zh-TW" altLang="en-US" dirty="0" smtClean="0"/>
              <a:t>改從檔案來</a:t>
            </a:r>
            <a:r>
              <a:rPr lang="en-US" altLang="zh-TW" dirty="0" smtClean="0"/>
              <a:t/>
            </a:r>
            <a:br>
              <a:rPr lang="en-US" altLang="zh-TW" dirty="0" smtClean="0"/>
            </a:br>
            <a:r>
              <a:rPr lang="en-US" altLang="zh-TW" dirty="0" err="1" smtClean="0"/>
              <a:t>freopen</a:t>
            </a:r>
            <a:r>
              <a:rPr lang="en-US" altLang="zh-TW" dirty="0" smtClean="0"/>
              <a:t>(“test.out”,”w”,</a:t>
            </a:r>
            <a:r>
              <a:rPr lang="en-US" altLang="zh-TW" dirty="0" err="1" smtClean="0"/>
              <a:t>stdout</a:t>
            </a:r>
            <a:r>
              <a:rPr lang="en-US" altLang="zh-TW" dirty="0" smtClean="0"/>
              <a:t>)</a:t>
            </a:r>
            <a:r>
              <a:rPr lang="zh-TW" altLang="en-US" dirty="0"/>
              <a:t>將</a:t>
            </a:r>
            <a:r>
              <a:rPr lang="en-US" altLang="zh-TW" dirty="0" err="1" smtClean="0"/>
              <a:t>stdout</a:t>
            </a:r>
            <a:r>
              <a:rPr lang="zh-TW" altLang="en-US" dirty="0" smtClean="0"/>
              <a:t>改成存到檔案去。上傳時記得把這指令遮掉就回到</a:t>
            </a:r>
            <a:r>
              <a:rPr lang="en-US" altLang="zh-TW" dirty="0" err="1" smtClean="0"/>
              <a:t>stdio</a:t>
            </a:r>
            <a:endParaRPr lang="en-US" altLang="zh-TW" dirty="0" smtClean="0"/>
          </a:p>
          <a:p>
            <a:pPr lvl="1"/>
            <a:r>
              <a:rPr lang="en-US" altLang="zh-TW" dirty="0" smtClean="0"/>
              <a:t>Unix </a:t>
            </a:r>
            <a:r>
              <a:rPr lang="zh-TW" altLang="en-US" dirty="0" smtClean="0"/>
              <a:t>和</a:t>
            </a:r>
            <a:r>
              <a:rPr lang="en-US" altLang="zh-TW" dirty="0" smtClean="0"/>
              <a:t>windows (dos)</a:t>
            </a:r>
            <a:r>
              <a:rPr lang="zh-TW" altLang="en-US" dirty="0" smtClean="0"/>
              <a:t>的</a:t>
            </a:r>
            <a:r>
              <a:rPr lang="en-US" altLang="zh-TW" dirty="0" smtClean="0"/>
              <a:t>txt</a:t>
            </a:r>
            <a:r>
              <a:rPr lang="zh-TW" altLang="en-US" dirty="0" smtClean="0"/>
              <a:t>檔換行格式不同，字元字串和數字混讀時要小心。</a:t>
            </a:r>
            <a:endParaRPr lang="zh-TW" altLang="en-US" dirty="0"/>
          </a:p>
        </p:txBody>
      </p:sp>
    </p:spTree>
    <p:extLst>
      <p:ext uri="{BB962C8B-B14F-4D97-AF65-F5344CB8AC3E}">
        <p14:creationId xmlns:p14="http://schemas.microsoft.com/office/powerpoint/2010/main" val="16209837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smtClean="0"/>
              <a:t>Let F(</a:t>
            </a:r>
            <a:r>
              <a:rPr lang="en-US" altLang="zh-TW" dirty="0" err="1" smtClean="0"/>
              <a:t>A,i</a:t>
            </a:r>
            <a:r>
              <a:rPr lang="en-US" altLang="zh-TW" dirty="0" smtClean="0"/>
              <a:t>)=max in A[0..i].</a:t>
            </a:r>
          </a:p>
          <a:p>
            <a:pPr lvl="1"/>
            <a:r>
              <a:rPr lang="en-US" altLang="zh-TW" dirty="0" smtClean="0"/>
              <a:t>F(</a:t>
            </a:r>
            <a:r>
              <a:rPr lang="en-US" altLang="zh-TW" dirty="0" err="1" smtClean="0"/>
              <a:t>A,i</a:t>
            </a:r>
            <a:r>
              <a:rPr lang="en-US" altLang="zh-TW" dirty="0" smtClean="0"/>
              <a:t>)=A[</a:t>
            </a:r>
            <a:r>
              <a:rPr lang="en-US" altLang="zh-TW" dirty="0" err="1" smtClean="0"/>
              <a:t>i</a:t>
            </a:r>
            <a:r>
              <a:rPr lang="en-US" altLang="zh-TW" dirty="0" smtClean="0"/>
              <a:t>] if </a:t>
            </a:r>
            <a:r>
              <a:rPr lang="en-US" altLang="zh-TW" dirty="0" err="1" smtClean="0"/>
              <a:t>i</a:t>
            </a:r>
            <a:r>
              <a:rPr lang="en-US" altLang="zh-TW" dirty="0" smtClean="0"/>
              <a:t>=0;</a:t>
            </a:r>
          </a:p>
          <a:p>
            <a:pPr lvl="1"/>
            <a:r>
              <a:rPr lang="en-US" altLang="zh-TW" dirty="0" smtClean="0"/>
              <a:t>F(</a:t>
            </a:r>
            <a:r>
              <a:rPr lang="en-US" altLang="zh-TW" dirty="0" err="1" smtClean="0"/>
              <a:t>A,i</a:t>
            </a:r>
            <a:r>
              <a:rPr lang="en-US" altLang="zh-TW" dirty="0" smtClean="0"/>
              <a:t>)=max(F(A,i-1),A[</a:t>
            </a:r>
            <a:r>
              <a:rPr lang="en-US" altLang="zh-TW" dirty="0" err="1" smtClean="0"/>
              <a:t>i</a:t>
            </a:r>
            <a:r>
              <a:rPr lang="en-US" altLang="zh-TW" dirty="0" smtClean="0"/>
              <a:t>]) if </a:t>
            </a:r>
            <a:r>
              <a:rPr lang="en-US" altLang="zh-TW" dirty="0" err="1" smtClean="0"/>
              <a:t>i</a:t>
            </a:r>
            <a:r>
              <a:rPr lang="en-US" altLang="zh-TW" dirty="0" smtClean="0"/>
              <a:t>&gt;0</a:t>
            </a:r>
          </a:p>
          <a:p>
            <a:r>
              <a:rPr lang="en-US" altLang="zh-TW" dirty="0" smtClean="0"/>
              <a:t>Once we have the recurrence relation, we have a recursive algorithm</a:t>
            </a:r>
          </a:p>
          <a:p>
            <a:pPr lvl="1"/>
            <a:r>
              <a:rPr lang="en-US" altLang="zh-TW" dirty="0" err="1" smtClean="0"/>
              <a:t>Int</a:t>
            </a:r>
            <a:r>
              <a:rPr lang="en-US" altLang="zh-TW" dirty="0" smtClean="0"/>
              <a:t> F(</a:t>
            </a:r>
            <a:r>
              <a:rPr lang="en-US" altLang="zh-TW" dirty="0" err="1" smtClean="0"/>
              <a:t>int</a:t>
            </a:r>
            <a:r>
              <a:rPr lang="en-US" altLang="zh-TW" dirty="0" smtClean="0"/>
              <a:t> A[], </a:t>
            </a:r>
            <a:r>
              <a:rPr lang="en-US" altLang="zh-TW" dirty="0" err="1" smtClean="0"/>
              <a:t>int</a:t>
            </a:r>
            <a:r>
              <a:rPr lang="en-US" altLang="zh-TW" dirty="0" smtClean="0"/>
              <a:t> </a:t>
            </a:r>
            <a:r>
              <a:rPr lang="en-US" altLang="zh-TW" dirty="0" err="1" smtClean="0"/>
              <a:t>i</a:t>
            </a:r>
            <a:r>
              <a:rPr lang="en-US" altLang="zh-TW" dirty="0" smtClean="0"/>
              <a:t>) {</a:t>
            </a:r>
            <a:br>
              <a:rPr lang="en-US" altLang="zh-TW" dirty="0" smtClean="0"/>
            </a:br>
            <a:r>
              <a:rPr lang="en-US" altLang="zh-TW" dirty="0" err="1" smtClean="0"/>
              <a:t>int</a:t>
            </a:r>
            <a:r>
              <a:rPr lang="en-US" altLang="zh-TW" dirty="0" smtClean="0"/>
              <a:t> t;</a:t>
            </a:r>
            <a:br>
              <a:rPr lang="en-US" altLang="zh-TW" dirty="0" smtClean="0"/>
            </a:br>
            <a:r>
              <a:rPr lang="en-US" altLang="zh-TW" dirty="0" smtClean="0"/>
              <a:t>if (</a:t>
            </a:r>
            <a:r>
              <a:rPr lang="en-US" altLang="zh-TW" dirty="0" err="1" smtClean="0"/>
              <a:t>i</a:t>
            </a:r>
            <a:r>
              <a:rPr lang="en-US" altLang="zh-TW" dirty="0" smtClean="0"/>
              <a:t>==0) return A[0];</a:t>
            </a:r>
            <a:br>
              <a:rPr lang="en-US" altLang="zh-TW" dirty="0" smtClean="0"/>
            </a:br>
            <a:r>
              <a:rPr lang="en-US" altLang="zh-TW" dirty="0" smtClean="0"/>
              <a:t>t=F(A,i-1);</a:t>
            </a:r>
            <a:br>
              <a:rPr lang="en-US" altLang="zh-TW" dirty="0" smtClean="0"/>
            </a:br>
            <a:r>
              <a:rPr lang="en-US" altLang="zh-TW" dirty="0" smtClean="0"/>
              <a:t>return (t&gt;A[</a:t>
            </a:r>
            <a:r>
              <a:rPr lang="en-US" altLang="zh-TW" dirty="0" err="1" smtClean="0"/>
              <a:t>i</a:t>
            </a:r>
            <a:r>
              <a:rPr lang="en-US" altLang="zh-TW" dirty="0" smtClean="0"/>
              <a:t>])? T : A[</a:t>
            </a:r>
            <a:r>
              <a:rPr lang="en-US" altLang="zh-TW" dirty="0" err="1" smtClean="0"/>
              <a:t>i</a:t>
            </a:r>
            <a:r>
              <a:rPr lang="en-US" altLang="zh-TW" dirty="0" smtClean="0"/>
              <a:t>];</a:t>
            </a:r>
            <a:r>
              <a:rPr lang="en-US" altLang="zh-TW" dirty="0"/>
              <a:t/>
            </a:r>
            <a:br>
              <a:rPr lang="en-US" altLang="zh-TW" dirty="0"/>
            </a:br>
            <a:r>
              <a:rPr lang="en-US" altLang="zh-TW" dirty="0" smtClean="0"/>
              <a:t>}</a:t>
            </a:r>
          </a:p>
        </p:txBody>
      </p:sp>
    </p:spTree>
    <p:extLst>
      <p:ext uri="{BB962C8B-B14F-4D97-AF65-F5344CB8AC3E}">
        <p14:creationId xmlns:p14="http://schemas.microsoft.com/office/powerpoint/2010/main" val="2845907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Recursion</a:t>
            </a:r>
            <a:r>
              <a:rPr lang="zh-TW" altLang="en-US" dirty="0" smtClean="0"/>
              <a:t>的缺點</a:t>
            </a:r>
            <a:endParaRPr lang="zh-TW" altLang="en-US" dirty="0"/>
          </a:p>
        </p:txBody>
      </p:sp>
      <p:sp>
        <p:nvSpPr>
          <p:cNvPr id="3" name="內容版面配置區 2"/>
          <p:cNvSpPr>
            <a:spLocks noGrp="1"/>
          </p:cNvSpPr>
          <p:nvPr>
            <p:ph idx="1"/>
          </p:nvPr>
        </p:nvSpPr>
        <p:spPr/>
        <p:txBody>
          <a:bodyPr/>
          <a:lstStyle/>
          <a:p>
            <a:r>
              <a:rPr lang="en-US" altLang="zh-TW" dirty="0" smtClean="0"/>
              <a:t>Time</a:t>
            </a:r>
          </a:p>
          <a:p>
            <a:r>
              <a:rPr lang="en-US" altLang="zh-TW" smtClean="0"/>
              <a:t>Recursion </a:t>
            </a:r>
            <a:r>
              <a:rPr lang="en-US" altLang="zh-TW" dirty="0" smtClean="0"/>
              <a:t>depth</a:t>
            </a:r>
            <a:endParaRPr lang="zh-TW" altLang="en-US" dirty="0"/>
          </a:p>
        </p:txBody>
      </p:sp>
    </p:spTree>
    <p:extLst>
      <p:ext uri="{BB962C8B-B14F-4D97-AF65-F5344CB8AC3E}">
        <p14:creationId xmlns:p14="http://schemas.microsoft.com/office/powerpoint/2010/main" val="214920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Recursion– divide and conquer</a:t>
            </a:r>
            <a:endParaRPr lang="zh-TW" altLang="en-US" dirty="0"/>
          </a:p>
        </p:txBody>
      </p:sp>
      <p:sp>
        <p:nvSpPr>
          <p:cNvPr id="3" name="內容版面配置區 2"/>
          <p:cNvSpPr>
            <a:spLocks noGrp="1"/>
          </p:cNvSpPr>
          <p:nvPr>
            <p:ph idx="1"/>
          </p:nvPr>
        </p:nvSpPr>
        <p:spPr/>
        <p:txBody>
          <a:bodyPr/>
          <a:lstStyle/>
          <a:p>
            <a:r>
              <a:rPr lang="en-US" altLang="zh-TW" dirty="0" smtClean="0"/>
              <a:t>Binary search</a:t>
            </a:r>
          </a:p>
          <a:p>
            <a:r>
              <a:rPr lang="en-US" altLang="zh-TW" dirty="0" smtClean="0"/>
              <a:t>Merge sort</a:t>
            </a:r>
          </a:p>
          <a:p>
            <a:r>
              <a:rPr lang="en-US" altLang="zh-TW" dirty="0" smtClean="0"/>
              <a:t>Quick sort</a:t>
            </a:r>
            <a:endParaRPr lang="zh-TW" altLang="en-US" dirty="0"/>
          </a:p>
        </p:txBody>
      </p:sp>
    </p:spTree>
    <p:extLst>
      <p:ext uri="{BB962C8B-B14F-4D97-AF65-F5344CB8AC3E}">
        <p14:creationId xmlns:p14="http://schemas.microsoft.com/office/powerpoint/2010/main" val="510728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Binary search</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Search item in a sorted array</a:t>
            </a:r>
          </a:p>
          <a:p>
            <a:r>
              <a:rPr lang="en-US" altLang="zh-TW" dirty="0" smtClean="0"/>
              <a:t>How to search when array length=1</a:t>
            </a:r>
          </a:p>
          <a:p>
            <a:r>
              <a:rPr lang="en-US" altLang="zh-TW" dirty="0" smtClean="0"/>
              <a:t>If we know how to solve it when length is smaller:</a:t>
            </a:r>
          </a:p>
          <a:p>
            <a:pPr lvl="1"/>
            <a:r>
              <a:rPr lang="en-US" altLang="zh-TW" dirty="0" smtClean="0"/>
              <a:t>Search(</a:t>
            </a:r>
            <a:r>
              <a:rPr lang="en-US" altLang="zh-TW" dirty="0" err="1" smtClean="0"/>
              <a:t>left,right</a:t>
            </a:r>
            <a:r>
              <a:rPr lang="en-US" altLang="zh-TW" dirty="0" smtClean="0"/>
              <a:t>)</a:t>
            </a:r>
          </a:p>
          <a:p>
            <a:pPr lvl="1"/>
            <a:r>
              <a:rPr lang="en-US" altLang="zh-TW" dirty="0" smtClean="0"/>
              <a:t>If (left==right)….</a:t>
            </a:r>
          </a:p>
          <a:p>
            <a:pPr lvl="1"/>
            <a:r>
              <a:rPr lang="en-US" altLang="zh-TW" dirty="0" smtClean="0"/>
              <a:t>Mid=(</a:t>
            </a:r>
            <a:r>
              <a:rPr lang="en-US" altLang="zh-TW" dirty="0" err="1" smtClean="0"/>
              <a:t>left+right</a:t>
            </a:r>
            <a:r>
              <a:rPr lang="en-US" altLang="zh-TW" dirty="0" smtClean="0"/>
              <a:t>)/2</a:t>
            </a:r>
          </a:p>
          <a:p>
            <a:pPr lvl="1"/>
            <a:r>
              <a:rPr lang="en-US" altLang="zh-TW" dirty="0" smtClean="0"/>
              <a:t>If (A[mid]==item) …</a:t>
            </a:r>
          </a:p>
          <a:p>
            <a:pPr lvl="1"/>
            <a:r>
              <a:rPr lang="en-US" altLang="zh-TW" dirty="0" smtClean="0"/>
              <a:t>Else if (A[mid]&lt;item) search(mid+1, right);</a:t>
            </a:r>
          </a:p>
          <a:p>
            <a:pPr lvl="1"/>
            <a:r>
              <a:rPr lang="en-US" altLang="zh-TW" dirty="0" smtClean="0"/>
              <a:t>Else search(left,mid-1);</a:t>
            </a:r>
            <a:endParaRPr lang="zh-TW" altLang="en-US" dirty="0"/>
          </a:p>
        </p:txBody>
      </p:sp>
    </p:spTree>
    <p:extLst>
      <p:ext uri="{BB962C8B-B14F-4D97-AF65-F5344CB8AC3E}">
        <p14:creationId xmlns:p14="http://schemas.microsoft.com/office/powerpoint/2010/main" val="383169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Sorting</a:t>
            </a:r>
            <a:endParaRPr lang="zh-TW" altLang="en-US" dirty="0"/>
          </a:p>
        </p:txBody>
      </p:sp>
      <p:sp>
        <p:nvSpPr>
          <p:cNvPr id="3" name="內容版面配置區 2"/>
          <p:cNvSpPr>
            <a:spLocks noGrp="1"/>
          </p:cNvSpPr>
          <p:nvPr>
            <p:ph idx="1"/>
          </p:nvPr>
        </p:nvSpPr>
        <p:spPr/>
        <p:txBody>
          <a:bodyPr/>
          <a:lstStyle/>
          <a:p>
            <a:r>
              <a:rPr lang="en-US" altLang="zh-TW" dirty="0" smtClean="0"/>
              <a:t>Permute keys from small to large</a:t>
            </a:r>
          </a:p>
          <a:p>
            <a:r>
              <a:rPr lang="en-US" altLang="zh-TW" dirty="0" smtClean="0"/>
              <a:t>When only one data</a:t>
            </a:r>
          </a:p>
          <a:p>
            <a:pPr lvl="1"/>
            <a:r>
              <a:rPr lang="en-US" altLang="zh-TW" dirty="0" smtClean="0"/>
              <a:t>Easy</a:t>
            </a:r>
          </a:p>
          <a:p>
            <a:r>
              <a:rPr lang="en-US" altLang="zh-TW" dirty="0" smtClean="0"/>
              <a:t>If we can sort a shorter array</a:t>
            </a:r>
          </a:p>
          <a:p>
            <a:pPr lvl="1"/>
            <a:r>
              <a:rPr lang="en-US" altLang="zh-TW" dirty="0" smtClean="0"/>
              <a:t>Partition into two subarray</a:t>
            </a:r>
          </a:p>
          <a:p>
            <a:pPr lvl="1"/>
            <a:r>
              <a:rPr lang="en-US" altLang="zh-TW" dirty="0" smtClean="0"/>
              <a:t>Sort the two subarrays (shorter)</a:t>
            </a:r>
          </a:p>
          <a:p>
            <a:pPr lvl="1"/>
            <a:r>
              <a:rPr lang="en-US" altLang="zh-TW" dirty="0" smtClean="0"/>
              <a:t>Combine two sorted subarrays</a:t>
            </a:r>
            <a:endParaRPr lang="zh-TW" altLang="en-US" dirty="0"/>
          </a:p>
        </p:txBody>
      </p:sp>
    </p:spTree>
    <p:extLst>
      <p:ext uri="{BB962C8B-B14F-4D97-AF65-F5344CB8AC3E}">
        <p14:creationId xmlns:p14="http://schemas.microsoft.com/office/powerpoint/2010/main" val="2522537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Selection sort</a:t>
            </a:r>
            <a:endParaRPr lang="zh-TW" altLang="en-US" dirty="0"/>
          </a:p>
        </p:txBody>
      </p:sp>
      <p:sp>
        <p:nvSpPr>
          <p:cNvPr id="3" name="內容版面配置區 2"/>
          <p:cNvSpPr>
            <a:spLocks noGrp="1"/>
          </p:cNvSpPr>
          <p:nvPr>
            <p:ph idx="1"/>
          </p:nvPr>
        </p:nvSpPr>
        <p:spPr/>
        <p:txBody>
          <a:bodyPr/>
          <a:lstStyle/>
          <a:p>
            <a:r>
              <a:rPr lang="en-US" altLang="zh-TW" dirty="0" smtClean="0"/>
              <a:t>Choose the minimum</a:t>
            </a:r>
          </a:p>
          <a:p>
            <a:r>
              <a:rPr lang="en-US" altLang="zh-TW" dirty="0" smtClean="0"/>
              <a:t>First part has only one data</a:t>
            </a:r>
          </a:p>
          <a:p>
            <a:r>
              <a:rPr lang="en-US" altLang="zh-TW" dirty="0" smtClean="0"/>
              <a:t>No need to marge </a:t>
            </a:r>
            <a:endParaRPr lang="zh-TW" altLang="en-US" dirty="0"/>
          </a:p>
        </p:txBody>
      </p:sp>
    </p:spTree>
    <p:extLst>
      <p:ext uri="{BB962C8B-B14F-4D97-AF65-F5344CB8AC3E}">
        <p14:creationId xmlns:p14="http://schemas.microsoft.com/office/powerpoint/2010/main" val="3513410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Merge sort</a:t>
            </a:r>
            <a:endParaRPr lang="zh-TW" altLang="en-US" dirty="0"/>
          </a:p>
        </p:txBody>
      </p:sp>
      <p:sp>
        <p:nvSpPr>
          <p:cNvPr id="3" name="內容版面配置區 2"/>
          <p:cNvSpPr>
            <a:spLocks noGrp="1"/>
          </p:cNvSpPr>
          <p:nvPr>
            <p:ph idx="1"/>
          </p:nvPr>
        </p:nvSpPr>
        <p:spPr/>
        <p:txBody>
          <a:bodyPr/>
          <a:lstStyle/>
          <a:p>
            <a:r>
              <a:rPr lang="en-US" altLang="zh-TW" dirty="0" smtClean="0"/>
              <a:t>Partition array evenly</a:t>
            </a:r>
          </a:p>
          <a:p>
            <a:r>
              <a:rPr lang="en-US" altLang="zh-TW" dirty="0" smtClean="0"/>
              <a:t>Sort subarrays recursively</a:t>
            </a:r>
          </a:p>
          <a:p>
            <a:r>
              <a:rPr lang="en-US" altLang="zh-TW" dirty="0" smtClean="0"/>
              <a:t>Merge two sorted arrays (how to do it)</a:t>
            </a:r>
            <a:endParaRPr lang="zh-TW" altLang="en-US" dirty="0"/>
          </a:p>
        </p:txBody>
      </p:sp>
    </p:spTree>
    <p:extLst>
      <p:ext uri="{BB962C8B-B14F-4D97-AF65-F5344CB8AC3E}">
        <p14:creationId xmlns:p14="http://schemas.microsoft.com/office/powerpoint/2010/main" val="1530654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pPr>
              <a:defRPr/>
            </a:pPr>
            <a:fld id="{71FBD04E-3E27-4365-BF76-36AB7FF7DB11}" type="slidenum">
              <a:rPr lang="en-US" altLang="zh-TW"/>
              <a:pPr>
                <a:defRPr/>
              </a:pPr>
              <a:t>57</a:t>
            </a:fld>
            <a:endParaRPr lang="en-US" altLang="zh-TW"/>
          </a:p>
        </p:txBody>
      </p:sp>
      <p:sp>
        <p:nvSpPr>
          <p:cNvPr id="25603" name="Rectangle 2"/>
          <p:cNvSpPr>
            <a:spLocks noGrp="1" noChangeArrowheads="1"/>
          </p:cNvSpPr>
          <p:nvPr>
            <p:ph type="title"/>
          </p:nvPr>
        </p:nvSpPr>
        <p:spPr/>
        <p:txBody>
          <a:bodyPr/>
          <a:lstStyle/>
          <a:p>
            <a:pPr eaLnBrk="1" hangingPunct="1"/>
            <a:r>
              <a:rPr lang="en-US" altLang="zh-TW" smtClean="0"/>
              <a:t>Merge Sort</a:t>
            </a:r>
          </a:p>
        </p:txBody>
      </p:sp>
      <p:sp>
        <p:nvSpPr>
          <p:cNvPr id="25604" name="Rectangle 3"/>
          <p:cNvSpPr>
            <a:spLocks noGrp="1" noChangeArrowheads="1"/>
          </p:cNvSpPr>
          <p:nvPr>
            <p:ph type="body" idx="1"/>
          </p:nvPr>
        </p:nvSpPr>
        <p:spPr>
          <a:xfrm>
            <a:off x="250825" y="1557338"/>
            <a:ext cx="4537075" cy="4538662"/>
          </a:xfrm>
        </p:spPr>
        <p:txBody>
          <a:bodyPr/>
          <a:lstStyle/>
          <a:p>
            <a:pPr eaLnBrk="1" hangingPunct="1"/>
            <a:r>
              <a:rPr lang="en-US" altLang="zh-TW" dirty="0" smtClean="0"/>
              <a:t>Given a sequence of &lt;38, 27, 43, 3, 9, 82, 10&gt;.</a:t>
            </a:r>
          </a:p>
          <a:p>
            <a:pPr lvl="1" eaLnBrk="1" hangingPunct="1"/>
            <a:r>
              <a:rPr lang="en-US" altLang="zh-TW" dirty="0" smtClean="0"/>
              <a:t>Break down the problem into </a:t>
            </a:r>
            <a:r>
              <a:rPr lang="en-US" altLang="zh-TW" dirty="0" err="1" smtClean="0"/>
              <a:t>subproblems</a:t>
            </a:r>
            <a:r>
              <a:rPr lang="en-US" altLang="zh-TW" dirty="0" smtClean="0"/>
              <a:t>.</a:t>
            </a:r>
          </a:p>
          <a:p>
            <a:pPr lvl="1" eaLnBrk="1" hangingPunct="1"/>
            <a:r>
              <a:rPr lang="en-US" altLang="zh-TW" dirty="0">
                <a:hlinkClick r:id="rId2"/>
              </a:rPr>
              <a:t>http://www.youtube.com/watch?v=XaqR3G_NVoo&amp;feature=related</a:t>
            </a:r>
            <a:endParaRPr lang="en-US" altLang="zh-TW" dirty="0" smtClean="0"/>
          </a:p>
        </p:txBody>
      </p:sp>
      <p:pic>
        <p:nvPicPr>
          <p:cNvPr id="25605" name="Picture 5" descr="Merge_sort_algorithm_diagram"/>
          <p:cNvPicPr>
            <a:picLocks noChangeAspect="1" noChangeArrowheads="1"/>
          </p:cNvPicPr>
          <p:nvPr/>
        </p:nvPicPr>
        <p:blipFill>
          <a:blip r:embed="rId3" cstate="print"/>
          <a:srcRect/>
          <a:stretch>
            <a:fillRect/>
          </a:stretch>
        </p:blipFill>
        <p:spPr bwMode="auto">
          <a:xfrm>
            <a:off x="4884738" y="1557338"/>
            <a:ext cx="4259262" cy="5300662"/>
          </a:xfrm>
          <a:prstGeom prst="rect">
            <a:avLst/>
          </a:prstGeom>
          <a:noFill/>
          <a:ln w="9525">
            <a:noFill/>
            <a:miter lim="800000"/>
            <a:headEnd/>
            <a:tailEnd/>
          </a:ln>
        </p:spPr>
      </p:pic>
      <p:sp>
        <p:nvSpPr>
          <p:cNvPr id="25606" name="Rectangle 9"/>
          <p:cNvSpPr>
            <a:spLocks noChangeArrowheads="1"/>
          </p:cNvSpPr>
          <p:nvPr/>
        </p:nvSpPr>
        <p:spPr bwMode="auto">
          <a:xfrm>
            <a:off x="4787900" y="4437063"/>
            <a:ext cx="4356100" cy="2420937"/>
          </a:xfrm>
          <a:prstGeom prst="rect">
            <a:avLst/>
          </a:prstGeom>
          <a:solidFill>
            <a:schemeClr val="bg1"/>
          </a:solidFill>
          <a:ln w="9525">
            <a:solidFill>
              <a:schemeClr val="bg1"/>
            </a:solidFill>
            <a:miter lim="800000"/>
            <a:headEnd/>
            <a:tailEnd/>
          </a:ln>
        </p:spPr>
        <p:txBody>
          <a:bodyPr wrap="none" anchor="ctr"/>
          <a:lstStyle/>
          <a:p>
            <a:endParaRPr lang="zh-TW" altLang="en-US"/>
          </a:p>
        </p:txBody>
      </p:sp>
    </p:spTree>
    <p:extLst>
      <p:ext uri="{BB962C8B-B14F-4D97-AF65-F5344CB8AC3E}">
        <p14:creationId xmlns:p14="http://schemas.microsoft.com/office/powerpoint/2010/main" val="4227881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Quick sort</a:t>
            </a:r>
            <a:endParaRPr lang="zh-TW" altLang="en-US" dirty="0"/>
          </a:p>
        </p:txBody>
      </p:sp>
      <p:sp>
        <p:nvSpPr>
          <p:cNvPr id="3" name="內容版面配置區 2"/>
          <p:cNvSpPr>
            <a:spLocks noGrp="1"/>
          </p:cNvSpPr>
          <p:nvPr>
            <p:ph idx="1"/>
          </p:nvPr>
        </p:nvSpPr>
        <p:spPr/>
        <p:txBody>
          <a:bodyPr/>
          <a:lstStyle/>
          <a:p>
            <a:r>
              <a:rPr lang="en-US" altLang="zh-TW" dirty="0" smtClean="0"/>
              <a:t>Choose a pivot</a:t>
            </a:r>
          </a:p>
          <a:p>
            <a:r>
              <a:rPr lang="en-US" altLang="zh-TW" dirty="0" smtClean="0"/>
              <a:t>Partition into smaller and larger.</a:t>
            </a:r>
          </a:p>
          <a:p>
            <a:r>
              <a:rPr lang="en-US" altLang="zh-TW" dirty="0" smtClean="0"/>
              <a:t>Sort the two parts recursively </a:t>
            </a:r>
          </a:p>
          <a:p>
            <a:endParaRPr lang="zh-TW" altLang="en-US" dirty="0"/>
          </a:p>
        </p:txBody>
      </p:sp>
    </p:spTree>
    <p:extLst>
      <p:ext uri="{BB962C8B-B14F-4D97-AF65-F5344CB8AC3E}">
        <p14:creationId xmlns:p14="http://schemas.microsoft.com/office/powerpoint/2010/main" val="2345208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2"/>
                </a:solidFill>
                <a:latin typeface="Times New Roman" pitchFamily="18" charset="0"/>
                <a:ea typeface="新細明體" charset="-120"/>
              </a:defRPr>
            </a:lvl1pPr>
            <a:lvl2pPr marL="742950" indent="-285750" eaLnBrk="0" hangingPunct="0">
              <a:defRPr kumimoji="1">
                <a:solidFill>
                  <a:schemeClr val="tx2"/>
                </a:solidFill>
                <a:latin typeface="Times New Roman" pitchFamily="18" charset="0"/>
                <a:ea typeface="新細明體" charset="-120"/>
              </a:defRPr>
            </a:lvl2pPr>
            <a:lvl3pPr marL="1143000" indent="-228600" eaLnBrk="0" hangingPunct="0">
              <a:defRPr kumimoji="1">
                <a:solidFill>
                  <a:schemeClr val="tx2"/>
                </a:solidFill>
                <a:latin typeface="Times New Roman" pitchFamily="18" charset="0"/>
                <a:ea typeface="新細明體" charset="-120"/>
              </a:defRPr>
            </a:lvl3pPr>
            <a:lvl4pPr marL="1600200" indent="-228600" eaLnBrk="0" hangingPunct="0">
              <a:defRPr kumimoji="1">
                <a:solidFill>
                  <a:schemeClr val="tx2"/>
                </a:solidFill>
                <a:latin typeface="Times New Roman" pitchFamily="18" charset="0"/>
                <a:ea typeface="新細明體" charset="-120"/>
              </a:defRPr>
            </a:lvl4pPr>
            <a:lvl5pPr marL="2057400" indent="-228600" eaLnBrk="0" hangingPunct="0">
              <a:defRPr kumimoji="1">
                <a:solidFill>
                  <a:schemeClr val="tx2"/>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2"/>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2"/>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2"/>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2"/>
                </a:solidFill>
                <a:latin typeface="Times New Roman" pitchFamily="18" charset="0"/>
                <a:ea typeface="新細明體" charset="-120"/>
              </a:defRPr>
            </a:lvl9pPr>
          </a:lstStyle>
          <a:p>
            <a:pPr eaLnBrk="1" hangingPunct="1"/>
            <a:fld id="{806D066E-BA0C-40D7-AB75-9DA61B69EE60}" type="slidenum">
              <a:rPr kumimoji="0" lang="en-US" altLang="zh-TW" smtClean="0"/>
              <a:pPr eaLnBrk="1" hangingPunct="1"/>
              <a:t>59</a:t>
            </a:fld>
            <a:endParaRPr kumimoji="0" lang="en-US" altLang="zh-TW" smtClean="0"/>
          </a:p>
        </p:txBody>
      </p:sp>
      <p:sp>
        <p:nvSpPr>
          <p:cNvPr id="49155" name="Rectangle 2"/>
          <p:cNvSpPr>
            <a:spLocks noGrp="1" noChangeArrowheads="1"/>
          </p:cNvSpPr>
          <p:nvPr>
            <p:ph type="title"/>
          </p:nvPr>
        </p:nvSpPr>
        <p:spPr/>
        <p:txBody>
          <a:bodyPr/>
          <a:lstStyle/>
          <a:p>
            <a:pPr eaLnBrk="1" hangingPunct="1"/>
            <a:r>
              <a:rPr lang="en-US" altLang="zh-TW" smtClean="0"/>
              <a:t>Another Example</a:t>
            </a:r>
          </a:p>
        </p:txBody>
      </p:sp>
      <p:sp>
        <p:nvSpPr>
          <p:cNvPr id="415747" name="Oval 3"/>
          <p:cNvSpPr>
            <a:spLocks noChangeArrowheads="1"/>
          </p:cNvSpPr>
          <p:nvPr/>
        </p:nvSpPr>
        <p:spPr bwMode="auto">
          <a:xfrm>
            <a:off x="190976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lgn="ctr">
            <a:noFill/>
            <a:round/>
            <a:headEnd/>
            <a:tailEnd/>
          </a:ln>
          <a:effectLst/>
        </p:spPr>
        <p:txBody>
          <a:bodyPr wrap="none">
            <a:spAutoFit/>
          </a:bodyPr>
          <a:lstStyle/>
          <a:p>
            <a:pPr eaLnBrk="0" hangingPunct="0"/>
            <a:r>
              <a:rPr kumimoji="0" lang="en-US" altLang="zh-TW" b="1"/>
              <a:t>4</a:t>
            </a:r>
          </a:p>
        </p:txBody>
      </p:sp>
      <p:sp>
        <p:nvSpPr>
          <p:cNvPr id="415748" name="Oval 4"/>
          <p:cNvSpPr>
            <a:spLocks noChangeArrowheads="1"/>
          </p:cNvSpPr>
          <p:nvPr/>
        </p:nvSpPr>
        <p:spPr bwMode="auto">
          <a:xfrm>
            <a:off x="253206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2</a:t>
            </a:r>
          </a:p>
        </p:txBody>
      </p:sp>
      <p:sp>
        <p:nvSpPr>
          <p:cNvPr id="415749" name="Oval 5"/>
          <p:cNvSpPr>
            <a:spLocks noChangeArrowheads="1"/>
          </p:cNvSpPr>
          <p:nvPr/>
        </p:nvSpPr>
        <p:spPr bwMode="auto">
          <a:xfrm>
            <a:off x="3155950"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7</a:t>
            </a:r>
          </a:p>
        </p:txBody>
      </p:sp>
      <p:sp>
        <p:nvSpPr>
          <p:cNvPr id="415750" name="Oval 6"/>
          <p:cNvSpPr>
            <a:spLocks noChangeArrowheads="1"/>
          </p:cNvSpPr>
          <p:nvPr/>
        </p:nvSpPr>
        <p:spPr bwMode="auto">
          <a:xfrm>
            <a:off x="3779838"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51" name="Oval 7"/>
          <p:cNvSpPr>
            <a:spLocks noChangeArrowheads="1"/>
          </p:cNvSpPr>
          <p:nvPr/>
        </p:nvSpPr>
        <p:spPr bwMode="auto">
          <a:xfrm>
            <a:off x="4403725"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52" name="Oval 8"/>
          <p:cNvSpPr>
            <a:spLocks noChangeArrowheads="1"/>
          </p:cNvSpPr>
          <p:nvPr/>
        </p:nvSpPr>
        <p:spPr bwMode="auto">
          <a:xfrm>
            <a:off x="5026025"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53" name="Oval 9"/>
          <p:cNvSpPr>
            <a:spLocks noChangeArrowheads="1"/>
          </p:cNvSpPr>
          <p:nvPr/>
        </p:nvSpPr>
        <p:spPr bwMode="auto">
          <a:xfrm>
            <a:off x="564991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54" name="Oval 10"/>
          <p:cNvSpPr>
            <a:spLocks noChangeArrowheads="1"/>
          </p:cNvSpPr>
          <p:nvPr/>
        </p:nvSpPr>
        <p:spPr bwMode="auto">
          <a:xfrm>
            <a:off x="6273800"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55" name="Oval 11"/>
          <p:cNvSpPr>
            <a:spLocks noChangeArrowheads="1"/>
          </p:cNvSpPr>
          <p:nvPr/>
        </p:nvSpPr>
        <p:spPr bwMode="auto">
          <a:xfrm>
            <a:off x="6897688"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56" name="Oval 12"/>
          <p:cNvSpPr>
            <a:spLocks noChangeArrowheads="1"/>
          </p:cNvSpPr>
          <p:nvPr/>
        </p:nvSpPr>
        <p:spPr bwMode="auto">
          <a:xfrm>
            <a:off x="1765300" y="1816100"/>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57" name="Oval 13"/>
          <p:cNvSpPr>
            <a:spLocks noChangeArrowheads="1"/>
          </p:cNvSpPr>
          <p:nvPr/>
        </p:nvSpPr>
        <p:spPr bwMode="auto">
          <a:xfrm>
            <a:off x="192246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2</a:t>
            </a:r>
          </a:p>
        </p:txBody>
      </p:sp>
      <p:sp>
        <p:nvSpPr>
          <p:cNvPr id="415758" name="Oval 14"/>
          <p:cNvSpPr>
            <a:spLocks noChangeArrowheads="1"/>
          </p:cNvSpPr>
          <p:nvPr/>
        </p:nvSpPr>
        <p:spPr bwMode="auto">
          <a:xfrm>
            <a:off x="254476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59" name="Oval 15"/>
          <p:cNvSpPr>
            <a:spLocks noChangeArrowheads="1"/>
          </p:cNvSpPr>
          <p:nvPr/>
        </p:nvSpPr>
        <p:spPr bwMode="auto">
          <a:xfrm>
            <a:off x="3168650"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60" name="Oval 16"/>
          <p:cNvSpPr>
            <a:spLocks noChangeArrowheads="1"/>
          </p:cNvSpPr>
          <p:nvPr/>
        </p:nvSpPr>
        <p:spPr bwMode="auto">
          <a:xfrm>
            <a:off x="3792538" y="27749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eaLnBrk="0" hangingPunct="0"/>
            <a:r>
              <a:rPr kumimoji="0" lang="en-US" altLang="zh-TW" b="1"/>
              <a:t>4</a:t>
            </a:r>
          </a:p>
        </p:txBody>
      </p:sp>
      <p:sp>
        <p:nvSpPr>
          <p:cNvPr id="415761" name="Oval 17"/>
          <p:cNvSpPr>
            <a:spLocks noChangeArrowheads="1"/>
          </p:cNvSpPr>
          <p:nvPr/>
        </p:nvSpPr>
        <p:spPr bwMode="auto">
          <a:xfrm>
            <a:off x="4416425"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7</a:t>
            </a:r>
          </a:p>
        </p:txBody>
      </p:sp>
      <p:sp>
        <p:nvSpPr>
          <p:cNvPr id="415762" name="Oval 18"/>
          <p:cNvSpPr>
            <a:spLocks noChangeArrowheads="1"/>
          </p:cNvSpPr>
          <p:nvPr/>
        </p:nvSpPr>
        <p:spPr bwMode="auto">
          <a:xfrm>
            <a:off x="5038725"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63" name="Oval 19"/>
          <p:cNvSpPr>
            <a:spLocks noChangeArrowheads="1"/>
          </p:cNvSpPr>
          <p:nvPr/>
        </p:nvSpPr>
        <p:spPr bwMode="auto">
          <a:xfrm>
            <a:off x="566261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64" name="Oval 20"/>
          <p:cNvSpPr>
            <a:spLocks noChangeArrowheads="1"/>
          </p:cNvSpPr>
          <p:nvPr/>
        </p:nvSpPr>
        <p:spPr bwMode="auto">
          <a:xfrm>
            <a:off x="6286500"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65" name="Oval 21"/>
          <p:cNvSpPr>
            <a:spLocks noChangeArrowheads="1"/>
          </p:cNvSpPr>
          <p:nvPr/>
        </p:nvSpPr>
        <p:spPr bwMode="auto">
          <a:xfrm>
            <a:off x="6910388"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66" name="Oval 22"/>
          <p:cNvSpPr>
            <a:spLocks noChangeArrowheads="1"/>
          </p:cNvSpPr>
          <p:nvPr/>
        </p:nvSpPr>
        <p:spPr bwMode="auto">
          <a:xfrm>
            <a:off x="1765300" y="2697163"/>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67" name="Oval 23"/>
          <p:cNvSpPr>
            <a:spLocks noChangeArrowheads="1"/>
          </p:cNvSpPr>
          <p:nvPr/>
        </p:nvSpPr>
        <p:spPr bwMode="auto">
          <a:xfrm>
            <a:off x="4267200" y="2697163"/>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68" name="Oval 24"/>
          <p:cNvSpPr>
            <a:spLocks noChangeArrowheads="1"/>
          </p:cNvSpPr>
          <p:nvPr/>
        </p:nvSpPr>
        <p:spPr bwMode="auto">
          <a:xfrm>
            <a:off x="1922463"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69" name="Oval 25"/>
          <p:cNvSpPr>
            <a:spLocks noChangeArrowheads="1"/>
          </p:cNvSpPr>
          <p:nvPr/>
        </p:nvSpPr>
        <p:spPr bwMode="auto">
          <a:xfrm>
            <a:off x="2544763" y="3656013"/>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2</a:t>
            </a:r>
          </a:p>
        </p:txBody>
      </p:sp>
      <p:sp>
        <p:nvSpPr>
          <p:cNvPr id="415770" name="Oval 26"/>
          <p:cNvSpPr>
            <a:spLocks noChangeArrowheads="1"/>
          </p:cNvSpPr>
          <p:nvPr/>
        </p:nvSpPr>
        <p:spPr bwMode="auto">
          <a:xfrm>
            <a:off x="3168650"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71" name="Oval 27"/>
          <p:cNvSpPr>
            <a:spLocks noChangeArrowheads="1"/>
          </p:cNvSpPr>
          <p:nvPr/>
        </p:nvSpPr>
        <p:spPr bwMode="auto">
          <a:xfrm>
            <a:off x="4416425"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72" name="Oval 28"/>
          <p:cNvSpPr>
            <a:spLocks noChangeArrowheads="1"/>
          </p:cNvSpPr>
          <p:nvPr/>
        </p:nvSpPr>
        <p:spPr bwMode="auto">
          <a:xfrm>
            <a:off x="5038725"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73" name="Oval 29"/>
          <p:cNvSpPr>
            <a:spLocks noChangeArrowheads="1"/>
          </p:cNvSpPr>
          <p:nvPr/>
        </p:nvSpPr>
        <p:spPr bwMode="auto">
          <a:xfrm>
            <a:off x="5662613" y="3656013"/>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7</a:t>
            </a:r>
          </a:p>
        </p:txBody>
      </p:sp>
      <p:sp>
        <p:nvSpPr>
          <p:cNvPr id="415774" name="Oval 30"/>
          <p:cNvSpPr>
            <a:spLocks noChangeArrowheads="1"/>
          </p:cNvSpPr>
          <p:nvPr/>
        </p:nvSpPr>
        <p:spPr bwMode="auto">
          <a:xfrm>
            <a:off x="6286500"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75" name="Oval 31"/>
          <p:cNvSpPr>
            <a:spLocks noChangeArrowheads="1"/>
          </p:cNvSpPr>
          <p:nvPr/>
        </p:nvSpPr>
        <p:spPr bwMode="auto">
          <a:xfrm>
            <a:off x="6910388"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76" name="Oval 32"/>
          <p:cNvSpPr>
            <a:spLocks noChangeArrowheads="1"/>
          </p:cNvSpPr>
          <p:nvPr/>
        </p:nvSpPr>
        <p:spPr bwMode="auto">
          <a:xfrm>
            <a:off x="17653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7" name="Oval 33"/>
          <p:cNvSpPr>
            <a:spLocks noChangeArrowheads="1"/>
          </p:cNvSpPr>
          <p:nvPr/>
        </p:nvSpPr>
        <p:spPr bwMode="auto">
          <a:xfrm>
            <a:off x="30226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8" name="Oval 34"/>
          <p:cNvSpPr>
            <a:spLocks noChangeArrowheads="1"/>
          </p:cNvSpPr>
          <p:nvPr/>
        </p:nvSpPr>
        <p:spPr bwMode="auto">
          <a:xfrm>
            <a:off x="42672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9" name="Oval 35"/>
          <p:cNvSpPr>
            <a:spLocks noChangeArrowheads="1"/>
          </p:cNvSpPr>
          <p:nvPr/>
        </p:nvSpPr>
        <p:spPr bwMode="auto">
          <a:xfrm>
            <a:off x="61341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80" name="Oval 36"/>
          <p:cNvSpPr>
            <a:spLocks noChangeArrowheads="1"/>
          </p:cNvSpPr>
          <p:nvPr/>
        </p:nvSpPr>
        <p:spPr bwMode="auto">
          <a:xfrm>
            <a:off x="4454525" y="54165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5</a:t>
            </a:r>
          </a:p>
        </p:txBody>
      </p:sp>
      <p:sp>
        <p:nvSpPr>
          <p:cNvPr id="415781" name="Oval 37"/>
          <p:cNvSpPr>
            <a:spLocks noChangeArrowheads="1"/>
          </p:cNvSpPr>
          <p:nvPr/>
        </p:nvSpPr>
        <p:spPr bwMode="auto">
          <a:xfrm>
            <a:off x="6948488" y="54165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9</a:t>
            </a:r>
          </a:p>
        </p:txBody>
      </p:sp>
      <p:sp>
        <p:nvSpPr>
          <p:cNvPr id="415782" name="Oval 38"/>
          <p:cNvSpPr>
            <a:spLocks noChangeArrowheads="1"/>
          </p:cNvSpPr>
          <p:nvPr/>
        </p:nvSpPr>
        <p:spPr bwMode="auto">
          <a:xfrm>
            <a:off x="1909763"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1</a:t>
            </a:r>
          </a:p>
        </p:txBody>
      </p:sp>
      <p:sp>
        <p:nvSpPr>
          <p:cNvPr id="415783" name="Oval 39"/>
          <p:cNvSpPr>
            <a:spLocks noChangeArrowheads="1"/>
          </p:cNvSpPr>
          <p:nvPr/>
        </p:nvSpPr>
        <p:spPr bwMode="auto">
          <a:xfrm>
            <a:off x="3155950"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3</a:t>
            </a:r>
          </a:p>
        </p:txBody>
      </p:sp>
      <p:sp>
        <p:nvSpPr>
          <p:cNvPr id="415784" name="Oval 40"/>
          <p:cNvSpPr>
            <a:spLocks noChangeArrowheads="1"/>
          </p:cNvSpPr>
          <p:nvPr/>
        </p:nvSpPr>
        <p:spPr bwMode="auto">
          <a:xfrm>
            <a:off x="4403725" y="4535488"/>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85" name="Oval 41"/>
          <p:cNvSpPr>
            <a:spLocks noChangeArrowheads="1"/>
          </p:cNvSpPr>
          <p:nvPr/>
        </p:nvSpPr>
        <p:spPr bwMode="auto">
          <a:xfrm>
            <a:off x="5026025"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6</a:t>
            </a:r>
          </a:p>
        </p:txBody>
      </p:sp>
      <p:sp>
        <p:nvSpPr>
          <p:cNvPr id="415786" name="Oval 42"/>
          <p:cNvSpPr>
            <a:spLocks noChangeArrowheads="1"/>
          </p:cNvSpPr>
          <p:nvPr/>
        </p:nvSpPr>
        <p:spPr bwMode="auto">
          <a:xfrm>
            <a:off x="6273800"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8</a:t>
            </a:r>
          </a:p>
        </p:txBody>
      </p:sp>
      <p:sp>
        <p:nvSpPr>
          <p:cNvPr id="415787" name="Oval 43"/>
          <p:cNvSpPr>
            <a:spLocks noChangeArrowheads="1"/>
          </p:cNvSpPr>
          <p:nvPr/>
        </p:nvSpPr>
        <p:spPr bwMode="auto">
          <a:xfrm>
            <a:off x="6897688" y="4535488"/>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88" name="Oval 44"/>
          <p:cNvSpPr>
            <a:spLocks noChangeArrowheads="1"/>
          </p:cNvSpPr>
          <p:nvPr/>
        </p:nvSpPr>
        <p:spPr bwMode="auto">
          <a:xfrm>
            <a:off x="4254500" y="4459288"/>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89" name="Oval 45"/>
          <p:cNvSpPr>
            <a:spLocks noChangeArrowheads="1"/>
          </p:cNvSpPr>
          <p:nvPr/>
        </p:nvSpPr>
        <p:spPr bwMode="auto">
          <a:xfrm>
            <a:off x="6769100" y="4459288"/>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99" name="Text Box 46"/>
          <p:cNvSpPr txBox="1">
            <a:spLocks noChangeArrowheads="1"/>
          </p:cNvSpPr>
          <p:nvPr/>
        </p:nvSpPr>
        <p:spPr bwMode="auto">
          <a:xfrm>
            <a:off x="6804025" y="649128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itchFamily="18" charset="0"/>
                <a:ea typeface="新細明體" charset="-120"/>
              </a:defRPr>
            </a:lvl1pPr>
            <a:lvl2pPr marL="742950" indent="-285750" eaLnBrk="0" hangingPunct="0">
              <a:defRPr kumimoji="1">
                <a:solidFill>
                  <a:schemeClr val="tx2"/>
                </a:solidFill>
                <a:latin typeface="Times New Roman" pitchFamily="18" charset="0"/>
                <a:ea typeface="新細明體" charset="-120"/>
              </a:defRPr>
            </a:lvl2pPr>
            <a:lvl3pPr marL="1143000" indent="-228600" eaLnBrk="0" hangingPunct="0">
              <a:defRPr kumimoji="1">
                <a:solidFill>
                  <a:schemeClr val="tx2"/>
                </a:solidFill>
                <a:latin typeface="Times New Roman" pitchFamily="18" charset="0"/>
                <a:ea typeface="新細明體" charset="-120"/>
              </a:defRPr>
            </a:lvl3pPr>
            <a:lvl4pPr marL="1600200" indent="-228600" eaLnBrk="0" hangingPunct="0">
              <a:defRPr kumimoji="1">
                <a:solidFill>
                  <a:schemeClr val="tx2"/>
                </a:solidFill>
                <a:latin typeface="Times New Roman" pitchFamily="18" charset="0"/>
                <a:ea typeface="新細明體" charset="-120"/>
              </a:defRPr>
            </a:lvl4pPr>
            <a:lvl5pPr marL="2057400" indent="-228600" eaLnBrk="0" hangingPunct="0">
              <a:defRPr kumimoji="1">
                <a:solidFill>
                  <a:schemeClr val="tx2"/>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2"/>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2"/>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2"/>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2"/>
                </a:solidFill>
                <a:latin typeface="Times New Roman" pitchFamily="18" charset="0"/>
                <a:ea typeface="新細明體" charset="-120"/>
              </a:defRPr>
            </a:lvl9pPr>
          </a:lstStyle>
          <a:p>
            <a:pPr eaLnBrk="1" hangingPunct="1">
              <a:spcBef>
                <a:spcPct val="50000"/>
              </a:spcBef>
            </a:pPr>
            <a:r>
              <a:rPr lang="en-US" altLang="zh-TW" b="1"/>
              <a:t>Lu’s illustration</a:t>
            </a:r>
          </a:p>
        </p:txBody>
      </p:sp>
    </p:spTree>
    <p:extLst>
      <p:ext uri="{BB962C8B-B14F-4D97-AF65-F5344CB8AC3E}">
        <p14:creationId xmlns:p14="http://schemas.microsoft.com/office/powerpoint/2010/main" val="1003194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5756"/>
                                        </p:tgtEl>
                                        <p:attrNameLst>
                                          <p:attrName>style.visibility</p:attrName>
                                        </p:attrNameLst>
                                      </p:cBhvr>
                                      <p:to>
                                        <p:strVal val="visible"/>
                                      </p:to>
                                    </p:set>
                                    <p:animEffect transition="in" filter="wipe(down)">
                                      <p:cBhvr>
                                        <p:cTn id="7" dur="290">
                                          <p:stCondLst>
                                            <p:cond delay="0"/>
                                          </p:stCondLst>
                                        </p:cTn>
                                        <p:tgtEl>
                                          <p:spTgt spid="415756"/>
                                        </p:tgtEl>
                                      </p:cBhvr>
                                    </p:animEffect>
                                    <p:anim calcmode="lin" valueType="num">
                                      <p:cBhvr>
                                        <p:cTn id="8" dur="911" tmFilter="0,0; 0.14,0.36; 0.43,0.73; 0.71,0.91; 1.0,1.0">
                                          <p:stCondLst>
                                            <p:cond delay="0"/>
                                          </p:stCondLst>
                                        </p:cTn>
                                        <p:tgtEl>
                                          <p:spTgt spid="41575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1575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1575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1575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15756"/>
                                        </p:tgtEl>
                                        <p:attrNameLst>
                                          <p:attrName>ppt_y</p:attrName>
                                        </p:attrNameLst>
                                      </p:cBhvr>
                                      <p:tavLst>
                                        <p:tav tm="0" fmla="#ppt_y-sin(pi*$)/81">
                                          <p:val>
                                            <p:fltVal val="0"/>
                                          </p:val>
                                        </p:tav>
                                        <p:tav tm="100000">
                                          <p:val>
                                            <p:fltVal val="1"/>
                                          </p:val>
                                        </p:tav>
                                      </p:tavLst>
                                    </p:anim>
                                    <p:animScale>
                                      <p:cBhvr>
                                        <p:cTn id="13" dur="13">
                                          <p:stCondLst>
                                            <p:cond delay="325"/>
                                          </p:stCondLst>
                                        </p:cTn>
                                        <p:tgtEl>
                                          <p:spTgt spid="415756"/>
                                        </p:tgtEl>
                                      </p:cBhvr>
                                      <p:to x="100000" y="60000"/>
                                    </p:animScale>
                                    <p:animScale>
                                      <p:cBhvr>
                                        <p:cTn id="14" dur="83" decel="50000">
                                          <p:stCondLst>
                                            <p:cond delay="338"/>
                                          </p:stCondLst>
                                        </p:cTn>
                                        <p:tgtEl>
                                          <p:spTgt spid="415756"/>
                                        </p:tgtEl>
                                      </p:cBhvr>
                                      <p:to x="100000" y="100000"/>
                                    </p:animScale>
                                    <p:animScale>
                                      <p:cBhvr>
                                        <p:cTn id="15" dur="13">
                                          <p:stCondLst>
                                            <p:cond delay="656"/>
                                          </p:stCondLst>
                                        </p:cTn>
                                        <p:tgtEl>
                                          <p:spTgt spid="415756"/>
                                        </p:tgtEl>
                                      </p:cBhvr>
                                      <p:to x="100000" y="80000"/>
                                    </p:animScale>
                                    <p:animScale>
                                      <p:cBhvr>
                                        <p:cTn id="16" dur="83" decel="50000">
                                          <p:stCondLst>
                                            <p:cond delay="669"/>
                                          </p:stCondLst>
                                        </p:cTn>
                                        <p:tgtEl>
                                          <p:spTgt spid="415756"/>
                                        </p:tgtEl>
                                      </p:cBhvr>
                                      <p:to x="100000" y="100000"/>
                                    </p:animScale>
                                    <p:animScale>
                                      <p:cBhvr>
                                        <p:cTn id="17" dur="13">
                                          <p:stCondLst>
                                            <p:cond delay="821"/>
                                          </p:stCondLst>
                                        </p:cTn>
                                        <p:tgtEl>
                                          <p:spTgt spid="415756"/>
                                        </p:tgtEl>
                                      </p:cBhvr>
                                      <p:to x="100000" y="90000"/>
                                    </p:animScale>
                                    <p:animScale>
                                      <p:cBhvr>
                                        <p:cTn id="18" dur="83" decel="50000">
                                          <p:stCondLst>
                                            <p:cond delay="834"/>
                                          </p:stCondLst>
                                        </p:cTn>
                                        <p:tgtEl>
                                          <p:spTgt spid="415756"/>
                                        </p:tgtEl>
                                      </p:cBhvr>
                                      <p:to x="100000" y="100000"/>
                                    </p:animScale>
                                    <p:animScale>
                                      <p:cBhvr>
                                        <p:cTn id="19" dur="13">
                                          <p:stCondLst>
                                            <p:cond delay="904"/>
                                          </p:stCondLst>
                                        </p:cTn>
                                        <p:tgtEl>
                                          <p:spTgt spid="415756"/>
                                        </p:tgtEl>
                                      </p:cBhvr>
                                      <p:to x="100000" y="95000"/>
                                    </p:animScale>
                                    <p:animScale>
                                      <p:cBhvr>
                                        <p:cTn id="20" dur="83" decel="50000">
                                          <p:stCondLst>
                                            <p:cond delay="917"/>
                                          </p:stCondLst>
                                        </p:cTn>
                                        <p:tgtEl>
                                          <p:spTgt spid="415756"/>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15757"/>
                                        </p:tgtEl>
                                        <p:attrNameLst>
                                          <p:attrName>style.visibility</p:attrName>
                                        </p:attrNameLst>
                                      </p:cBhvr>
                                      <p:to>
                                        <p:strVal val="visible"/>
                                      </p:to>
                                    </p:set>
                                    <p:animEffect transition="in" filter="fade">
                                      <p:cBhvr>
                                        <p:cTn id="25" dur="500"/>
                                        <p:tgtEl>
                                          <p:spTgt spid="415757"/>
                                        </p:tgtEl>
                                      </p:cBhvr>
                                    </p:animEffect>
                                    <p:anim calcmode="lin" valueType="num">
                                      <p:cBhvr>
                                        <p:cTn id="26" dur="500" fill="hold"/>
                                        <p:tgtEl>
                                          <p:spTgt spid="415757"/>
                                        </p:tgtEl>
                                        <p:attrNameLst>
                                          <p:attrName>ppt_x</p:attrName>
                                        </p:attrNameLst>
                                      </p:cBhvr>
                                      <p:tavLst>
                                        <p:tav tm="0">
                                          <p:val>
                                            <p:strVal val="#ppt_x"/>
                                          </p:val>
                                        </p:tav>
                                        <p:tav tm="100000">
                                          <p:val>
                                            <p:strVal val="#ppt_x"/>
                                          </p:val>
                                        </p:tav>
                                      </p:tavLst>
                                    </p:anim>
                                    <p:anim calcmode="lin" valueType="num">
                                      <p:cBhvr>
                                        <p:cTn id="27" dur="500" fill="hold"/>
                                        <p:tgtEl>
                                          <p:spTgt spid="415757"/>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415758"/>
                                        </p:tgtEl>
                                        <p:attrNameLst>
                                          <p:attrName>style.visibility</p:attrName>
                                        </p:attrNameLst>
                                      </p:cBhvr>
                                      <p:to>
                                        <p:strVal val="visible"/>
                                      </p:to>
                                    </p:set>
                                    <p:animEffect transition="in" filter="fade">
                                      <p:cBhvr>
                                        <p:cTn id="31" dur="500"/>
                                        <p:tgtEl>
                                          <p:spTgt spid="415758"/>
                                        </p:tgtEl>
                                      </p:cBhvr>
                                    </p:animEffect>
                                    <p:anim calcmode="lin" valueType="num">
                                      <p:cBhvr>
                                        <p:cTn id="32" dur="500" fill="hold"/>
                                        <p:tgtEl>
                                          <p:spTgt spid="415758"/>
                                        </p:tgtEl>
                                        <p:attrNameLst>
                                          <p:attrName>ppt_x</p:attrName>
                                        </p:attrNameLst>
                                      </p:cBhvr>
                                      <p:tavLst>
                                        <p:tav tm="0">
                                          <p:val>
                                            <p:strVal val="#ppt_x"/>
                                          </p:val>
                                        </p:tav>
                                        <p:tav tm="100000">
                                          <p:val>
                                            <p:strVal val="#ppt_x"/>
                                          </p:val>
                                        </p:tav>
                                      </p:tavLst>
                                    </p:anim>
                                    <p:anim calcmode="lin" valueType="num">
                                      <p:cBhvr>
                                        <p:cTn id="33" dur="500" fill="hold"/>
                                        <p:tgtEl>
                                          <p:spTgt spid="415758"/>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15759"/>
                                        </p:tgtEl>
                                        <p:attrNameLst>
                                          <p:attrName>style.visibility</p:attrName>
                                        </p:attrNameLst>
                                      </p:cBhvr>
                                      <p:to>
                                        <p:strVal val="visible"/>
                                      </p:to>
                                    </p:set>
                                    <p:animEffect transition="in" filter="fade">
                                      <p:cBhvr>
                                        <p:cTn id="37" dur="500"/>
                                        <p:tgtEl>
                                          <p:spTgt spid="415759"/>
                                        </p:tgtEl>
                                      </p:cBhvr>
                                    </p:animEffect>
                                    <p:anim calcmode="lin" valueType="num">
                                      <p:cBhvr>
                                        <p:cTn id="38" dur="500" fill="hold"/>
                                        <p:tgtEl>
                                          <p:spTgt spid="415759"/>
                                        </p:tgtEl>
                                        <p:attrNameLst>
                                          <p:attrName>ppt_x</p:attrName>
                                        </p:attrNameLst>
                                      </p:cBhvr>
                                      <p:tavLst>
                                        <p:tav tm="0">
                                          <p:val>
                                            <p:strVal val="#ppt_x"/>
                                          </p:val>
                                        </p:tav>
                                        <p:tav tm="100000">
                                          <p:val>
                                            <p:strVal val="#ppt_x"/>
                                          </p:val>
                                        </p:tav>
                                      </p:tavLst>
                                    </p:anim>
                                    <p:anim calcmode="lin" valueType="num">
                                      <p:cBhvr>
                                        <p:cTn id="39" dur="500" fill="hold"/>
                                        <p:tgtEl>
                                          <p:spTgt spid="41575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15761"/>
                                        </p:tgtEl>
                                        <p:attrNameLst>
                                          <p:attrName>style.visibility</p:attrName>
                                        </p:attrNameLst>
                                      </p:cBhvr>
                                      <p:to>
                                        <p:strVal val="visible"/>
                                      </p:to>
                                    </p:set>
                                    <p:animEffect transition="in" filter="fade">
                                      <p:cBhvr>
                                        <p:cTn id="44" dur="500"/>
                                        <p:tgtEl>
                                          <p:spTgt spid="415761"/>
                                        </p:tgtEl>
                                      </p:cBhvr>
                                    </p:animEffect>
                                    <p:anim calcmode="lin" valueType="num">
                                      <p:cBhvr>
                                        <p:cTn id="45" dur="500" fill="hold"/>
                                        <p:tgtEl>
                                          <p:spTgt spid="415761"/>
                                        </p:tgtEl>
                                        <p:attrNameLst>
                                          <p:attrName>ppt_x</p:attrName>
                                        </p:attrNameLst>
                                      </p:cBhvr>
                                      <p:tavLst>
                                        <p:tav tm="0">
                                          <p:val>
                                            <p:strVal val="#ppt_x"/>
                                          </p:val>
                                        </p:tav>
                                        <p:tav tm="100000">
                                          <p:val>
                                            <p:strVal val="#ppt_x"/>
                                          </p:val>
                                        </p:tav>
                                      </p:tavLst>
                                    </p:anim>
                                    <p:anim calcmode="lin" valueType="num">
                                      <p:cBhvr>
                                        <p:cTn id="46" dur="500" fill="hold"/>
                                        <p:tgtEl>
                                          <p:spTgt spid="415761"/>
                                        </p:tgtEl>
                                        <p:attrNameLst>
                                          <p:attrName>ppt_y</p:attrName>
                                        </p:attrNameLst>
                                      </p:cBhvr>
                                      <p:tavLst>
                                        <p:tav tm="0">
                                          <p:val>
                                            <p:strVal val="#ppt_y+.1"/>
                                          </p:val>
                                        </p:tav>
                                        <p:tav tm="100000">
                                          <p:val>
                                            <p:strVal val="#ppt_y"/>
                                          </p:val>
                                        </p:tav>
                                      </p:tavLst>
                                    </p:anim>
                                  </p:childTnLst>
                                </p:cTn>
                              </p:par>
                            </p:childTnLst>
                          </p:cTn>
                        </p:par>
                        <p:par>
                          <p:cTn id="47" fill="hold" nodeType="afterGroup">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415762"/>
                                        </p:tgtEl>
                                        <p:attrNameLst>
                                          <p:attrName>style.visibility</p:attrName>
                                        </p:attrNameLst>
                                      </p:cBhvr>
                                      <p:to>
                                        <p:strVal val="visible"/>
                                      </p:to>
                                    </p:set>
                                    <p:animEffect transition="in" filter="fade">
                                      <p:cBhvr>
                                        <p:cTn id="50" dur="500"/>
                                        <p:tgtEl>
                                          <p:spTgt spid="415762"/>
                                        </p:tgtEl>
                                      </p:cBhvr>
                                    </p:animEffect>
                                    <p:anim calcmode="lin" valueType="num">
                                      <p:cBhvr>
                                        <p:cTn id="51" dur="500" fill="hold"/>
                                        <p:tgtEl>
                                          <p:spTgt spid="415762"/>
                                        </p:tgtEl>
                                        <p:attrNameLst>
                                          <p:attrName>ppt_x</p:attrName>
                                        </p:attrNameLst>
                                      </p:cBhvr>
                                      <p:tavLst>
                                        <p:tav tm="0">
                                          <p:val>
                                            <p:strVal val="#ppt_x"/>
                                          </p:val>
                                        </p:tav>
                                        <p:tav tm="100000">
                                          <p:val>
                                            <p:strVal val="#ppt_x"/>
                                          </p:val>
                                        </p:tav>
                                      </p:tavLst>
                                    </p:anim>
                                    <p:anim calcmode="lin" valueType="num">
                                      <p:cBhvr>
                                        <p:cTn id="52" dur="500" fill="hold"/>
                                        <p:tgtEl>
                                          <p:spTgt spid="415762"/>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42" presetClass="entr" presetSubtype="0" fill="hold" grpId="0" nodeType="afterEffect">
                                  <p:stCondLst>
                                    <p:cond delay="0"/>
                                  </p:stCondLst>
                                  <p:childTnLst>
                                    <p:set>
                                      <p:cBhvr>
                                        <p:cTn id="55" dur="1" fill="hold">
                                          <p:stCondLst>
                                            <p:cond delay="0"/>
                                          </p:stCondLst>
                                        </p:cTn>
                                        <p:tgtEl>
                                          <p:spTgt spid="415763"/>
                                        </p:tgtEl>
                                        <p:attrNameLst>
                                          <p:attrName>style.visibility</p:attrName>
                                        </p:attrNameLst>
                                      </p:cBhvr>
                                      <p:to>
                                        <p:strVal val="visible"/>
                                      </p:to>
                                    </p:set>
                                    <p:animEffect transition="in" filter="fade">
                                      <p:cBhvr>
                                        <p:cTn id="56" dur="500"/>
                                        <p:tgtEl>
                                          <p:spTgt spid="415763"/>
                                        </p:tgtEl>
                                      </p:cBhvr>
                                    </p:animEffect>
                                    <p:anim calcmode="lin" valueType="num">
                                      <p:cBhvr>
                                        <p:cTn id="57" dur="500" fill="hold"/>
                                        <p:tgtEl>
                                          <p:spTgt spid="415763"/>
                                        </p:tgtEl>
                                        <p:attrNameLst>
                                          <p:attrName>ppt_x</p:attrName>
                                        </p:attrNameLst>
                                      </p:cBhvr>
                                      <p:tavLst>
                                        <p:tav tm="0">
                                          <p:val>
                                            <p:strVal val="#ppt_x"/>
                                          </p:val>
                                        </p:tav>
                                        <p:tav tm="100000">
                                          <p:val>
                                            <p:strVal val="#ppt_x"/>
                                          </p:val>
                                        </p:tav>
                                      </p:tavLst>
                                    </p:anim>
                                    <p:anim calcmode="lin" valueType="num">
                                      <p:cBhvr>
                                        <p:cTn id="58" dur="500" fill="hold"/>
                                        <p:tgtEl>
                                          <p:spTgt spid="415763"/>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1500"/>
                            </p:stCondLst>
                            <p:childTnLst>
                              <p:par>
                                <p:cTn id="60" presetID="42" presetClass="entr" presetSubtype="0" fill="hold" grpId="0" nodeType="afterEffect">
                                  <p:stCondLst>
                                    <p:cond delay="0"/>
                                  </p:stCondLst>
                                  <p:childTnLst>
                                    <p:set>
                                      <p:cBhvr>
                                        <p:cTn id="61" dur="1" fill="hold">
                                          <p:stCondLst>
                                            <p:cond delay="0"/>
                                          </p:stCondLst>
                                        </p:cTn>
                                        <p:tgtEl>
                                          <p:spTgt spid="415764"/>
                                        </p:tgtEl>
                                        <p:attrNameLst>
                                          <p:attrName>style.visibility</p:attrName>
                                        </p:attrNameLst>
                                      </p:cBhvr>
                                      <p:to>
                                        <p:strVal val="visible"/>
                                      </p:to>
                                    </p:set>
                                    <p:animEffect transition="in" filter="fade">
                                      <p:cBhvr>
                                        <p:cTn id="62" dur="500"/>
                                        <p:tgtEl>
                                          <p:spTgt spid="415764"/>
                                        </p:tgtEl>
                                      </p:cBhvr>
                                    </p:animEffect>
                                    <p:anim calcmode="lin" valueType="num">
                                      <p:cBhvr>
                                        <p:cTn id="63" dur="500" fill="hold"/>
                                        <p:tgtEl>
                                          <p:spTgt spid="415764"/>
                                        </p:tgtEl>
                                        <p:attrNameLst>
                                          <p:attrName>ppt_x</p:attrName>
                                        </p:attrNameLst>
                                      </p:cBhvr>
                                      <p:tavLst>
                                        <p:tav tm="0">
                                          <p:val>
                                            <p:strVal val="#ppt_x"/>
                                          </p:val>
                                        </p:tav>
                                        <p:tav tm="100000">
                                          <p:val>
                                            <p:strVal val="#ppt_x"/>
                                          </p:val>
                                        </p:tav>
                                      </p:tavLst>
                                    </p:anim>
                                    <p:anim calcmode="lin" valueType="num">
                                      <p:cBhvr>
                                        <p:cTn id="64" dur="500" fill="hold"/>
                                        <p:tgtEl>
                                          <p:spTgt spid="415764"/>
                                        </p:tgtEl>
                                        <p:attrNameLst>
                                          <p:attrName>ppt_y</p:attrName>
                                        </p:attrNameLst>
                                      </p:cBhvr>
                                      <p:tavLst>
                                        <p:tav tm="0">
                                          <p:val>
                                            <p:strVal val="#ppt_y+.1"/>
                                          </p:val>
                                        </p:tav>
                                        <p:tav tm="100000">
                                          <p:val>
                                            <p:strVal val="#ppt_y"/>
                                          </p:val>
                                        </p:tav>
                                      </p:tavLst>
                                    </p:anim>
                                  </p:childTnLst>
                                </p:cTn>
                              </p:par>
                            </p:childTnLst>
                          </p:cTn>
                        </p:par>
                        <p:par>
                          <p:cTn id="65" fill="hold" nodeType="afterGroup">
                            <p:stCondLst>
                              <p:cond delay="2000"/>
                            </p:stCondLst>
                            <p:childTnLst>
                              <p:par>
                                <p:cTn id="66" presetID="42" presetClass="entr" presetSubtype="0" fill="hold" grpId="0" nodeType="afterEffect">
                                  <p:stCondLst>
                                    <p:cond delay="0"/>
                                  </p:stCondLst>
                                  <p:childTnLst>
                                    <p:set>
                                      <p:cBhvr>
                                        <p:cTn id="67" dur="1" fill="hold">
                                          <p:stCondLst>
                                            <p:cond delay="0"/>
                                          </p:stCondLst>
                                        </p:cTn>
                                        <p:tgtEl>
                                          <p:spTgt spid="415765"/>
                                        </p:tgtEl>
                                        <p:attrNameLst>
                                          <p:attrName>style.visibility</p:attrName>
                                        </p:attrNameLst>
                                      </p:cBhvr>
                                      <p:to>
                                        <p:strVal val="visible"/>
                                      </p:to>
                                    </p:set>
                                    <p:animEffect transition="in" filter="fade">
                                      <p:cBhvr>
                                        <p:cTn id="68" dur="500"/>
                                        <p:tgtEl>
                                          <p:spTgt spid="415765"/>
                                        </p:tgtEl>
                                      </p:cBhvr>
                                    </p:animEffect>
                                    <p:anim calcmode="lin" valueType="num">
                                      <p:cBhvr>
                                        <p:cTn id="69" dur="500" fill="hold"/>
                                        <p:tgtEl>
                                          <p:spTgt spid="415765"/>
                                        </p:tgtEl>
                                        <p:attrNameLst>
                                          <p:attrName>ppt_x</p:attrName>
                                        </p:attrNameLst>
                                      </p:cBhvr>
                                      <p:tavLst>
                                        <p:tav tm="0">
                                          <p:val>
                                            <p:strVal val="#ppt_x"/>
                                          </p:val>
                                        </p:tav>
                                        <p:tav tm="100000">
                                          <p:val>
                                            <p:strVal val="#ppt_x"/>
                                          </p:val>
                                        </p:tav>
                                      </p:tavLst>
                                    </p:anim>
                                    <p:anim calcmode="lin" valueType="num">
                                      <p:cBhvr>
                                        <p:cTn id="70" dur="500" fill="hold"/>
                                        <p:tgtEl>
                                          <p:spTgt spid="415765"/>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9" presetClass="entr" presetSubtype="10" fill="hold" grpId="0" nodeType="clickEffect">
                                  <p:stCondLst>
                                    <p:cond delay="0"/>
                                  </p:stCondLst>
                                  <p:childTnLst>
                                    <p:set>
                                      <p:cBhvr>
                                        <p:cTn id="74" dur="1" fill="hold">
                                          <p:stCondLst>
                                            <p:cond delay="0"/>
                                          </p:stCondLst>
                                        </p:cTn>
                                        <p:tgtEl>
                                          <p:spTgt spid="415760"/>
                                        </p:tgtEl>
                                        <p:attrNameLst>
                                          <p:attrName>style.visibility</p:attrName>
                                        </p:attrNameLst>
                                      </p:cBhvr>
                                      <p:to>
                                        <p:strVal val="visible"/>
                                      </p:to>
                                    </p:set>
                                    <p:anim calcmode="lin" valueType="num">
                                      <p:cBhvr>
                                        <p:cTn id="75" dur="1000" fill="hold"/>
                                        <p:tgtEl>
                                          <p:spTgt spid="415760"/>
                                        </p:tgtEl>
                                        <p:attrNameLst>
                                          <p:attrName>ppt_w</p:attrName>
                                        </p:attrNameLst>
                                      </p:cBhvr>
                                      <p:tavLst>
                                        <p:tav tm="0" fmla="#ppt_w*sin(2.5*pi*$)">
                                          <p:val>
                                            <p:fltVal val="0"/>
                                          </p:val>
                                        </p:tav>
                                        <p:tav tm="100000">
                                          <p:val>
                                            <p:fltVal val="1"/>
                                          </p:val>
                                        </p:tav>
                                      </p:tavLst>
                                    </p:anim>
                                    <p:anim calcmode="lin" valueType="num">
                                      <p:cBhvr>
                                        <p:cTn id="76" dur="1000" fill="hold"/>
                                        <p:tgtEl>
                                          <p:spTgt spid="415760"/>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415766"/>
                                        </p:tgtEl>
                                        <p:attrNameLst>
                                          <p:attrName>style.visibility</p:attrName>
                                        </p:attrNameLst>
                                      </p:cBhvr>
                                      <p:to>
                                        <p:strVal val="visible"/>
                                      </p:to>
                                    </p:set>
                                    <p:animEffect transition="in" filter="wipe(down)">
                                      <p:cBhvr>
                                        <p:cTn id="81" dur="290">
                                          <p:stCondLst>
                                            <p:cond delay="0"/>
                                          </p:stCondLst>
                                        </p:cTn>
                                        <p:tgtEl>
                                          <p:spTgt spid="415766"/>
                                        </p:tgtEl>
                                      </p:cBhvr>
                                    </p:animEffect>
                                    <p:anim calcmode="lin" valueType="num">
                                      <p:cBhvr>
                                        <p:cTn id="82" dur="911" tmFilter="0,0; 0.14,0.36; 0.43,0.73; 0.71,0.91; 1.0,1.0">
                                          <p:stCondLst>
                                            <p:cond delay="0"/>
                                          </p:stCondLst>
                                        </p:cTn>
                                        <p:tgtEl>
                                          <p:spTgt spid="415766"/>
                                        </p:tgtEl>
                                        <p:attrNameLst>
                                          <p:attrName>ppt_x</p:attrName>
                                        </p:attrNameLst>
                                      </p:cBhvr>
                                      <p:tavLst>
                                        <p:tav tm="0">
                                          <p:val>
                                            <p:strVal val="#ppt_x-0.25"/>
                                          </p:val>
                                        </p:tav>
                                        <p:tav tm="100000">
                                          <p:val>
                                            <p:strVal val="#ppt_x"/>
                                          </p:val>
                                        </p:tav>
                                      </p:tavLst>
                                    </p:anim>
                                    <p:anim calcmode="lin" valueType="num">
                                      <p:cBhvr>
                                        <p:cTn id="83" dur="332" tmFilter="0.0,0.0; 0.25,0.07; 0.50,0.2; 0.75,0.467; 1.0,1.0">
                                          <p:stCondLst>
                                            <p:cond delay="0"/>
                                          </p:stCondLst>
                                        </p:cTn>
                                        <p:tgtEl>
                                          <p:spTgt spid="415766"/>
                                        </p:tgtEl>
                                        <p:attrNameLst>
                                          <p:attrName>ppt_y</p:attrName>
                                        </p:attrNameLst>
                                      </p:cBhvr>
                                      <p:tavLst>
                                        <p:tav tm="0" fmla="#ppt_y-sin(pi*$)/3">
                                          <p:val>
                                            <p:fltVal val="0.5"/>
                                          </p:val>
                                        </p:tav>
                                        <p:tav tm="100000">
                                          <p:val>
                                            <p:fltVal val="1"/>
                                          </p:val>
                                        </p:tav>
                                      </p:tavLst>
                                    </p:anim>
                                    <p:anim calcmode="lin" valueType="num">
                                      <p:cBhvr>
                                        <p:cTn id="84" dur="332" tmFilter="0, 0; 0.125,0.2665; 0.25,0.4; 0.375,0.465; 0.5,0.5;  0.625,0.535; 0.75,0.6; 0.875,0.7335; 1,1">
                                          <p:stCondLst>
                                            <p:cond delay="332"/>
                                          </p:stCondLst>
                                        </p:cTn>
                                        <p:tgtEl>
                                          <p:spTgt spid="415766"/>
                                        </p:tgtEl>
                                        <p:attrNameLst>
                                          <p:attrName>ppt_y</p:attrName>
                                        </p:attrNameLst>
                                      </p:cBhvr>
                                      <p:tavLst>
                                        <p:tav tm="0" fmla="#ppt_y-sin(pi*$)/9">
                                          <p:val>
                                            <p:fltVal val="0"/>
                                          </p:val>
                                        </p:tav>
                                        <p:tav tm="100000">
                                          <p:val>
                                            <p:fltVal val="1"/>
                                          </p:val>
                                        </p:tav>
                                      </p:tavLst>
                                    </p:anim>
                                    <p:anim calcmode="lin" valueType="num">
                                      <p:cBhvr>
                                        <p:cTn id="85" dur="166" tmFilter="0, 0; 0.125,0.2665; 0.25,0.4; 0.375,0.465; 0.5,0.5;  0.625,0.535; 0.75,0.6; 0.875,0.7335; 1,1">
                                          <p:stCondLst>
                                            <p:cond delay="662"/>
                                          </p:stCondLst>
                                        </p:cTn>
                                        <p:tgtEl>
                                          <p:spTgt spid="415766"/>
                                        </p:tgtEl>
                                        <p:attrNameLst>
                                          <p:attrName>ppt_y</p:attrName>
                                        </p:attrNameLst>
                                      </p:cBhvr>
                                      <p:tavLst>
                                        <p:tav tm="0" fmla="#ppt_y-sin(pi*$)/27">
                                          <p:val>
                                            <p:fltVal val="0"/>
                                          </p:val>
                                        </p:tav>
                                        <p:tav tm="100000">
                                          <p:val>
                                            <p:fltVal val="1"/>
                                          </p:val>
                                        </p:tav>
                                      </p:tavLst>
                                    </p:anim>
                                    <p:anim calcmode="lin" valueType="num">
                                      <p:cBhvr>
                                        <p:cTn id="86" dur="82" tmFilter="0, 0; 0.125,0.2665; 0.25,0.4; 0.375,0.465; 0.5,0.5;  0.625,0.535; 0.75,0.6; 0.875,0.7335; 1,1">
                                          <p:stCondLst>
                                            <p:cond delay="828"/>
                                          </p:stCondLst>
                                        </p:cTn>
                                        <p:tgtEl>
                                          <p:spTgt spid="415766"/>
                                        </p:tgtEl>
                                        <p:attrNameLst>
                                          <p:attrName>ppt_y</p:attrName>
                                        </p:attrNameLst>
                                      </p:cBhvr>
                                      <p:tavLst>
                                        <p:tav tm="0" fmla="#ppt_y-sin(pi*$)/81">
                                          <p:val>
                                            <p:fltVal val="0"/>
                                          </p:val>
                                        </p:tav>
                                        <p:tav tm="100000">
                                          <p:val>
                                            <p:fltVal val="1"/>
                                          </p:val>
                                        </p:tav>
                                      </p:tavLst>
                                    </p:anim>
                                    <p:animScale>
                                      <p:cBhvr>
                                        <p:cTn id="87" dur="13">
                                          <p:stCondLst>
                                            <p:cond delay="325"/>
                                          </p:stCondLst>
                                        </p:cTn>
                                        <p:tgtEl>
                                          <p:spTgt spid="415766"/>
                                        </p:tgtEl>
                                      </p:cBhvr>
                                      <p:to x="100000" y="60000"/>
                                    </p:animScale>
                                    <p:animScale>
                                      <p:cBhvr>
                                        <p:cTn id="88" dur="83" decel="50000">
                                          <p:stCondLst>
                                            <p:cond delay="338"/>
                                          </p:stCondLst>
                                        </p:cTn>
                                        <p:tgtEl>
                                          <p:spTgt spid="415766"/>
                                        </p:tgtEl>
                                      </p:cBhvr>
                                      <p:to x="100000" y="100000"/>
                                    </p:animScale>
                                    <p:animScale>
                                      <p:cBhvr>
                                        <p:cTn id="89" dur="13">
                                          <p:stCondLst>
                                            <p:cond delay="656"/>
                                          </p:stCondLst>
                                        </p:cTn>
                                        <p:tgtEl>
                                          <p:spTgt spid="415766"/>
                                        </p:tgtEl>
                                      </p:cBhvr>
                                      <p:to x="100000" y="80000"/>
                                    </p:animScale>
                                    <p:animScale>
                                      <p:cBhvr>
                                        <p:cTn id="90" dur="83" decel="50000">
                                          <p:stCondLst>
                                            <p:cond delay="669"/>
                                          </p:stCondLst>
                                        </p:cTn>
                                        <p:tgtEl>
                                          <p:spTgt spid="415766"/>
                                        </p:tgtEl>
                                      </p:cBhvr>
                                      <p:to x="100000" y="100000"/>
                                    </p:animScale>
                                    <p:animScale>
                                      <p:cBhvr>
                                        <p:cTn id="91" dur="13">
                                          <p:stCondLst>
                                            <p:cond delay="821"/>
                                          </p:stCondLst>
                                        </p:cTn>
                                        <p:tgtEl>
                                          <p:spTgt spid="415766"/>
                                        </p:tgtEl>
                                      </p:cBhvr>
                                      <p:to x="100000" y="90000"/>
                                    </p:animScale>
                                    <p:animScale>
                                      <p:cBhvr>
                                        <p:cTn id="92" dur="83" decel="50000">
                                          <p:stCondLst>
                                            <p:cond delay="834"/>
                                          </p:stCondLst>
                                        </p:cTn>
                                        <p:tgtEl>
                                          <p:spTgt spid="415766"/>
                                        </p:tgtEl>
                                      </p:cBhvr>
                                      <p:to x="100000" y="100000"/>
                                    </p:animScale>
                                    <p:animScale>
                                      <p:cBhvr>
                                        <p:cTn id="93" dur="13">
                                          <p:stCondLst>
                                            <p:cond delay="904"/>
                                          </p:stCondLst>
                                        </p:cTn>
                                        <p:tgtEl>
                                          <p:spTgt spid="415766"/>
                                        </p:tgtEl>
                                      </p:cBhvr>
                                      <p:to x="100000" y="95000"/>
                                    </p:animScale>
                                    <p:animScale>
                                      <p:cBhvr>
                                        <p:cTn id="94" dur="83" decel="50000">
                                          <p:stCondLst>
                                            <p:cond delay="917"/>
                                          </p:stCondLst>
                                        </p:cTn>
                                        <p:tgtEl>
                                          <p:spTgt spid="415766"/>
                                        </p:tgtEl>
                                      </p:cBhvr>
                                      <p:to x="100000" y="100000"/>
                                    </p:animScale>
                                  </p:childTnLst>
                                </p:cTn>
                              </p:par>
                            </p:childTnLst>
                          </p:cTn>
                        </p:par>
                      </p:childTnLst>
                    </p:cTn>
                  </p:par>
                  <p:par>
                    <p:cTn id="95" fill="hold" nodeType="clickPar">
                      <p:stCondLst>
                        <p:cond delay="indefinite"/>
                      </p:stCondLst>
                      <p:childTnLst>
                        <p:par>
                          <p:cTn id="96" fill="hold" nodeType="withGroup">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415768"/>
                                        </p:tgtEl>
                                        <p:attrNameLst>
                                          <p:attrName>style.visibility</p:attrName>
                                        </p:attrNameLst>
                                      </p:cBhvr>
                                      <p:to>
                                        <p:strVal val="visible"/>
                                      </p:to>
                                    </p:set>
                                    <p:animEffect transition="in" filter="fade">
                                      <p:cBhvr>
                                        <p:cTn id="99" dur="500"/>
                                        <p:tgtEl>
                                          <p:spTgt spid="415768"/>
                                        </p:tgtEl>
                                      </p:cBhvr>
                                    </p:animEffect>
                                    <p:anim calcmode="lin" valueType="num">
                                      <p:cBhvr>
                                        <p:cTn id="100" dur="500" fill="hold"/>
                                        <p:tgtEl>
                                          <p:spTgt spid="415768"/>
                                        </p:tgtEl>
                                        <p:attrNameLst>
                                          <p:attrName>ppt_x</p:attrName>
                                        </p:attrNameLst>
                                      </p:cBhvr>
                                      <p:tavLst>
                                        <p:tav tm="0">
                                          <p:val>
                                            <p:strVal val="#ppt_x"/>
                                          </p:val>
                                        </p:tav>
                                        <p:tav tm="100000">
                                          <p:val>
                                            <p:strVal val="#ppt_x"/>
                                          </p:val>
                                        </p:tav>
                                      </p:tavLst>
                                    </p:anim>
                                    <p:anim calcmode="lin" valueType="num">
                                      <p:cBhvr>
                                        <p:cTn id="101" dur="500" fill="hold"/>
                                        <p:tgtEl>
                                          <p:spTgt spid="415768"/>
                                        </p:tgtEl>
                                        <p:attrNameLst>
                                          <p:attrName>ppt_y</p:attrName>
                                        </p:attrNameLst>
                                      </p:cBhvr>
                                      <p:tavLst>
                                        <p:tav tm="0">
                                          <p:val>
                                            <p:strVal val="#ppt_y+.1"/>
                                          </p:val>
                                        </p:tav>
                                        <p:tav tm="100000">
                                          <p:val>
                                            <p:strVal val="#ppt_y"/>
                                          </p:val>
                                        </p:tav>
                                      </p:tavLst>
                                    </p:anim>
                                  </p:childTnLst>
                                </p:cTn>
                              </p:par>
                            </p:childTnLst>
                          </p:cTn>
                        </p:par>
                        <p:par>
                          <p:cTn id="102" fill="hold" nodeType="afterGroup">
                            <p:stCondLst>
                              <p:cond delay="500"/>
                            </p:stCondLst>
                            <p:childTnLst>
                              <p:par>
                                <p:cTn id="103" presetID="42" presetClass="entr" presetSubtype="0" fill="hold" grpId="0" nodeType="afterEffect">
                                  <p:stCondLst>
                                    <p:cond delay="0"/>
                                  </p:stCondLst>
                                  <p:childTnLst>
                                    <p:set>
                                      <p:cBhvr>
                                        <p:cTn id="104" dur="1" fill="hold">
                                          <p:stCondLst>
                                            <p:cond delay="0"/>
                                          </p:stCondLst>
                                        </p:cTn>
                                        <p:tgtEl>
                                          <p:spTgt spid="415770"/>
                                        </p:tgtEl>
                                        <p:attrNameLst>
                                          <p:attrName>style.visibility</p:attrName>
                                        </p:attrNameLst>
                                      </p:cBhvr>
                                      <p:to>
                                        <p:strVal val="visible"/>
                                      </p:to>
                                    </p:set>
                                    <p:animEffect transition="in" filter="fade">
                                      <p:cBhvr>
                                        <p:cTn id="105" dur="500"/>
                                        <p:tgtEl>
                                          <p:spTgt spid="415770"/>
                                        </p:tgtEl>
                                      </p:cBhvr>
                                    </p:animEffect>
                                    <p:anim calcmode="lin" valueType="num">
                                      <p:cBhvr>
                                        <p:cTn id="106" dur="500" fill="hold"/>
                                        <p:tgtEl>
                                          <p:spTgt spid="415770"/>
                                        </p:tgtEl>
                                        <p:attrNameLst>
                                          <p:attrName>ppt_x</p:attrName>
                                        </p:attrNameLst>
                                      </p:cBhvr>
                                      <p:tavLst>
                                        <p:tav tm="0">
                                          <p:val>
                                            <p:strVal val="#ppt_x"/>
                                          </p:val>
                                        </p:tav>
                                        <p:tav tm="100000">
                                          <p:val>
                                            <p:strVal val="#ppt_x"/>
                                          </p:val>
                                        </p:tav>
                                      </p:tavLst>
                                    </p:anim>
                                    <p:anim calcmode="lin" valueType="num">
                                      <p:cBhvr>
                                        <p:cTn id="107" dur="500" fill="hold"/>
                                        <p:tgtEl>
                                          <p:spTgt spid="415770"/>
                                        </p:tgtEl>
                                        <p:attrNameLst>
                                          <p:attrName>ppt_y</p:attrName>
                                        </p:attrNameLst>
                                      </p:cBhvr>
                                      <p:tavLst>
                                        <p:tav tm="0">
                                          <p:val>
                                            <p:strVal val="#ppt_y+.1"/>
                                          </p:val>
                                        </p:tav>
                                        <p:tav tm="100000">
                                          <p:val>
                                            <p:strVal val="#ppt_y"/>
                                          </p:val>
                                        </p:tav>
                                      </p:tavLst>
                                    </p:anim>
                                  </p:childTnLst>
                                </p:cTn>
                              </p:par>
                            </p:childTnLst>
                          </p:cTn>
                        </p:par>
                        <p:par>
                          <p:cTn id="108" fill="hold" nodeType="afterGroup">
                            <p:stCondLst>
                              <p:cond delay="1000"/>
                            </p:stCondLst>
                            <p:childTnLst>
                              <p:par>
                                <p:cTn id="109" presetID="19" presetClass="entr" presetSubtype="10" fill="hold" grpId="0" nodeType="afterEffect">
                                  <p:stCondLst>
                                    <p:cond delay="0"/>
                                  </p:stCondLst>
                                  <p:childTnLst>
                                    <p:set>
                                      <p:cBhvr>
                                        <p:cTn id="110" dur="1" fill="hold">
                                          <p:stCondLst>
                                            <p:cond delay="0"/>
                                          </p:stCondLst>
                                        </p:cTn>
                                        <p:tgtEl>
                                          <p:spTgt spid="415769"/>
                                        </p:tgtEl>
                                        <p:attrNameLst>
                                          <p:attrName>style.visibility</p:attrName>
                                        </p:attrNameLst>
                                      </p:cBhvr>
                                      <p:to>
                                        <p:strVal val="visible"/>
                                      </p:to>
                                    </p:set>
                                    <p:anim calcmode="lin" valueType="num">
                                      <p:cBhvr>
                                        <p:cTn id="111" dur="1000" fill="hold"/>
                                        <p:tgtEl>
                                          <p:spTgt spid="415769"/>
                                        </p:tgtEl>
                                        <p:attrNameLst>
                                          <p:attrName>ppt_w</p:attrName>
                                        </p:attrNameLst>
                                      </p:cBhvr>
                                      <p:tavLst>
                                        <p:tav tm="0" fmla="#ppt_w*sin(2.5*pi*$)">
                                          <p:val>
                                            <p:fltVal val="0"/>
                                          </p:val>
                                        </p:tav>
                                        <p:tav tm="100000">
                                          <p:val>
                                            <p:fltVal val="1"/>
                                          </p:val>
                                        </p:tav>
                                      </p:tavLst>
                                    </p:anim>
                                    <p:anim calcmode="lin" valueType="num">
                                      <p:cBhvr>
                                        <p:cTn id="112" dur="1000" fill="hold"/>
                                        <p:tgtEl>
                                          <p:spTgt spid="415769"/>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415767"/>
                                        </p:tgtEl>
                                        <p:attrNameLst>
                                          <p:attrName>style.visibility</p:attrName>
                                        </p:attrNameLst>
                                      </p:cBhvr>
                                      <p:to>
                                        <p:strVal val="visible"/>
                                      </p:to>
                                    </p:set>
                                    <p:animEffect transition="in" filter="wipe(down)">
                                      <p:cBhvr>
                                        <p:cTn id="117" dur="290">
                                          <p:stCondLst>
                                            <p:cond delay="0"/>
                                          </p:stCondLst>
                                        </p:cTn>
                                        <p:tgtEl>
                                          <p:spTgt spid="415767"/>
                                        </p:tgtEl>
                                      </p:cBhvr>
                                    </p:animEffect>
                                    <p:anim calcmode="lin" valueType="num">
                                      <p:cBhvr>
                                        <p:cTn id="118" dur="911" tmFilter="0,0; 0.14,0.36; 0.43,0.73; 0.71,0.91; 1.0,1.0">
                                          <p:stCondLst>
                                            <p:cond delay="0"/>
                                          </p:stCondLst>
                                        </p:cTn>
                                        <p:tgtEl>
                                          <p:spTgt spid="415767"/>
                                        </p:tgtEl>
                                        <p:attrNameLst>
                                          <p:attrName>ppt_x</p:attrName>
                                        </p:attrNameLst>
                                      </p:cBhvr>
                                      <p:tavLst>
                                        <p:tav tm="0">
                                          <p:val>
                                            <p:strVal val="#ppt_x-0.25"/>
                                          </p:val>
                                        </p:tav>
                                        <p:tav tm="100000">
                                          <p:val>
                                            <p:strVal val="#ppt_x"/>
                                          </p:val>
                                        </p:tav>
                                      </p:tavLst>
                                    </p:anim>
                                    <p:anim calcmode="lin" valueType="num">
                                      <p:cBhvr>
                                        <p:cTn id="119" dur="332" tmFilter="0.0,0.0; 0.25,0.07; 0.50,0.2; 0.75,0.467; 1.0,1.0">
                                          <p:stCondLst>
                                            <p:cond delay="0"/>
                                          </p:stCondLst>
                                        </p:cTn>
                                        <p:tgtEl>
                                          <p:spTgt spid="415767"/>
                                        </p:tgtEl>
                                        <p:attrNameLst>
                                          <p:attrName>ppt_y</p:attrName>
                                        </p:attrNameLst>
                                      </p:cBhvr>
                                      <p:tavLst>
                                        <p:tav tm="0" fmla="#ppt_y-sin(pi*$)/3">
                                          <p:val>
                                            <p:fltVal val="0.5"/>
                                          </p:val>
                                        </p:tav>
                                        <p:tav tm="100000">
                                          <p:val>
                                            <p:fltVal val="1"/>
                                          </p:val>
                                        </p:tav>
                                      </p:tavLst>
                                    </p:anim>
                                    <p:anim calcmode="lin" valueType="num">
                                      <p:cBhvr>
                                        <p:cTn id="120" dur="332" tmFilter="0, 0; 0.125,0.2665; 0.25,0.4; 0.375,0.465; 0.5,0.5;  0.625,0.535; 0.75,0.6; 0.875,0.7335; 1,1">
                                          <p:stCondLst>
                                            <p:cond delay="332"/>
                                          </p:stCondLst>
                                        </p:cTn>
                                        <p:tgtEl>
                                          <p:spTgt spid="415767"/>
                                        </p:tgtEl>
                                        <p:attrNameLst>
                                          <p:attrName>ppt_y</p:attrName>
                                        </p:attrNameLst>
                                      </p:cBhvr>
                                      <p:tavLst>
                                        <p:tav tm="0" fmla="#ppt_y-sin(pi*$)/9">
                                          <p:val>
                                            <p:fltVal val="0"/>
                                          </p:val>
                                        </p:tav>
                                        <p:tav tm="100000">
                                          <p:val>
                                            <p:fltVal val="1"/>
                                          </p:val>
                                        </p:tav>
                                      </p:tavLst>
                                    </p:anim>
                                    <p:anim calcmode="lin" valueType="num">
                                      <p:cBhvr>
                                        <p:cTn id="121" dur="166" tmFilter="0, 0; 0.125,0.2665; 0.25,0.4; 0.375,0.465; 0.5,0.5;  0.625,0.535; 0.75,0.6; 0.875,0.7335; 1,1">
                                          <p:stCondLst>
                                            <p:cond delay="662"/>
                                          </p:stCondLst>
                                        </p:cTn>
                                        <p:tgtEl>
                                          <p:spTgt spid="415767"/>
                                        </p:tgtEl>
                                        <p:attrNameLst>
                                          <p:attrName>ppt_y</p:attrName>
                                        </p:attrNameLst>
                                      </p:cBhvr>
                                      <p:tavLst>
                                        <p:tav tm="0" fmla="#ppt_y-sin(pi*$)/27">
                                          <p:val>
                                            <p:fltVal val="0"/>
                                          </p:val>
                                        </p:tav>
                                        <p:tav tm="100000">
                                          <p:val>
                                            <p:fltVal val="1"/>
                                          </p:val>
                                        </p:tav>
                                      </p:tavLst>
                                    </p:anim>
                                    <p:anim calcmode="lin" valueType="num">
                                      <p:cBhvr>
                                        <p:cTn id="122" dur="82" tmFilter="0, 0; 0.125,0.2665; 0.25,0.4; 0.375,0.465; 0.5,0.5;  0.625,0.535; 0.75,0.6; 0.875,0.7335; 1,1">
                                          <p:stCondLst>
                                            <p:cond delay="828"/>
                                          </p:stCondLst>
                                        </p:cTn>
                                        <p:tgtEl>
                                          <p:spTgt spid="415767"/>
                                        </p:tgtEl>
                                        <p:attrNameLst>
                                          <p:attrName>ppt_y</p:attrName>
                                        </p:attrNameLst>
                                      </p:cBhvr>
                                      <p:tavLst>
                                        <p:tav tm="0" fmla="#ppt_y-sin(pi*$)/81">
                                          <p:val>
                                            <p:fltVal val="0"/>
                                          </p:val>
                                        </p:tav>
                                        <p:tav tm="100000">
                                          <p:val>
                                            <p:fltVal val="1"/>
                                          </p:val>
                                        </p:tav>
                                      </p:tavLst>
                                    </p:anim>
                                    <p:animScale>
                                      <p:cBhvr>
                                        <p:cTn id="123" dur="13">
                                          <p:stCondLst>
                                            <p:cond delay="325"/>
                                          </p:stCondLst>
                                        </p:cTn>
                                        <p:tgtEl>
                                          <p:spTgt spid="415767"/>
                                        </p:tgtEl>
                                      </p:cBhvr>
                                      <p:to x="100000" y="60000"/>
                                    </p:animScale>
                                    <p:animScale>
                                      <p:cBhvr>
                                        <p:cTn id="124" dur="83" decel="50000">
                                          <p:stCondLst>
                                            <p:cond delay="338"/>
                                          </p:stCondLst>
                                        </p:cTn>
                                        <p:tgtEl>
                                          <p:spTgt spid="415767"/>
                                        </p:tgtEl>
                                      </p:cBhvr>
                                      <p:to x="100000" y="100000"/>
                                    </p:animScale>
                                    <p:animScale>
                                      <p:cBhvr>
                                        <p:cTn id="125" dur="13">
                                          <p:stCondLst>
                                            <p:cond delay="656"/>
                                          </p:stCondLst>
                                        </p:cTn>
                                        <p:tgtEl>
                                          <p:spTgt spid="415767"/>
                                        </p:tgtEl>
                                      </p:cBhvr>
                                      <p:to x="100000" y="80000"/>
                                    </p:animScale>
                                    <p:animScale>
                                      <p:cBhvr>
                                        <p:cTn id="126" dur="83" decel="50000">
                                          <p:stCondLst>
                                            <p:cond delay="669"/>
                                          </p:stCondLst>
                                        </p:cTn>
                                        <p:tgtEl>
                                          <p:spTgt spid="415767"/>
                                        </p:tgtEl>
                                      </p:cBhvr>
                                      <p:to x="100000" y="100000"/>
                                    </p:animScale>
                                    <p:animScale>
                                      <p:cBhvr>
                                        <p:cTn id="127" dur="13">
                                          <p:stCondLst>
                                            <p:cond delay="821"/>
                                          </p:stCondLst>
                                        </p:cTn>
                                        <p:tgtEl>
                                          <p:spTgt spid="415767"/>
                                        </p:tgtEl>
                                      </p:cBhvr>
                                      <p:to x="100000" y="90000"/>
                                    </p:animScale>
                                    <p:animScale>
                                      <p:cBhvr>
                                        <p:cTn id="128" dur="83" decel="50000">
                                          <p:stCondLst>
                                            <p:cond delay="834"/>
                                          </p:stCondLst>
                                        </p:cTn>
                                        <p:tgtEl>
                                          <p:spTgt spid="415767"/>
                                        </p:tgtEl>
                                      </p:cBhvr>
                                      <p:to x="100000" y="100000"/>
                                    </p:animScale>
                                    <p:animScale>
                                      <p:cBhvr>
                                        <p:cTn id="129" dur="13">
                                          <p:stCondLst>
                                            <p:cond delay="904"/>
                                          </p:stCondLst>
                                        </p:cTn>
                                        <p:tgtEl>
                                          <p:spTgt spid="415767"/>
                                        </p:tgtEl>
                                      </p:cBhvr>
                                      <p:to x="100000" y="95000"/>
                                    </p:animScale>
                                    <p:animScale>
                                      <p:cBhvr>
                                        <p:cTn id="130" dur="83" decel="50000">
                                          <p:stCondLst>
                                            <p:cond delay="917"/>
                                          </p:stCondLst>
                                        </p:cTn>
                                        <p:tgtEl>
                                          <p:spTgt spid="415767"/>
                                        </p:tgtEl>
                                      </p:cBhvr>
                                      <p:to x="100000" y="10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415771"/>
                                        </p:tgtEl>
                                        <p:attrNameLst>
                                          <p:attrName>style.visibility</p:attrName>
                                        </p:attrNameLst>
                                      </p:cBhvr>
                                      <p:to>
                                        <p:strVal val="visible"/>
                                      </p:to>
                                    </p:set>
                                    <p:animEffect transition="in" filter="fade">
                                      <p:cBhvr>
                                        <p:cTn id="135" dur="500"/>
                                        <p:tgtEl>
                                          <p:spTgt spid="415771"/>
                                        </p:tgtEl>
                                      </p:cBhvr>
                                    </p:animEffect>
                                    <p:anim calcmode="lin" valueType="num">
                                      <p:cBhvr>
                                        <p:cTn id="136" dur="500" fill="hold"/>
                                        <p:tgtEl>
                                          <p:spTgt spid="415771"/>
                                        </p:tgtEl>
                                        <p:attrNameLst>
                                          <p:attrName>ppt_x</p:attrName>
                                        </p:attrNameLst>
                                      </p:cBhvr>
                                      <p:tavLst>
                                        <p:tav tm="0">
                                          <p:val>
                                            <p:strVal val="#ppt_x"/>
                                          </p:val>
                                        </p:tav>
                                        <p:tav tm="100000">
                                          <p:val>
                                            <p:strVal val="#ppt_x"/>
                                          </p:val>
                                        </p:tav>
                                      </p:tavLst>
                                    </p:anim>
                                    <p:anim calcmode="lin" valueType="num">
                                      <p:cBhvr>
                                        <p:cTn id="137" dur="500" fill="hold"/>
                                        <p:tgtEl>
                                          <p:spTgt spid="415771"/>
                                        </p:tgtEl>
                                        <p:attrNameLst>
                                          <p:attrName>ppt_y</p:attrName>
                                        </p:attrNameLst>
                                      </p:cBhvr>
                                      <p:tavLst>
                                        <p:tav tm="0">
                                          <p:val>
                                            <p:strVal val="#ppt_y+.1"/>
                                          </p:val>
                                        </p:tav>
                                        <p:tav tm="100000">
                                          <p:val>
                                            <p:strVal val="#ppt_y"/>
                                          </p:val>
                                        </p:tav>
                                      </p:tavLst>
                                    </p:anim>
                                  </p:childTnLst>
                                </p:cTn>
                              </p:par>
                            </p:childTnLst>
                          </p:cTn>
                        </p:par>
                        <p:par>
                          <p:cTn id="138" fill="hold" nodeType="afterGroup">
                            <p:stCondLst>
                              <p:cond delay="500"/>
                            </p:stCondLst>
                            <p:childTnLst>
                              <p:par>
                                <p:cTn id="139" presetID="42" presetClass="entr" presetSubtype="0" fill="hold" grpId="0" nodeType="afterEffect">
                                  <p:stCondLst>
                                    <p:cond delay="0"/>
                                  </p:stCondLst>
                                  <p:childTnLst>
                                    <p:set>
                                      <p:cBhvr>
                                        <p:cTn id="140" dur="1" fill="hold">
                                          <p:stCondLst>
                                            <p:cond delay="0"/>
                                          </p:stCondLst>
                                        </p:cTn>
                                        <p:tgtEl>
                                          <p:spTgt spid="415772"/>
                                        </p:tgtEl>
                                        <p:attrNameLst>
                                          <p:attrName>style.visibility</p:attrName>
                                        </p:attrNameLst>
                                      </p:cBhvr>
                                      <p:to>
                                        <p:strVal val="visible"/>
                                      </p:to>
                                    </p:set>
                                    <p:animEffect transition="in" filter="fade">
                                      <p:cBhvr>
                                        <p:cTn id="141" dur="500"/>
                                        <p:tgtEl>
                                          <p:spTgt spid="415772"/>
                                        </p:tgtEl>
                                      </p:cBhvr>
                                    </p:animEffect>
                                    <p:anim calcmode="lin" valueType="num">
                                      <p:cBhvr>
                                        <p:cTn id="142" dur="500" fill="hold"/>
                                        <p:tgtEl>
                                          <p:spTgt spid="415772"/>
                                        </p:tgtEl>
                                        <p:attrNameLst>
                                          <p:attrName>ppt_x</p:attrName>
                                        </p:attrNameLst>
                                      </p:cBhvr>
                                      <p:tavLst>
                                        <p:tav tm="0">
                                          <p:val>
                                            <p:strVal val="#ppt_x"/>
                                          </p:val>
                                        </p:tav>
                                        <p:tav tm="100000">
                                          <p:val>
                                            <p:strVal val="#ppt_x"/>
                                          </p:val>
                                        </p:tav>
                                      </p:tavLst>
                                    </p:anim>
                                    <p:anim calcmode="lin" valueType="num">
                                      <p:cBhvr>
                                        <p:cTn id="143" dur="500" fill="hold"/>
                                        <p:tgtEl>
                                          <p:spTgt spid="415772"/>
                                        </p:tgtEl>
                                        <p:attrNameLst>
                                          <p:attrName>ppt_y</p:attrName>
                                        </p:attrNameLst>
                                      </p:cBhvr>
                                      <p:tavLst>
                                        <p:tav tm="0">
                                          <p:val>
                                            <p:strVal val="#ppt_y+.1"/>
                                          </p:val>
                                        </p:tav>
                                        <p:tav tm="100000">
                                          <p:val>
                                            <p:strVal val="#ppt_y"/>
                                          </p:val>
                                        </p:tav>
                                      </p:tavLst>
                                    </p:anim>
                                  </p:childTnLst>
                                </p:cTn>
                              </p:par>
                            </p:childTnLst>
                          </p:cTn>
                        </p:par>
                        <p:par>
                          <p:cTn id="144" fill="hold" nodeType="afterGroup">
                            <p:stCondLst>
                              <p:cond delay="1000"/>
                            </p:stCondLst>
                            <p:childTnLst>
                              <p:par>
                                <p:cTn id="145" presetID="42" presetClass="entr" presetSubtype="0" fill="hold" grpId="0" nodeType="afterEffect">
                                  <p:stCondLst>
                                    <p:cond delay="0"/>
                                  </p:stCondLst>
                                  <p:childTnLst>
                                    <p:set>
                                      <p:cBhvr>
                                        <p:cTn id="146" dur="1" fill="hold">
                                          <p:stCondLst>
                                            <p:cond delay="0"/>
                                          </p:stCondLst>
                                        </p:cTn>
                                        <p:tgtEl>
                                          <p:spTgt spid="415774"/>
                                        </p:tgtEl>
                                        <p:attrNameLst>
                                          <p:attrName>style.visibility</p:attrName>
                                        </p:attrNameLst>
                                      </p:cBhvr>
                                      <p:to>
                                        <p:strVal val="visible"/>
                                      </p:to>
                                    </p:set>
                                    <p:animEffect transition="in" filter="fade">
                                      <p:cBhvr>
                                        <p:cTn id="147" dur="500"/>
                                        <p:tgtEl>
                                          <p:spTgt spid="415774"/>
                                        </p:tgtEl>
                                      </p:cBhvr>
                                    </p:animEffect>
                                    <p:anim calcmode="lin" valueType="num">
                                      <p:cBhvr>
                                        <p:cTn id="148" dur="500" fill="hold"/>
                                        <p:tgtEl>
                                          <p:spTgt spid="415774"/>
                                        </p:tgtEl>
                                        <p:attrNameLst>
                                          <p:attrName>ppt_x</p:attrName>
                                        </p:attrNameLst>
                                      </p:cBhvr>
                                      <p:tavLst>
                                        <p:tav tm="0">
                                          <p:val>
                                            <p:strVal val="#ppt_x"/>
                                          </p:val>
                                        </p:tav>
                                        <p:tav tm="100000">
                                          <p:val>
                                            <p:strVal val="#ppt_x"/>
                                          </p:val>
                                        </p:tav>
                                      </p:tavLst>
                                    </p:anim>
                                    <p:anim calcmode="lin" valueType="num">
                                      <p:cBhvr>
                                        <p:cTn id="149" dur="500" fill="hold"/>
                                        <p:tgtEl>
                                          <p:spTgt spid="415774"/>
                                        </p:tgtEl>
                                        <p:attrNameLst>
                                          <p:attrName>ppt_y</p:attrName>
                                        </p:attrNameLst>
                                      </p:cBhvr>
                                      <p:tavLst>
                                        <p:tav tm="0">
                                          <p:val>
                                            <p:strVal val="#ppt_y+.1"/>
                                          </p:val>
                                        </p:tav>
                                        <p:tav tm="100000">
                                          <p:val>
                                            <p:strVal val="#ppt_y"/>
                                          </p:val>
                                        </p:tav>
                                      </p:tavLst>
                                    </p:anim>
                                  </p:childTnLst>
                                </p:cTn>
                              </p:par>
                            </p:childTnLst>
                          </p:cTn>
                        </p:par>
                        <p:par>
                          <p:cTn id="150" fill="hold" nodeType="afterGroup">
                            <p:stCondLst>
                              <p:cond delay="1500"/>
                            </p:stCondLst>
                            <p:childTnLst>
                              <p:par>
                                <p:cTn id="151" presetID="42" presetClass="entr" presetSubtype="0" fill="hold" grpId="0" nodeType="afterEffect">
                                  <p:stCondLst>
                                    <p:cond delay="0"/>
                                  </p:stCondLst>
                                  <p:childTnLst>
                                    <p:set>
                                      <p:cBhvr>
                                        <p:cTn id="152" dur="1" fill="hold">
                                          <p:stCondLst>
                                            <p:cond delay="0"/>
                                          </p:stCondLst>
                                        </p:cTn>
                                        <p:tgtEl>
                                          <p:spTgt spid="415775"/>
                                        </p:tgtEl>
                                        <p:attrNameLst>
                                          <p:attrName>style.visibility</p:attrName>
                                        </p:attrNameLst>
                                      </p:cBhvr>
                                      <p:to>
                                        <p:strVal val="visible"/>
                                      </p:to>
                                    </p:set>
                                    <p:animEffect transition="in" filter="fade">
                                      <p:cBhvr>
                                        <p:cTn id="153" dur="500"/>
                                        <p:tgtEl>
                                          <p:spTgt spid="415775"/>
                                        </p:tgtEl>
                                      </p:cBhvr>
                                    </p:animEffect>
                                    <p:anim calcmode="lin" valueType="num">
                                      <p:cBhvr>
                                        <p:cTn id="154" dur="500" fill="hold"/>
                                        <p:tgtEl>
                                          <p:spTgt spid="415775"/>
                                        </p:tgtEl>
                                        <p:attrNameLst>
                                          <p:attrName>ppt_x</p:attrName>
                                        </p:attrNameLst>
                                      </p:cBhvr>
                                      <p:tavLst>
                                        <p:tav tm="0">
                                          <p:val>
                                            <p:strVal val="#ppt_x"/>
                                          </p:val>
                                        </p:tav>
                                        <p:tav tm="100000">
                                          <p:val>
                                            <p:strVal val="#ppt_x"/>
                                          </p:val>
                                        </p:tav>
                                      </p:tavLst>
                                    </p:anim>
                                    <p:anim calcmode="lin" valueType="num">
                                      <p:cBhvr>
                                        <p:cTn id="155" dur="500" fill="hold"/>
                                        <p:tgtEl>
                                          <p:spTgt spid="415775"/>
                                        </p:tgtEl>
                                        <p:attrNameLst>
                                          <p:attrName>ppt_y</p:attrName>
                                        </p:attrNameLst>
                                      </p:cBhvr>
                                      <p:tavLst>
                                        <p:tav tm="0">
                                          <p:val>
                                            <p:strVal val="#ppt_y+.1"/>
                                          </p:val>
                                        </p:tav>
                                        <p:tav tm="100000">
                                          <p:val>
                                            <p:strVal val="#ppt_y"/>
                                          </p:val>
                                        </p:tav>
                                      </p:tavLst>
                                    </p:anim>
                                  </p:childTnLst>
                                </p:cTn>
                              </p:par>
                            </p:childTnLst>
                          </p:cTn>
                        </p:par>
                        <p:par>
                          <p:cTn id="156" fill="hold" nodeType="afterGroup">
                            <p:stCondLst>
                              <p:cond delay="2000"/>
                            </p:stCondLst>
                            <p:childTnLst>
                              <p:par>
                                <p:cTn id="157" presetID="19" presetClass="entr" presetSubtype="10" fill="hold" grpId="0" nodeType="afterEffect">
                                  <p:stCondLst>
                                    <p:cond delay="0"/>
                                  </p:stCondLst>
                                  <p:childTnLst>
                                    <p:set>
                                      <p:cBhvr>
                                        <p:cTn id="158" dur="1" fill="hold">
                                          <p:stCondLst>
                                            <p:cond delay="0"/>
                                          </p:stCondLst>
                                        </p:cTn>
                                        <p:tgtEl>
                                          <p:spTgt spid="415773"/>
                                        </p:tgtEl>
                                        <p:attrNameLst>
                                          <p:attrName>style.visibility</p:attrName>
                                        </p:attrNameLst>
                                      </p:cBhvr>
                                      <p:to>
                                        <p:strVal val="visible"/>
                                      </p:to>
                                    </p:set>
                                    <p:anim calcmode="lin" valueType="num">
                                      <p:cBhvr>
                                        <p:cTn id="159" dur="1000" fill="hold"/>
                                        <p:tgtEl>
                                          <p:spTgt spid="415773"/>
                                        </p:tgtEl>
                                        <p:attrNameLst>
                                          <p:attrName>ppt_w</p:attrName>
                                        </p:attrNameLst>
                                      </p:cBhvr>
                                      <p:tavLst>
                                        <p:tav tm="0" fmla="#ppt_w*sin(2.5*pi*$)">
                                          <p:val>
                                            <p:fltVal val="0"/>
                                          </p:val>
                                        </p:tav>
                                        <p:tav tm="100000">
                                          <p:val>
                                            <p:fltVal val="1"/>
                                          </p:val>
                                        </p:tav>
                                      </p:tavLst>
                                    </p:anim>
                                    <p:anim calcmode="lin" valueType="num">
                                      <p:cBhvr>
                                        <p:cTn id="160" dur="1000" fill="hold"/>
                                        <p:tgtEl>
                                          <p:spTgt spid="415773"/>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415776"/>
                                        </p:tgtEl>
                                        <p:attrNameLst>
                                          <p:attrName>style.visibility</p:attrName>
                                        </p:attrNameLst>
                                      </p:cBhvr>
                                      <p:to>
                                        <p:strVal val="visible"/>
                                      </p:to>
                                    </p:set>
                                    <p:animEffect transition="in" filter="wipe(down)">
                                      <p:cBhvr>
                                        <p:cTn id="165" dur="290">
                                          <p:stCondLst>
                                            <p:cond delay="0"/>
                                          </p:stCondLst>
                                        </p:cTn>
                                        <p:tgtEl>
                                          <p:spTgt spid="415776"/>
                                        </p:tgtEl>
                                      </p:cBhvr>
                                    </p:animEffect>
                                    <p:anim calcmode="lin" valueType="num">
                                      <p:cBhvr>
                                        <p:cTn id="166" dur="911" tmFilter="0,0; 0.14,0.36; 0.43,0.73; 0.71,0.91; 1.0,1.0">
                                          <p:stCondLst>
                                            <p:cond delay="0"/>
                                          </p:stCondLst>
                                        </p:cTn>
                                        <p:tgtEl>
                                          <p:spTgt spid="415776"/>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415776"/>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415776"/>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415776"/>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415776"/>
                                        </p:tgtEl>
                                        <p:attrNameLst>
                                          <p:attrName>ppt_y</p:attrName>
                                        </p:attrNameLst>
                                      </p:cBhvr>
                                      <p:tavLst>
                                        <p:tav tm="0" fmla="#ppt_y-sin(pi*$)/81">
                                          <p:val>
                                            <p:fltVal val="0"/>
                                          </p:val>
                                        </p:tav>
                                        <p:tav tm="100000">
                                          <p:val>
                                            <p:fltVal val="1"/>
                                          </p:val>
                                        </p:tav>
                                      </p:tavLst>
                                    </p:anim>
                                    <p:animScale>
                                      <p:cBhvr>
                                        <p:cTn id="171" dur="13">
                                          <p:stCondLst>
                                            <p:cond delay="325"/>
                                          </p:stCondLst>
                                        </p:cTn>
                                        <p:tgtEl>
                                          <p:spTgt spid="415776"/>
                                        </p:tgtEl>
                                      </p:cBhvr>
                                      <p:to x="100000" y="60000"/>
                                    </p:animScale>
                                    <p:animScale>
                                      <p:cBhvr>
                                        <p:cTn id="172" dur="83" decel="50000">
                                          <p:stCondLst>
                                            <p:cond delay="338"/>
                                          </p:stCondLst>
                                        </p:cTn>
                                        <p:tgtEl>
                                          <p:spTgt spid="415776"/>
                                        </p:tgtEl>
                                      </p:cBhvr>
                                      <p:to x="100000" y="100000"/>
                                    </p:animScale>
                                    <p:animScale>
                                      <p:cBhvr>
                                        <p:cTn id="173" dur="13">
                                          <p:stCondLst>
                                            <p:cond delay="656"/>
                                          </p:stCondLst>
                                        </p:cTn>
                                        <p:tgtEl>
                                          <p:spTgt spid="415776"/>
                                        </p:tgtEl>
                                      </p:cBhvr>
                                      <p:to x="100000" y="80000"/>
                                    </p:animScale>
                                    <p:animScale>
                                      <p:cBhvr>
                                        <p:cTn id="174" dur="83" decel="50000">
                                          <p:stCondLst>
                                            <p:cond delay="669"/>
                                          </p:stCondLst>
                                        </p:cTn>
                                        <p:tgtEl>
                                          <p:spTgt spid="415776"/>
                                        </p:tgtEl>
                                      </p:cBhvr>
                                      <p:to x="100000" y="100000"/>
                                    </p:animScale>
                                    <p:animScale>
                                      <p:cBhvr>
                                        <p:cTn id="175" dur="13">
                                          <p:stCondLst>
                                            <p:cond delay="821"/>
                                          </p:stCondLst>
                                        </p:cTn>
                                        <p:tgtEl>
                                          <p:spTgt spid="415776"/>
                                        </p:tgtEl>
                                      </p:cBhvr>
                                      <p:to x="100000" y="90000"/>
                                    </p:animScale>
                                    <p:animScale>
                                      <p:cBhvr>
                                        <p:cTn id="176" dur="83" decel="50000">
                                          <p:stCondLst>
                                            <p:cond delay="834"/>
                                          </p:stCondLst>
                                        </p:cTn>
                                        <p:tgtEl>
                                          <p:spTgt spid="415776"/>
                                        </p:tgtEl>
                                      </p:cBhvr>
                                      <p:to x="100000" y="100000"/>
                                    </p:animScale>
                                    <p:animScale>
                                      <p:cBhvr>
                                        <p:cTn id="177" dur="13">
                                          <p:stCondLst>
                                            <p:cond delay="904"/>
                                          </p:stCondLst>
                                        </p:cTn>
                                        <p:tgtEl>
                                          <p:spTgt spid="415776"/>
                                        </p:tgtEl>
                                      </p:cBhvr>
                                      <p:to x="100000" y="95000"/>
                                    </p:animScale>
                                    <p:animScale>
                                      <p:cBhvr>
                                        <p:cTn id="178" dur="83" decel="50000">
                                          <p:stCondLst>
                                            <p:cond delay="917"/>
                                          </p:stCondLst>
                                        </p:cTn>
                                        <p:tgtEl>
                                          <p:spTgt spid="415776"/>
                                        </p:tgtEl>
                                      </p:cBhvr>
                                      <p:to x="100000" y="100000"/>
                                    </p:animScale>
                                  </p:childTnLst>
                                </p:cTn>
                              </p:par>
                            </p:childTnLst>
                          </p:cTn>
                        </p:par>
                        <p:par>
                          <p:cTn id="179" fill="hold" nodeType="afterGroup">
                            <p:stCondLst>
                              <p:cond delay="1000"/>
                            </p:stCondLst>
                            <p:childTnLst>
                              <p:par>
                                <p:cTn id="180" presetID="19" presetClass="entr" presetSubtype="10" fill="hold" grpId="0" nodeType="afterEffect">
                                  <p:stCondLst>
                                    <p:cond delay="0"/>
                                  </p:stCondLst>
                                  <p:childTnLst>
                                    <p:set>
                                      <p:cBhvr>
                                        <p:cTn id="181" dur="1" fill="hold">
                                          <p:stCondLst>
                                            <p:cond delay="0"/>
                                          </p:stCondLst>
                                        </p:cTn>
                                        <p:tgtEl>
                                          <p:spTgt spid="415782"/>
                                        </p:tgtEl>
                                        <p:attrNameLst>
                                          <p:attrName>style.visibility</p:attrName>
                                        </p:attrNameLst>
                                      </p:cBhvr>
                                      <p:to>
                                        <p:strVal val="visible"/>
                                      </p:to>
                                    </p:set>
                                    <p:anim calcmode="lin" valueType="num">
                                      <p:cBhvr>
                                        <p:cTn id="182" dur="1000" fill="hold"/>
                                        <p:tgtEl>
                                          <p:spTgt spid="415782"/>
                                        </p:tgtEl>
                                        <p:attrNameLst>
                                          <p:attrName>ppt_w</p:attrName>
                                        </p:attrNameLst>
                                      </p:cBhvr>
                                      <p:tavLst>
                                        <p:tav tm="0" fmla="#ppt_w*sin(2.5*pi*$)">
                                          <p:val>
                                            <p:fltVal val="0"/>
                                          </p:val>
                                        </p:tav>
                                        <p:tav tm="100000">
                                          <p:val>
                                            <p:fltVal val="1"/>
                                          </p:val>
                                        </p:tav>
                                      </p:tavLst>
                                    </p:anim>
                                    <p:anim calcmode="lin" valueType="num">
                                      <p:cBhvr>
                                        <p:cTn id="183" dur="1000" fill="hold"/>
                                        <p:tgtEl>
                                          <p:spTgt spid="415782"/>
                                        </p:tgtEl>
                                        <p:attrNameLst>
                                          <p:attrName>ppt_h</p:attrName>
                                        </p:attrNameLst>
                                      </p:cBhvr>
                                      <p:tavLst>
                                        <p:tav tm="0">
                                          <p:val>
                                            <p:strVal val="#ppt_h"/>
                                          </p:val>
                                        </p:tav>
                                        <p:tav tm="100000">
                                          <p:val>
                                            <p:strVal val="#ppt_h"/>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6" presetClass="entr" presetSubtype="0" fill="hold" grpId="0" nodeType="clickEffect">
                                  <p:stCondLst>
                                    <p:cond delay="0"/>
                                  </p:stCondLst>
                                  <p:childTnLst>
                                    <p:set>
                                      <p:cBhvr>
                                        <p:cTn id="187" dur="1" fill="hold">
                                          <p:stCondLst>
                                            <p:cond delay="0"/>
                                          </p:stCondLst>
                                        </p:cTn>
                                        <p:tgtEl>
                                          <p:spTgt spid="415777"/>
                                        </p:tgtEl>
                                        <p:attrNameLst>
                                          <p:attrName>style.visibility</p:attrName>
                                        </p:attrNameLst>
                                      </p:cBhvr>
                                      <p:to>
                                        <p:strVal val="visible"/>
                                      </p:to>
                                    </p:set>
                                    <p:animEffect transition="in" filter="wipe(down)">
                                      <p:cBhvr>
                                        <p:cTn id="188" dur="290">
                                          <p:stCondLst>
                                            <p:cond delay="0"/>
                                          </p:stCondLst>
                                        </p:cTn>
                                        <p:tgtEl>
                                          <p:spTgt spid="415777"/>
                                        </p:tgtEl>
                                      </p:cBhvr>
                                    </p:animEffect>
                                    <p:anim calcmode="lin" valueType="num">
                                      <p:cBhvr>
                                        <p:cTn id="189" dur="911" tmFilter="0,0; 0.14,0.36; 0.43,0.73; 0.71,0.91; 1.0,1.0">
                                          <p:stCondLst>
                                            <p:cond delay="0"/>
                                          </p:stCondLst>
                                        </p:cTn>
                                        <p:tgtEl>
                                          <p:spTgt spid="415777"/>
                                        </p:tgtEl>
                                        <p:attrNameLst>
                                          <p:attrName>ppt_x</p:attrName>
                                        </p:attrNameLst>
                                      </p:cBhvr>
                                      <p:tavLst>
                                        <p:tav tm="0">
                                          <p:val>
                                            <p:strVal val="#ppt_x-0.25"/>
                                          </p:val>
                                        </p:tav>
                                        <p:tav tm="100000">
                                          <p:val>
                                            <p:strVal val="#ppt_x"/>
                                          </p:val>
                                        </p:tav>
                                      </p:tavLst>
                                    </p:anim>
                                    <p:anim calcmode="lin" valueType="num">
                                      <p:cBhvr>
                                        <p:cTn id="190" dur="332" tmFilter="0.0,0.0; 0.25,0.07; 0.50,0.2; 0.75,0.467; 1.0,1.0">
                                          <p:stCondLst>
                                            <p:cond delay="0"/>
                                          </p:stCondLst>
                                        </p:cTn>
                                        <p:tgtEl>
                                          <p:spTgt spid="415777"/>
                                        </p:tgtEl>
                                        <p:attrNameLst>
                                          <p:attrName>ppt_y</p:attrName>
                                        </p:attrNameLst>
                                      </p:cBhvr>
                                      <p:tavLst>
                                        <p:tav tm="0" fmla="#ppt_y-sin(pi*$)/3">
                                          <p:val>
                                            <p:fltVal val="0.5"/>
                                          </p:val>
                                        </p:tav>
                                        <p:tav tm="100000">
                                          <p:val>
                                            <p:fltVal val="1"/>
                                          </p:val>
                                        </p:tav>
                                      </p:tavLst>
                                    </p:anim>
                                    <p:anim calcmode="lin" valueType="num">
                                      <p:cBhvr>
                                        <p:cTn id="191" dur="332" tmFilter="0, 0; 0.125,0.2665; 0.25,0.4; 0.375,0.465; 0.5,0.5;  0.625,0.535; 0.75,0.6; 0.875,0.7335; 1,1">
                                          <p:stCondLst>
                                            <p:cond delay="332"/>
                                          </p:stCondLst>
                                        </p:cTn>
                                        <p:tgtEl>
                                          <p:spTgt spid="415777"/>
                                        </p:tgtEl>
                                        <p:attrNameLst>
                                          <p:attrName>ppt_y</p:attrName>
                                        </p:attrNameLst>
                                      </p:cBhvr>
                                      <p:tavLst>
                                        <p:tav tm="0" fmla="#ppt_y-sin(pi*$)/9">
                                          <p:val>
                                            <p:fltVal val="0"/>
                                          </p:val>
                                        </p:tav>
                                        <p:tav tm="100000">
                                          <p:val>
                                            <p:fltVal val="1"/>
                                          </p:val>
                                        </p:tav>
                                      </p:tavLst>
                                    </p:anim>
                                    <p:anim calcmode="lin" valueType="num">
                                      <p:cBhvr>
                                        <p:cTn id="192" dur="166" tmFilter="0, 0; 0.125,0.2665; 0.25,0.4; 0.375,0.465; 0.5,0.5;  0.625,0.535; 0.75,0.6; 0.875,0.7335; 1,1">
                                          <p:stCondLst>
                                            <p:cond delay="662"/>
                                          </p:stCondLst>
                                        </p:cTn>
                                        <p:tgtEl>
                                          <p:spTgt spid="415777"/>
                                        </p:tgtEl>
                                        <p:attrNameLst>
                                          <p:attrName>ppt_y</p:attrName>
                                        </p:attrNameLst>
                                      </p:cBhvr>
                                      <p:tavLst>
                                        <p:tav tm="0" fmla="#ppt_y-sin(pi*$)/27">
                                          <p:val>
                                            <p:fltVal val="0"/>
                                          </p:val>
                                        </p:tav>
                                        <p:tav tm="100000">
                                          <p:val>
                                            <p:fltVal val="1"/>
                                          </p:val>
                                        </p:tav>
                                      </p:tavLst>
                                    </p:anim>
                                    <p:anim calcmode="lin" valueType="num">
                                      <p:cBhvr>
                                        <p:cTn id="193" dur="82" tmFilter="0, 0; 0.125,0.2665; 0.25,0.4; 0.375,0.465; 0.5,0.5;  0.625,0.535; 0.75,0.6; 0.875,0.7335; 1,1">
                                          <p:stCondLst>
                                            <p:cond delay="828"/>
                                          </p:stCondLst>
                                        </p:cTn>
                                        <p:tgtEl>
                                          <p:spTgt spid="415777"/>
                                        </p:tgtEl>
                                        <p:attrNameLst>
                                          <p:attrName>ppt_y</p:attrName>
                                        </p:attrNameLst>
                                      </p:cBhvr>
                                      <p:tavLst>
                                        <p:tav tm="0" fmla="#ppt_y-sin(pi*$)/81">
                                          <p:val>
                                            <p:fltVal val="0"/>
                                          </p:val>
                                        </p:tav>
                                        <p:tav tm="100000">
                                          <p:val>
                                            <p:fltVal val="1"/>
                                          </p:val>
                                        </p:tav>
                                      </p:tavLst>
                                    </p:anim>
                                    <p:animScale>
                                      <p:cBhvr>
                                        <p:cTn id="194" dur="13">
                                          <p:stCondLst>
                                            <p:cond delay="325"/>
                                          </p:stCondLst>
                                        </p:cTn>
                                        <p:tgtEl>
                                          <p:spTgt spid="415777"/>
                                        </p:tgtEl>
                                      </p:cBhvr>
                                      <p:to x="100000" y="60000"/>
                                    </p:animScale>
                                    <p:animScale>
                                      <p:cBhvr>
                                        <p:cTn id="195" dur="83" decel="50000">
                                          <p:stCondLst>
                                            <p:cond delay="338"/>
                                          </p:stCondLst>
                                        </p:cTn>
                                        <p:tgtEl>
                                          <p:spTgt spid="415777"/>
                                        </p:tgtEl>
                                      </p:cBhvr>
                                      <p:to x="100000" y="100000"/>
                                    </p:animScale>
                                    <p:animScale>
                                      <p:cBhvr>
                                        <p:cTn id="196" dur="13">
                                          <p:stCondLst>
                                            <p:cond delay="656"/>
                                          </p:stCondLst>
                                        </p:cTn>
                                        <p:tgtEl>
                                          <p:spTgt spid="415777"/>
                                        </p:tgtEl>
                                      </p:cBhvr>
                                      <p:to x="100000" y="80000"/>
                                    </p:animScale>
                                    <p:animScale>
                                      <p:cBhvr>
                                        <p:cTn id="197" dur="83" decel="50000">
                                          <p:stCondLst>
                                            <p:cond delay="669"/>
                                          </p:stCondLst>
                                        </p:cTn>
                                        <p:tgtEl>
                                          <p:spTgt spid="415777"/>
                                        </p:tgtEl>
                                      </p:cBhvr>
                                      <p:to x="100000" y="100000"/>
                                    </p:animScale>
                                    <p:animScale>
                                      <p:cBhvr>
                                        <p:cTn id="198" dur="13">
                                          <p:stCondLst>
                                            <p:cond delay="821"/>
                                          </p:stCondLst>
                                        </p:cTn>
                                        <p:tgtEl>
                                          <p:spTgt spid="415777"/>
                                        </p:tgtEl>
                                      </p:cBhvr>
                                      <p:to x="100000" y="90000"/>
                                    </p:animScale>
                                    <p:animScale>
                                      <p:cBhvr>
                                        <p:cTn id="199" dur="83" decel="50000">
                                          <p:stCondLst>
                                            <p:cond delay="834"/>
                                          </p:stCondLst>
                                        </p:cTn>
                                        <p:tgtEl>
                                          <p:spTgt spid="415777"/>
                                        </p:tgtEl>
                                      </p:cBhvr>
                                      <p:to x="100000" y="100000"/>
                                    </p:animScale>
                                    <p:animScale>
                                      <p:cBhvr>
                                        <p:cTn id="200" dur="13">
                                          <p:stCondLst>
                                            <p:cond delay="904"/>
                                          </p:stCondLst>
                                        </p:cTn>
                                        <p:tgtEl>
                                          <p:spTgt spid="415777"/>
                                        </p:tgtEl>
                                      </p:cBhvr>
                                      <p:to x="100000" y="95000"/>
                                    </p:animScale>
                                    <p:animScale>
                                      <p:cBhvr>
                                        <p:cTn id="201" dur="83" decel="50000">
                                          <p:stCondLst>
                                            <p:cond delay="917"/>
                                          </p:stCondLst>
                                        </p:cTn>
                                        <p:tgtEl>
                                          <p:spTgt spid="415777"/>
                                        </p:tgtEl>
                                      </p:cBhvr>
                                      <p:to x="100000" y="100000"/>
                                    </p:animScale>
                                  </p:childTnLst>
                                </p:cTn>
                              </p:par>
                            </p:childTnLst>
                          </p:cTn>
                        </p:par>
                        <p:par>
                          <p:cTn id="202" fill="hold" nodeType="afterGroup">
                            <p:stCondLst>
                              <p:cond delay="1000"/>
                            </p:stCondLst>
                            <p:childTnLst>
                              <p:par>
                                <p:cTn id="203" presetID="19" presetClass="entr" presetSubtype="10" fill="hold" grpId="0" nodeType="afterEffect">
                                  <p:stCondLst>
                                    <p:cond delay="0"/>
                                  </p:stCondLst>
                                  <p:childTnLst>
                                    <p:set>
                                      <p:cBhvr>
                                        <p:cTn id="204" dur="1" fill="hold">
                                          <p:stCondLst>
                                            <p:cond delay="0"/>
                                          </p:stCondLst>
                                        </p:cTn>
                                        <p:tgtEl>
                                          <p:spTgt spid="415783"/>
                                        </p:tgtEl>
                                        <p:attrNameLst>
                                          <p:attrName>style.visibility</p:attrName>
                                        </p:attrNameLst>
                                      </p:cBhvr>
                                      <p:to>
                                        <p:strVal val="visible"/>
                                      </p:to>
                                    </p:set>
                                    <p:anim calcmode="lin" valueType="num">
                                      <p:cBhvr>
                                        <p:cTn id="205" dur="1000" fill="hold"/>
                                        <p:tgtEl>
                                          <p:spTgt spid="415783"/>
                                        </p:tgtEl>
                                        <p:attrNameLst>
                                          <p:attrName>ppt_w</p:attrName>
                                        </p:attrNameLst>
                                      </p:cBhvr>
                                      <p:tavLst>
                                        <p:tav tm="0" fmla="#ppt_w*sin(2.5*pi*$)">
                                          <p:val>
                                            <p:fltVal val="0"/>
                                          </p:val>
                                        </p:tav>
                                        <p:tav tm="100000">
                                          <p:val>
                                            <p:fltVal val="1"/>
                                          </p:val>
                                        </p:tav>
                                      </p:tavLst>
                                    </p:anim>
                                    <p:anim calcmode="lin" valueType="num">
                                      <p:cBhvr>
                                        <p:cTn id="206" dur="1000" fill="hold"/>
                                        <p:tgtEl>
                                          <p:spTgt spid="41578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6" presetClass="entr" presetSubtype="0" fill="hold" grpId="0" nodeType="clickEffect">
                                  <p:stCondLst>
                                    <p:cond delay="0"/>
                                  </p:stCondLst>
                                  <p:childTnLst>
                                    <p:set>
                                      <p:cBhvr>
                                        <p:cTn id="210" dur="1" fill="hold">
                                          <p:stCondLst>
                                            <p:cond delay="0"/>
                                          </p:stCondLst>
                                        </p:cTn>
                                        <p:tgtEl>
                                          <p:spTgt spid="415778"/>
                                        </p:tgtEl>
                                        <p:attrNameLst>
                                          <p:attrName>style.visibility</p:attrName>
                                        </p:attrNameLst>
                                      </p:cBhvr>
                                      <p:to>
                                        <p:strVal val="visible"/>
                                      </p:to>
                                    </p:set>
                                    <p:animEffect transition="in" filter="wipe(down)">
                                      <p:cBhvr>
                                        <p:cTn id="211" dur="290">
                                          <p:stCondLst>
                                            <p:cond delay="0"/>
                                          </p:stCondLst>
                                        </p:cTn>
                                        <p:tgtEl>
                                          <p:spTgt spid="415778"/>
                                        </p:tgtEl>
                                      </p:cBhvr>
                                    </p:animEffect>
                                    <p:anim calcmode="lin" valueType="num">
                                      <p:cBhvr>
                                        <p:cTn id="212" dur="911" tmFilter="0,0; 0.14,0.36; 0.43,0.73; 0.71,0.91; 1.0,1.0">
                                          <p:stCondLst>
                                            <p:cond delay="0"/>
                                          </p:stCondLst>
                                        </p:cTn>
                                        <p:tgtEl>
                                          <p:spTgt spid="415778"/>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415778"/>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415778"/>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415778"/>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415778"/>
                                        </p:tgtEl>
                                        <p:attrNameLst>
                                          <p:attrName>ppt_y</p:attrName>
                                        </p:attrNameLst>
                                      </p:cBhvr>
                                      <p:tavLst>
                                        <p:tav tm="0" fmla="#ppt_y-sin(pi*$)/81">
                                          <p:val>
                                            <p:fltVal val="0"/>
                                          </p:val>
                                        </p:tav>
                                        <p:tav tm="100000">
                                          <p:val>
                                            <p:fltVal val="1"/>
                                          </p:val>
                                        </p:tav>
                                      </p:tavLst>
                                    </p:anim>
                                    <p:animScale>
                                      <p:cBhvr>
                                        <p:cTn id="217" dur="13">
                                          <p:stCondLst>
                                            <p:cond delay="325"/>
                                          </p:stCondLst>
                                        </p:cTn>
                                        <p:tgtEl>
                                          <p:spTgt spid="415778"/>
                                        </p:tgtEl>
                                      </p:cBhvr>
                                      <p:to x="100000" y="60000"/>
                                    </p:animScale>
                                    <p:animScale>
                                      <p:cBhvr>
                                        <p:cTn id="218" dur="83" decel="50000">
                                          <p:stCondLst>
                                            <p:cond delay="338"/>
                                          </p:stCondLst>
                                        </p:cTn>
                                        <p:tgtEl>
                                          <p:spTgt spid="415778"/>
                                        </p:tgtEl>
                                      </p:cBhvr>
                                      <p:to x="100000" y="100000"/>
                                    </p:animScale>
                                    <p:animScale>
                                      <p:cBhvr>
                                        <p:cTn id="219" dur="13">
                                          <p:stCondLst>
                                            <p:cond delay="656"/>
                                          </p:stCondLst>
                                        </p:cTn>
                                        <p:tgtEl>
                                          <p:spTgt spid="415778"/>
                                        </p:tgtEl>
                                      </p:cBhvr>
                                      <p:to x="100000" y="80000"/>
                                    </p:animScale>
                                    <p:animScale>
                                      <p:cBhvr>
                                        <p:cTn id="220" dur="83" decel="50000">
                                          <p:stCondLst>
                                            <p:cond delay="669"/>
                                          </p:stCondLst>
                                        </p:cTn>
                                        <p:tgtEl>
                                          <p:spTgt spid="415778"/>
                                        </p:tgtEl>
                                      </p:cBhvr>
                                      <p:to x="100000" y="100000"/>
                                    </p:animScale>
                                    <p:animScale>
                                      <p:cBhvr>
                                        <p:cTn id="221" dur="13">
                                          <p:stCondLst>
                                            <p:cond delay="821"/>
                                          </p:stCondLst>
                                        </p:cTn>
                                        <p:tgtEl>
                                          <p:spTgt spid="415778"/>
                                        </p:tgtEl>
                                      </p:cBhvr>
                                      <p:to x="100000" y="90000"/>
                                    </p:animScale>
                                    <p:animScale>
                                      <p:cBhvr>
                                        <p:cTn id="222" dur="83" decel="50000">
                                          <p:stCondLst>
                                            <p:cond delay="834"/>
                                          </p:stCondLst>
                                        </p:cTn>
                                        <p:tgtEl>
                                          <p:spTgt spid="415778"/>
                                        </p:tgtEl>
                                      </p:cBhvr>
                                      <p:to x="100000" y="100000"/>
                                    </p:animScale>
                                    <p:animScale>
                                      <p:cBhvr>
                                        <p:cTn id="223" dur="13">
                                          <p:stCondLst>
                                            <p:cond delay="904"/>
                                          </p:stCondLst>
                                        </p:cTn>
                                        <p:tgtEl>
                                          <p:spTgt spid="415778"/>
                                        </p:tgtEl>
                                      </p:cBhvr>
                                      <p:to x="100000" y="95000"/>
                                    </p:animScale>
                                    <p:animScale>
                                      <p:cBhvr>
                                        <p:cTn id="224" dur="83" decel="50000">
                                          <p:stCondLst>
                                            <p:cond delay="917"/>
                                          </p:stCondLst>
                                        </p:cTn>
                                        <p:tgtEl>
                                          <p:spTgt spid="415778"/>
                                        </p:tgtEl>
                                      </p:cBhvr>
                                      <p:to x="100000" y="100000"/>
                                    </p:animScale>
                                  </p:childTnLst>
                                </p:cTn>
                              </p:par>
                            </p:childTnLst>
                          </p:cTn>
                        </p:par>
                      </p:childTnLst>
                    </p:cTn>
                  </p:par>
                  <p:par>
                    <p:cTn id="225" fill="hold" nodeType="clickPar">
                      <p:stCondLst>
                        <p:cond delay="indefinite"/>
                      </p:stCondLst>
                      <p:childTnLst>
                        <p:par>
                          <p:cTn id="226" fill="hold" nodeType="withGroup">
                            <p:stCondLst>
                              <p:cond delay="0"/>
                            </p:stCondLst>
                            <p:childTnLst>
                              <p:par>
                                <p:cTn id="227" presetID="42" presetClass="entr" presetSubtype="0" fill="hold" grpId="0" nodeType="clickEffect">
                                  <p:stCondLst>
                                    <p:cond delay="0"/>
                                  </p:stCondLst>
                                  <p:childTnLst>
                                    <p:set>
                                      <p:cBhvr>
                                        <p:cTn id="228" dur="1" fill="hold">
                                          <p:stCondLst>
                                            <p:cond delay="0"/>
                                          </p:stCondLst>
                                        </p:cTn>
                                        <p:tgtEl>
                                          <p:spTgt spid="415784"/>
                                        </p:tgtEl>
                                        <p:attrNameLst>
                                          <p:attrName>style.visibility</p:attrName>
                                        </p:attrNameLst>
                                      </p:cBhvr>
                                      <p:to>
                                        <p:strVal val="visible"/>
                                      </p:to>
                                    </p:set>
                                    <p:animEffect transition="in" filter="fade">
                                      <p:cBhvr>
                                        <p:cTn id="229" dur="1000"/>
                                        <p:tgtEl>
                                          <p:spTgt spid="415784"/>
                                        </p:tgtEl>
                                      </p:cBhvr>
                                    </p:animEffect>
                                    <p:anim calcmode="lin" valueType="num">
                                      <p:cBhvr>
                                        <p:cTn id="230" dur="1000" fill="hold"/>
                                        <p:tgtEl>
                                          <p:spTgt spid="415784"/>
                                        </p:tgtEl>
                                        <p:attrNameLst>
                                          <p:attrName>ppt_x</p:attrName>
                                        </p:attrNameLst>
                                      </p:cBhvr>
                                      <p:tavLst>
                                        <p:tav tm="0">
                                          <p:val>
                                            <p:strVal val="#ppt_x"/>
                                          </p:val>
                                        </p:tav>
                                        <p:tav tm="100000">
                                          <p:val>
                                            <p:strVal val="#ppt_x"/>
                                          </p:val>
                                        </p:tav>
                                      </p:tavLst>
                                    </p:anim>
                                    <p:anim calcmode="lin" valueType="num">
                                      <p:cBhvr>
                                        <p:cTn id="231" dur="1000" fill="hold"/>
                                        <p:tgtEl>
                                          <p:spTgt spid="415784"/>
                                        </p:tgtEl>
                                        <p:attrNameLst>
                                          <p:attrName>ppt_y</p:attrName>
                                        </p:attrNameLst>
                                      </p:cBhvr>
                                      <p:tavLst>
                                        <p:tav tm="0">
                                          <p:val>
                                            <p:strVal val="#ppt_y+.1"/>
                                          </p:val>
                                        </p:tav>
                                        <p:tav tm="100000">
                                          <p:val>
                                            <p:strVal val="#ppt_y"/>
                                          </p:val>
                                        </p:tav>
                                      </p:tavLst>
                                    </p:anim>
                                  </p:childTnLst>
                                </p:cTn>
                              </p:par>
                              <p:par>
                                <p:cTn id="232" presetID="19" presetClass="entr" presetSubtype="10" fill="hold" grpId="0" nodeType="withEffect">
                                  <p:stCondLst>
                                    <p:cond delay="0"/>
                                  </p:stCondLst>
                                  <p:childTnLst>
                                    <p:set>
                                      <p:cBhvr>
                                        <p:cTn id="233" dur="1" fill="hold">
                                          <p:stCondLst>
                                            <p:cond delay="0"/>
                                          </p:stCondLst>
                                        </p:cTn>
                                        <p:tgtEl>
                                          <p:spTgt spid="415785"/>
                                        </p:tgtEl>
                                        <p:attrNameLst>
                                          <p:attrName>style.visibility</p:attrName>
                                        </p:attrNameLst>
                                      </p:cBhvr>
                                      <p:to>
                                        <p:strVal val="visible"/>
                                      </p:to>
                                    </p:set>
                                    <p:anim calcmode="lin" valueType="num">
                                      <p:cBhvr>
                                        <p:cTn id="234" dur="1000" fill="hold"/>
                                        <p:tgtEl>
                                          <p:spTgt spid="415785"/>
                                        </p:tgtEl>
                                        <p:attrNameLst>
                                          <p:attrName>ppt_w</p:attrName>
                                        </p:attrNameLst>
                                      </p:cBhvr>
                                      <p:tavLst>
                                        <p:tav tm="0" fmla="#ppt_w*sin(2.5*pi*$)">
                                          <p:val>
                                            <p:fltVal val="0"/>
                                          </p:val>
                                        </p:tav>
                                        <p:tav tm="100000">
                                          <p:val>
                                            <p:fltVal val="1"/>
                                          </p:val>
                                        </p:tav>
                                      </p:tavLst>
                                    </p:anim>
                                    <p:anim calcmode="lin" valueType="num">
                                      <p:cBhvr>
                                        <p:cTn id="235" dur="1000" fill="hold"/>
                                        <p:tgtEl>
                                          <p:spTgt spid="415785"/>
                                        </p:tgtEl>
                                        <p:attrNameLst>
                                          <p:attrName>ppt_h</p:attrName>
                                        </p:attrNameLst>
                                      </p:cBhvr>
                                      <p:tavLst>
                                        <p:tav tm="0">
                                          <p:val>
                                            <p:strVal val="#ppt_h"/>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6" presetClass="entr" presetSubtype="0" fill="hold" grpId="0" nodeType="clickEffect">
                                  <p:stCondLst>
                                    <p:cond delay="0"/>
                                  </p:stCondLst>
                                  <p:childTnLst>
                                    <p:set>
                                      <p:cBhvr>
                                        <p:cTn id="239" dur="1" fill="hold">
                                          <p:stCondLst>
                                            <p:cond delay="0"/>
                                          </p:stCondLst>
                                        </p:cTn>
                                        <p:tgtEl>
                                          <p:spTgt spid="415779"/>
                                        </p:tgtEl>
                                        <p:attrNameLst>
                                          <p:attrName>style.visibility</p:attrName>
                                        </p:attrNameLst>
                                      </p:cBhvr>
                                      <p:to>
                                        <p:strVal val="visible"/>
                                      </p:to>
                                    </p:set>
                                    <p:animEffect transition="in" filter="wipe(down)">
                                      <p:cBhvr>
                                        <p:cTn id="240" dur="290">
                                          <p:stCondLst>
                                            <p:cond delay="0"/>
                                          </p:stCondLst>
                                        </p:cTn>
                                        <p:tgtEl>
                                          <p:spTgt spid="415779"/>
                                        </p:tgtEl>
                                      </p:cBhvr>
                                    </p:animEffect>
                                    <p:anim calcmode="lin" valueType="num">
                                      <p:cBhvr>
                                        <p:cTn id="241" dur="911" tmFilter="0,0; 0.14,0.36; 0.43,0.73; 0.71,0.91; 1.0,1.0">
                                          <p:stCondLst>
                                            <p:cond delay="0"/>
                                          </p:stCondLst>
                                        </p:cTn>
                                        <p:tgtEl>
                                          <p:spTgt spid="415779"/>
                                        </p:tgtEl>
                                        <p:attrNameLst>
                                          <p:attrName>ppt_x</p:attrName>
                                        </p:attrNameLst>
                                      </p:cBhvr>
                                      <p:tavLst>
                                        <p:tav tm="0">
                                          <p:val>
                                            <p:strVal val="#ppt_x-0.25"/>
                                          </p:val>
                                        </p:tav>
                                        <p:tav tm="100000">
                                          <p:val>
                                            <p:strVal val="#ppt_x"/>
                                          </p:val>
                                        </p:tav>
                                      </p:tavLst>
                                    </p:anim>
                                    <p:anim calcmode="lin" valueType="num">
                                      <p:cBhvr>
                                        <p:cTn id="242" dur="332" tmFilter="0.0,0.0; 0.25,0.07; 0.50,0.2; 0.75,0.467; 1.0,1.0">
                                          <p:stCondLst>
                                            <p:cond delay="0"/>
                                          </p:stCondLst>
                                        </p:cTn>
                                        <p:tgtEl>
                                          <p:spTgt spid="415779"/>
                                        </p:tgtEl>
                                        <p:attrNameLst>
                                          <p:attrName>ppt_y</p:attrName>
                                        </p:attrNameLst>
                                      </p:cBhvr>
                                      <p:tavLst>
                                        <p:tav tm="0" fmla="#ppt_y-sin(pi*$)/3">
                                          <p:val>
                                            <p:fltVal val="0.5"/>
                                          </p:val>
                                        </p:tav>
                                        <p:tav tm="100000">
                                          <p:val>
                                            <p:fltVal val="1"/>
                                          </p:val>
                                        </p:tav>
                                      </p:tavLst>
                                    </p:anim>
                                    <p:anim calcmode="lin" valueType="num">
                                      <p:cBhvr>
                                        <p:cTn id="243" dur="332" tmFilter="0, 0; 0.125,0.2665; 0.25,0.4; 0.375,0.465; 0.5,0.5;  0.625,0.535; 0.75,0.6; 0.875,0.7335; 1,1">
                                          <p:stCondLst>
                                            <p:cond delay="332"/>
                                          </p:stCondLst>
                                        </p:cTn>
                                        <p:tgtEl>
                                          <p:spTgt spid="415779"/>
                                        </p:tgtEl>
                                        <p:attrNameLst>
                                          <p:attrName>ppt_y</p:attrName>
                                        </p:attrNameLst>
                                      </p:cBhvr>
                                      <p:tavLst>
                                        <p:tav tm="0" fmla="#ppt_y-sin(pi*$)/9">
                                          <p:val>
                                            <p:fltVal val="0"/>
                                          </p:val>
                                        </p:tav>
                                        <p:tav tm="100000">
                                          <p:val>
                                            <p:fltVal val="1"/>
                                          </p:val>
                                        </p:tav>
                                      </p:tavLst>
                                    </p:anim>
                                    <p:anim calcmode="lin" valueType="num">
                                      <p:cBhvr>
                                        <p:cTn id="244" dur="166" tmFilter="0, 0; 0.125,0.2665; 0.25,0.4; 0.375,0.465; 0.5,0.5;  0.625,0.535; 0.75,0.6; 0.875,0.7335; 1,1">
                                          <p:stCondLst>
                                            <p:cond delay="662"/>
                                          </p:stCondLst>
                                        </p:cTn>
                                        <p:tgtEl>
                                          <p:spTgt spid="415779"/>
                                        </p:tgtEl>
                                        <p:attrNameLst>
                                          <p:attrName>ppt_y</p:attrName>
                                        </p:attrNameLst>
                                      </p:cBhvr>
                                      <p:tavLst>
                                        <p:tav tm="0" fmla="#ppt_y-sin(pi*$)/27">
                                          <p:val>
                                            <p:fltVal val="0"/>
                                          </p:val>
                                        </p:tav>
                                        <p:tav tm="100000">
                                          <p:val>
                                            <p:fltVal val="1"/>
                                          </p:val>
                                        </p:tav>
                                      </p:tavLst>
                                    </p:anim>
                                    <p:anim calcmode="lin" valueType="num">
                                      <p:cBhvr>
                                        <p:cTn id="245" dur="82" tmFilter="0, 0; 0.125,0.2665; 0.25,0.4; 0.375,0.465; 0.5,0.5;  0.625,0.535; 0.75,0.6; 0.875,0.7335; 1,1">
                                          <p:stCondLst>
                                            <p:cond delay="828"/>
                                          </p:stCondLst>
                                        </p:cTn>
                                        <p:tgtEl>
                                          <p:spTgt spid="415779"/>
                                        </p:tgtEl>
                                        <p:attrNameLst>
                                          <p:attrName>ppt_y</p:attrName>
                                        </p:attrNameLst>
                                      </p:cBhvr>
                                      <p:tavLst>
                                        <p:tav tm="0" fmla="#ppt_y-sin(pi*$)/81">
                                          <p:val>
                                            <p:fltVal val="0"/>
                                          </p:val>
                                        </p:tav>
                                        <p:tav tm="100000">
                                          <p:val>
                                            <p:fltVal val="1"/>
                                          </p:val>
                                        </p:tav>
                                      </p:tavLst>
                                    </p:anim>
                                    <p:animScale>
                                      <p:cBhvr>
                                        <p:cTn id="246" dur="13">
                                          <p:stCondLst>
                                            <p:cond delay="325"/>
                                          </p:stCondLst>
                                        </p:cTn>
                                        <p:tgtEl>
                                          <p:spTgt spid="415779"/>
                                        </p:tgtEl>
                                      </p:cBhvr>
                                      <p:to x="100000" y="60000"/>
                                    </p:animScale>
                                    <p:animScale>
                                      <p:cBhvr>
                                        <p:cTn id="247" dur="83" decel="50000">
                                          <p:stCondLst>
                                            <p:cond delay="338"/>
                                          </p:stCondLst>
                                        </p:cTn>
                                        <p:tgtEl>
                                          <p:spTgt spid="415779"/>
                                        </p:tgtEl>
                                      </p:cBhvr>
                                      <p:to x="100000" y="100000"/>
                                    </p:animScale>
                                    <p:animScale>
                                      <p:cBhvr>
                                        <p:cTn id="248" dur="13">
                                          <p:stCondLst>
                                            <p:cond delay="656"/>
                                          </p:stCondLst>
                                        </p:cTn>
                                        <p:tgtEl>
                                          <p:spTgt spid="415779"/>
                                        </p:tgtEl>
                                      </p:cBhvr>
                                      <p:to x="100000" y="80000"/>
                                    </p:animScale>
                                    <p:animScale>
                                      <p:cBhvr>
                                        <p:cTn id="249" dur="83" decel="50000">
                                          <p:stCondLst>
                                            <p:cond delay="669"/>
                                          </p:stCondLst>
                                        </p:cTn>
                                        <p:tgtEl>
                                          <p:spTgt spid="415779"/>
                                        </p:tgtEl>
                                      </p:cBhvr>
                                      <p:to x="100000" y="100000"/>
                                    </p:animScale>
                                    <p:animScale>
                                      <p:cBhvr>
                                        <p:cTn id="250" dur="13">
                                          <p:stCondLst>
                                            <p:cond delay="821"/>
                                          </p:stCondLst>
                                        </p:cTn>
                                        <p:tgtEl>
                                          <p:spTgt spid="415779"/>
                                        </p:tgtEl>
                                      </p:cBhvr>
                                      <p:to x="100000" y="90000"/>
                                    </p:animScale>
                                    <p:animScale>
                                      <p:cBhvr>
                                        <p:cTn id="251" dur="83" decel="50000">
                                          <p:stCondLst>
                                            <p:cond delay="834"/>
                                          </p:stCondLst>
                                        </p:cTn>
                                        <p:tgtEl>
                                          <p:spTgt spid="415779"/>
                                        </p:tgtEl>
                                      </p:cBhvr>
                                      <p:to x="100000" y="100000"/>
                                    </p:animScale>
                                    <p:animScale>
                                      <p:cBhvr>
                                        <p:cTn id="252" dur="13">
                                          <p:stCondLst>
                                            <p:cond delay="904"/>
                                          </p:stCondLst>
                                        </p:cTn>
                                        <p:tgtEl>
                                          <p:spTgt spid="415779"/>
                                        </p:tgtEl>
                                      </p:cBhvr>
                                      <p:to x="100000" y="95000"/>
                                    </p:animScale>
                                    <p:animScale>
                                      <p:cBhvr>
                                        <p:cTn id="253" dur="83" decel="50000">
                                          <p:stCondLst>
                                            <p:cond delay="917"/>
                                          </p:stCondLst>
                                        </p:cTn>
                                        <p:tgtEl>
                                          <p:spTgt spid="415779"/>
                                        </p:tgtEl>
                                      </p:cBhvr>
                                      <p:to x="100000" y="100000"/>
                                    </p:animScale>
                                  </p:childTnLst>
                                </p:cTn>
                              </p:par>
                            </p:childTnLst>
                          </p:cTn>
                        </p:par>
                      </p:childTnLst>
                    </p:cTn>
                  </p:par>
                  <p:par>
                    <p:cTn id="254" fill="hold" nodeType="clickPar">
                      <p:stCondLst>
                        <p:cond delay="indefinite"/>
                      </p:stCondLst>
                      <p:childTnLst>
                        <p:par>
                          <p:cTn id="255" fill="hold" nodeType="withGroup">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15787"/>
                                        </p:tgtEl>
                                        <p:attrNameLst>
                                          <p:attrName>style.visibility</p:attrName>
                                        </p:attrNameLst>
                                      </p:cBhvr>
                                      <p:to>
                                        <p:strVal val="visible"/>
                                      </p:to>
                                    </p:set>
                                    <p:animEffect transition="in" filter="fade">
                                      <p:cBhvr>
                                        <p:cTn id="258" dur="1000"/>
                                        <p:tgtEl>
                                          <p:spTgt spid="415787"/>
                                        </p:tgtEl>
                                      </p:cBhvr>
                                    </p:animEffect>
                                    <p:anim calcmode="lin" valueType="num">
                                      <p:cBhvr>
                                        <p:cTn id="259" dur="1000" fill="hold"/>
                                        <p:tgtEl>
                                          <p:spTgt spid="415787"/>
                                        </p:tgtEl>
                                        <p:attrNameLst>
                                          <p:attrName>ppt_x</p:attrName>
                                        </p:attrNameLst>
                                      </p:cBhvr>
                                      <p:tavLst>
                                        <p:tav tm="0">
                                          <p:val>
                                            <p:strVal val="#ppt_x"/>
                                          </p:val>
                                        </p:tav>
                                        <p:tav tm="100000">
                                          <p:val>
                                            <p:strVal val="#ppt_x"/>
                                          </p:val>
                                        </p:tav>
                                      </p:tavLst>
                                    </p:anim>
                                    <p:anim calcmode="lin" valueType="num">
                                      <p:cBhvr>
                                        <p:cTn id="260" dur="1000" fill="hold"/>
                                        <p:tgtEl>
                                          <p:spTgt spid="415787"/>
                                        </p:tgtEl>
                                        <p:attrNameLst>
                                          <p:attrName>ppt_y</p:attrName>
                                        </p:attrNameLst>
                                      </p:cBhvr>
                                      <p:tavLst>
                                        <p:tav tm="0">
                                          <p:val>
                                            <p:strVal val="#ppt_y+.1"/>
                                          </p:val>
                                        </p:tav>
                                        <p:tav tm="100000">
                                          <p:val>
                                            <p:strVal val="#ppt_y"/>
                                          </p:val>
                                        </p:tav>
                                      </p:tavLst>
                                    </p:anim>
                                  </p:childTnLst>
                                </p:cTn>
                              </p:par>
                            </p:childTnLst>
                          </p:cTn>
                        </p:par>
                        <p:par>
                          <p:cTn id="261" fill="hold" nodeType="afterGroup">
                            <p:stCondLst>
                              <p:cond delay="1000"/>
                            </p:stCondLst>
                            <p:childTnLst>
                              <p:par>
                                <p:cTn id="262" presetID="19" presetClass="entr" presetSubtype="10" fill="hold" grpId="0" nodeType="afterEffect">
                                  <p:stCondLst>
                                    <p:cond delay="0"/>
                                  </p:stCondLst>
                                  <p:childTnLst>
                                    <p:set>
                                      <p:cBhvr>
                                        <p:cTn id="263" dur="1" fill="hold">
                                          <p:stCondLst>
                                            <p:cond delay="0"/>
                                          </p:stCondLst>
                                        </p:cTn>
                                        <p:tgtEl>
                                          <p:spTgt spid="415786"/>
                                        </p:tgtEl>
                                        <p:attrNameLst>
                                          <p:attrName>style.visibility</p:attrName>
                                        </p:attrNameLst>
                                      </p:cBhvr>
                                      <p:to>
                                        <p:strVal val="visible"/>
                                      </p:to>
                                    </p:set>
                                    <p:anim calcmode="lin" valueType="num">
                                      <p:cBhvr>
                                        <p:cTn id="264" dur="1000" fill="hold"/>
                                        <p:tgtEl>
                                          <p:spTgt spid="415786"/>
                                        </p:tgtEl>
                                        <p:attrNameLst>
                                          <p:attrName>ppt_w</p:attrName>
                                        </p:attrNameLst>
                                      </p:cBhvr>
                                      <p:tavLst>
                                        <p:tav tm="0" fmla="#ppt_w*sin(2.5*pi*$)">
                                          <p:val>
                                            <p:fltVal val="0"/>
                                          </p:val>
                                        </p:tav>
                                        <p:tav tm="100000">
                                          <p:val>
                                            <p:fltVal val="1"/>
                                          </p:val>
                                        </p:tav>
                                      </p:tavLst>
                                    </p:anim>
                                    <p:anim calcmode="lin" valueType="num">
                                      <p:cBhvr>
                                        <p:cTn id="265" dur="1000" fill="hold"/>
                                        <p:tgtEl>
                                          <p:spTgt spid="415786"/>
                                        </p:tgtEl>
                                        <p:attrNameLst>
                                          <p:attrName>ppt_h</p:attrName>
                                        </p:attrNameLst>
                                      </p:cBhvr>
                                      <p:tavLst>
                                        <p:tav tm="0">
                                          <p:val>
                                            <p:strVal val="#ppt_h"/>
                                          </p:val>
                                        </p:tav>
                                        <p:tav tm="100000">
                                          <p:val>
                                            <p:strVal val="#ppt_h"/>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6" presetClass="entr" presetSubtype="0" fill="hold" grpId="0" nodeType="clickEffect">
                                  <p:stCondLst>
                                    <p:cond delay="0"/>
                                  </p:stCondLst>
                                  <p:childTnLst>
                                    <p:set>
                                      <p:cBhvr>
                                        <p:cTn id="269" dur="1" fill="hold">
                                          <p:stCondLst>
                                            <p:cond delay="0"/>
                                          </p:stCondLst>
                                        </p:cTn>
                                        <p:tgtEl>
                                          <p:spTgt spid="415788"/>
                                        </p:tgtEl>
                                        <p:attrNameLst>
                                          <p:attrName>style.visibility</p:attrName>
                                        </p:attrNameLst>
                                      </p:cBhvr>
                                      <p:to>
                                        <p:strVal val="visible"/>
                                      </p:to>
                                    </p:set>
                                    <p:animEffect transition="in" filter="wipe(down)">
                                      <p:cBhvr>
                                        <p:cTn id="270" dur="290">
                                          <p:stCondLst>
                                            <p:cond delay="0"/>
                                          </p:stCondLst>
                                        </p:cTn>
                                        <p:tgtEl>
                                          <p:spTgt spid="415788"/>
                                        </p:tgtEl>
                                      </p:cBhvr>
                                    </p:animEffect>
                                    <p:anim calcmode="lin" valueType="num">
                                      <p:cBhvr>
                                        <p:cTn id="271" dur="911" tmFilter="0,0; 0.14,0.36; 0.43,0.73; 0.71,0.91; 1.0,1.0">
                                          <p:stCondLst>
                                            <p:cond delay="0"/>
                                          </p:stCondLst>
                                        </p:cTn>
                                        <p:tgtEl>
                                          <p:spTgt spid="415788"/>
                                        </p:tgtEl>
                                        <p:attrNameLst>
                                          <p:attrName>ppt_x</p:attrName>
                                        </p:attrNameLst>
                                      </p:cBhvr>
                                      <p:tavLst>
                                        <p:tav tm="0">
                                          <p:val>
                                            <p:strVal val="#ppt_x-0.25"/>
                                          </p:val>
                                        </p:tav>
                                        <p:tav tm="100000">
                                          <p:val>
                                            <p:strVal val="#ppt_x"/>
                                          </p:val>
                                        </p:tav>
                                      </p:tavLst>
                                    </p:anim>
                                    <p:anim calcmode="lin" valueType="num">
                                      <p:cBhvr>
                                        <p:cTn id="272" dur="332" tmFilter="0.0,0.0; 0.25,0.07; 0.50,0.2; 0.75,0.467; 1.0,1.0">
                                          <p:stCondLst>
                                            <p:cond delay="0"/>
                                          </p:stCondLst>
                                        </p:cTn>
                                        <p:tgtEl>
                                          <p:spTgt spid="415788"/>
                                        </p:tgtEl>
                                        <p:attrNameLst>
                                          <p:attrName>ppt_y</p:attrName>
                                        </p:attrNameLst>
                                      </p:cBhvr>
                                      <p:tavLst>
                                        <p:tav tm="0" fmla="#ppt_y-sin(pi*$)/3">
                                          <p:val>
                                            <p:fltVal val="0.5"/>
                                          </p:val>
                                        </p:tav>
                                        <p:tav tm="100000">
                                          <p:val>
                                            <p:fltVal val="1"/>
                                          </p:val>
                                        </p:tav>
                                      </p:tavLst>
                                    </p:anim>
                                    <p:anim calcmode="lin" valueType="num">
                                      <p:cBhvr>
                                        <p:cTn id="273" dur="332" tmFilter="0, 0; 0.125,0.2665; 0.25,0.4; 0.375,0.465; 0.5,0.5;  0.625,0.535; 0.75,0.6; 0.875,0.7335; 1,1">
                                          <p:stCondLst>
                                            <p:cond delay="332"/>
                                          </p:stCondLst>
                                        </p:cTn>
                                        <p:tgtEl>
                                          <p:spTgt spid="415788"/>
                                        </p:tgtEl>
                                        <p:attrNameLst>
                                          <p:attrName>ppt_y</p:attrName>
                                        </p:attrNameLst>
                                      </p:cBhvr>
                                      <p:tavLst>
                                        <p:tav tm="0" fmla="#ppt_y-sin(pi*$)/9">
                                          <p:val>
                                            <p:fltVal val="0"/>
                                          </p:val>
                                        </p:tav>
                                        <p:tav tm="100000">
                                          <p:val>
                                            <p:fltVal val="1"/>
                                          </p:val>
                                        </p:tav>
                                      </p:tavLst>
                                    </p:anim>
                                    <p:anim calcmode="lin" valueType="num">
                                      <p:cBhvr>
                                        <p:cTn id="274" dur="166" tmFilter="0, 0; 0.125,0.2665; 0.25,0.4; 0.375,0.465; 0.5,0.5;  0.625,0.535; 0.75,0.6; 0.875,0.7335; 1,1">
                                          <p:stCondLst>
                                            <p:cond delay="662"/>
                                          </p:stCondLst>
                                        </p:cTn>
                                        <p:tgtEl>
                                          <p:spTgt spid="415788"/>
                                        </p:tgtEl>
                                        <p:attrNameLst>
                                          <p:attrName>ppt_y</p:attrName>
                                        </p:attrNameLst>
                                      </p:cBhvr>
                                      <p:tavLst>
                                        <p:tav tm="0" fmla="#ppt_y-sin(pi*$)/27">
                                          <p:val>
                                            <p:fltVal val="0"/>
                                          </p:val>
                                        </p:tav>
                                        <p:tav tm="100000">
                                          <p:val>
                                            <p:fltVal val="1"/>
                                          </p:val>
                                        </p:tav>
                                      </p:tavLst>
                                    </p:anim>
                                    <p:anim calcmode="lin" valueType="num">
                                      <p:cBhvr>
                                        <p:cTn id="275" dur="82" tmFilter="0, 0; 0.125,0.2665; 0.25,0.4; 0.375,0.465; 0.5,0.5;  0.625,0.535; 0.75,0.6; 0.875,0.7335; 1,1">
                                          <p:stCondLst>
                                            <p:cond delay="828"/>
                                          </p:stCondLst>
                                        </p:cTn>
                                        <p:tgtEl>
                                          <p:spTgt spid="415788"/>
                                        </p:tgtEl>
                                        <p:attrNameLst>
                                          <p:attrName>ppt_y</p:attrName>
                                        </p:attrNameLst>
                                      </p:cBhvr>
                                      <p:tavLst>
                                        <p:tav tm="0" fmla="#ppt_y-sin(pi*$)/81">
                                          <p:val>
                                            <p:fltVal val="0"/>
                                          </p:val>
                                        </p:tav>
                                        <p:tav tm="100000">
                                          <p:val>
                                            <p:fltVal val="1"/>
                                          </p:val>
                                        </p:tav>
                                      </p:tavLst>
                                    </p:anim>
                                    <p:animScale>
                                      <p:cBhvr>
                                        <p:cTn id="276" dur="13">
                                          <p:stCondLst>
                                            <p:cond delay="325"/>
                                          </p:stCondLst>
                                        </p:cTn>
                                        <p:tgtEl>
                                          <p:spTgt spid="415788"/>
                                        </p:tgtEl>
                                      </p:cBhvr>
                                      <p:to x="100000" y="60000"/>
                                    </p:animScale>
                                    <p:animScale>
                                      <p:cBhvr>
                                        <p:cTn id="277" dur="83" decel="50000">
                                          <p:stCondLst>
                                            <p:cond delay="338"/>
                                          </p:stCondLst>
                                        </p:cTn>
                                        <p:tgtEl>
                                          <p:spTgt spid="415788"/>
                                        </p:tgtEl>
                                      </p:cBhvr>
                                      <p:to x="100000" y="100000"/>
                                    </p:animScale>
                                    <p:animScale>
                                      <p:cBhvr>
                                        <p:cTn id="278" dur="13">
                                          <p:stCondLst>
                                            <p:cond delay="656"/>
                                          </p:stCondLst>
                                        </p:cTn>
                                        <p:tgtEl>
                                          <p:spTgt spid="415788"/>
                                        </p:tgtEl>
                                      </p:cBhvr>
                                      <p:to x="100000" y="80000"/>
                                    </p:animScale>
                                    <p:animScale>
                                      <p:cBhvr>
                                        <p:cTn id="279" dur="83" decel="50000">
                                          <p:stCondLst>
                                            <p:cond delay="669"/>
                                          </p:stCondLst>
                                        </p:cTn>
                                        <p:tgtEl>
                                          <p:spTgt spid="415788"/>
                                        </p:tgtEl>
                                      </p:cBhvr>
                                      <p:to x="100000" y="100000"/>
                                    </p:animScale>
                                    <p:animScale>
                                      <p:cBhvr>
                                        <p:cTn id="280" dur="13">
                                          <p:stCondLst>
                                            <p:cond delay="821"/>
                                          </p:stCondLst>
                                        </p:cTn>
                                        <p:tgtEl>
                                          <p:spTgt spid="415788"/>
                                        </p:tgtEl>
                                      </p:cBhvr>
                                      <p:to x="100000" y="90000"/>
                                    </p:animScale>
                                    <p:animScale>
                                      <p:cBhvr>
                                        <p:cTn id="281" dur="83" decel="50000">
                                          <p:stCondLst>
                                            <p:cond delay="834"/>
                                          </p:stCondLst>
                                        </p:cTn>
                                        <p:tgtEl>
                                          <p:spTgt spid="415788"/>
                                        </p:tgtEl>
                                      </p:cBhvr>
                                      <p:to x="100000" y="100000"/>
                                    </p:animScale>
                                    <p:animScale>
                                      <p:cBhvr>
                                        <p:cTn id="282" dur="13">
                                          <p:stCondLst>
                                            <p:cond delay="904"/>
                                          </p:stCondLst>
                                        </p:cTn>
                                        <p:tgtEl>
                                          <p:spTgt spid="415788"/>
                                        </p:tgtEl>
                                      </p:cBhvr>
                                      <p:to x="100000" y="95000"/>
                                    </p:animScale>
                                    <p:animScale>
                                      <p:cBhvr>
                                        <p:cTn id="283" dur="83" decel="50000">
                                          <p:stCondLst>
                                            <p:cond delay="917"/>
                                          </p:stCondLst>
                                        </p:cTn>
                                        <p:tgtEl>
                                          <p:spTgt spid="415788"/>
                                        </p:tgtEl>
                                      </p:cBhvr>
                                      <p:to x="100000" y="100000"/>
                                    </p:animScale>
                                  </p:childTnLst>
                                </p:cTn>
                              </p:par>
                            </p:childTnLst>
                          </p:cTn>
                        </p:par>
                        <p:par>
                          <p:cTn id="284" fill="hold" nodeType="afterGroup">
                            <p:stCondLst>
                              <p:cond delay="1000"/>
                            </p:stCondLst>
                            <p:childTnLst>
                              <p:par>
                                <p:cTn id="285" presetID="5" presetClass="entr" presetSubtype="10" fill="hold" grpId="0" nodeType="afterEffect">
                                  <p:stCondLst>
                                    <p:cond delay="0"/>
                                  </p:stCondLst>
                                  <p:childTnLst>
                                    <p:set>
                                      <p:cBhvr>
                                        <p:cTn id="286" dur="1" fill="hold">
                                          <p:stCondLst>
                                            <p:cond delay="0"/>
                                          </p:stCondLst>
                                        </p:cTn>
                                        <p:tgtEl>
                                          <p:spTgt spid="415780"/>
                                        </p:tgtEl>
                                        <p:attrNameLst>
                                          <p:attrName>style.visibility</p:attrName>
                                        </p:attrNameLst>
                                      </p:cBhvr>
                                      <p:to>
                                        <p:strVal val="visible"/>
                                      </p:to>
                                    </p:set>
                                    <p:animEffect transition="in" filter="checkerboard(across)">
                                      <p:cBhvr>
                                        <p:cTn id="287" dur="1000"/>
                                        <p:tgtEl>
                                          <p:spTgt spid="415780"/>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6" presetClass="entr" presetSubtype="0" fill="hold" grpId="0" nodeType="clickEffect">
                                  <p:stCondLst>
                                    <p:cond delay="0"/>
                                  </p:stCondLst>
                                  <p:childTnLst>
                                    <p:set>
                                      <p:cBhvr>
                                        <p:cTn id="291" dur="1" fill="hold">
                                          <p:stCondLst>
                                            <p:cond delay="0"/>
                                          </p:stCondLst>
                                        </p:cTn>
                                        <p:tgtEl>
                                          <p:spTgt spid="415789"/>
                                        </p:tgtEl>
                                        <p:attrNameLst>
                                          <p:attrName>style.visibility</p:attrName>
                                        </p:attrNameLst>
                                      </p:cBhvr>
                                      <p:to>
                                        <p:strVal val="visible"/>
                                      </p:to>
                                    </p:set>
                                    <p:animEffect transition="in" filter="wipe(down)">
                                      <p:cBhvr>
                                        <p:cTn id="292" dur="290">
                                          <p:stCondLst>
                                            <p:cond delay="0"/>
                                          </p:stCondLst>
                                        </p:cTn>
                                        <p:tgtEl>
                                          <p:spTgt spid="415789"/>
                                        </p:tgtEl>
                                      </p:cBhvr>
                                    </p:animEffect>
                                    <p:anim calcmode="lin" valueType="num">
                                      <p:cBhvr>
                                        <p:cTn id="293" dur="911" tmFilter="0,0; 0.14,0.36; 0.43,0.73; 0.71,0.91; 1.0,1.0">
                                          <p:stCondLst>
                                            <p:cond delay="0"/>
                                          </p:stCondLst>
                                        </p:cTn>
                                        <p:tgtEl>
                                          <p:spTgt spid="415789"/>
                                        </p:tgtEl>
                                        <p:attrNameLst>
                                          <p:attrName>ppt_x</p:attrName>
                                        </p:attrNameLst>
                                      </p:cBhvr>
                                      <p:tavLst>
                                        <p:tav tm="0">
                                          <p:val>
                                            <p:strVal val="#ppt_x-0.25"/>
                                          </p:val>
                                        </p:tav>
                                        <p:tav tm="100000">
                                          <p:val>
                                            <p:strVal val="#ppt_x"/>
                                          </p:val>
                                        </p:tav>
                                      </p:tavLst>
                                    </p:anim>
                                    <p:anim calcmode="lin" valueType="num">
                                      <p:cBhvr>
                                        <p:cTn id="294" dur="332" tmFilter="0.0,0.0; 0.25,0.07; 0.50,0.2; 0.75,0.467; 1.0,1.0">
                                          <p:stCondLst>
                                            <p:cond delay="0"/>
                                          </p:stCondLst>
                                        </p:cTn>
                                        <p:tgtEl>
                                          <p:spTgt spid="415789"/>
                                        </p:tgtEl>
                                        <p:attrNameLst>
                                          <p:attrName>ppt_y</p:attrName>
                                        </p:attrNameLst>
                                      </p:cBhvr>
                                      <p:tavLst>
                                        <p:tav tm="0" fmla="#ppt_y-sin(pi*$)/3">
                                          <p:val>
                                            <p:fltVal val="0.5"/>
                                          </p:val>
                                        </p:tav>
                                        <p:tav tm="100000">
                                          <p:val>
                                            <p:fltVal val="1"/>
                                          </p:val>
                                        </p:tav>
                                      </p:tavLst>
                                    </p:anim>
                                    <p:anim calcmode="lin" valueType="num">
                                      <p:cBhvr>
                                        <p:cTn id="295" dur="332" tmFilter="0, 0; 0.125,0.2665; 0.25,0.4; 0.375,0.465; 0.5,0.5;  0.625,0.535; 0.75,0.6; 0.875,0.7335; 1,1">
                                          <p:stCondLst>
                                            <p:cond delay="332"/>
                                          </p:stCondLst>
                                        </p:cTn>
                                        <p:tgtEl>
                                          <p:spTgt spid="415789"/>
                                        </p:tgtEl>
                                        <p:attrNameLst>
                                          <p:attrName>ppt_y</p:attrName>
                                        </p:attrNameLst>
                                      </p:cBhvr>
                                      <p:tavLst>
                                        <p:tav tm="0" fmla="#ppt_y-sin(pi*$)/9">
                                          <p:val>
                                            <p:fltVal val="0"/>
                                          </p:val>
                                        </p:tav>
                                        <p:tav tm="100000">
                                          <p:val>
                                            <p:fltVal val="1"/>
                                          </p:val>
                                        </p:tav>
                                      </p:tavLst>
                                    </p:anim>
                                    <p:anim calcmode="lin" valueType="num">
                                      <p:cBhvr>
                                        <p:cTn id="296" dur="166" tmFilter="0, 0; 0.125,0.2665; 0.25,0.4; 0.375,0.465; 0.5,0.5;  0.625,0.535; 0.75,0.6; 0.875,0.7335; 1,1">
                                          <p:stCondLst>
                                            <p:cond delay="662"/>
                                          </p:stCondLst>
                                        </p:cTn>
                                        <p:tgtEl>
                                          <p:spTgt spid="415789"/>
                                        </p:tgtEl>
                                        <p:attrNameLst>
                                          <p:attrName>ppt_y</p:attrName>
                                        </p:attrNameLst>
                                      </p:cBhvr>
                                      <p:tavLst>
                                        <p:tav tm="0" fmla="#ppt_y-sin(pi*$)/27">
                                          <p:val>
                                            <p:fltVal val="0"/>
                                          </p:val>
                                        </p:tav>
                                        <p:tav tm="100000">
                                          <p:val>
                                            <p:fltVal val="1"/>
                                          </p:val>
                                        </p:tav>
                                      </p:tavLst>
                                    </p:anim>
                                    <p:anim calcmode="lin" valueType="num">
                                      <p:cBhvr>
                                        <p:cTn id="297" dur="82" tmFilter="0, 0; 0.125,0.2665; 0.25,0.4; 0.375,0.465; 0.5,0.5;  0.625,0.535; 0.75,0.6; 0.875,0.7335; 1,1">
                                          <p:stCondLst>
                                            <p:cond delay="828"/>
                                          </p:stCondLst>
                                        </p:cTn>
                                        <p:tgtEl>
                                          <p:spTgt spid="415789"/>
                                        </p:tgtEl>
                                        <p:attrNameLst>
                                          <p:attrName>ppt_y</p:attrName>
                                        </p:attrNameLst>
                                      </p:cBhvr>
                                      <p:tavLst>
                                        <p:tav tm="0" fmla="#ppt_y-sin(pi*$)/81">
                                          <p:val>
                                            <p:fltVal val="0"/>
                                          </p:val>
                                        </p:tav>
                                        <p:tav tm="100000">
                                          <p:val>
                                            <p:fltVal val="1"/>
                                          </p:val>
                                        </p:tav>
                                      </p:tavLst>
                                    </p:anim>
                                    <p:animScale>
                                      <p:cBhvr>
                                        <p:cTn id="298" dur="13">
                                          <p:stCondLst>
                                            <p:cond delay="325"/>
                                          </p:stCondLst>
                                        </p:cTn>
                                        <p:tgtEl>
                                          <p:spTgt spid="415789"/>
                                        </p:tgtEl>
                                      </p:cBhvr>
                                      <p:to x="100000" y="60000"/>
                                    </p:animScale>
                                    <p:animScale>
                                      <p:cBhvr>
                                        <p:cTn id="299" dur="83" decel="50000">
                                          <p:stCondLst>
                                            <p:cond delay="338"/>
                                          </p:stCondLst>
                                        </p:cTn>
                                        <p:tgtEl>
                                          <p:spTgt spid="415789"/>
                                        </p:tgtEl>
                                      </p:cBhvr>
                                      <p:to x="100000" y="100000"/>
                                    </p:animScale>
                                    <p:animScale>
                                      <p:cBhvr>
                                        <p:cTn id="300" dur="13">
                                          <p:stCondLst>
                                            <p:cond delay="656"/>
                                          </p:stCondLst>
                                        </p:cTn>
                                        <p:tgtEl>
                                          <p:spTgt spid="415789"/>
                                        </p:tgtEl>
                                      </p:cBhvr>
                                      <p:to x="100000" y="80000"/>
                                    </p:animScale>
                                    <p:animScale>
                                      <p:cBhvr>
                                        <p:cTn id="301" dur="83" decel="50000">
                                          <p:stCondLst>
                                            <p:cond delay="669"/>
                                          </p:stCondLst>
                                        </p:cTn>
                                        <p:tgtEl>
                                          <p:spTgt spid="415789"/>
                                        </p:tgtEl>
                                      </p:cBhvr>
                                      <p:to x="100000" y="100000"/>
                                    </p:animScale>
                                    <p:animScale>
                                      <p:cBhvr>
                                        <p:cTn id="302" dur="13">
                                          <p:stCondLst>
                                            <p:cond delay="821"/>
                                          </p:stCondLst>
                                        </p:cTn>
                                        <p:tgtEl>
                                          <p:spTgt spid="415789"/>
                                        </p:tgtEl>
                                      </p:cBhvr>
                                      <p:to x="100000" y="90000"/>
                                    </p:animScale>
                                    <p:animScale>
                                      <p:cBhvr>
                                        <p:cTn id="303" dur="83" decel="50000">
                                          <p:stCondLst>
                                            <p:cond delay="834"/>
                                          </p:stCondLst>
                                        </p:cTn>
                                        <p:tgtEl>
                                          <p:spTgt spid="415789"/>
                                        </p:tgtEl>
                                      </p:cBhvr>
                                      <p:to x="100000" y="100000"/>
                                    </p:animScale>
                                    <p:animScale>
                                      <p:cBhvr>
                                        <p:cTn id="304" dur="13">
                                          <p:stCondLst>
                                            <p:cond delay="904"/>
                                          </p:stCondLst>
                                        </p:cTn>
                                        <p:tgtEl>
                                          <p:spTgt spid="415789"/>
                                        </p:tgtEl>
                                      </p:cBhvr>
                                      <p:to x="100000" y="95000"/>
                                    </p:animScale>
                                    <p:animScale>
                                      <p:cBhvr>
                                        <p:cTn id="305" dur="83" decel="50000">
                                          <p:stCondLst>
                                            <p:cond delay="917"/>
                                          </p:stCondLst>
                                        </p:cTn>
                                        <p:tgtEl>
                                          <p:spTgt spid="415789"/>
                                        </p:tgtEl>
                                      </p:cBhvr>
                                      <p:to x="100000" y="100000"/>
                                    </p:animScale>
                                  </p:childTnLst>
                                </p:cTn>
                              </p:par>
                            </p:childTnLst>
                          </p:cTn>
                        </p:par>
                        <p:par>
                          <p:cTn id="306" fill="hold" nodeType="afterGroup">
                            <p:stCondLst>
                              <p:cond delay="1000"/>
                            </p:stCondLst>
                            <p:childTnLst>
                              <p:par>
                                <p:cTn id="307" presetID="19" presetClass="entr" presetSubtype="10" fill="hold" grpId="0" nodeType="afterEffect">
                                  <p:stCondLst>
                                    <p:cond delay="0"/>
                                  </p:stCondLst>
                                  <p:childTnLst>
                                    <p:set>
                                      <p:cBhvr>
                                        <p:cTn id="308" dur="1" fill="hold">
                                          <p:stCondLst>
                                            <p:cond delay="0"/>
                                          </p:stCondLst>
                                        </p:cTn>
                                        <p:tgtEl>
                                          <p:spTgt spid="415781"/>
                                        </p:tgtEl>
                                        <p:attrNameLst>
                                          <p:attrName>style.visibility</p:attrName>
                                        </p:attrNameLst>
                                      </p:cBhvr>
                                      <p:to>
                                        <p:strVal val="visible"/>
                                      </p:to>
                                    </p:set>
                                    <p:anim calcmode="lin" valueType="num">
                                      <p:cBhvr>
                                        <p:cTn id="309" dur="1000" fill="hold"/>
                                        <p:tgtEl>
                                          <p:spTgt spid="415781"/>
                                        </p:tgtEl>
                                        <p:attrNameLst>
                                          <p:attrName>ppt_w</p:attrName>
                                        </p:attrNameLst>
                                      </p:cBhvr>
                                      <p:tavLst>
                                        <p:tav tm="0" fmla="#ppt_w*sin(2.5*pi*$)">
                                          <p:val>
                                            <p:fltVal val="0"/>
                                          </p:val>
                                        </p:tav>
                                        <p:tav tm="100000">
                                          <p:val>
                                            <p:fltVal val="1"/>
                                          </p:val>
                                        </p:tav>
                                      </p:tavLst>
                                    </p:anim>
                                    <p:anim calcmode="lin" valueType="num">
                                      <p:cBhvr>
                                        <p:cTn id="310" dur="1000" fill="hold"/>
                                        <p:tgtEl>
                                          <p:spTgt spid="415781"/>
                                        </p:tgtEl>
                                        <p:attrNameLst>
                                          <p:attrName>ppt_h</p:attrName>
                                        </p:attrNameLst>
                                      </p:cBhvr>
                                      <p:tavLst>
                                        <p:tav tm="0">
                                          <p:val>
                                            <p:strVal val="#ppt_h"/>
                                          </p:val>
                                        </p:tav>
                                        <p:tav tm="100000">
                                          <p:val>
                                            <p:strVal val="#ppt_h"/>
                                          </p:val>
                                        </p:tav>
                                      </p:tavLst>
                                    </p:anim>
                                  </p:childTnLst>
                                </p:cTn>
                              </p:par>
                            </p:childTnLst>
                          </p:cTn>
                        </p:par>
                      </p:childTnLst>
                    </p:cTn>
                  </p:par>
                  <p:par>
                    <p:cTn id="311" fill="hold" nodeType="clickPar">
                      <p:stCondLst>
                        <p:cond delay="indefinite"/>
                      </p:stCondLst>
                      <p:childTnLst>
                        <p:par>
                          <p:cTn id="312" fill="hold" nodeType="withGroup">
                            <p:stCondLst>
                              <p:cond delay="0"/>
                            </p:stCondLst>
                            <p:childTnLst>
                              <p:par>
                                <p:cTn id="313" presetID="30" presetClass="exit" presetSubtype="0" fill="hold" grpId="1" nodeType="clickEffect">
                                  <p:stCondLst>
                                    <p:cond delay="0"/>
                                  </p:stCondLst>
                                  <p:childTnLst>
                                    <p:animEffect transition="out" filter="fade">
                                      <p:cBhvr>
                                        <p:cTn id="314" dur="800" accel="100000">
                                          <p:stCondLst>
                                            <p:cond delay="200"/>
                                          </p:stCondLst>
                                        </p:cTn>
                                        <p:tgtEl>
                                          <p:spTgt spid="415756"/>
                                        </p:tgtEl>
                                      </p:cBhvr>
                                    </p:animEffect>
                                    <p:anim calcmode="lin" valueType="num">
                                      <p:cBhvr>
                                        <p:cTn id="315" dur="800" accel="100000">
                                          <p:stCondLst>
                                            <p:cond delay="200"/>
                                          </p:stCondLst>
                                        </p:cTn>
                                        <p:tgtEl>
                                          <p:spTgt spid="415756"/>
                                        </p:tgtEl>
                                        <p:attrNameLst>
                                          <p:attrName>style.rotation</p:attrName>
                                        </p:attrNameLst>
                                      </p:cBhvr>
                                      <p:tavLst>
                                        <p:tav tm="0">
                                          <p:val>
                                            <p:fltVal val="0"/>
                                          </p:val>
                                        </p:tav>
                                        <p:tav tm="100000">
                                          <p:val>
                                            <p:fltVal val="-90"/>
                                          </p:val>
                                        </p:tav>
                                      </p:tavLst>
                                    </p:anim>
                                    <p:anim calcmode="lin" valueType="num">
                                      <p:cBhvr>
                                        <p:cTn id="316" dur="200" decel="100000"/>
                                        <p:tgtEl>
                                          <p:spTgt spid="415756"/>
                                        </p:tgtEl>
                                        <p:attrNameLst>
                                          <p:attrName>ppt_x</p:attrName>
                                        </p:attrNameLst>
                                      </p:cBhvr>
                                      <p:tavLst>
                                        <p:tav tm="0">
                                          <p:val>
                                            <p:strVal val="ppt_x"/>
                                          </p:val>
                                        </p:tav>
                                        <p:tav tm="100000">
                                          <p:val>
                                            <p:strVal val="ppt_x-0.05"/>
                                          </p:val>
                                        </p:tav>
                                      </p:tavLst>
                                    </p:anim>
                                    <p:anim calcmode="lin" valueType="num">
                                      <p:cBhvr>
                                        <p:cTn id="317" dur="200" decel="100000"/>
                                        <p:tgtEl>
                                          <p:spTgt spid="415756"/>
                                        </p:tgtEl>
                                        <p:attrNameLst>
                                          <p:attrName>ppt_y</p:attrName>
                                        </p:attrNameLst>
                                      </p:cBhvr>
                                      <p:tavLst>
                                        <p:tav tm="0">
                                          <p:val>
                                            <p:strVal val="ppt_y"/>
                                          </p:val>
                                        </p:tav>
                                        <p:tav tm="100000">
                                          <p:val>
                                            <p:strVal val="ppt_y+0.1"/>
                                          </p:val>
                                        </p:tav>
                                      </p:tavLst>
                                    </p:anim>
                                    <p:anim calcmode="lin" valueType="num">
                                      <p:cBhvr>
                                        <p:cTn id="318" dur="800" accel="100000">
                                          <p:stCondLst>
                                            <p:cond delay="200"/>
                                          </p:stCondLst>
                                        </p:cTn>
                                        <p:tgtEl>
                                          <p:spTgt spid="415756"/>
                                        </p:tgtEl>
                                        <p:attrNameLst>
                                          <p:attrName>ppt_x</p:attrName>
                                        </p:attrNameLst>
                                      </p:cBhvr>
                                      <p:tavLst>
                                        <p:tav tm="0">
                                          <p:val>
                                            <p:strVal val="ppt_x"/>
                                          </p:val>
                                        </p:tav>
                                        <p:tav tm="100000">
                                          <p:val>
                                            <p:strVal val="ppt_x+0.4+0.05"/>
                                          </p:val>
                                        </p:tav>
                                      </p:tavLst>
                                    </p:anim>
                                    <p:anim calcmode="lin" valueType="num">
                                      <p:cBhvr>
                                        <p:cTn id="319" dur="800" accel="100000">
                                          <p:stCondLst>
                                            <p:cond delay="200"/>
                                          </p:stCondLst>
                                        </p:cTn>
                                        <p:tgtEl>
                                          <p:spTgt spid="415756"/>
                                        </p:tgtEl>
                                        <p:attrNameLst>
                                          <p:attrName>ppt_y</p:attrName>
                                        </p:attrNameLst>
                                      </p:cBhvr>
                                      <p:tavLst>
                                        <p:tav tm="0">
                                          <p:val>
                                            <p:strVal val="ppt_y"/>
                                          </p:val>
                                        </p:tav>
                                        <p:tav tm="100000">
                                          <p:val>
                                            <p:strVal val="ppt_y-0.4-0.1"/>
                                          </p:val>
                                        </p:tav>
                                      </p:tavLst>
                                    </p:anim>
                                    <p:set>
                                      <p:cBhvr>
                                        <p:cTn id="320" dur="1" fill="hold">
                                          <p:stCondLst>
                                            <p:cond delay="999"/>
                                          </p:stCondLst>
                                        </p:cTn>
                                        <p:tgtEl>
                                          <p:spTgt spid="415756"/>
                                        </p:tgtEl>
                                        <p:attrNameLst>
                                          <p:attrName>style.visibility</p:attrName>
                                        </p:attrNameLst>
                                      </p:cBhvr>
                                      <p:to>
                                        <p:strVal val="hidden"/>
                                      </p:to>
                                    </p:set>
                                  </p:childTnLst>
                                </p:cTn>
                              </p:par>
                              <p:par>
                                <p:cTn id="321" presetID="30" presetClass="exit" presetSubtype="0" fill="hold" grpId="1" nodeType="withEffect">
                                  <p:stCondLst>
                                    <p:cond delay="0"/>
                                  </p:stCondLst>
                                  <p:childTnLst>
                                    <p:animEffect transition="out" filter="fade">
                                      <p:cBhvr>
                                        <p:cTn id="322" dur="800" accel="100000">
                                          <p:stCondLst>
                                            <p:cond delay="200"/>
                                          </p:stCondLst>
                                        </p:cTn>
                                        <p:tgtEl>
                                          <p:spTgt spid="415766"/>
                                        </p:tgtEl>
                                      </p:cBhvr>
                                    </p:animEffect>
                                    <p:anim calcmode="lin" valueType="num">
                                      <p:cBhvr>
                                        <p:cTn id="323" dur="800" accel="100000">
                                          <p:stCondLst>
                                            <p:cond delay="200"/>
                                          </p:stCondLst>
                                        </p:cTn>
                                        <p:tgtEl>
                                          <p:spTgt spid="415766"/>
                                        </p:tgtEl>
                                        <p:attrNameLst>
                                          <p:attrName>style.rotation</p:attrName>
                                        </p:attrNameLst>
                                      </p:cBhvr>
                                      <p:tavLst>
                                        <p:tav tm="0">
                                          <p:val>
                                            <p:fltVal val="0"/>
                                          </p:val>
                                        </p:tav>
                                        <p:tav tm="100000">
                                          <p:val>
                                            <p:fltVal val="-90"/>
                                          </p:val>
                                        </p:tav>
                                      </p:tavLst>
                                    </p:anim>
                                    <p:anim calcmode="lin" valueType="num">
                                      <p:cBhvr>
                                        <p:cTn id="324" dur="200" decel="100000"/>
                                        <p:tgtEl>
                                          <p:spTgt spid="415766"/>
                                        </p:tgtEl>
                                        <p:attrNameLst>
                                          <p:attrName>ppt_x</p:attrName>
                                        </p:attrNameLst>
                                      </p:cBhvr>
                                      <p:tavLst>
                                        <p:tav tm="0">
                                          <p:val>
                                            <p:strVal val="ppt_x"/>
                                          </p:val>
                                        </p:tav>
                                        <p:tav tm="100000">
                                          <p:val>
                                            <p:strVal val="ppt_x-0.05"/>
                                          </p:val>
                                        </p:tav>
                                      </p:tavLst>
                                    </p:anim>
                                    <p:anim calcmode="lin" valueType="num">
                                      <p:cBhvr>
                                        <p:cTn id="325" dur="200" decel="100000"/>
                                        <p:tgtEl>
                                          <p:spTgt spid="415766"/>
                                        </p:tgtEl>
                                        <p:attrNameLst>
                                          <p:attrName>ppt_y</p:attrName>
                                        </p:attrNameLst>
                                      </p:cBhvr>
                                      <p:tavLst>
                                        <p:tav tm="0">
                                          <p:val>
                                            <p:strVal val="ppt_y"/>
                                          </p:val>
                                        </p:tav>
                                        <p:tav tm="100000">
                                          <p:val>
                                            <p:strVal val="ppt_y+0.1"/>
                                          </p:val>
                                        </p:tav>
                                      </p:tavLst>
                                    </p:anim>
                                    <p:anim calcmode="lin" valueType="num">
                                      <p:cBhvr>
                                        <p:cTn id="326" dur="800" accel="100000">
                                          <p:stCondLst>
                                            <p:cond delay="200"/>
                                          </p:stCondLst>
                                        </p:cTn>
                                        <p:tgtEl>
                                          <p:spTgt spid="415766"/>
                                        </p:tgtEl>
                                        <p:attrNameLst>
                                          <p:attrName>ppt_x</p:attrName>
                                        </p:attrNameLst>
                                      </p:cBhvr>
                                      <p:tavLst>
                                        <p:tav tm="0">
                                          <p:val>
                                            <p:strVal val="ppt_x"/>
                                          </p:val>
                                        </p:tav>
                                        <p:tav tm="100000">
                                          <p:val>
                                            <p:strVal val="ppt_x+0.4+0.05"/>
                                          </p:val>
                                        </p:tav>
                                      </p:tavLst>
                                    </p:anim>
                                    <p:anim calcmode="lin" valueType="num">
                                      <p:cBhvr>
                                        <p:cTn id="327" dur="800" accel="100000">
                                          <p:stCondLst>
                                            <p:cond delay="200"/>
                                          </p:stCondLst>
                                        </p:cTn>
                                        <p:tgtEl>
                                          <p:spTgt spid="415766"/>
                                        </p:tgtEl>
                                        <p:attrNameLst>
                                          <p:attrName>ppt_y</p:attrName>
                                        </p:attrNameLst>
                                      </p:cBhvr>
                                      <p:tavLst>
                                        <p:tav tm="0">
                                          <p:val>
                                            <p:strVal val="ppt_y"/>
                                          </p:val>
                                        </p:tav>
                                        <p:tav tm="100000">
                                          <p:val>
                                            <p:strVal val="ppt_y-0.4-0.1"/>
                                          </p:val>
                                        </p:tav>
                                      </p:tavLst>
                                    </p:anim>
                                    <p:set>
                                      <p:cBhvr>
                                        <p:cTn id="328" dur="1" fill="hold">
                                          <p:stCondLst>
                                            <p:cond delay="999"/>
                                          </p:stCondLst>
                                        </p:cTn>
                                        <p:tgtEl>
                                          <p:spTgt spid="415766"/>
                                        </p:tgtEl>
                                        <p:attrNameLst>
                                          <p:attrName>style.visibility</p:attrName>
                                        </p:attrNameLst>
                                      </p:cBhvr>
                                      <p:to>
                                        <p:strVal val="hidden"/>
                                      </p:to>
                                    </p:set>
                                  </p:childTnLst>
                                </p:cTn>
                              </p:par>
                              <p:par>
                                <p:cTn id="329" presetID="30" presetClass="exit" presetSubtype="0" fill="hold" grpId="1" nodeType="withEffect">
                                  <p:stCondLst>
                                    <p:cond delay="0"/>
                                  </p:stCondLst>
                                  <p:childTnLst>
                                    <p:animEffect transition="out" filter="fade">
                                      <p:cBhvr>
                                        <p:cTn id="330" dur="800" accel="100000">
                                          <p:stCondLst>
                                            <p:cond delay="200"/>
                                          </p:stCondLst>
                                        </p:cTn>
                                        <p:tgtEl>
                                          <p:spTgt spid="415757"/>
                                        </p:tgtEl>
                                      </p:cBhvr>
                                    </p:animEffect>
                                    <p:anim calcmode="lin" valueType="num">
                                      <p:cBhvr>
                                        <p:cTn id="331" dur="800" accel="100000">
                                          <p:stCondLst>
                                            <p:cond delay="200"/>
                                          </p:stCondLst>
                                        </p:cTn>
                                        <p:tgtEl>
                                          <p:spTgt spid="415757"/>
                                        </p:tgtEl>
                                        <p:attrNameLst>
                                          <p:attrName>style.rotation</p:attrName>
                                        </p:attrNameLst>
                                      </p:cBhvr>
                                      <p:tavLst>
                                        <p:tav tm="0">
                                          <p:val>
                                            <p:fltVal val="0"/>
                                          </p:val>
                                        </p:tav>
                                        <p:tav tm="100000">
                                          <p:val>
                                            <p:fltVal val="-90"/>
                                          </p:val>
                                        </p:tav>
                                      </p:tavLst>
                                    </p:anim>
                                    <p:anim calcmode="lin" valueType="num">
                                      <p:cBhvr>
                                        <p:cTn id="332" dur="200" decel="100000"/>
                                        <p:tgtEl>
                                          <p:spTgt spid="415757"/>
                                        </p:tgtEl>
                                        <p:attrNameLst>
                                          <p:attrName>ppt_x</p:attrName>
                                        </p:attrNameLst>
                                      </p:cBhvr>
                                      <p:tavLst>
                                        <p:tav tm="0">
                                          <p:val>
                                            <p:strVal val="ppt_x"/>
                                          </p:val>
                                        </p:tav>
                                        <p:tav tm="100000">
                                          <p:val>
                                            <p:strVal val="ppt_x-0.05"/>
                                          </p:val>
                                        </p:tav>
                                      </p:tavLst>
                                    </p:anim>
                                    <p:anim calcmode="lin" valueType="num">
                                      <p:cBhvr>
                                        <p:cTn id="333" dur="200" decel="100000"/>
                                        <p:tgtEl>
                                          <p:spTgt spid="415757"/>
                                        </p:tgtEl>
                                        <p:attrNameLst>
                                          <p:attrName>ppt_y</p:attrName>
                                        </p:attrNameLst>
                                      </p:cBhvr>
                                      <p:tavLst>
                                        <p:tav tm="0">
                                          <p:val>
                                            <p:strVal val="ppt_y"/>
                                          </p:val>
                                        </p:tav>
                                        <p:tav tm="100000">
                                          <p:val>
                                            <p:strVal val="ppt_y+0.1"/>
                                          </p:val>
                                        </p:tav>
                                      </p:tavLst>
                                    </p:anim>
                                    <p:anim calcmode="lin" valueType="num">
                                      <p:cBhvr>
                                        <p:cTn id="334" dur="800" accel="100000">
                                          <p:stCondLst>
                                            <p:cond delay="200"/>
                                          </p:stCondLst>
                                        </p:cTn>
                                        <p:tgtEl>
                                          <p:spTgt spid="415757"/>
                                        </p:tgtEl>
                                        <p:attrNameLst>
                                          <p:attrName>ppt_x</p:attrName>
                                        </p:attrNameLst>
                                      </p:cBhvr>
                                      <p:tavLst>
                                        <p:tav tm="0">
                                          <p:val>
                                            <p:strVal val="ppt_x"/>
                                          </p:val>
                                        </p:tav>
                                        <p:tav tm="100000">
                                          <p:val>
                                            <p:strVal val="ppt_x+0.4+0.05"/>
                                          </p:val>
                                        </p:tav>
                                      </p:tavLst>
                                    </p:anim>
                                    <p:anim calcmode="lin" valueType="num">
                                      <p:cBhvr>
                                        <p:cTn id="335" dur="800" accel="100000">
                                          <p:stCondLst>
                                            <p:cond delay="200"/>
                                          </p:stCondLst>
                                        </p:cTn>
                                        <p:tgtEl>
                                          <p:spTgt spid="415757"/>
                                        </p:tgtEl>
                                        <p:attrNameLst>
                                          <p:attrName>ppt_y</p:attrName>
                                        </p:attrNameLst>
                                      </p:cBhvr>
                                      <p:tavLst>
                                        <p:tav tm="0">
                                          <p:val>
                                            <p:strVal val="ppt_y"/>
                                          </p:val>
                                        </p:tav>
                                        <p:tav tm="100000">
                                          <p:val>
                                            <p:strVal val="ppt_y-0.4-0.1"/>
                                          </p:val>
                                        </p:tav>
                                      </p:tavLst>
                                    </p:anim>
                                    <p:set>
                                      <p:cBhvr>
                                        <p:cTn id="336" dur="1" fill="hold">
                                          <p:stCondLst>
                                            <p:cond delay="999"/>
                                          </p:stCondLst>
                                        </p:cTn>
                                        <p:tgtEl>
                                          <p:spTgt spid="415757"/>
                                        </p:tgtEl>
                                        <p:attrNameLst>
                                          <p:attrName>style.visibility</p:attrName>
                                        </p:attrNameLst>
                                      </p:cBhvr>
                                      <p:to>
                                        <p:strVal val="hidden"/>
                                      </p:to>
                                    </p:set>
                                  </p:childTnLst>
                                </p:cTn>
                              </p:par>
                              <p:par>
                                <p:cTn id="337" presetID="30" presetClass="exit" presetSubtype="0" fill="hold" grpId="1" nodeType="withEffect">
                                  <p:stCondLst>
                                    <p:cond delay="0"/>
                                  </p:stCondLst>
                                  <p:childTnLst>
                                    <p:animEffect transition="out" filter="fade">
                                      <p:cBhvr>
                                        <p:cTn id="338" dur="800" accel="100000">
                                          <p:stCondLst>
                                            <p:cond delay="200"/>
                                          </p:stCondLst>
                                        </p:cTn>
                                        <p:tgtEl>
                                          <p:spTgt spid="415758"/>
                                        </p:tgtEl>
                                      </p:cBhvr>
                                    </p:animEffect>
                                    <p:anim calcmode="lin" valueType="num">
                                      <p:cBhvr>
                                        <p:cTn id="339" dur="800" accel="100000">
                                          <p:stCondLst>
                                            <p:cond delay="200"/>
                                          </p:stCondLst>
                                        </p:cTn>
                                        <p:tgtEl>
                                          <p:spTgt spid="415758"/>
                                        </p:tgtEl>
                                        <p:attrNameLst>
                                          <p:attrName>style.rotation</p:attrName>
                                        </p:attrNameLst>
                                      </p:cBhvr>
                                      <p:tavLst>
                                        <p:tav tm="0">
                                          <p:val>
                                            <p:fltVal val="0"/>
                                          </p:val>
                                        </p:tav>
                                        <p:tav tm="100000">
                                          <p:val>
                                            <p:fltVal val="-90"/>
                                          </p:val>
                                        </p:tav>
                                      </p:tavLst>
                                    </p:anim>
                                    <p:anim calcmode="lin" valueType="num">
                                      <p:cBhvr>
                                        <p:cTn id="340" dur="200" decel="100000"/>
                                        <p:tgtEl>
                                          <p:spTgt spid="415758"/>
                                        </p:tgtEl>
                                        <p:attrNameLst>
                                          <p:attrName>ppt_x</p:attrName>
                                        </p:attrNameLst>
                                      </p:cBhvr>
                                      <p:tavLst>
                                        <p:tav tm="0">
                                          <p:val>
                                            <p:strVal val="ppt_x"/>
                                          </p:val>
                                        </p:tav>
                                        <p:tav tm="100000">
                                          <p:val>
                                            <p:strVal val="ppt_x-0.05"/>
                                          </p:val>
                                        </p:tav>
                                      </p:tavLst>
                                    </p:anim>
                                    <p:anim calcmode="lin" valueType="num">
                                      <p:cBhvr>
                                        <p:cTn id="341" dur="200" decel="100000"/>
                                        <p:tgtEl>
                                          <p:spTgt spid="415758"/>
                                        </p:tgtEl>
                                        <p:attrNameLst>
                                          <p:attrName>ppt_y</p:attrName>
                                        </p:attrNameLst>
                                      </p:cBhvr>
                                      <p:tavLst>
                                        <p:tav tm="0">
                                          <p:val>
                                            <p:strVal val="ppt_y"/>
                                          </p:val>
                                        </p:tav>
                                        <p:tav tm="100000">
                                          <p:val>
                                            <p:strVal val="ppt_y+0.1"/>
                                          </p:val>
                                        </p:tav>
                                      </p:tavLst>
                                    </p:anim>
                                    <p:anim calcmode="lin" valueType="num">
                                      <p:cBhvr>
                                        <p:cTn id="342" dur="800" accel="100000">
                                          <p:stCondLst>
                                            <p:cond delay="200"/>
                                          </p:stCondLst>
                                        </p:cTn>
                                        <p:tgtEl>
                                          <p:spTgt spid="415758"/>
                                        </p:tgtEl>
                                        <p:attrNameLst>
                                          <p:attrName>ppt_x</p:attrName>
                                        </p:attrNameLst>
                                      </p:cBhvr>
                                      <p:tavLst>
                                        <p:tav tm="0">
                                          <p:val>
                                            <p:strVal val="ppt_x"/>
                                          </p:val>
                                        </p:tav>
                                        <p:tav tm="100000">
                                          <p:val>
                                            <p:strVal val="ppt_x+0.4+0.05"/>
                                          </p:val>
                                        </p:tav>
                                      </p:tavLst>
                                    </p:anim>
                                    <p:anim calcmode="lin" valueType="num">
                                      <p:cBhvr>
                                        <p:cTn id="343" dur="800" accel="100000">
                                          <p:stCondLst>
                                            <p:cond delay="200"/>
                                          </p:stCondLst>
                                        </p:cTn>
                                        <p:tgtEl>
                                          <p:spTgt spid="415758"/>
                                        </p:tgtEl>
                                        <p:attrNameLst>
                                          <p:attrName>ppt_y</p:attrName>
                                        </p:attrNameLst>
                                      </p:cBhvr>
                                      <p:tavLst>
                                        <p:tav tm="0">
                                          <p:val>
                                            <p:strVal val="ppt_y"/>
                                          </p:val>
                                        </p:tav>
                                        <p:tav tm="100000">
                                          <p:val>
                                            <p:strVal val="ppt_y-0.4-0.1"/>
                                          </p:val>
                                        </p:tav>
                                      </p:tavLst>
                                    </p:anim>
                                    <p:set>
                                      <p:cBhvr>
                                        <p:cTn id="344" dur="1" fill="hold">
                                          <p:stCondLst>
                                            <p:cond delay="999"/>
                                          </p:stCondLst>
                                        </p:cTn>
                                        <p:tgtEl>
                                          <p:spTgt spid="415758"/>
                                        </p:tgtEl>
                                        <p:attrNameLst>
                                          <p:attrName>style.visibility</p:attrName>
                                        </p:attrNameLst>
                                      </p:cBhvr>
                                      <p:to>
                                        <p:strVal val="hidden"/>
                                      </p:to>
                                    </p:set>
                                  </p:childTnLst>
                                </p:cTn>
                              </p:par>
                              <p:par>
                                <p:cTn id="345" presetID="30" presetClass="exit" presetSubtype="0" fill="hold" grpId="1" nodeType="withEffect">
                                  <p:stCondLst>
                                    <p:cond delay="0"/>
                                  </p:stCondLst>
                                  <p:childTnLst>
                                    <p:animEffect transition="out" filter="fade">
                                      <p:cBhvr>
                                        <p:cTn id="346" dur="800" accel="100000">
                                          <p:stCondLst>
                                            <p:cond delay="200"/>
                                          </p:stCondLst>
                                        </p:cTn>
                                        <p:tgtEl>
                                          <p:spTgt spid="415759"/>
                                        </p:tgtEl>
                                      </p:cBhvr>
                                    </p:animEffect>
                                    <p:anim calcmode="lin" valueType="num">
                                      <p:cBhvr>
                                        <p:cTn id="347" dur="800" accel="100000">
                                          <p:stCondLst>
                                            <p:cond delay="200"/>
                                          </p:stCondLst>
                                        </p:cTn>
                                        <p:tgtEl>
                                          <p:spTgt spid="415759"/>
                                        </p:tgtEl>
                                        <p:attrNameLst>
                                          <p:attrName>style.rotation</p:attrName>
                                        </p:attrNameLst>
                                      </p:cBhvr>
                                      <p:tavLst>
                                        <p:tav tm="0">
                                          <p:val>
                                            <p:fltVal val="0"/>
                                          </p:val>
                                        </p:tav>
                                        <p:tav tm="100000">
                                          <p:val>
                                            <p:fltVal val="-90"/>
                                          </p:val>
                                        </p:tav>
                                      </p:tavLst>
                                    </p:anim>
                                    <p:anim calcmode="lin" valueType="num">
                                      <p:cBhvr>
                                        <p:cTn id="348" dur="200" decel="100000"/>
                                        <p:tgtEl>
                                          <p:spTgt spid="415759"/>
                                        </p:tgtEl>
                                        <p:attrNameLst>
                                          <p:attrName>ppt_x</p:attrName>
                                        </p:attrNameLst>
                                      </p:cBhvr>
                                      <p:tavLst>
                                        <p:tav tm="0">
                                          <p:val>
                                            <p:strVal val="ppt_x"/>
                                          </p:val>
                                        </p:tav>
                                        <p:tav tm="100000">
                                          <p:val>
                                            <p:strVal val="ppt_x-0.05"/>
                                          </p:val>
                                        </p:tav>
                                      </p:tavLst>
                                    </p:anim>
                                    <p:anim calcmode="lin" valueType="num">
                                      <p:cBhvr>
                                        <p:cTn id="349" dur="200" decel="100000"/>
                                        <p:tgtEl>
                                          <p:spTgt spid="415759"/>
                                        </p:tgtEl>
                                        <p:attrNameLst>
                                          <p:attrName>ppt_y</p:attrName>
                                        </p:attrNameLst>
                                      </p:cBhvr>
                                      <p:tavLst>
                                        <p:tav tm="0">
                                          <p:val>
                                            <p:strVal val="ppt_y"/>
                                          </p:val>
                                        </p:tav>
                                        <p:tav tm="100000">
                                          <p:val>
                                            <p:strVal val="ppt_y+0.1"/>
                                          </p:val>
                                        </p:tav>
                                      </p:tavLst>
                                    </p:anim>
                                    <p:anim calcmode="lin" valueType="num">
                                      <p:cBhvr>
                                        <p:cTn id="350" dur="800" accel="100000">
                                          <p:stCondLst>
                                            <p:cond delay="200"/>
                                          </p:stCondLst>
                                        </p:cTn>
                                        <p:tgtEl>
                                          <p:spTgt spid="415759"/>
                                        </p:tgtEl>
                                        <p:attrNameLst>
                                          <p:attrName>ppt_x</p:attrName>
                                        </p:attrNameLst>
                                      </p:cBhvr>
                                      <p:tavLst>
                                        <p:tav tm="0">
                                          <p:val>
                                            <p:strVal val="ppt_x"/>
                                          </p:val>
                                        </p:tav>
                                        <p:tav tm="100000">
                                          <p:val>
                                            <p:strVal val="ppt_x+0.4+0.05"/>
                                          </p:val>
                                        </p:tav>
                                      </p:tavLst>
                                    </p:anim>
                                    <p:anim calcmode="lin" valueType="num">
                                      <p:cBhvr>
                                        <p:cTn id="351" dur="800" accel="100000">
                                          <p:stCondLst>
                                            <p:cond delay="200"/>
                                          </p:stCondLst>
                                        </p:cTn>
                                        <p:tgtEl>
                                          <p:spTgt spid="415759"/>
                                        </p:tgtEl>
                                        <p:attrNameLst>
                                          <p:attrName>ppt_y</p:attrName>
                                        </p:attrNameLst>
                                      </p:cBhvr>
                                      <p:tavLst>
                                        <p:tav tm="0">
                                          <p:val>
                                            <p:strVal val="ppt_y"/>
                                          </p:val>
                                        </p:tav>
                                        <p:tav tm="100000">
                                          <p:val>
                                            <p:strVal val="ppt_y-0.4-0.1"/>
                                          </p:val>
                                        </p:tav>
                                      </p:tavLst>
                                    </p:anim>
                                    <p:set>
                                      <p:cBhvr>
                                        <p:cTn id="352" dur="1" fill="hold">
                                          <p:stCondLst>
                                            <p:cond delay="999"/>
                                          </p:stCondLst>
                                        </p:cTn>
                                        <p:tgtEl>
                                          <p:spTgt spid="415759"/>
                                        </p:tgtEl>
                                        <p:attrNameLst>
                                          <p:attrName>style.visibility</p:attrName>
                                        </p:attrNameLst>
                                      </p:cBhvr>
                                      <p:to>
                                        <p:strVal val="hidden"/>
                                      </p:to>
                                    </p:set>
                                  </p:childTnLst>
                                </p:cTn>
                              </p:par>
                              <p:par>
                                <p:cTn id="353" presetID="30" presetClass="exit" presetSubtype="0" fill="hold" grpId="1" nodeType="withEffect">
                                  <p:stCondLst>
                                    <p:cond delay="0"/>
                                  </p:stCondLst>
                                  <p:childTnLst>
                                    <p:animEffect transition="out" filter="fade">
                                      <p:cBhvr>
                                        <p:cTn id="354" dur="800" accel="100000">
                                          <p:stCondLst>
                                            <p:cond delay="200"/>
                                          </p:stCondLst>
                                        </p:cTn>
                                        <p:tgtEl>
                                          <p:spTgt spid="415767"/>
                                        </p:tgtEl>
                                      </p:cBhvr>
                                    </p:animEffect>
                                    <p:anim calcmode="lin" valueType="num">
                                      <p:cBhvr>
                                        <p:cTn id="355" dur="800" accel="100000">
                                          <p:stCondLst>
                                            <p:cond delay="200"/>
                                          </p:stCondLst>
                                        </p:cTn>
                                        <p:tgtEl>
                                          <p:spTgt spid="415767"/>
                                        </p:tgtEl>
                                        <p:attrNameLst>
                                          <p:attrName>style.rotation</p:attrName>
                                        </p:attrNameLst>
                                      </p:cBhvr>
                                      <p:tavLst>
                                        <p:tav tm="0">
                                          <p:val>
                                            <p:fltVal val="0"/>
                                          </p:val>
                                        </p:tav>
                                        <p:tav tm="100000">
                                          <p:val>
                                            <p:fltVal val="-90"/>
                                          </p:val>
                                        </p:tav>
                                      </p:tavLst>
                                    </p:anim>
                                    <p:anim calcmode="lin" valueType="num">
                                      <p:cBhvr>
                                        <p:cTn id="356" dur="200" decel="100000"/>
                                        <p:tgtEl>
                                          <p:spTgt spid="415767"/>
                                        </p:tgtEl>
                                        <p:attrNameLst>
                                          <p:attrName>ppt_x</p:attrName>
                                        </p:attrNameLst>
                                      </p:cBhvr>
                                      <p:tavLst>
                                        <p:tav tm="0">
                                          <p:val>
                                            <p:strVal val="ppt_x"/>
                                          </p:val>
                                        </p:tav>
                                        <p:tav tm="100000">
                                          <p:val>
                                            <p:strVal val="ppt_x-0.05"/>
                                          </p:val>
                                        </p:tav>
                                      </p:tavLst>
                                    </p:anim>
                                    <p:anim calcmode="lin" valueType="num">
                                      <p:cBhvr>
                                        <p:cTn id="357" dur="200" decel="100000"/>
                                        <p:tgtEl>
                                          <p:spTgt spid="415767"/>
                                        </p:tgtEl>
                                        <p:attrNameLst>
                                          <p:attrName>ppt_y</p:attrName>
                                        </p:attrNameLst>
                                      </p:cBhvr>
                                      <p:tavLst>
                                        <p:tav tm="0">
                                          <p:val>
                                            <p:strVal val="ppt_y"/>
                                          </p:val>
                                        </p:tav>
                                        <p:tav tm="100000">
                                          <p:val>
                                            <p:strVal val="ppt_y+0.1"/>
                                          </p:val>
                                        </p:tav>
                                      </p:tavLst>
                                    </p:anim>
                                    <p:anim calcmode="lin" valueType="num">
                                      <p:cBhvr>
                                        <p:cTn id="358" dur="800" accel="100000">
                                          <p:stCondLst>
                                            <p:cond delay="200"/>
                                          </p:stCondLst>
                                        </p:cTn>
                                        <p:tgtEl>
                                          <p:spTgt spid="415767"/>
                                        </p:tgtEl>
                                        <p:attrNameLst>
                                          <p:attrName>ppt_x</p:attrName>
                                        </p:attrNameLst>
                                      </p:cBhvr>
                                      <p:tavLst>
                                        <p:tav tm="0">
                                          <p:val>
                                            <p:strVal val="ppt_x"/>
                                          </p:val>
                                        </p:tav>
                                        <p:tav tm="100000">
                                          <p:val>
                                            <p:strVal val="ppt_x+0.4+0.05"/>
                                          </p:val>
                                        </p:tav>
                                      </p:tavLst>
                                    </p:anim>
                                    <p:anim calcmode="lin" valueType="num">
                                      <p:cBhvr>
                                        <p:cTn id="359" dur="800" accel="100000">
                                          <p:stCondLst>
                                            <p:cond delay="200"/>
                                          </p:stCondLst>
                                        </p:cTn>
                                        <p:tgtEl>
                                          <p:spTgt spid="415767"/>
                                        </p:tgtEl>
                                        <p:attrNameLst>
                                          <p:attrName>ppt_y</p:attrName>
                                        </p:attrNameLst>
                                      </p:cBhvr>
                                      <p:tavLst>
                                        <p:tav tm="0">
                                          <p:val>
                                            <p:strVal val="ppt_y"/>
                                          </p:val>
                                        </p:tav>
                                        <p:tav tm="100000">
                                          <p:val>
                                            <p:strVal val="ppt_y-0.4-0.1"/>
                                          </p:val>
                                        </p:tav>
                                      </p:tavLst>
                                    </p:anim>
                                    <p:set>
                                      <p:cBhvr>
                                        <p:cTn id="360" dur="1" fill="hold">
                                          <p:stCondLst>
                                            <p:cond delay="999"/>
                                          </p:stCondLst>
                                        </p:cTn>
                                        <p:tgtEl>
                                          <p:spTgt spid="415767"/>
                                        </p:tgtEl>
                                        <p:attrNameLst>
                                          <p:attrName>style.visibility</p:attrName>
                                        </p:attrNameLst>
                                      </p:cBhvr>
                                      <p:to>
                                        <p:strVal val="hidden"/>
                                      </p:to>
                                    </p:set>
                                  </p:childTnLst>
                                </p:cTn>
                              </p:par>
                              <p:par>
                                <p:cTn id="361" presetID="30" presetClass="exit" presetSubtype="0" fill="hold" grpId="1" nodeType="withEffect">
                                  <p:stCondLst>
                                    <p:cond delay="0"/>
                                  </p:stCondLst>
                                  <p:childTnLst>
                                    <p:animEffect transition="out" filter="fade">
                                      <p:cBhvr>
                                        <p:cTn id="362" dur="800" accel="100000">
                                          <p:stCondLst>
                                            <p:cond delay="200"/>
                                          </p:stCondLst>
                                        </p:cTn>
                                        <p:tgtEl>
                                          <p:spTgt spid="415761"/>
                                        </p:tgtEl>
                                      </p:cBhvr>
                                    </p:animEffect>
                                    <p:anim calcmode="lin" valueType="num">
                                      <p:cBhvr>
                                        <p:cTn id="363" dur="800" accel="100000">
                                          <p:stCondLst>
                                            <p:cond delay="200"/>
                                          </p:stCondLst>
                                        </p:cTn>
                                        <p:tgtEl>
                                          <p:spTgt spid="415761"/>
                                        </p:tgtEl>
                                        <p:attrNameLst>
                                          <p:attrName>style.rotation</p:attrName>
                                        </p:attrNameLst>
                                      </p:cBhvr>
                                      <p:tavLst>
                                        <p:tav tm="0">
                                          <p:val>
                                            <p:fltVal val="0"/>
                                          </p:val>
                                        </p:tav>
                                        <p:tav tm="100000">
                                          <p:val>
                                            <p:fltVal val="-90"/>
                                          </p:val>
                                        </p:tav>
                                      </p:tavLst>
                                    </p:anim>
                                    <p:anim calcmode="lin" valueType="num">
                                      <p:cBhvr>
                                        <p:cTn id="364" dur="200" decel="100000"/>
                                        <p:tgtEl>
                                          <p:spTgt spid="415761"/>
                                        </p:tgtEl>
                                        <p:attrNameLst>
                                          <p:attrName>ppt_x</p:attrName>
                                        </p:attrNameLst>
                                      </p:cBhvr>
                                      <p:tavLst>
                                        <p:tav tm="0">
                                          <p:val>
                                            <p:strVal val="ppt_x"/>
                                          </p:val>
                                        </p:tav>
                                        <p:tav tm="100000">
                                          <p:val>
                                            <p:strVal val="ppt_x-0.05"/>
                                          </p:val>
                                        </p:tav>
                                      </p:tavLst>
                                    </p:anim>
                                    <p:anim calcmode="lin" valueType="num">
                                      <p:cBhvr>
                                        <p:cTn id="365" dur="200" decel="100000"/>
                                        <p:tgtEl>
                                          <p:spTgt spid="415761"/>
                                        </p:tgtEl>
                                        <p:attrNameLst>
                                          <p:attrName>ppt_y</p:attrName>
                                        </p:attrNameLst>
                                      </p:cBhvr>
                                      <p:tavLst>
                                        <p:tav tm="0">
                                          <p:val>
                                            <p:strVal val="ppt_y"/>
                                          </p:val>
                                        </p:tav>
                                        <p:tav tm="100000">
                                          <p:val>
                                            <p:strVal val="ppt_y+0.1"/>
                                          </p:val>
                                        </p:tav>
                                      </p:tavLst>
                                    </p:anim>
                                    <p:anim calcmode="lin" valueType="num">
                                      <p:cBhvr>
                                        <p:cTn id="366" dur="800" accel="100000">
                                          <p:stCondLst>
                                            <p:cond delay="200"/>
                                          </p:stCondLst>
                                        </p:cTn>
                                        <p:tgtEl>
                                          <p:spTgt spid="415761"/>
                                        </p:tgtEl>
                                        <p:attrNameLst>
                                          <p:attrName>ppt_x</p:attrName>
                                        </p:attrNameLst>
                                      </p:cBhvr>
                                      <p:tavLst>
                                        <p:tav tm="0">
                                          <p:val>
                                            <p:strVal val="ppt_x"/>
                                          </p:val>
                                        </p:tav>
                                        <p:tav tm="100000">
                                          <p:val>
                                            <p:strVal val="ppt_x+0.4+0.05"/>
                                          </p:val>
                                        </p:tav>
                                      </p:tavLst>
                                    </p:anim>
                                    <p:anim calcmode="lin" valueType="num">
                                      <p:cBhvr>
                                        <p:cTn id="367" dur="800" accel="100000">
                                          <p:stCondLst>
                                            <p:cond delay="200"/>
                                          </p:stCondLst>
                                        </p:cTn>
                                        <p:tgtEl>
                                          <p:spTgt spid="415761"/>
                                        </p:tgtEl>
                                        <p:attrNameLst>
                                          <p:attrName>ppt_y</p:attrName>
                                        </p:attrNameLst>
                                      </p:cBhvr>
                                      <p:tavLst>
                                        <p:tav tm="0">
                                          <p:val>
                                            <p:strVal val="ppt_y"/>
                                          </p:val>
                                        </p:tav>
                                        <p:tav tm="100000">
                                          <p:val>
                                            <p:strVal val="ppt_y-0.4-0.1"/>
                                          </p:val>
                                        </p:tav>
                                      </p:tavLst>
                                    </p:anim>
                                    <p:set>
                                      <p:cBhvr>
                                        <p:cTn id="368" dur="1" fill="hold">
                                          <p:stCondLst>
                                            <p:cond delay="999"/>
                                          </p:stCondLst>
                                        </p:cTn>
                                        <p:tgtEl>
                                          <p:spTgt spid="415761"/>
                                        </p:tgtEl>
                                        <p:attrNameLst>
                                          <p:attrName>style.visibility</p:attrName>
                                        </p:attrNameLst>
                                      </p:cBhvr>
                                      <p:to>
                                        <p:strVal val="hidden"/>
                                      </p:to>
                                    </p:set>
                                  </p:childTnLst>
                                </p:cTn>
                              </p:par>
                              <p:par>
                                <p:cTn id="369" presetID="30" presetClass="exit" presetSubtype="0" fill="hold" grpId="1" nodeType="withEffect">
                                  <p:stCondLst>
                                    <p:cond delay="0"/>
                                  </p:stCondLst>
                                  <p:childTnLst>
                                    <p:animEffect transition="out" filter="fade">
                                      <p:cBhvr>
                                        <p:cTn id="370" dur="800" accel="100000">
                                          <p:stCondLst>
                                            <p:cond delay="200"/>
                                          </p:stCondLst>
                                        </p:cTn>
                                        <p:tgtEl>
                                          <p:spTgt spid="415762"/>
                                        </p:tgtEl>
                                      </p:cBhvr>
                                    </p:animEffect>
                                    <p:anim calcmode="lin" valueType="num">
                                      <p:cBhvr>
                                        <p:cTn id="371" dur="800" accel="100000">
                                          <p:stCondLst>
                                            <p:cond delay="200"/>
                                          </p:stCondLst>
                                        </p:cTn>
                                        <p:tgtEl>
                                          <p:spTgt spid="415762"/>
                                        </p:tgtEl>
                                        <p:attrNameLst>
                                          <p:attrName>style.rotation</p:attrName>
                                        </p:attrNameLst>
                                      </p:cBhvr>
                                      <p:tavLst>
                                        <p:tav tm="0">
                                          <p:val>
                                            <p:fltVal val="0"/>
                                          </p:val>
                                        </p:tav>
                                        <p:tav tm="100000">
                                          <p:val>
                                            <p:fltVal val="-90"/>
                                          </p:val>
                                        </p:tav>
                                      </p:tavLst>
                                    </p:anim>
                                    <p:anim calcmode="lin" valueType="num">
                                      <p:cBhvr>
                                        <p:cTn id="372" dur="200" decel="100000"/>
                                        <p:tgtEl>
                                          <p:spTgt spid="415762"/>
                                        </p:tgtEl>
                                        <p:attrNameLst>
                                          <p:attrName>ppt_x</p:attrName>
                                        </p:attrNameLst>
                                      </p:cBhvr>
                                      <p:tavLst>
                                        <p:tav tm="0">
                                          <p:val>
                                            <p:strVal val="ppt_x"/>
                                          </p:val>
                                        </p:tav>
                                        <p:tav tm="100000">
                                          <p:val>
                                            <p:strVal val="ppt_x-0.05"/>
                                          </p:val>
                                        </p:tav>
                                      </p:tavLst>
                                    </p:anim>
                                    <p:anim calcmode="lin" valueType="num">
                                      <p:cBhvr>
                                        <p:cTn id="373" dur="200" decel="100000"/>
                                        <p:tgtEl>
                                          <p:spTgt spid="415762"/>
                                        </p:tgtEl>
                                        <p:attrNameLst>
                                          <p:attrName>ppt_y</p:attrName>
                                        </p:attrNameLst>
                                      </p:cBhvr>
                                      <p:tavLst>
                                        <p:tav tm="0">
                                          <p:val>
                                            <p:strVal val="ppt_y"/>
                                          </p:val>
                                        </p:tav>
                                        <p:tav tm="100000">
                                          <p:val>
                                            <p:strVal val="ppt_y+0.1"/>
                                          </p:val>
                                        </p:tav>
                                      </p:tavLst>
                                    </p:anim>
                                    <p:anim calcmode="lin" valueType="num">
                                      <p:cBhvr>
                                        <p:cTn id="374" dur="800" accel="100000">
                                          <p:stCondLst>
                                            <p:cond delay="200"/>
                                          </p:stCondLst>
                                        </p:cTn>
                                        <p:tgtEl>
                                          <p:spTgt spid="415762"/>
                                        </p:tgtEl>
                                        <p:attrNameLst>
                                          <p:attrName>ppt_x</p:attrName>
                                        </p:attrNameLst>
                                      </p:cBhvr>
                                      <p:tavLst>
                                        <p:tav tm="0">
                                          <p:val>
                                            <p:strVal val="ppt_x"/>
                                          </p:val>
                                        </p:tav>
                                        <p:tav tm="100000">
                                          <p:val>
                                            <p:strVal val="ppt_x+0.4+0.05"/>
                                          </p:val>
                                        </p:tav>
                                      </p:tavLst>
                                    </p:anim>
                                    <p:anim calcmode="lin" valueType="num">
                                      <p:cBhvr>
                                        <p:cTn id="375" dur="800" accel="100000">
                                          <p:stCondLst>
                                            <p:cond delay="200"/>
                                          </p:stCondLst>
                                        </p:cTn>
                                        <p:tgtEl>
                                          <p:spTgt spid="415762"/>
                                        </p:tgtEl>
                                        <p:attrNameLst>
                                          <p:attrName>ppt_y</p:attrName>
                                        </p:attrNameLst>
                                      </p:cBhvr>
                                      <p:tavLst>
                                        <p:tav tm="0">
                                          <p:val>
                                            <p:strVal val="ppt_y"/>
                                          </p:val>
                                        </p:tav>
                                        <p:tav tm="100000">
                                          <p:val>
                                            <p:strVal val="ppt_y-0.4-0.1"/>
                                          </p:val>
                                        </p:tav>
                                      </p:tavLst>
                                    </p:anim>
                                    <p:set>
                                      <p:cBhvr>
                                        <p:cTn id="376" dur="1" fill="hold">
                                          <p:stCondLst>
                                            <p:cond delay="999"/>
                                          </p:stCondLst>
                                        </p:cTn>
                                        <p:tgtEl>
                                          <p:spTgt spid="415762"/>
                                        </p:tgtEl>
                                        <p:attrNameLst>
                                          <p:attrName>style.visibility</p:attrName>
                                        </p:attrNameLst>
                                      </p:cBhvr>
                                      <p:to>
                                        <p:strVal val="hidden"/>
                                      </p:to>
                                    </p:set>
                                  </p:childTnLst>
                                </p:cTn>
                              </p:par>
                              <p:par>
                                <p:cTn id="377" presetID="30" presetClass="exit" presetSubtype="0" fill="hold" grpId="1" nodeType="withEffect">
                                  <p:stCondLst>
                                    <p:cond delay="0"/>
                                  </p:stCondLst>
                                  <p:childTnLst>
                                    <p:animEffect transition="out" filter="fade">
                                      <p:cBhvr>
                                        <p:cTn id="378" dur="800" accel="100000">
                                          <p:stCondLst>
                                            <p:cond delay="200"/>
                                          </p:stCondLst>
                                        </p:cTn>
                                        <p:tgtEl>
                                          <p:spTgt spid="415763"/>
                                        </p:tgtEl>
                                      </p:cBhvr>
                                    </p:animEffect>
                                    <p:anim calcmode="lin" valueType="num">
                                      <p:cBhvr>
                                        <p:cTn id="379" dur="800" accel="100000">
                                          <p:stCondLst>
                                            <p:cond delay="200"/>
                                          </p:stCondLst>
                                        </p:cTn>
                                        <p:tgtEl>
                                          <p:spTgt spid="415763"/>
                                        </p:tgtEl>
                                        <p:attrNameLst>
                                          <p:attrName>style.rotation</p:attrName>
                                        </p:attrNameLst>
                                      </p:cBhvr>
                                      <p:tavLst>
                                        <p:tav tm="0">
                                          <p:val>
                                            <p:fltVal val="0"/>
                                          </p:val>
                                        </p:tav>
                                        <p:tav tm="100000">
                                          <p:val>
                                            <p:fltVal val="-90"/>
                                          </p:val>
                                        </p:tav>
                                      </p:tavLst>
                                    </p:anim>
                                    <p:anim calcmode="lin" valueType="num">
                                      <p:cBhvr>
                                        <p:cTn id="380" dur="200" decel="100000"/>
                                        <p:tgtEl>
                                          <p:spTgt spid="415763"/>
                                        </p:tgtEl>
                                        <p:attrNameLst>
                                          <p:attrName>ppt_x</p:attrName>
                                        </p:attrNameLst>
                                      </p:cBhvr>
                                      <p:tavLst>
                                        <p:tav tm="0">
                                          <p:val>
                                            <p:strVal val="ppt_x"/>
                                          </p:val>
                                        </p:tav>
                                        <p:tav tm="100000">
                                          <p:val>
                                            <p:strVal val="ppt_x-0.05"/>
                                          </p:val>
                                        </p:tav>
                                      </p:tavLst>
                                    </p:anim>
                                    <p:anim calcmode="lin" valueType="num">
                                      <p:cBhvr>
                                        <p:cTn id="381" dur="200" decel="100000"/>
                                        <p:tgtEl>
                                          <p:spTgt spid="415763"/>
                                        </p:tgtEl>
                                        <p:attrNameLst>
                                          <p:attrName>ppt_y</p:attrName>
                                        </p:attrNameLst>
                                      </p:cBhvr>
                                      <p:tavLst>
                                        <p:tav tm="0">
                                          <p:val>
                                            <p:strVal val="ppt_y"/>
                                          </p:val>
                                        </p:tav>
                                        <p:tav tm="100000">
                                          <p:val>
                                            <p:strVal val="ppt_y+0.1"/>
                                          </p:val>
                                        </p:tav>
                                      </p:tavLst>
                                    </p:anim>
                                    <p:anim calcmode="lin" valueType="num">
                                      <p:cBhvr>
                                        <p:cTn id="382" dur="800" accel="100000">
                                          <p:stCondLst>
                                            <p:cond delay="200"/>
                                          </p:stCondLst>
                                        </p:cTn>
                                        <p:tgtEl>
                                          <p:spTgt spid="415763"/>
                                        </p:tgtEl>
                                        <p:attrNameLst>
                                          <p:attrName>ppt_x</p:attrName>
                                        </p:attrNameLst>
                                      </p:cBhvr>
                                      <p:tavLst>
                                        <p:tav tm="0">
                                          <p:val>
                                            <p:strVal val="ppt_x"/>
                                          </p:val>
                                        </p:tav>
                                        <p:tav tm="100000">
                                          <p:val>
                                            <p:strVal val="ppt_x+0.4+0.05"/>
                                          </p:val>
                                        </p:tav>
                                      </p:tavLst>
                                    </p:anim>
                                    <p:anim calcmode="lin" valueType="num">
                                      <p:cBhvr>
                                        <p:cTn id="383" dur="800" accel="100000">
                                          <p:stCondLst>
                                            <p:cond delay="200"/>
                                          </p:stCondLst>
                                        </p:cTn>
                                        <p:tgtEl>
                                          <p:spTgt spid="415763"/>
                                        </p:tgtEl>
                                        <p:attrNameLst>
                                          <p:attrName>ppt_y</p:attrName>
                                        </p:attrNameLst>
                                      </p:cBhvr>
                                      <p:tavLst>
                                        <p:tav tm="0">
                                          <p:val>
                                            <p:strVal val="ppt_y"/>
                                          </p:val>
                                        </p:tav>
                                        <p:tav tm="100000">
                                          <p:val>
                                            <p:strVal val="ppt_y-0.4-0.1"/>
                                          </p:val>
                                        </p:tav>
                                      </p:tavLst>
                                    </p:anim>
                                    <p:set>
                                      <p:cBhvr>
                                        <p:cTn id="384" dur="1" fill="hold">
                                          <p:stCondLst>
                                            <p:cond delay="999"/>
                                          </p:stCondLst>
                                        </p:cTn>
                                        <p:tgtEl>
                                          <p:spTgt spid="415763"/>
                                        </p:tgtEl>
                                        <p:attrNameLst>
                                          <p:attrName>style.visibility</p:attrName>
                                        </p:attrNameLst>
                                      </p:cBhvr>
                                      <p:to>
                                        <p:strVal val="hidden"/>
                                      </p:to>
                                    </p:set>
                                  </p:childTnLst>
                                </p:cTn>
                              </p:par>
                              <p:par>
                                <p:cTn id="385" presetID="30" presetClass="exit" presetSubtype="0" fill="hold" grpId="1" nodeType="withEffect">
                                  <p:stCondLst>
                                    <p:cond delay="0"/>
                                  </p:stCondLst>
                                  <p:childTnLst>
                                    <p:animEffect transition="out" filter="fade">
                                      <p:cBhvr>
                                        <p:cTn id="386" dur="800" accel="100000">
                                          <p:stCondLst>
                                            <p:cond delay="200"/>
                                          </p:stCondLst>
                                        </p:cTn>
                                        <p:tgtEl>
                                          <p:spTgt spid="415764"/>
                                        </p:tgtEl>
                                      </p:cBhvr>
                                    </p:animEffect>
                                    <p:anim calcmode="lin" valueType="num">
                                      <p:cBhvr>
                                        <p:cTn id="387" dur="800" accel="100000">
                                          <p:stCondLst>
                                            <p:cond delay="200"/>
                                          </p:stCondLst>
                                        </p:cTn>
                                        <p:tgtEl>
                                          <p:spTgt spid="415764"/>
                                        </p:tgtEl>
                                        <p:attrNameLst>
                                          <p:attrName>style.rotation</p:attrName>
                                        </p:attrNameLst>
                                      </p:cBhvr>
                                      <p:tavLst>
                                        <p:tav tm="0">
                                          <p:val>
                                            <p:fltVal val="0"/>
                                          </p:val>
                                        </p:tav>
                                        <p:tav tm="100000">
                                          <p:val>
                                            <p:fltVal val="-90"/>
                                          </p:val>
                                        </p:tav>
                                      </p:tavLst>
                                    </p:anim>
                                    <p:anim calcmode="lin" valueType="num">
                                      <p:cBhvr>
                                        <p:cTn id="388" dur="200" decel="100000"/>
                                        <p:tgtEl>
                                          <p:spTgt spid="415764"/>
                                        </p:tgtEl>
                                        <p:attrNameLst>
                                          <p:attrName>ppt_x</p:attrName>
                                        </p:attrNameLst>
                                      </p:cBhvr>
                                      <p:tavLst>
                                        <p:tav tm="0">
                                          <p:val>
                                            <p:strVal val="ppt_x"/>
                                          </p:val>
                                        </p:tav>
                                        <p:tav tm="100000">
                                          <p:val>
                                            <p:strVal val="ppt_x-0.05"/>
                                          </p:val>
                                        </p:tav>
                                      </p:tavLst>
                                    </p:anim>
                                    <p:anim calcmode="lin" valueType="num">
                                      <p:cBhvr>
                                        <p:cTn id="389" dur="200" decel="100000"/>
                                        <p:tgtEl>
                                          <p:spTgt spid="415764"/>
                                        </p:tgtEl>
                                        <p:attrNameLst>
                                          <p:attrName>ppt_y</p:attrName>
                                        </p:attrNameLst>
                                      </p:cBhvr>
                                      <p:tavLst>
                                        <p:tav tm="0">
                                          <p:val>
                                            <p:strVal val="ppt_y"/>
                                          </p:val>
                                        </p:tav>
                                        <p:tav tm="100000">
                                          <p:val>
                                            <p:strVal val="ppt_y+0.1"/>
                                          </p:val>
                                        </p:tav>
                                      </p:tavLst>
                                    </p:anim>
                                    <p:anim calcmode="lin" valueType="num">
                                      <p:cBhvr>
                                        <p:cTn id="390" dur="800" accel="100000">
                                          <p:stCondLst>
                                            <p:cond delay="200"/>
                                          </p:stCondLst>
                                        </p:cTn>
                                        <p:tgtEl>
                                          <p:spTgt spid="415764"/>
                                        </p:tgtEl>
                                        <p:attrNameLst>
                                          <p:attrName>ppt_x</p:attrName>
                                        </p:attrNameLst>
                                      </p:cBhvr>
                                      <p:tavLst>
                                        <p:tav tm="0">
                                          <p:val>
                                            <p:strVal val="ppt_x"/>
                                          </p:val>
                                        </p:tav>
                                        <p:tav tm="100000">
                                          <p:val>
                                            <p:strVal val="ppt_x+0.4+0.05"/>
                                          </p:val>
                                        </p:tav>
                                      </p:tavLst>
                                    </p:anim>
                                    <p:anim calcmode="lin" valueType="num">
                                      <p:cBhvr>
                                        <p:cTn id="391" dur="800" accel="100000">
                                          <p:stCondLst>
                                            <p:cond delay="200"/>
                                          </p:stCondLst>
                                        </p:cTn>
                                        <p:tgtEl>
                                          <p:spTgt spid="415764"/>
                                        </p:tgtEl>
                                        <p:attrNameLst>
                                          <p:attrName>ppt_y</p:attrName>
                                        </p:attrNameLst>
                                      </p:cBhvr>
                                      <p:tavLst>
                                        <p:tav tm="0">
                                          <p:val>
                                            <p:strVal val="ppt_y"/>
                                          </p:val>
                                        </p:tav>
                                        <p:tav tm="100000">
                                          <p:val>
                                            <p:strVal val="ppt_y-0.4-0.1"/>
                                          </p:val>
                                        </p:tav>
                                      </p:tavLst>
                                    </p:anim>
                                    <p:set>
                                      <p:cBhvr>
                                        <p:cTn id="392" dur="1" fill="hold">
                                          <p:stCondLst>
                                            <p:cond delay="999"/>
                                          </p:stCondLst>
                                        </p:cTn>
                                        <p:tgtEl>
                                          <p:spTgt spid="415764"/>
                                        </p:tgtEl>
                                        <p:attrNameLst>
                                          <p:attrName>style.visibility</p:attrName>
                                        </p:attrNameLst>
                                      </p:cBhvr>
                                      <p:to>
                                        <p:strVal val="hidden"/>
                                      </p:to>
                                    </p:set>
                                  </p:childTnLst>
                                </p:cTn>
                              </p:par>
                              <p:par>
                                <p:cTn id="393" presetID="30" presetClass="exit" presetSubtype="0" fill="hold" grpId="1" nodeType="withEffect">
                                  <p:stCondLst>
                                    <p:cond delay="0"/>
                                  </p:stCondLst>
                                  <p:childTnLst>
                                    <p:animEffect transition="out" filter="fade">
                                      <p:cBhvr>
                                        <p:cTn id="394" dur="800" accel="100000">
                                          <p:stCondLst>
                                            <p:cond delay="200"/>
                                          </p:stCondLst>
                                        </p:cTn>
                                        <p:tgtEl>
                                          <p:spTgt spid="415765"/>
                                        </p:tgtEl>
                                      </p:cBhvr>
                                    </p:animEffect>
                                    <p:anim calcmode="lin" valueType="num">
                                      <p:cBhvr>
                                        <p:cTn id="395" dur="800" accel="100000">
                                          <p:stCondLst>
                                            <p:cond delay="200"/>
                                          </p:stCondLst>
                                        </p:cTn>
                                        <p:tgtEl>
                                          <p:spTgt spid="415765"/>
                                        </p:tgtEl>
                                        <p:attrNameLst>
                                          <p:attrName>style.rotation</p:attrName>
                                        </p:attrNameLst>
                                      </p:cBhvr>
                                      <p:tavLst>
                                        <p:tav tm="0">
                                          <p:val>
                                            <p:fltVal val="0"/>
                                          </p:val>
                                        </p:tav>
                                        <p:tav tm="100000">
                                          <p:val>
                                            <p:fltVal val="-90"/>
                                          </p:val>
                                        </p:tav>
                                      </p:tavLst>
                                    </p:anim>
                                    <p:anim calcmode="lin" valueType="num">
                                      <p:cBhvr>
                                        <p:cTn id="396" dur="200" decel="100000"/>
                                        <p:tgtEl>
                                          <p:spTgt spid="415765"/>
                                        </p:tgtEl>
                                        <p:attrNameLst>
                                          <p:attrName>ppt_x</p:attrName>
                                        </p:attrNameLst>
                                      </p:cBhvr>
                                      <p:tavLst>
                                        <p:tav tm="0">
                                          <p:val>
                                            <p:strVal val="ppt_x"/>
                                          </p:val>
                                        </p:tav>
                                        <p:tav tm="100000">
                                          <p:val>
                                            <p:strVal val="ppt_x-0.05"/>
                                          </p:val>
                                        </p:tav>
                                      </p:tavLst>
                                    </p:anim>
                                    <p:anim calcmode="lin" valueType="num">
                                      <p:cBhvr>
                                        <p:cTn id="397" dur="200" decel="100000"/>
                                        <p:tgtEl>
                                          <p:spTgt spid="415765"/>
                                        </p:tgtEl>
                                        <p:attrNameLst>
                                          <p:attrName>ppt_y</p:attrName>
                                        </p:attrNameLst>
                                      </p:cBhvr>
                                      <p:tavLst>
                                        <p:tav tm="0">
                                          <p:val>
                                            <p:strVal val="ppt_y"/>
                                          </p:val>
                                        </p:tav>
                                        <p:tav tm="100000">
                                          <p:val>
                                            <p:strVal val="ppt_y+0.1"/>
                                          </p:val>
                                        </p:tav>
                                      </p:tavLst>
                                    </p:anim>
                                    <p:anim calcmode="lin" valueType="num">
                                      <p:cBhvr>
                                        <p:cTn id="398" dur="800" accel="100000">
                                          <p:stCondLst>
                                            <p:cond delay="200"/>
                                          </p:stCondLst>
                                        </p:cTn>
                                        <p:tgtEl>
                                          <p:spTgt spid="415765"/>
                                        </p:tgtEl>
                                        <p:attrNameLst>
                                          <p:attrName>ppt_x</p:attrName>
                                        </p:attrNameLst>
                                      </p:cBhvr>
                                      <p:tavLst>
                                        <p:tav tm="0">
                                          <p:val>
                                            <p:strVal val="ppt_x"/>
                                          </p:val>
                                        </p:tav>
                                        <p:tav tm="100000">
                                          <p:val>
                                            <p:strVal val="ppt_x+0.4+0.05"/>
                                          </p:val>
                                        </p:tav>
                                      </p:tavLst>
                                    </p:anim>
                                    <p:anim calcmode="lin" valueType="num">
                                      <p:cBhvr>
                                        <p:cTn id="399" dur="800" accel="100000">
                                          <p:stCondLst>
                                            <p:cond delay="200"/>
                                          </p:stCondLst>
                                        </p:cTn>
                                        <p:tgtEl>
                                          <p:spTgt spid="415765"/>
                                        </p:tgtEl>
                                        <p:attrNameLst>
                                          <p:attrName>ppt_y</p:attrName>
                                        </p:attrNameLst>
                                      </p:cBhvr>
                                      <p:tavLst>
                                        <p:tav tm="0">
                                          <p:val>
                                            <p:strVal val="ppt_y"/>
                                          </p:val>
                                        </p:tav>
                                        <p:tav tm="100000">
                                          <p:val>
                                            <p:strVal val="ppt_y-0.4-0.1"/>
                                          </p:val>
                                        </p:tav>
                                      </p:tavLst>
                                    </p:anim>
                                    <p:set>
                                      <p:cBhvr>
                                        <p:cTn id="400" dur="1" fill="hold">
                                          <p:stCondLst>
                                            <p:cond delay="999"/>
                                          </p:stCondLst>
                                        </p:cTn>
                                        <p:tgtEl>
                                          <p:spTgt spid="415765"/>
                                        </p:tgtEl>
                                        <p:attrNameLst>
                                          <p:attrName>style.visibility</p:attrName>
                                        </p:attrNameLst>
                                      </p:cBhvr>
                                      <p:to>
                                        <p:strVal val="hidden"/>
                                      </p:to>
                                    </p:set>
                                  </p:childTnLst>
                                </p:cTn>
                              </p:par>
                              <p:par>
                                <p:cTn id="401" presetID="30" presetClass="exit" presetSubtype="0" fill="hold" grpId="1" nodeType="withEffect">
                                  <p:stCondLst>
                                    <p:cond delay="0"/>
                                  </p:stCondLst>
                                  <p:childTnLst>
                                    <p:animEffect transition="out" filter="fade">
                                      <p:cBhvr>
                                        <p:cTn id="402" dur="800" accel="100000">
                                          <p:stCondLst>
                                            <p:cond delay="200"/>
                                          </p:stCondLst>
                                        </p:cTn>
                                        <p:tgtEl>
                                          <p:spTgt spid="415776"/>
                                        </p:tgtEl>
                                      </p:cBhvr>
                                    </p:animEffect>
                                    <p:anim calcmode="lin" valueType="num">
                                      <p:cBhvr>
                                        <p:cTn id="403" dur="800" accel="100000">
                                          <p:stCondLst>
                                            <p:cond delay="200"/>
                                          </p:stCondLst>
                                        </p:cTn>
                                        <p:tgtEl>
                                          <p:spTgt spid="415776"/>
                                        </p:tgtEl>
                                        <p:attrNameLst>
                                          <p:attrName>style.rotation</p:attrName>
                                        </p:attrNameLst>
                                      </p:cBhvr>
                                      <p:tavLst>
                                        <p:tav tm="0">
                                          <p:val>
                                            <p:fltVal val="0"/>
                                          </p:val>
                                        </p:tav>
                                        <p:tav tm="100000">
                                          <p:val>
                                            <p:fltVal val="-90"/>
                                          </p:val>
                                        </p:tav>
                                      </p:tavLst>
                                    </p:anim>
                                    <p:anim calcmode="lin" valueType="num">
                                      <p:cBhvr>
                                        <p:cTn id="404" dur="200" decel="100000"/>
                                        <p:tgtEl>
                                          <p:spTgt spid="415776"/>
                                        </p:tgtEl>
                                        <p:attrNameLst>
                                          <p:attrName>ppt_x</p:attrName>
                                        </p:attrNameLst>
                                      </p:cBhvr>
                                      <p:tavLst>
                                        <p:tav tm="0">
                                          <p:val>
                                            <p:strVal val="ppt_x"/>
                                          </p:val>
                                        </p:tav>
                                        <p:tav tm="100000">
                                          <p:val>
                                            <p:strVal val="ppt_x-0.05"/>
                                          </p:val>
                                        </p:tav>
                                      </p:tavLst>
                                    </p:anim>
                                    <p:anim calcmode="lin" valueType="num">
                                      <p:cBhvr>
                                        <p:cTn id="405" dur="200" decel="100000"/>
                                        <p:tgtEl>
                                          <p:spTgt spid="415776"/>
                                        </p:tgtEl>
                                        <p:attrNameLst>
                                          <p:attrName>ppt_y</p:attrName>
                                        </p:attrNameLst>
                                      </p:cBhvr>
                                      <p:tavLst>
                                        <p:tav tm="0">
                                          <p:val>
                                            <p:strVal val="ppt_y"/>
                                          </p:val>
                                        </p:tav>
                                        <p:tav tm="100000">
                                          <p:val>
                                            <p:strVal val="ppt_y+0.1"/>
                                          </p:val>
                                        </p:tav>
                                      </p:tavLst>
                                    </p:anim>
                                    <p:anim calcmode="lin" valueType="num">
                                      <p:cBhvr>
                                        <p:cTn id="406" dur="800" accel="100000">
                                          <p:stCondLst>
                                            <p:cond delay="200"/>
                                          </p:stCondLst>
                                        </p:cTn>
                                        <p:tgtEl>
                                          <p:spTgt spid="415776"/>
                                        </p:tgtEl>
                                        <p:attrNameLst>
                                          <p:attrName>ppt_x</p:attrName>
                                        </p:attrNameLst>
                                      </p:cBhvr>
                                      <p:tavLst>
                                        <p:tav tm="0">
                                          <p:val>
                                            <p:strVal val="ppt_x"/>
                                          </p:val>
                                        </p:tav>
                                        <p:tav tm="100000">
                                          <p:val>
                                            <p:strVal val="ppt_x+0.4+0.05"/>
                                          </p:val>
                                        </p:tav>
                                      </p:tavLst>
                                    </p:anim>
                                    <p:anim calcmode="lin" valueType="num">
                                      <p:cBhvr>
                                        <p:cTn id="407" dur="800" accel="100000">
                                          <p:stCondLst>
                                            <p:cond delay="200"/>
                                          </p:stCondLst>
                                        </p:cTn>
                                        <p:tgtEl>
                                          <p:spTgt spid="415776"/>
                                        </p:tgtEl>
                                        <p:attrNameLst>
                                          <p:attrName>ppt_y</p:attrName>
                                        </p:attrNameLst>
                                      </p:cBhvr>
                                      <p:tavLst>
                                        <p:tav tm="0">
                                          <p:val>
                                            <p:strVal val="ppt_y"/>
                                          </p:val>
                                        </p:tav>
                                        <p:tav tm="100000">
                                          <p:val>
                                            <p:strVal val="ppt_y-0.4-0.1"/>
                                          </p:val>
                                        </p:tav>
                                      </p:tavLst>
                                    </p:anim>
                                    <p:set>
                                      <p:cBhvr>
                                        <p:cTn id="408" dur="1" fill="hold">
                                          <p:stCondLst>
                                            <p:cond delay="999"/>
                                          </p:stCondLst>
                                        </p:cTn>
                                        <p:tgtEl>
                                          <p:spTgt spid="415776"/>
                                        </p:tgtEl>
                                        <p:attrNameLst>
                                          <p:attrName>style.visibility</p:attrName>
                                        </p:attrNameLst>
                                      </p:cBhvr>
                                      <p:to>
                                        <p:strVal val="hidden"/>
                                      </p:to>
                                    </p:set>
                                  </p:childTnLst>
                                </p:cTn>
                              </p:par>
                              <p:par>
                                <p:cTn id="409" presetID="30" presetClass="exit" presetSubtype="0" fill="hold" grpId="1" nodeType="withEffect">
                                  <p:stCondLst>
                                    <p:cond delay="0"/>
                                  </p:stCondLst>
                                  <p:childTnLst>
                                    <p:animEffect transition="out" filter="fade">
                                      <p:cBhvr>
                                        <p:cTn id="410" dur="800" accel="100000">
                                          <p:stCondLst>
                                            <p:cond delay="200"/>
                                          </p:stCondLst>
                                        </p:cTn>
                                        <p:tgtEl>
                                          <p:spTgt spid="415768"/>
                                        </p:tgtEl>
                                      </p:cBhvr>
                                    </p:animEffect>
                                    <p:anim calcmode="lin" valueType="num">
                                      <p:cBhvr>
                                        <p:cTn id="411" dur="800" accel="100000">
                                          <p:stCondLst>
                                            <p:cond delay="200"/>
                                          </p:stCondLst>
                                        </p:cTn>
                                        <p:tgtEl>
                                          <p:spTgt spid="415768"/>
                                        </p:tgtEl>
                                        <p:attrNameLst>
                                          <p:attrName>style.rotation</p:attrName>
                                        </p:attrNameLst>
                                      </p:cBhvr>
                                      <p:tavLst>
                                        <p:tav tm="0">
                                          <p:val>
                                            <p:fltVal val="0"/>
                                          </p:val>
                                        </p:tav>
                                        <p:tav tm="100000">
                                          <p:val>
                                            <p:fltVal val="-90"/>
                                          </p:val>
                                        </p:tav>
                                      </p:tavLst>
                                    </p:anim>
                                    <p:anim calcmode="lin" valueType="num">
                                      <p:cBhvr>
                                        <p:cTn id="412" dur="200" decel="100000"/>
                                        <p:tgtEl>
                                          <p:spTgt spid="415768"/>
                                        </p:tgtEl>
                                        <p:attrNameLst>
                                          <p:attrName>ppt_x</p:attrName>
                                        </p:attrNameLst>
                                      </p:cBhvr>
                                      <p:tavLst>
                                        <p:tav tm="0">
                                          <p:val>
                                            <p:strVal val="ppt_x"/>
                                          </p:val>
                                        </p:tav>
                                        <p:tav tm="100000">
                                          <p:val>
                                            <p:strVal val="ppt_x-0.05"/>
                                          </p:val>
                                        </p:tav>
                                      </p:tavLst>
                                    </p:anim>
                                    <p:anim calcmode="lin" valueType="num">
                                      <p:cBhvr>
                                        <p:cTn id="413" dur="200" decel="100000"/>
                                        <p:tgtEl>
                                          <p:spTgt spid="415768"/>
                                        </p:tgtEl>
                                        <p:attrNameLst>
                                          <p:attrName>ppt_y</p:attrName>
                                        </p:attrNameLst>
                                      </p:cBhvr>
                                      <p:tavLst>
                                        <p:tav tm="0">
                                          <p:val>
                                            <p:strVal val="ppt_y"/>
                                          </p:val>
                                        </p:tav>
                                        <p:tav tm="100000">
                                          <p:val>
                                            <p:strVal val="ppt_y+0.1"/>
                                          </p:val>
                                        </p:tav>
                                      </p:tavLst>
                                    </p:anim>
                                    <p:anim calcmode="lin" valueType="num">
                                      <p:cBhvr>
                                        <p:cTn id="414" dur="800" accel="100000">
                                          <p:stCondLst>
                                            <p:cond delay="200"/>
                                          </p:stCondLst>
                                        </p:cTn>
                                        <p:tgtEl>
                                          <p:spTgt spid="415768"/>
                                        </p:tgtEl>
                                        <p:attrNameLst>
                                          <p:attrName>ppt_x</p:attrName>
                                        </p:attrNameLst>
                                      </p:cBhvr>
                                      <p:tavLst>
                                        <p:tav tm="0">
                                          <p:val>
                                            <p:strVal val="ppt_x"/>
                                          </p:val>
                                        </p:tav>
                                        <p:tav tm="100000">
                                          <p:val>
                                            <p:strVal val="ppt_x+0.4+0.05"/>
                                          </p:val>
                                        </p:tav>
                                      </p:tavLst>
                                    </p:anim>
                                    <p:anim calcmode="lin" valueType="num">
                                      <p:cBhvr>
                                        <p:cTn id="415" dur="800" accel="100000">
                                          <p:stCondLst>
                                            <p:cond delay="200"/>
                                          </p:stCondLst>
                                        </p:cTn>
                                        <p:tgtEl>
                                          <p:spTgt spid="415768"/>
                                        </p:tgtEl>
                                        <p:attrNameLst>
                                          <p:attrName>ppt_y</p:attrName>
                                        </p:attrNameLst>
                                      </p:cBhvr>
                                      <p:tavLst>
                                        <p:tav tm="0">
                                          <p:val>
                                            <p:strVal val="ppt_y"/>
                                          </p:val>
                                        </p:tav>
                                        <p:tav tm="100000">
                                          <p:val>
                                            <p:strVal val="ppt_y-0.4-0.1"/>
                                          </p:val>
                                        </p:tav>
                                      </p:tavLst>
                                    </p:anim>
                                    <p:set>
                                      <p:cBhvr>
                                        <p:cTn id="416" dur="1" fill="hold">
                                          <p:stCondLst>
                                            <p:cond delay="999"/>
                                          </p:stCondLst>
                                        </p:cTn>
                                        <p:tgtEl>
                                          <p:spTgt spid="415768"/>
                                        </p:tgtEl>
                                        <p:attrNameLst>
                                          <p:attrName>style.visibility</p:attrName>
                                        </p:attrNameLst>
                                      </p:cBhvr>
                                      <p:to>
                                        <p:strVal val="hidden"/>
                                      </p:to>
                                    </p:set>
                                  </p:childTnLst>
                                </p:cTn>
                              </p:par>
                              <p:par>
                                <p:cTn id="417" presetID="30" presetClass="exit" presetSubtype="0" fill="hold" grpId="1" nodeType="withEffect">
                                  <p:stCondLst>
                                    <p:cond delay="0"/>
                                  </p:stCondLst>
                                  <p:childTnLst>
                                    <p:animEffect transition="out" filter="fade">
                                      <p:cBhvr>
                                        <p:cTn id="418" dur="800" accel="100000">
                                          <p:stCondLst>
                                            <p:cond delay="200"/>
                                          </p:stCondLst>
                                        </p:cTn>
                                        <p:tgtEl>
                                          <p:spTgt spid="415777"/>
                                        </p:tgtEl>
                                      </p:cBhvr>
                                    </p:animEffect>
                                    <p:anim calcmode="lin" valueType="num">
                                      <p:cBhvr>
                                        <p:cTn id="419" dur="800" accel="100000">
                                          <p:stCondLst>
                                            <p:cond delay="200"/>
                                          </p:stCondLst>
                                        </p:cTn>
                                        <p:tgtEl>
                                          <p:spTgt spid="415777"/>
                                        </p:tgtEl>
                                        <p:attrNameLst>
                                          <p:attrName>style.rotation</p:attrName>
                                        </p:attrNameLst>
                                      </p:cBhvr>
                                      <p:tavLst>
                                        <p:tav tm="0">
                                          <p:val>
                                            <p:fltVal val="0"/>
                                          </p:val>
                                        </p:tav>
                                        <p:tav tm="100000">
                                          <p:val>
                                            <p:fltVal val="-90"/>
                                          </p:val>
                                        </p:tav>
                                      </p:tavLst>
                                    </p:anim>
                                    <p:anim calcmode="lin" valueType="num">
                                      <p:cBhvr>
                                        <p:cTn id="420" dur="200" decel="100000"/>
                                        <p:tgtEl>
                                          <p:spTgt spid="415777"/>
                                        </p:tgtEl>
                                        <p:attrNameLst>
                                          <p:attrName>ppt_x</p:attrName>
                                        </p:attrNameLst>
                                      </p:cBhvr>
                                      <p:tavLst>
                                        <p:tav tm="0">
                                          <p:val>
                                            <p:strVal val="ppt_x"/>
                                          </p:val>
                                        </p:tav>
                                        <p:tav tm="100000">
                                          <p:val>
                                            <p:strVal val="ppt_x-0.05"/>
                                          </p:val>
                                        </p:tav>
                                      </p:tavLst>
                                    </p:anim>
                                    <p:anim calcmode="lin" valueType="num">
                                      <p:cBhvr>
                                        <p:cTn id="421" dur="200" decel="100000"/>
                                        <p:tgtEl>
                                          <p:spTgt spid="415777"/>
                                        </p:tgtEl>
                                        <p:attrNameLst>
                                          <p:attrName>ppt_y</p:attrName>
                                        </p:attrNameLst>
                                      </p:cBhvr>
                                      <p:tavLst>
                                        <p:tav tm="0">
                                          <p:val>
                                            <p:strVal val="ppt_y"/>
                                          </p:val>
                                        </p:tav>
                                        <p:tav tm="100000">
                                          <p:val>
                                            <p:strVal val="ppt_y+0.1"/>
                                          </p:val>
                                        </p:tav>
                                      </p:tavLst>
                                    </p:anim>
                                    <p:anim calcmode="lin" valueType="num">
                                      <p:cBhvr>
                                        <p:cTn id="422" dur="800" accel="100000">
                                          <p:stCondLst>
                                            <p:cond delay="200"/>
                                          </p:stCondLst>
                                        </p:cTn>
                                        <p:tgtEl>
                                          <p:spTgt spid="415777"/>
                                        </p:tgtEl>
                                        <p:attrNameLst>
                                          <p:attrName>ppt_x</p:attrName>
                                        </p:attrNameLst>
                                      </p:cBhvr>
                                      <p:tavLst>
                                        <p:tav tm="0">
                                          <p:val>
                                            <p:strVal val="ppt_x"/>
                                          </p:val>
                                        </p:tav>
                                        <p:tav tm="100000">
                                          <p:val>
                                            <p:strVal val="ppt_x+0.4+0.05"/>
                                          </p:val>
                                        </p:tav>
                                      </p:tavLst>
                                    </p:anim>
                                    <p:anim calcmode="lin" valueType="num">
                                      <p:cBhvr>
                                        <p:cTn id="423" dur="800" accel="100000">
                                          <p:stCondLst>
                                            <p:cond delay="200"/>
                                          </p:stCondLst>
                                        </p:cTn>
                                        <p:tgtEl>
                                          <p:spTgt spid="415777"/>
                                        </p:tgtEl>
                                        <p:attrNameLst>
                                          <p:attrName>ppt_y</p:attrName>
                                        </p:attrNameLst>
                                      </p:cBhvr>
                                      <p:tavLst>
                                        <p:tav tm="0">
                                          <p:val>
                                            <p:strVal val="ppt_y"/>
                                          </p:val>
                                        </p:tav>
                                        <p:tav tm="100000">
                                          <p:val>
                                            <p:strVal val="ppt_y-0.4-0.1"/>
                                          </p:val>
                                        </p:tav>
                                      </p:tavLst>
                                    </p:anim>
                                    <p:set>
                                      <p:cBhvr>
                                        <p:cTn id="424" dur="1" fill="hold">
                                          <p:stCondLst>
                                            <p:cond delay="999"/>
                                          </p:stCondLst>
                                        </p:cTn>
                                        <p:tgtEl>
                                          <p:spTgt spid="415777"/>
                                        </p:tgtEl>
                                        <p:attrNameLst>
                                          <p:attrName>style.visibility</p:attrName>
                                        </p:attrNameLst>
                                      </p:cBhvr>
                                      <p:to>
                                        <p:strVal val="hidden"/>
                                      </p:to>
                                    </p:set>
                                  </p:childTnLst>
                                </p:cTn>
                              </p:par>
                              <p:par>
                                <p:cTn id="425" presetID="30" presetClass="exit" presetSubtype="0" fill="hold" grpId="1" nodeType="withEffect">
                                  <p:stCondLst>
                                    <p:cond delay="0"/>
                                  </p:stCondLst>
                                  <p:childTnLst>
                                    <p:animEffect transition="out" filter="fade">
                                      <p:cBhvr>
                                        <p:cTn id="426" dur="800" accel="100000">
                                          <p:stCondLst>
                                            <p:cond delay="200"/>
                                          </p:stCondLst>
                                        </p:cTn>
                                        <p:tgtEl>
                                          <p:spTgt spid="415770"/>
                                        </p:tgtEl>
                                      </p:cBhvr>
                                    </p:animEffect>
                                    <p:anim calcmode="lin" valueType="num">
                                      <p:cBhvr>
                                        <p:cTn id="427" dur="800" accel="100000">
                                          <p:stCondLst>
                                            <p:cond delay="200"/>
                                          </p:stCondLst>
                                        </p:cTn>
                                        <p:tgtEl>
                                          <p:spTgt spid="415770"/>
                                        </p:tgtEl>
                                        <p:attrNameLst>
                                          <p:attrName>style.rotation</p:attrName>
                                        </p:attrNameLst>
                                      </p:cBhvr>
                                      <p:tavLst>
                                        <p:tav tm="0">
                                          <p:val>
                                            <p:fltVal val="0"/>
                                          </p:val>
                                        </p:tav>
                                        <p:tav tm="100000">
                                          <p:val>
                                            <p:fltVal val="-90"/>
                                          </p:val>
                                        </p:tav>
                                      </p:tavLst>
                                    </p:anim>
                                    <p:anim calcmode="lin" valueType="num">
                                      <p:cBhvr>
                                        <p:cTn id="428" dur="200" decel="100000"/>
                                        <p:tgtEl>
                                          <p:spTgt spid="415770"/>
                                        </p:tgtEl>
                                        <p:attrNameLst>
                                          <p:attrName>ppt_x</p:attrName>
                                        </p:attrNameLst>
                                      </p:cBhvr>
                                      <p:tavLst>
                                        <p:tav tm="0">
                                          <p:val>
                                            <p:strVal val="ppt_x"/>
                                          </p:val>
                                        </p:tav>
                                        <p:tav tm="100000">
                                          <p:val>
                                            <p:strVal val="ppt_x-0.05"/>
                                          </p:val>
                                        </p:tav>
                                      </p:tavLst>
                                    </p:anim>
                                    <p:anim calcmode="lin" valueType="num">
                                      <p:cBhvr>
                                        <p:cTn id="429" dur="200" decel="100000"/>
                                        <p:tgtEl>
                                          <p:spTgt spid="415770"/>
                                        </p:tgtEl>
                                        <p:attrNameLst>
                                          <p:attrName>ppt_y</p:attrName>
                                        </p:attrNameLst>
                                      </p:cBhvr>
                                      <p:tavLst>
                                        <p:tav tm="0">
                                          <p:val>
                                            <p:strVal val="ppt_y"/>
                                          </p:val>
                                        </p:tav>
                                        <p:tav tm="100000">
                                          <p:val>
                                            <p:strVal val="ppt_y+0.1"/>
                                          </p:val>
                                        </p:tav>
                                      </p:tavLst>
                                    </p:anim>
                                    <p:anim calcmode="lin" valueType="num">
                                      <p:cBhvr>
                                        <p:cTn id="430" dur="800" accel="100000">
                                          <p:stCondLst>
                                            <p:cond delay="200"/>
                                          </p:stCondLst>
                                        </p:cTn>
                                        <p:tgtEl>
                                          <p:spTgt spid="415770"/>
                                        </p:tgtEl>
                                        <p:attrNameLst>
                                          <p:attrName>ppt_x</p:attrName>
                                        </p:attrNameLst>
                                      </p:cBhvr>
                                      <p:tavLst>
                                        <p:tav tm="0">
                                          <p:val>
                                            <p:strVal val="ppt_x"/>
                                          </p:val>
                                        </p:tav>
                                        <p:tav tm="100000">
                                          <p:val>
                                            <p:strVal val="ppt_x+0.4+0.05"/>
                                          </p:val>
                                        </p:tav>
                                      </p:tavLst>
                                    </p:anim>
                                    <p:anim calcmode="lin" valueType="num">
                                      <p:cBhvr>
                                        <p:cTn id="431" dur="800" accel="100000">
                                          <p:stCondLst>
                                            <p:cond delay="200"/>
                                          </p:stCondLst>
                                        </p:cTn>
                                        <p:tgtEl>
                                          <p:spTgt spid="415770"/>
                                        </p:tgtEl>
                                        <p:attrNameLst>
                                          <p:attrName>ppt_y</p:attrName>
                                        </p:attrNameLst>
                                      </p:cBhvr>
                                      <p:tavLst>
                                        <p:tav tm="0">
                                          <p:val>
                                            <p:strVal val="ppt_y"/>
                                          </p:val>
                                        </p:tav>
                                        <p:tav tm="100000">
                                          <p:val>
                                            <p:strVal val="ppt_y-0.4-0.1"/>
                                          </p:val>
                                        </p:tav>
                                      </p:tavLst>
                                    </p:anim>
                                    <p:set>
                                      <p:cBhvr>
                                        <p:cTn id="432" dur="1" fill="hold">
                                          <p:stCondLst>
                                            <p:cond delay="999"/>
                                          </p:stCondLst>
                                        </p:cTn>
                                        <p:tgtEl>
                                          <p:spTgt spid="415770"/>
                                        </p:tgtEl>
                                        <p:attrNameLst>
                                          <p:attrName>style.visibility</p:attrName>
                                        </p:attrNameLst>
                                      </p:cBhvr>
                                      <p:to>
                                        <p:strVal val="hidden"/>
                                      </p:to>
                                    </p:set>
                                  </p:childTnLst>
                                </p:cTn>
                              </p:par>
                              <p:par>
                                <p:cTn id="433" presetID="30" presetClass="exit" presetSubtype="0" fill="hold" grpId="1" nodeType="withEffect">
                                  <p:stCondLst>
                                    <p:cond delay="0"/>
                                  </p:stCondLst>
                                  <p:childTnLst>
                                    <p:animEffect transition="out" filter="fade">
                                      <p:cBhvr>
                                        <p:cTn id="434" dur="800" accel="100000">
                                          <p:stCondLst>
                                            <p:cond delay="200"/>
                                          </p:stCondLst>
                                        </p:cTn>
                                        <p:tgtEl>
                                          <p:spTgt spid="415778"/>
                                        </p:tgtEl>
                                      </p:cBhvr>
                                    </p:animEffect>
                                    <p:anim calcmode="lin" valueType="num">
                                      <p:cBhvr>
                                        <p:cTn id="435" dur="800" accel="100000">
                                          <p:stCondLst>
                                            <p:cond delay="200"/>
                                          </p:stCondLst>
                                        </p:cTn>
                                        <p:tgtEl>
                                          <p:spTgt spid="415778"/>
                                        </p:tgtEl>
                                        <p:attrNameLst>
                                          <p:attrName>style.rotation</p:attrName>
                                        </p:attrNameLst>
                                      </p:cBhvr>
                                      <p:tavLst>
                                        <p:tav tm="0">
                                          <p:val>
                                            <p:fltVal val="0"/>
                                          </p:val>
                                        </p:tav>
                                        <p:tav tm="100000">
                                          <p:val>
                                            <p:fltVal val="-90"/>
                                          </p:val>
                                        </p:tav>
                                      </p:tavLst>
                                    </p:anim>
                                    <p:anim calcmode="lin" valueType="num">
                                      <p:cBhvr>
                                        <p:cTn id="436" dur="200" decel="100000"/>
                                        <p:tgtEl>
                                          <p:spTgt spid="415778"/>
                                        </p:tgtEl>
                                        <p:attrNameLst>
                                          <p:attrName>ppt_x</p:attrName>
                                        </p:attrNameLst>
                                      </p:cBhvr>
                                      <p:tavLst>
                                        <p:tav tm="0">
                                          <p:val>
                                            <p:strVal val="ppt_x"/>
                                          </p:val>
                                        </p:tav>
                                        <p:tav tm="100000">
                                          <p:val>
                                            <p:strVal val="ppt_x-0.05"/>
                                          </p:val>
                                        </p:tav>
                                      </p:tavLst>
                                    </p:anim>
                                    <p:anim calcmode="lin" valueType="num">
                                      <p:cBhvr>
                                        <p:cTn id="437" dur="200" decel="100000"/>
                                        <p:tgtEl>
                                          <p:spTgt spid="415778"/>
                                        </p:tgtEl>
                                        <p:attrNameLst>
                                          <p:attrName>ppt_y</p:attrName>
                                        </p:attrNameLst>
                                      </p:cBhvr>
                                      <p:tavLst>
                                        <p:tav tm="0">
                                          <p:val>
                                            <p:strVal val="ppt_y"/>
                                          </p:val>
                                        </p:tav>
                                        <p:tav tm="100000">
                                          <p:val>
                                            <p:strVal val="ppt_y+0.1"/>
                                          </p:val>
                                        </p:tav>
                                      </p:tavLst>
                                    </p:anim>
                                    <p:anim calcmode="lin" valueType="num">
                                      <p:cBhvr>
                                        <p:cTn id="438" dur="800" accel="100000">
                                          <p:stCondLst>
                                            <p:cond delay="200"/>
                                          </p:stCondLst>
                                        </p:cTn>
                                        <p:tgtEl>
                                          <p:spTgt spid="415778"/>
                                        </p:tgtEl>
                                        <p:attrNameLst>
                                          <p:attrName>ppt_x</p:attrName>
                                        </p:attrNameLst>
                                      </p:cBhvr>
                                      <p:tavLst>
                                        <p:tav tm="0">
                                          <p:val>
                                            <p:strVal val="ppt_x"/>
                                          </p:val>
                                        </p:tav>
                                        <p:tav tm="100000">
                                          <p:val>
                                            <p:strVal val="ppt_x+0.4+0.05"/>
                                          </p:val>
                                        </p:tav>
                                      </p:tavLst>
                                    </p:anim>
                                    <p:anim calcmode="lin" valueType="num">
                                      <p:cBhvr>
                                        <p:cTn id="439" dur="800" accel="100000">
                                          <p:stCondLst>
                                            <p:cond delay="200"/>
                                          </p:stCondLst>
                                        </p:cTn>
                                        <p:tgtEl>
                                          <p:spTgt spid="415778"/>
                                        </p:tgtEl>
                                        <p:attrNameLst>
                                          <p:attrName>ppt_y</p:attrName>
                                        </p:attrNameLst>
                                      </p:cBhvr>
                                      <p:tavLst>
                                        <p:tav tm="0">
                                          <p:val>
                                            <p:strVal val="ppt_y"/>
                                          </p:val>
                                        </p:tav>
                                        <p:tav tm="100000">
                                          <p:val>
                                            <p:strVal val="ppt_y-0.4-0.1"/>
                                          </p:val>
                                        </p:tav>
                                      </p:tavLst>
                                    </p:anim>
                                    <p:set>
                                      <p:cBhvr>
                                        <p:cTn id="440" dur="1" fill="hold">
                                          <p:stCondLst>
                                            <p:cond delay="999"/>
                                          </p:stCondLst>
                                        </p:cTn>
                                        <p:tgtEl>
                                          <p:spTgt spid="415778"/>
                                        </p:tgtEl>
                                        <p:attrNameLst>
                                          <p:attrName>style.visibility</p:attrName>
                                        </p:attrNameLst>
                                      </p:cBhvr>
                                      <p:to>
                                        <p:strVal val="hidden"/>
                                      </p:to>
                                    </p:set>
                                  </p:childTnLst>
                                </p:cTn>
                              </p:par>
                              <p:par>
                                <p:cTn id="441" presetID="30" presetClass="exit" presetSubtype="0" fill="hold" grpId="1" nodeType="withEffect">
                                  <p:stCondLst>
                                    <p:cond delay="0"/>
                                  </p:stCondLst>
                                  <p:childTnLst>
                                    <p:animEffect transition="out" filter="fade">
                                      <p:cBhvr>
                                        <p:cTn id="442" dur="800" accel="100000">
                                          <p:stCondLst>
                                            <p:cond delay="200"/>
                                          </p:stCondLst>
                                        </p:cTn>
                                        <p:tgtEl>
                                          <p:spTgt spid="415771"/>
                                        </p:tgtEl>
                                      </p:cBhvr>
                                    </p:animEffect>
                                    <p:anim calcmode="lin" valueType="num">
                                      <p:cBhvr>
                                        <p:cTn id="443" dur="800" accel="100000">
                                          <p:stCondLst>
                                            <p:cond delay="200"/>
                                          </p:stCondLst>
                                        </p:cTn>
                                        <p:tgtEl>
                                          <p:spTgt spid="415771"/>
                                        </p:tgtEl>
                                        <p:attrNameLst>
                                          <p:attrName>style.rotation</p:attrName>
                                        </p:attrNameLst>
                                      </p:cBhvr>
                                      <p:tavLst>
                                        <p:tav tm="0">
                                          <p:val>
                                            <p:fltVal val="0"/>
                                          </p:val>
                                        </p:tav>
                                        <p:tav tm="100000">
                                          <p:val>
                                            <p:fltVal val="-90"/>
                                          </p:val>
                                        </p:tav>
                                      </p:tavLst>
                                    </p:anim>
                                    <p:anim calcmode="lin" valueType="num">
                                      <p:cBhvr>
                                        <p:cTn id="444" dur="200" decel="100000"/>
                                        <p:tgtEl>
                                          <p:spTgt spid="415771"/>
                                        </p:tgtEl>
                                        <p:attrNameLst>
                                          <p:attrName>ppt_x</p:attrName>
                                        </p:attrNameLst>
                                      </p:cBhvr>
                                      <p:tavLst>
                                        <p:tav tm="0">
                                          <p:val>
                                            <p:strVal val="ppt_x"/>
                                          </p:val>
                                        </p:tav>
                                        <p:tav tm="100000">
                                          <p:val>
                                            <p:strVal val="ppt_x-0.05"/>
                                          </p:val>
                                        </p:tav>
                                      </p:tavLst>
                                    </p:anim>
                                    <p:anim calcmode="lin" valueType="num">
                                      <p:cBhvr>
                                        <p:cTn id="445" dur="200" decel="100000"/>
                                        <p:tgtEl>
                                          <p:spTgt spid="415771"/>
                                        </p:tgtEl>
                                        <p:attrNameLst>
                                          <p:attrName>ppt_y</p:attrName>
                                        </p:attrNameLst>
                                      </p:cBhvr>
                                      <p:tavLst>
                                        <p:tav tm="0">
                                          <p:val>
                                            <p:strVal val="ppt_y"/>
                                          </p:val>
                                        </p:tav>
                                        <p:tav tm="100000">
                                          <p:val>
                                            <p:strVal val="ppt_y+0.1"/>
                                          </p:val>
                                        </p:tav>
                                      </p:tavLst>
                                    </p:anim>
                                    <p:anim calcmode="lin" valueType="num">
                                      <p:cBhvr>
                                        <p:cTn id="446" dur="800" accel="100000">
                                          <p:stCondLst>
                                            <p:cond delay="200"/>
                                          </p:stCondLst>
                                        </p:cTn>
                                        <p:tgtEl>
                                          <p:spTgt spid="415771"/>
                                        </p:tgtEl>
                                        <p:attrNameLst>
                                          <p:attrName>ppt_x</p:attrName>
                                        </p:attrNameLst>
                                      </p:cBhvr>
                                      <p:tavLst>
                                        <p:tav tm="0">
                                          <p:val>
                                            <p:strVal val="ppt_x"/>
                                          </p:val>
                                        </p:tav>
                                        <p:tav tm="100000">
                                          <p:val>
                                            <p:strVal val="ppt_x+0.4+0.05"/>
                                          </p:val>
                                        </p:tav>
                                      </p:tavLst>
                                    </p:anim>
                                    <p:anim calcmode="lin" valueType="num">
                                      <p:cBhvr>
                                        <p:cTn id="447" dur="800" accel="100000">
                                          <p:stCondLst>
                                            <p:cond delay="200"/>
                                          </p:stCondLst>
                                        </p:cTn>
                                        <p:tgtEl>
                                          <p:spTgt spid="415771"/>
                                        </p:tgtEl>
                                        <p:attrNameLst>
                                          <p:attrName>ppt_y</p:attrName>
                                        </p:attrNameLst>
                                      </p:cBhvr>
                                      <p:tavLst>
                                        <p:tav tm="0">
                                          <p:val>
                                            <p:strVal val="ppt_y"/>
                                          </p:val>
                                        </p:tav>
                                        <p:tav tm="100000">
                                          <p:val>
                                            <p:strVal val="ppt_y-0.4-0.1"/>
                                          </p:val>
                                        </p:tav>
                                      </p:tavLst>
                                    </p:anim>
                                    <p:set>
                                      <p:cBhvr>
                                        <p:cTn id="448" dur="1" fill="hold">
                                          <p:stCondLst>
                                            <p:cond delay="999"/>
                                          </p:stCondLst>
                                        </p:cTn>
                                        <p:tgtEl>
                                          <p:spTgt spid="415771"/>
                                        </p:tgtEl>
                                        <p:attrNameLst>
                                          <p:attrName>style.visibility</p:attrName>
                                        </p:attrNameLst>
                                      </p:cBhvr>
                                      <p:to>
                                        <p:strVal val="hidden"/>
                                      </p:to>
                                    </p:set>
                                  </p:childTnLst>
                                </p:cTn>
                              </p:par>
                              <p:par>
                                <p:cTn id="449" presetID="30" presetClass="exit" presetSubtype="0" fill="hold" grpId="1" nodeType="withEffect">
                                  <p:stCondLst>
                                    <p:cond delay="0"/>
                                  </p:stCondLst>
                                  <p:childTnLst>
                                    <p:animEffect transition="out" filter="fade">
                                      <p:cBhvr>
                                        <p:cTn id="450" dur="800" accel="100000">
                                          <p:stCondLst>
                                            <p:cond delay="200"/>
                                          </p:stCondLst>
                                        </p:cTn>
                                        <p:tgtEl>
                                          <p:spTgt spid="415772"/>
                                        </p:tgtEl>
                                      </p:cBhvr>
                                    </p:animEffect>
                                    <p:anim calcmode="lin" valueType="num">
                                      <p:cBhvr>
                                        <p:cTn id="451" dur="800" accel="100000">
                                          <p:stCondLst>
                                            <p:cond delay="200"/>
                                          </p:stCondLst>
                                        </p:cTn>
                                        <p:tgtEl>
                                          <p:spTgt spid="415772"/>
                                        </p:tgtEl>
                                        <p:attrNameLst>
                                          <p:attrName>style.rotation</p:attrName>
                                        </p:attrNameLst>
                                      </p:cBhvr>
                                      <p:tavLst>
                                        <p:tav tm="0">
                                          <p:val>
                                            <p:fltVal val="0"/>
                                          </p:val>
                                        </p:tav>
                                        <p:tav tm="100000">
                                          <p:val>
                                            <p:fltVal val="-90"/>
                                          </p:val>
                                        </p:tav>
                                      </p:tavLst>
                                    </p:anim>
                                    <p:anim calcmode="lin" valueType="num">
                                      <p:cBhvr>
                                        <p:cTn id="452" dur="200" decel="100000"/>
                                        <p:tgtEl>
                                          <p:spTgt spid="415772"/>
                                        </p:tgtEl>
                                        <p:attrNameLst>
                                          <p:attrName>ppt_x</p:attrName>
                                        </p:attrNameLst>
                                      </p:cBhvr>
                                      <p:tavLst>
                                        <p:tav tm="0">
                                          <p:val>
                                            <p:strVal val="ppt_x"/>
                                          </p:val>
                                        </p:tav>
                                        <p:tav tm="100000">
                                          <p:val>
                                            <p:strVal val="ppt_x-0.05"/>
                                          </p:val>
                                        </p:tav>
                                      </p:tavLst>
                                    </p:anim>
                                    <p:anim calcmode="lin" valueType="num">
                                      <p:cBhvr>
                                        <p:cTn id="453" dur="200" decel="100000"/>
                                        <p:tgtEl>
                                          <p:spTgt spid="415772"/>
                                        </p:tgtEl>
                                        <p:attrNameLst>
                                          <p:attrName>ppt_y</p:attrName>
                                        </p:attrNameLst>
                                      </p:cBhvr>
                                      <p:tavLst>
                                        <p:tav tm="0">
                                          <p:val>
                                            <p:strVal val="ppt_y"/>
                                          </p:val>
                                        </p:tav>
                                        <p:tav tm="100000">
                                          <p:val>
                                            <p:strVal val="ppt_y+0.1"/>
                                          </p:val>
                                        </p:tav>
                                      </p:tavLst>
                                    </p:anim>
                                    <p:anim calcmode="lin" valueType="num">
                                      <p:cBhvr>
                                        <p:cTn id="454" dur="800" accel="100000">
                                          <p:stCondLst>
                                            <p:cond delay="200"/>
                                          </p:stCondLst>
                                        </p:cTn>
                                        <p:tgtEl>
                                          <p:spTgt spid="415772"/>
                                        </p:tgtEl>
                                        <p:attrNameLst>
                                          <p:attrName>ppt_x</p:attrName>
                                        </p:attrNameLst>
                                      </p:cBhvr>
                                      <p:tavLst>
                                        <p:tav tm="0">
                                          <p:val>
                                            <p:strVal val="ppt_x"/>
                                          </p:val>
                                        </p:tav>
                                        <p:tav tm="100000">
                                          <p:val>
                                            <p:strVal val="ppt_x+0.4+0.05"/>
                                          </p:val>
                                        </p:tav>
                                      </p:tavLst>
                                    </p:anim>
                                    <p:anim calcmode="lin" valueType="num">
                                      <p:cBhvr>
                                        <p:cTn id="455" dur="800" accel="100000">
                                          <p:stCondLst>
                                            <p:cond delay="200"/>
                                          </p:stCondLst>
                                        </p:cTn>
                                        <p:tgtEl>
                                          <p:spTgt spid="415772"/>
                                        </p:tgtEl>
                                        <p:attrNameLst>
                                          <p:attrName>ppt_y</p:attrName>
                                        </p:attrNameLst>
                                      </p:cBhvr>
                                      <p:tavLst>
                                        <p:tav tm="0">
                                          <p:val>
                                            <p:strVal val="ppt_y"/>
                                          </p:val>
                                        </p:tav>
                                        <p:tav tm="100000">
                                          <p:val>
                                            <p:strVal val="ppt_y-0.4-0.1"/>
                                          </p:val>
                                        </p:tav>
                                      </p:tavLst>
                                    </p:anim>
                                    <p:set>
                                      <p:cBhvr>
                                        <p:cTn id="456" dur="1" fill="hold">
                                          <p:stCondLst>
                                            <p:cond delay="999"/>
                                          </p:stCondLst>
                                        </p:cTn>
                                        <p:tgtEl>
                                          <p:spTgt spid="415772"/>
                                        </p:tgtEl>
                                        <p:attrNameLst>
                                          <p:attrName>style.visibility</p:attrName>
                                        </p:attrNameLst>
                                      </p:cBhvr>
                                      <p:to>
                                        <p:strVal val="hidden"/>
                                      </p:to>
                                    </p:set>
                                  </p:childTnLst>
                                </p:cTn>
                              </p:par>
                              <p:par>
                                <p:cTn id="457" presetID="30" presetClass="exit" presetSubtype="0" fill="hold" grpId="1" nodeType="withEffect">
                                  <p:stCondLst>
                                    <p:cond delay="0"/>
                                  </p:stCondLst>
                                  <p:childTnLst>
                                    <p:animEffect transition="out" filter="fade">
                                      <p:cBhvr>
                                        <p:cTn id="458" dur="800" accel="100000">
                                          <p:stCondLst>
                                            <p:cond delay="200"/>
                                          </p:stCondLst>
                                        </p:cTn>
                                        <p:tgtEl>
                                          <p:spTgt spid="415779"/>
                                        </p:tgtEl>
                                      </p:cBhvr>
                                    </p:animEffect>
                                    <p:anim calcmode="lin" valueType="num">
                                      <p:cBhvr>
                                        <p:cTn id="459" dur="800" accel="100000">
                                          <p:stCondLst>
                                            <p:cond delay="200"/>
                                          </p:stCondLst>
                                        </p:cTn>
                                        <p:tgtEl>
                                          <p:spTgt spid="415779"/>
                                        </p:tgtEl>
                                        <p:attrNameLst>
                                          <p:attrName>style.rotation</p:attrName>
                                        </p:attrNameLst>
                                      </p:cBhvr>
                                      <p:tavLst>
                                        <p:tav tm="0">
                                          <p:val>
                                            <p:fltVal val="0"/>
                                          </p:val>
                                        </p:tav>
                                        <p:tav tm="100000">
                                          <p:val>
                                            <p:fltVal val="-90"/>
                                          </p:val>
                                        </p:tav>
                                      </p:tavLst>
                                    </p:anim>
                                    <p:anim calcmode="lin" valueType="num">
                                      <p:cBhvr>
                                        <p:cTn id="460" dur="200" decel="100000"/>
                                        <p:tgtEl>
                                          <p:spTgt spid="415779"/>
                                        </p:tgtEl>
                                        <p:attrNameLst>
                                          <p:attrName>ppt_x</p:attrName>
                                        </p:attrNameLst>
                                      </p:cBhvr>
                                      <p:tavLst>
                                        <p:tav tm="0">
                                          <p:val>
                                            <p:strVal val="ppt_x"/>
                                          </p:val>
                                        </p:tav>
                                        <p:tav tm="100000">
                                          <p:val>
                                            <p:strVal val="ppt_x-0.05"/>
                                          </p:val>
                                        </p:tav>
                                      </p:tavLst>
                                    </p:anim>
                                    <p:anim calcmode="lin" valueType="num">
                                      <p:cBhvr>
                                        <p:cTn id="461" dur="200" decel="100000"/>
                                        <p:tgtEl>
                                          <p:spTgt spid="415779"/>
                                        </p:tgtEl>
                                        <p:attrNameLst>
                                          <p:attrName>ppt_y</p:attrName>
                                        </p:attrNameLst>
                                      </p:cBhvr>
                                      <p:tavLst>
                                        <p:tav tm="0">
                                          <p:val>
                                            <p:strVal val="ppt_y"/>
                                          </p:val>
                                        </p:tav>
                                        <p:tav tm="100000">
                                          <p:val>
                                            <p:strVal val="ppt_y+0.1"/>
                                          </p:val>
                                        </p:tav>
                                      </p:tavLst>
                                    </p:anim>
                                    <p:anim calcmode="lin" valueType="num">
                                      <p:cBhvr>
                                        <p:cTn id="462" dur="800" accel="100000">
                                          <p:stCondLst>
                                            <p:cond delay="200"/>
                                          </p:stCondLst>
                                        </p:cTn>
                                        <p:tgtEl>
                                          <p:spTgt spid="415779"/>
                                        </p:tgtEl>
                                        <p:attrNameLst>
                                          <p:attrName>ppt_x</p:attrName>
                                        </p:attrNameLst>
                                      </p:cBhvr>
                                      <p:tavLst>
                                        <p:tav tm="0">
                                          <p:val>
                                            <p:strVal val="ppt_x"/>
                                          </p:val>
                                        </p:tav>
                                        <p:tav tm="100000">
                                          <p:val>
                                            <p:strVal val="ppt_x+0.4+0.05"/>
                                          </p:val>
                                        </p:tav>
                                      </p:tavLst>
                                    </p:anim>
                                    <p:anim calcmode="lin" valueType="num">
                                      <p:cBhvr>
                                        <p:cTn id="463" dur="800" accel="100000">
                                          <p:stCondLst>
                                            <p:cond delay="200"/>
                                          </p:stCondLst>
                                        </p:cTn>
                                        <p:tgtEl>
                                          <p:spTgt spid="415779"/>
                                        </p:tgtEl>
                                        <p:attrNameLst>
                                          <p:attrName>ppt_y</p:attrName>
                                        </p:attrNameLst>
                                      </p:cBhvr>
                                      <p:tavLst>
                                        <p:tav tm="0">
                                          <p:val>
                                            <p:strVal val="ppt_y"/>
                                          </p:val>
                                        </p:tav>
                                        <p:tav tm="100000">
                                          <p:val>
                                            <p:strVal val="ppt_y-0.4-0.1"/>
                                          </p:val>
                                        </p:tav>
                                      </p:tavLst>
                                    </p:anim>
                                    <p:set>
                                      <p:cBhvr>
                                        <p:cTn id="464" dur="1" fill="hold">
                                          <p:stCondLst>
                                            <p:cond delay="999"/>
                                          </p:stCondLst>
                                        </p:cTn>
                                        <p:tgtEl>
                                          <p:spTgt spid="415779"/>
                                        </p:tgtEl>
                                        <p:attrNameLst>
                                          <p:attrName>style.visibility</p:attrName>
                                        </p:attrNameLst>
                                      </p:cBhvr>
                                      <p:to>
                                        <p:strVal val="hidden"/>
                                      </p:to>
                                    </p:set>
                                  </p:childTnLst>
                                </p:cTn>
                              </p:par>
                              <p:par>
                                <p:cTn id="465" presetID="30" presetClass="exit" presetSubtype="0" fill="hold" grpId="1" nodeType="withEffect">
                                  <p:stCondLst>
                                    <p:cond delay="0"/>
                                  </p:stCondLst>
                                  <p:childTnLst>
                                    <p:animEffect transition="out" filter="fade">
                                      <p:cBhvr>
                                        <p:cTn id="466" dur="800" accel="100000">
                                          <p:stCondLst>
                                            <p:cond delay="200"/>
                                          </p:stCondLst>
                                        </p:cTn>
                                        <p:tgtEl>
                                          <p:spTgt spid="415774"/>
                                        </p:tgtEl>
                                      </p:cBhvr>
                                    </p:animEffect>
                                    <p:anim calcmode="lin" valueType="num">
                                      <p:cBhvr>
                                        <p:cTn id="467" dur="800" accel="100000">
                                          <p:stCondLst>
                                            <p:cond delay="200"/>
                                          </p:stCondLst>
                                        </p:cTn>
                                        <p:tgtEl>
                                          <p:spTgt spid="415774"/>
                                        </p:tgtEl>
                                        <p:attrNameLst>
                                          <p:attrName>style.rotation</p:attrName>
                                        </p:attrNameLst>
                                      </p:cBhvr>
                                      <p:tavLst>
                                        <p:tav tm="0">
                                          <p:val>
                                            <p:fltVal val="0"/>
                                          </p:val>
                                        </p:tav>
                                        <p:tav tm="100000">
                                          <p:val>
                                            <p:fltVal val="-90"/>
                                          </p:val>
                                        </p:tav>
                                      </p:tavLst>
                                    </p:anim>
                                    <p:anim calcmode="lin" valueType="num">
                                      <p:cBhvr>
                                        <p:cTn id="468" dur="200" decel="100000"/>
                                        <p:tgtEl>
                                          <p:spTgt spid="415774"/>
                                        </p:tgtEl>
                                        <p:attrNameLst>
                                          <p:attrName>ppt_x</p:attrName>
                                        </p:attrNameLst>
                                      </p:cBhvr>
                                      <p:tavLst>
                                        <p:tav tm="0">
                                          <p:val>
                                            <p:strVal val="ppt_x"/>
                                          </p:val>
                                        </p:tav>
                                        <p:tav tm="100000">
                                          <p:val>
                                            <p:strVal val="ppt_x-0.05"/>
                                          </p:val>
                                        </p:tav>
                                      </p:tavLst>
                                    </p:anim>
                                    <p:anim calcmode="lin" valueType="num">
                                      <p:cBhvr>
                                        <p:cTn id="469" dur="200" decel="100000"/>
                                        <p:tgtEl>
                                          <p:spTgt spid="415774"/>
                                        </p:tgtEl>
                                        <p:attrNameLst>
                                          <p:attrName>ppt_y</p:attrName>
                                        </p:attrNameLst>
                                      </p:cBhvr>
                                      <p:tavLst>
                                        <p:tav tm="0">
                                          <p:val>
                                            <p:strVal val="ppt_y"/>
                                          </p:val>
                                        </p:tav>
                                        <p:tav tm="100000">
                                          <p:val>
                                            <p:strVal val="ppt_y+0.1"/>
                                          </p:val>
                                        </p:tav>
                                      </p:tavLst>
                                    </p:anim>
                                    <p:anim calcmode="lin" valueType="num">
                                      <p:cBhvr>
                                        <p:cTn id="470" dur="800" accel="100000">
                                          <p:stCondLst>
                                            <p:cond delay="200"/>
                                          </p:stCondLst>
                                        </p:cTn>
                                        <p:tgtEl>
                                          <p:spTgt spid="415774"/>
                                        </p:tgtEl>
                                        <p:attrNameLst>
                                          <p:attrName>ppt_x</p:attrName>
                                        </p:attrNameLst>
                                      </p:cBhvr>
                                      <p:tavLst>
                                        <p:tav tm="0">
                                          <p:val>
                                            <p:strVal val="ppt_x"/>
                                          </p:val>
                                        </p:tav>
                                        <p:tav tm="100000">
                                          <p:val>
                                            <p:strVal val="ppt_x+0.4+0.05"/>
                                          </p:val>
                                        </p:tav>
                                      </p:tavLst>
                                    </p:anim>
                                    <p:anim calcmode="lin" valueType="num">
                                      <p:cBhvr>
                                        <p:cTn id="471" dur="800" accel="100000">
                                          <p:stCondLst>
                                            <p:cond delay="200"/>
                                          </p:stCondLst>
                                        </p:cTn>
                                        <p:tgtEl>
                                          <p:spTgt spid="415774"/>
                                        </p:tgtEl>
                                        <p:attrNameLst>
                                          <p:attrName>ppt_y</p:attrName>
                                        </p:attrNameLst>
                                      </p:cBhvr>
                                      <p:tavLst>
                                        <p:tav tm="0">
                                          <p:val>
                                            <p:strVal val="ppt_y"/>
                                          </p:val>
                                        </p:tav>
                                        <p:tav tm="100000">
                                          <p:val>
                                            <p:strVal val="ppt_y-0.4-0.1"/>
                                          </p:val>
                                        </p:tav>
                                      </p:tavLst>
                                    </p:anim>
                                    <p:set>
                                      <p:cBhvr>
                                        <p:cTn id="472" dur="1" fill="hold">
                                          <p:stCondLst>
                                            <p:cond delay="999"/>
                                          </p:stCondLst>
                                        </p:cTn>
                                        <p:tgtEl>
                                          <p:spTgt spid="415774"/>
                                        </p:tgtEl>
                                        <p:attrNameLst>
                                          <p:attrName>style.visibility</p:attrName>
                                        </p:attrNameLst>
                                      </p:cBhvr>
                                      <p:to>
                                        <p:strVal val="hidden"/>
                                      </p:to>
                                    </p:set>
                                  </p:childTnLst>
                                </p:cTn>
                              </p:par>
                              <p:par>
                                <p:cTn id="473" presetID="30" presetClass="exit" presetSubtype="0" fill="hold" grpId="1" nodeType="withEffect">
                                  <p:stCondLst>
                                    <p:cond delay="0"/>
                                  </p:stCondLst>
                                  <p:childTnLst>
                                    <p:animEffect transition="out" filter="fade">
                                      <p:cBhvr>
                                        <p:cTn id="474" dur="800" accel="100000">
                                          <p:stCondLst>
                                            <p:cond delay="200"/>
                                          </p:stCondLst>
                                        </p:cTn>
                                        <p:tgtEl>
                                          <p:spTgt spid="415775"/>
                                        </p:tgtEl>
                                      </p:cBhvr>
                                    </p:animEffect>
                                    <p:anim calcmode="lin" valueType="num">
                                      <p:cBhvr>
                                        <p:cTn id="475" dur="800" accel="100000">
                                          <p:stCondLst>
                                            <p:cond delay="200"/>
                                          </p:stCondLst>
                                        </p:cTn>
                                        <p:tgtEl>
                                          <p:spTgt spid="415775"/>
                                        </p:tgtEl>
                                        <p:attrNameLst>
                                          <p:attrName>style.rotation</p:attrName>
                                        </p:attrNameLst>
                                      </p:cBhvr>
                                      <p:tavLst>
                                        <p:tav tm="0">
                                          <p:val>
                                            <p:fltVal val="0"/>
                                          </p:val>
                                        </p:tav>
                                        <p:tav tm="100000">
                                          <p:val>
                                            <p:fltVal val="-90"/>
                                          </p:val>
                                        </p:tav>
                                      </p:tavLst>
                                    </p:anim>
                                    <p:anim calcmode="lin" valueType="num">
                                      <p:cBhvr>
                                        <p:cTn id="476" dur="200" decel="100000"/>
                                        <p:tgtEl>
                                          <p:spTgt spid="415775"/>
                                        </p:tgtEl>
                                        <p:attrNameLst>
                                          <p:attrName>ppt_x</p:attrName>
                                        </p:attrNameLst>
                                      </p:cBhvr>
                                      <p:tavLst>
                                        <p:tav tm="0">
                                          <p:val>
                                            <p:strVal val="ppt_x"/>
                                          </p:val>
                                        </p:tav>
                                        <p:tav tm="100000">
                                          <p:val>
                                            <p:strVal val="ppt_x-0.05"/>
                                          </p:val>
                                        </p:tav>
                                      </p:tavLst>
                                    </p:anim>
                                    <p:anim calcmode="lin" valueType="num">
                                      <p:cBhvr>
                                        <p:cTn id="477" dur="200" decel="100000"/>
                                        <p:tgtEl>
                                          <p:spTgt spid="415775"/>
                                        </p:tgtEl>
                                        <p:attrNameLst>
                                          <p:attrName>ppt_y</p:attrName>
                                        </p:attrNameLst>
                                      </p:cBhvr>
                                      <p:tavLst>
                                        <p:tav tm="0">
                                          <p:val>
                                            <p:strVal val="ppt_y"/>
                                          </p:val>
                                        </p:tav>
                                        <p:tav tm="100000">
                                          <p:val>
                                            <p:strVal val="ppt_y+0.1"/>
                                          </p:val>
                                        </p:tav>
                                      </p:tavLst>
                                    </p:anim>
                                    <p:anim calcmode="lin" valueType="num">
                                      <p:cBhvr>
                                        <p:cTn id="478" dur="800" accel="100000">
                                          <p:stCondLst>
                                            <p:cond delay="200"/>
                                          </p:stCondLst>
                                        </p:cTn>
                                        <p:tgtEl>
                                          <p:spTgt spid="415775"/>
                                        </p:tgtEl>
                                        <p:attrNameLst>
                                          <p:attrName>ppt_x</p:attrName>
                                        </p:attrNameLst>
                                      </p:cBhvr>
                                      <p:tavLst>
                                        <p:tav tm="0">
                                          <p:val>
                                            <p:strVal val="ppt_x"/>
                                          </p:val>
                                        </p:tav>
                                        <p:tav tm="100000">
                                          <p:val>
                                            <p:strVal val="ppt_x+0.4+0.05"/>
                                          </p:val>
                                        </p:tav>
                                      </p:tavLst>
                                    </p:anim>
                                    <p:anim calcmode="lin" valueType="num">
                                      <p:cBhvr>
                                        <p:cTn id="479" dur="800" accel="100000">
                                          <p:stCondLst>
                                            <p:cond delay="200"/>
                                          </p:stCondLst>
                                        </p:cTn>
                                        <p:tgtEl>
                                          <p:spTgt spid="415775"/>
                                        </p:tgtEl>
                                        <p:attrNameLst>
                                          <p:attrName>ppt_y</p:attrName>
                                        </p:attrNameLst>
                                      </p:cBhvr>
                                      <p:tavLst>
                                        <p:tav tm="0">
                                          <p:val>
                                            <p:strVal val="ppt_y"/>
                                          </p:val>
                                        </p:tav>
                                        <p:tav tm="100000">
                                          <p:val>
                                            <p:strVal val="ppt_y-0.4-0.1"/>
                                          </p:val>
                                        </p:tav>
                                      </p:tavLst>
                                    </p:anim>
                                    <p:set>
                                      <p:cBhvr>
                                        <p:cTn id="480" dur="1" fill="hold">
                                          <p:stCondLst>
                                            <p:cond delay="999"/>
                                          </p:stCondLst>
                                        </p:cTn>
                                        <p:tgtEl>
                                          <p:spTgt spid="415775"/>
                                        </p:tgtEl>
                                        <p:attrNameLst>
                                          <p:attrName>style.visibility</p:attrName>
                                        </p:attrNameLst>
                                      </p:cBhvr>
                                      <p:to>
                                        <p:strVal val="hidden"/>
                                      </p:to>
                                    </p:set>
                                  </p:childTnLst>
                                </p:cTn>
                              </p:par>
                              <p:par>
                                <p:cTn id="481" presetID="30" presetClass="exit" presetSubtype="0" fill="hold" grpId="1" nodeType="withEffect">
                                  <p:stCondLst>
                                    <p:cond delay="0"/>
                                  </p:stCondLst>
                                  <p:childTnLst>
                                    <p:animEffect transition="out" filter="fade">
                                      <p:cBhvr>
                                        <p:cTn id="482" dur="800" accel="100000">
                                          <p:stCondLst>
                                            <p:cond delay="200"/>
                                          </p:stCondLst>
                                        </p:cTn>
                                        <p:tgtEl>
                                          <p:spTgt spid="415788"/>
                                        </p:tgtEl>
                                      </p:cBhvr>
                                    </p:animEffect>
                                    <p:anim calcmode="lin" valueType="num">
                                      <p:cBhvr>
                                        <p:cTn id="483" dur="800" accel="100000">
                                          <p:stCondLst>
                                            <p:cond delay="200"/>
                                          </p:stCondLst>
                                        </p:cTn>
                                        <p:tgtEl>
                                          <p:spTgt spid="415788"/>
                                        </p:tgtEl>
                                        <p:attrNameLst>
                                          <p:attrName>style.rotation</p:attrName>
                                        </p:attrNameLst>
                                      </p:cBhvr>
                                      <p:tavLst>
                                        <p:tav tm="0">
                                          <p:val>
                                            <p:fltVal val="0"/>
                                          </p:val>
                                        </p:tav>
                                        <p:tav tm="100000">
                                          <p:val>
                                            <p:fltVal val="-90"/>
                                          </p:val>
                                        </p:tav>
                                      </p:tavLst>
                                    </p:anim>
                                    <p:anim calcmode="lin" valueType="num">
                                      <p:cBhvr>
                                        <p:cTn id="484" dur="200" decel="100000"/>
                                        <p:tgtEl>
                                          <p:spTgt spid="415788"/>
                                        </p:tgtEl>
                                        <p:attrNameLst>
                                          <p:attrName>ppt_x</p:attrName>
                                        </p:attrNameLst>
                                      </p:cBhvr>
                                      <p:tavLst>
                                        <p:tav tm="0">
                                          <p:val>
                                            <p:strVal val="ppt_x"/>
                                          </p:val>
                                        </p:tav>
                                        <p:tav tm="100000">
                                          <p:val>
                                            <p:strVal val="ppt_x-0.05"/>
                                          </p:val>
                                        </p:tav>
                                      </p:tavLst>
                                    </p:anim>
                                    <p:anim calcmode="lin" valueType="num">
                                      <p:cBhvr>
                                        <p:cTn id="485" dur="200" decel="100000"/>
                                        <p:tgtEl>
                                          <p:spTgt spid="415788"/>
                                        </p:tgtEl>
                                        <p:attrNameLst>
                                          <p:attrName>ppt_y</p:attrName>
                                        </p:attrNameLst>
                                      </p:cBhvr>
                                      <p:tavLst>
                                        <p:tav tm="0">
                                          <p:val>
                                            <p:strVal val="ppt_y"/>
                                          </p:val>
                                        </p:tav>
                                        <p:tav tm="100000">
                                          <p:val>
                                            <p:strVal val="ppt_y+0.1"/>
                                          </p:val>
                                        </p:tav>
                                      </p:tavLst>
                                    </p:anim>
                                    <p:anim calcmode="lin" valueType="num">
                                      <p:cBhvr>
                                        <p:cTn id="486" dur="800" accel="100000">
                                          <p:stCondLst>
                                            <p:cond delay="200"/>
                                          </p:stCondLst>
                                        </p:cTn>
                                        <p:tgtEl>
                                          <p:spTgt spid="415788"/>
                                        </p:tgtEl>
                                        <p:attrNameLst>
                                          <p:attrName>ppt_x</p:attrName>
                                        </p:attrNameLst>
                                      </p:cBhvr>
                                      <p:tavLst>
                                        <p:tav tm="0">
                                          <p:val>
                                            <p:strVal val="ppt_x"/>
                                          </p:val>
                                        </p:tav>
                                        <p:tav tm="100000">
                                          <p:val>
                                            <p:strVal val="ppt_x+0.4+0.05"/>
                                          </p:val>
                                        </p:tav>
                                      </p:tavLst>
                                    </p:anim>
                                    <p:anim calcmode="lin" valueType="num">
                                      <p:cBhvr>
                                        <p:cTn id="487" dur="800" accel="100000">
                                          <p:stCondLst>
                                            <p:cond delay="200"/>
                                          </p:stCondLst>
                                        </p:cTn>
                                        <p:tgtEl>
                                          <p:spTgt spid="415788"/>
                                        </p:tgtEl>
                                        <p:attrNameLst>
                                          <p:attrName>ppt_y</p:attrName>
                                        </p:attrNameLst>
                                      </p:cBhvr>
                                      <p:tavLst>
                                        <p:tav tm="0">
                                          <p:val>
                                            <p:strVal val="ppt_y"/>
                                          </p:val>
                                        </p:tav>
                                        <p:tav tm="100000">
                                          <p:val>
                                            <p:strVal val="ppt_y-0.4-0.1"/>
                                          </p:val>
                                        </p:tav>
                                      </p:tavLst>
                                    </p:anim>
                                    <p:set>
                                      <p:cBhvr>
                                        <p:cTn id="488" dur="1" fill="hold">
                                          <p:stCondLst>
                                            <p:cond delay="999"/>
                                          </p:stCondLst>
                                        </p:cTn>
                                        <p:tgtEl>
                                          <p:spTgt spid="415788"/>
                                        </p:tgtEl>
                                        <p:attrNameLst>
                                          <p:attrName>style.visibility</p:attrName>
                                        </p:attrNameLst>
                                      </p:cBhvr>
                                      <p:to>
                                        <p:strVal val="hidden"/>
                                      </p:to>
                                    </p:set>
                                  </p:childTnLst>
                                </p:cTn>
                              </p:par>
                              <p:par>
                                <p:cTn id="489" presetID="30" presetClass="exit" presetSubtype="0" fill="hold" grpId="1" nodeType="withEffect">
                                  <p:stCondLst>
                                    <p:cond delay="0"/>
                                  </p:stCondLst>
                                  <p:childTnLst>
                                    <p:animEffect transition="out" filter="fade">
                                      <p:cBhvr>
                                        <p:cTn id="490" dur="800" accel="100000">
                                          <p:stCondLst>
                                            <p:cond delay="200"/>
                                          </p:stCondLst>
                                        </p:cTn>
                                        <p:tgtEl>
                                          <p:spTgt spid="415784"/>
                                        </p:tgtEl>
                                      </p:cBhvr>
                                    </p:animEffect>
                                    <p:anim calcmode="lin" valueType="num">
                                      <p:cBhvr>
                                        <p:cTn id="491" dur="800" accel="100000">
                                          <p:stCondLst>
                                            <p:cond delay="200"/>
                                          </p:stCondLst>
                                        </p:cTn>
                                        <p:tgtEl>
                                          <p:spTgt spid="415784"/>
                                        </p:tgtEl>
                                        <p:attrNameLst>
                                          <p:attrName>style.rotation</p:attrName>
                                        </p:attrNameLst>
                                      </p:cBhvr>
                                      <p:tavLst>
                                        <p:tav tm="0">
                                          <p:val>
                                            <p:fltVal val="0"/>
                                          </p:val>
                                        </p:tav>
                                        <p:tav tm="100000">
                                          <p:val>
                                            <p:fltVal val="-90"/>
                                          </p:val>
                                        </p:tav>
                                      </p:tavLst>
                                    </p:anim>
                                    <p:anim calcmode="lin" valueType="num">
                                      <p:cBhvr>
                                        <p:cTn id="492" dur="200" decel="100000"/>
                                        <p:tgtEl>
                                          <p:spTgt spid="415784"/>
                                        </p:tgtEl>
                                        <p:attrNameLst>
                                          <p:attrName>ppt_x</p:attrName>
                                        </p:attrNameLst>
                                      </p:cBhvr>
                                      <p:tavLst>
                                        <p:tav tm="0">
                                          <p:val>
                                            <p:strVal val="ppt_x"/>
                                          </p:val>
                                        </p:tav>
                                        <p:tav tm="100000">
                                          <p:val>
                                            <p:strVal val="ppt_x-0.05"/>
                                          </p:val>
                                        </p:tav>
                                      </p:tavLst>
                                    </p:anim>
                                    <p:anim calcmode="lin" valueType="num">
                                      <p:cBhvr>
                                        <p:cTn id="493" dur="200" decel="100000"/>
                                        <p:tgtEl>
                                          <p:spTgt spid="415784"/>
                                        </p:tgtEl>
                                        <p:attrNameLst>
                                          <p:attrName>ppt_y</p:attrName>
                                        </p:attrNameLst>
                                      </p:cBhvr>
                                      <p:tavLst>
                                        <p:tav tm="0">
                                          <p:val>
                                            <p:strVal val="ppt_y"/>
                                          </p:val>
                                        </p:tav>
                                        <p:tav tm="100000">
                                          <p:val>
                                            <p:strVal val="ppt_y+0.1"/>
                                          </p:val>
                                        </p:tav>
                                      </p:tavLst>
                                    </p:anim>
                                    <p:anim calcmode="lin" valueType="num">
                                      <p:cBhvr>
                                        <p:cTn id="494" dur="800" accel="100000">
                                          <p:stCondLst>
                                            <p:cond delay="200"/>
                                          </p:stCondLst>
                                        </p:cTn>
                                        <p:tgtEl>
                                          <p:spTgt spid="415784"/>
                                        </p:tgtEl>
                                        <p:attrNameLst>
                                          <p:attrName>ppt_x</p:attrName>
                                        </p:attrNameLst>
                                      </p:cBhvr>
                                      <p:tavLst>
                                        <p:tav tm="0">
                                          <p:val>
                                            <p:strVal val="ppt_x"/>
                                          </p:val>
                                        </p:tav>
                                        <p:tav tm="100000">
                                          <p:val>
                                            <p:strVal val="ppt_x+0.4+0.05"/>
                                          </p:val>
                                        </p:tav>
                                      </p:tavLst>
                                    </p:anim>
                                    <p:anim calcmode="lin" valueType="num">
                                      <p:cBhvr>
                                        <p:cTn id="495" dur="800" accel="100000">
                                          <p:stCondLst>
                                            <p:cond delay="200"/>
                                          </p:stCondLst>
                                        </p:cTn>
                                        <p:tgtEl>
                                          <p:spTgt spid="415784"/>
                                        </p:tgtEl>
                                        <p:attrNameLst>
                                          <p:attrName>ppt_y</p:attrName>
                                        </p:attrNameLst>
                                      </p:cBhvr>
                                      <p:tavLst>
                                        <p:tav tm="0">
                                          <p:val>
                                            <p:strVal val="ppt_y"/>
                                          </p:val>
                                        </p:tav>
                                        <p:tav tm="100000">
                                          <p:val>
                                            <p:strVal val="ppt_y-0.4-0.1"/>
                                          </p:val>
                                        </p:tav>
                                      </p:tavLst>
                                    </p:anim>
                                    <p:set>
                                      <p:cBhvr>
                                        <p:cTn id="496" dur="1" fill="hold">
                                          <p:stCondLst>
                                            <p:cond delay="999"/>
                                          </p:stCondLst>
                                        </p:cTn>
                                        <p:tgtEl>
                                          <p:spTgt spid="415784"/>
                                        </p:tgtEl>
                                        <p:attrNameLst>
                                          <p:attrName>style.visibility</p:attrName>
                                        </p:attrNameLst>
                                      </p:cBhvr>
                                      <p:to>
                                        <p:strVal val="hidden"/>
                                      </p:to>
                                    </p:set>
                                  </p:childTnLst>
                                </p:cTn>
                              </p:par>
                              <p:par>
                                <p:cTn id="497" presetID="30" presetClass="exit" presetSubtype="0" fill="hold" grpId="1" nodeType="withEffect">
                                  <p:stCondLst>
                                    <p:cond delay="0"/>
                                  </p:stCondLst>
                                  <p:childTnLst>
                                    <p:animEffect transition="out" filter="fade">
                                      <p:cBhvr>
                                        <p:cTn id="498" dur="800" accel="100000">
                                          <p:stCondLst>
                                            <p:cond delay="200"/>
                                          </p:stCondLst>
                                        </p:cTn>
                                        <p:tgtEl>
                                          <p:spTgt spid="415789"/>
                                        </p:tgtEl>
                                      </p:cBhvr>
                                    </p:animEffect>
                                    <p:anim calcmode="lin" valueType="num">
                                      <p:cBhvr>
                                        <p:cTn id="499" dur="800" accel="100000">
                                          <p:stCondLst>
                                            <p:cond delay="200"/>
                                          </p:stCondLst>
                                        </p:cTn>
                                        <p:tgtEl>
                                          <p:spTgt spid="415789"/>
                                        </p:tgtEl>
                                        <p:attrNameLst>
                                          <p:attrName>style.rotation</p:attrName>
                                        </p:attrNameLst>
                                      </p:cBhvr>
                                      <p:tavLst>
                                        <p:tav tm="0">
                                          <p:val>
                                            <p:fltVal val="0"/>
                                          </p:val>
                                        </p:tav>
                                        <p:tav tm="100000">
                                          <p:val>
                                            <p:fltVal val="-90"/>
                                          </p:val>
                                        </p:tav>
                                      </p:tavLst>
                                    </p:anim>
                                    <p:anim calcmode="lin" valueType="num">
                                      <p:cBhvr>
                                        <p:cTn id="500" dur="200" decel="100000"/>
                                        <p:tgtEl>
                                          <p:spTgt spid="415789"/>
                                        </p:tgtEl>
                                        <p:attrNameLst>
                                          <p:attrName>ppt_x</p:attrName>
                                        </p:attrNameLst>
                                      </p:cBhvr>
                                      <p:tavLst>
                                        <p:tav tm="0">
                                          <p:val>
                                            <p:strVal val="ppt_x"/>
                                          </p:val>
                                        </p:tav>
                                        <p:tav tm="100000">
                                          <p:val>
                                            <p:strVal val="ppt_x-0.05"/>
                                          </p:val>
                                        </p:tav>
                                      </p:tavLst>
                                    </p:anim>
                                    <p:anim calcmode="lin" valueType="num">
                                      <p:cBhvr>
                                        <p:cTn id="501" dur="200" decel="100000"/>
                                        <p:tgtEl>
                                          <p:spTgt spid="415789"/>
                                        </p:tgtEl>
                                        <p:attrNameLst>
                                          <p:attrName>ppt_y</p:attrName>
                                        </p:attrNameLst>
                                      </p:cBhvr>
                                      <p:tavLst>
                                        <p:tav tm="0">
                                          <p:val>
                                            <p:strVal val="ppt_y"/>
                                          </p:val>
                                        </p:tav>
                                        <p:tav tm="100000">
                                          <p:val>
                                            <p:strVal val="ppt_y+0.1"/>
                                          </p:val>
                                        </p:tav>
                                      </p:tavLst>
                                    </p:anim>
                                    <p:anim calcmode="lin" valueType="num">
                                      <p:cBhvr>
                                        <p:cTn id="502" dur="800" accel="100000">
                                          <p:stCondLst>
                                            <p:cond delay="200"/>
                                          </p:stCondLst>
                                        </p:cTn>
                                        <p:tgtEl>
                                          <p:spTgt spid="415789"/>
                                        </p:tgtEl>
                                        <p:attrNameLst>
                                          <p:attrName>ppt_x</p:attrName>
                                        </p:attrNameLst>
                                      </p:cBhvr>
                                      <p:tavLst>
                                        <p:tav tm="0">
                                          <p:val>
                                            <p:strVal val="ppt_x"/>
                                          </p:val>
                                        </p:tav>
                                        <p:tav tm="100000">
                                          <p:val>
                                            <p:strVal val="ppt_x+0.4+0.05"/>
                                          </p:val>
                                        </p:tav>
                                      </p:tavLst>
                                    </p:anim>
                                    <p:anim calcmode="lin" valueType="num">
                                      <p:cBhvr>
                                        <p:cTn id="503" dur="800" accel="100000">
                                          <p:stCondLst>
                                            <p:cond delay="200"/>
                                          </p:stCondLst>
                                        </p:cTn>
                                        <p:tgtEl>
                                          <p:spTgt spid="415789"/>
                                        </p:tgtEl>
                                        <p:attrNameLst>
                                          <p:attrName>ppt_y</p:attrName>
                                        </p:attrNameLst>
                                      </p:cBhvr>
                                      <p:tavLst>
                                        <p:tav tm="0">
                                          <p:val>
                                            <p:strVal val="ppt_y"/>
                                          </p:val>
                                        </p:tav>
                                        <p:tav tm="100000">
                                          <p:val>
                                            <p:strVal val="ppt_y-0.4-0.1"/>
                                          </p:val>
                                        </p:tav>
                                      </p:tavLst>
                                    </p:anim>
                                    <p:set>
                                      <p:cBhvr>
                                        <p:cTn id="504" dur="1" fill="hold">
                                          <p:stCondLst>
                                            <p:cond delay="999"/>
                                          </p:stCondLst>
                                        </p:cTn>
                                        <p:tgtEl>
                                          <p:spTgt spid="415789"/>
                                        </p:tgtEl>
                                        <p:attrNameLst>
                                          <p:attrName>style.visibility</p:attrName>
                                        </p:attrNameLst>
                                      </p:cBhvr>
                                      <p:to>
                                        <p:strVal val="hidden"/>
                                      </p:to>
                                    </p:set>
                                  </p:childTnLst>
                                </p:cTn>
                              </p:par>
                              <p:par>
                                <p:cTn id="505" presetID="30" presetClass="exit" presetSubtype="0" fill="hold" grpId="1" nodeType="withEffect">
                                  <p:stCondLst>
                                    <p:cond delay="0"/>
                                  </p:stCondLst>
                                  <p:childTnLst>
                                    <p:animEffect transition="out" filter="fade">
                                      <p:cBhvr>
                                        <p:cTn id="506" dur="800" accel="100000">
                                          <p:stCondLst>
                                            <p:cond delay="200"/>
                                          </p:stCondLst>
                                        </p:cTn>
                                        <p:tgtEl>
                                          <p:spTgt spid="415787"/>
                                        </p:tgtEl>
                                      </p:cBhvr>
                                    </p:animEffect>
                                    <p:anim calcmode="lin" valueType="num">
                                      <p:cBhvr>
                                        <p:cTn id="507" dur="800" accel="100000">
                                          <p:stCondLst>
                                            <p:cond delay="200"/>
                                          </p:stCondLst>
                                        </p:cTn>
                                        <p:tgtEl>
                                          <p:spTgt spid="415787"/>
                                        </p:tgtEl>
                                        <p:attrNameLst>
                                          <p:attrName>style.rotation</p:attrName>
                                        </p:attrNameLst>
                                      </p:cBhvr>
                                      <p:tavLst>
                                        <p:tav tm="0">
                                          <p:val>
                                            <p:fltVal val="0"/>
                                          </p:val>
                                        </p:tav>
                                        <p:tav tm="100000">
                                          <p:val>
                                            <p:fltVal val="-90"/>
                                          </p:val>
                                        </p:tav>
                                      </p:tavLst>
                                    </p:anim>
                                    <p:anim calcmode="lin" valueType="num">
                                      <p:cBhvr>
                                        <p:cTn id="508" dur="200" decel="100000"/>
                                        <p:tgtEl>
                                          <p:spTgt spid="415787"/>
                                        </p:tgtEl>
                                        <p:attrNameLst>
                                          <p:attrName>ppt_x</p:attrName>
                                        </p:attrNameLst>
                                      </p:cBhvr>
                                      <p:tavLst>
                                        <p:tav tm="0">
                                          <p:val>
                                            <p:strVal val="ppt_x"/>
                                          </p:val>
                                        </p:tav>
                                        <p:tav tm="100000">
                                          <p:val>
                                            <p:strVal val="ppt_x-0.05"/>
                                          </p:val>
                                        </p:tav>
                                      </p:tavLst>
                                    </p:anim>
                                    <p:anim calcmode="lin" valueType="num">
                                      <p:cBhvr>
                                        <p:cTn id="509" dur="200" decel="100000"/>
                                        <p:tgtEl>
                                          <p:spTgt spid="415787"/>
                                        </p:tgtEl>
                                        <p:attrNameLst>
                                          <p:attrName>ppt_y</p:attrName>
                                        </p:attrNameLst>
                                      </p:cBhvr>
                                      <p:tavLst>
                                        <p:tav tm="0">
                                          <p:val>
                                            <p:strVal val="ppt_y"/>
                                          </p:val>
                                        </p:tav>
                                        <p:tav tm="100000">
                                          <p:val>
                                            <p:strVal val="ppt_y+0.1"/>
                                          </p:val>
                                        </p:tav>
                                      </p:tavLst>
                                    </p:anim>
                                    <p:anim calcmode="lin" valueType="num">
                                      <p:cBhvr>
                                        <p:cTn id="510" dur="800" accel="100000">
                                          <p:stCondLst>
                                            <p:cond delay="200"/>
                                          </p:stCondLst>
                                        </p:cTn>
                                        <p:tgtEl>
                                          <p:spTgt spid="415787"/>
                                        </p:tgtEl>
                                        <p:attrNameLst>
                                          <p:attrName>ppt_x</p:attrName>
                                        </p:attrNameLst>
                                      </p:cBhvr>
                                      <p:tavLst>
                                        <p:tav tm="0">
                                          <p:val>
                                            <p:strVal val="ppt_x"/>
                                          </p:val>
                                        </p:tav>
                                        <p:tav tm="100000">
                                          <p:val>
                                            <p:strVal val="ppt_x+0.4+0.05"/>
                                          </p:val>
                                        </p:tav>
                                      </p:tavLst>
                                    </p:anim>
                                    <p:anim calcmode="lin" valueType="num">
                                      <p:cBhvr>
                                        <p:cTn id="511" dur="800" accel="100000">
                                          <p:stCondLst>
                                            <p:cond delay="200"/>
                                          </p:stCondLst>
                                        </p:cTn>
                                        <p:tgtEl>
                                          <p:spTgt spid="415787"/>
                                        </p:tgtEl>
                                        <p:attrNameLst>
                                          <p:attrName>ppt_y</p:attrName>
                                        </p:attrNameLst>
                                      </p:cBhvr>
                                      <p:tavLst>
                                        <p:tav tm="0">
                                          <p:val>
                                            <p:strVal val="ppt_y"/>
                                          </p:val>
                                        </p:tav>
                                        <p:tav tm="100000">
                                          <p:val>
                                            <p:strVal val="ppt_y-0.4-0.1"/>
                                          </p:val>
                                        </p:tav>
                                      </p:tavLst>
                                    </p:anim>
                                    <p:set>
                                      <p:cBhvr>
                                        <p:cTn id="512" dur="1" fill="hold">
                                          <p:stCondLst>
                                            <p:cond delay="999"/>
                                          </p:stCondLst>
                                        </p:cTn>
                                        <p:tgtEl>
                                          <p:spTgt spid="415787"/>
                                        </p:tgtEl>
                                        <p:attrNameLst>
                                          <p:attrName>style.visibility</p:attrName>
                                        </p:attrNameLst>
                                      </p:cBhvr>
                                      <p:to>
                                        <p:strVal val="hidden"/>
                                      </p:to>
                                    </p:set>
                                  </p:childTnLst>
                                </p:cTn>
                              </p:par>
                            </p:childTnLst>
                          </p:cTn>
                        </p:par>
                      </p:childTnLst>
                    </p:cTn>
                  </p:par>
                  <p:par>
                    <p:cTn id="513" fill="hold" nodeType="clickPar">
                      <p:stCondLst>
                        <p:cond delay="indefinite"/>
                      </p:stCondLst>
                      <p:childTnLst>
                        <p:par>
                          <p:cTn id="514" fill="hold" nodeType="withGroup">
                            <p:stCondLst>
                              <p:cond delay="0"/>
                            </p:stCondLst>
                            <p:childTnLst>
                              <p:par>
                                <p:cTn id="515" presetID="42" presetClass="path" presetSubtype="0" accel="50000" decel="50000" fill="hold" grpId="1" nodeType="clickEffect">
                                  <p:stCondLst>
                                    <p:cond delay="0"/>
                                  </p:stCondLst>
                                  <p:childTnLst>
                                    <p:animMotion origin="layout" path="M 2.22222E-6 3.7037E-6 L 2.22222E-6 0.12407 " pathEditMode="relative" rAng="0" ptsTypes="AA">
                                      <p:cBhvr>
                                        <p:cTn id="516" dur="2000" fill="hold"/>
                                        <p:tgtEl>
                                          <p:spTgt spid="415782"/>
                                        </p:tgtEl>
                                        <p:attrNameLst>
                                          <p:attrName>ppt_x</p:attrName>
                                          <p:attrName>ppt_y</p:attrName>
                                        </p:attrNameLst>
                                      </p:cBhvr>
                                      <p:rCtr x="0" y="6204"/>
                                    </p:animMotion>
                                  </p:childTnLst>
                                </p:cTn>
                              </p:par>
                              <p:par>
                                <p:cTn id="517" presetID="42" presetClass="path" presetSubtype="0" accel="50000" decel="50000" fill="hold" grpId="1" nodeType="withEffect">
                                  <p:stCondLst>
                                    <p:cond delay="0"/>
                                  </p:stCondLst>
                                  <p:childTnLst>
                                    <p:animMotion origin="layout" path="M 0.00052 4.44444E-6 L 0.00052 0.25138 " pathEditMode="relative" rAng="0" ptsTypes="AA">
                                      <p:cBhvr>
                                        <p:cTn id="518" dur="3000" fill="hold"/>
                                        <p:tgtEl>
                                          <p:spTgt spid="415769"/>
                                        </p:tgtEl>
                                        <p:attrNameLst>
                                          <p:attrName>ppt_x</p:attrName>
                                          <p:attrName>ppt_y</p:attrName>
                                        </p:attrNameLst>
                                      </p:cBhvr>
                                      <p:rCtr x="0" y="12569"/>
                                    </p:animMotion>
                                  </p:childTnLst>
                                </p:cTn>
                              </p:par>
                              <p:par>
                                <p:cTn id="519" presetID="42" presetClass="path" presetSubtype="0" accel="50000" decel="50000" fill="hold" grpId="1" nodeType="withEffect">
                                  <p:stCondLst>
                                    <p:cond delay="0"/>
                                  </p:stCondLst>
                                  <p:childTnLst>
                                    <p:animMotion origin="layout" path="M -2.5E-6 3.7037E-6 L -2.5E-6 0.12407 " pathEditMode="relative" rAng="0" ptsTypes="AA">
                                      <p:cBhvr>
                                        <p:cTn id="520" dur="1000" fill="hold"/>
                                        <p:tgtEl>
                                          <p:spTgt spid="415783"/>
                                        </p:tgtEl>
                                        <p:attrNameLst>
                                          <p:attrName>ppt_x</p:attrName>
                                          <p:attrName>ppt_y</p:attrName>
                                        </p:attrNameLst>
                                      </p:cBhvr>
                                      <p:rCtr x="0" y="6204"/>
                                    </p:animMotion>
                                  </p:childTnLst>
                                </p:cTn>
                              </p:par>
                              <p:par>
                                <p:cTn id="521" presetID="42" presetClass="path" presetSubtype="0" accel="50000" decel="50000" fill="hold" grpId="1" nodeType="withEffect">
                                  <p:stCondLst>
                                    <p:cond delay="0"/>
                                  </p:stCondLst>
                                  <p:childTnLst>
                                    <p:animMotion origin="layout" path="M 0.00052 -3.33333E-6 L 0.00052 0.38241 " pathEditMode="relative" rAng="0" ptsTypes="AA">
                                      <p:cBhvr>
                                        <p:cTn id="522" dur="2000" fill="hold"/>
                                        <p:tgtEl>
                                          <p:spTgt spid="415760"/>
                                        </p:tgtEl>
                                        <p:attrNameLst>
                                          <p:attrName>ppt_x</p:attrName>
                                          <p:attrName>ppt_y</p:attrName>
                                        </p:attrNameLst>
                                      </p:cBhvr>
                                      <p:rCtr x="0" y="19120"/>
                                    </p:animMotion>
                                  </p:childTnLst>
                                </p:cTn>
                              </p:par>
                              <p:par>
                                <p:cTn id="523" presetID="42" presetClass="path" presetSubtype="0" accel="50000" decel="50000" fill="hold" grpId="1" nodeType="withEffect">
                                  <p:stCondLst>
                                    <p:cond delay="0"/>
                                  </p:stCondLst>
                                  <p:childTnLst>
                                    <p:animMotion origin="layout" path="M 3.61111E-6 3.7037E-6 L 3.61111E-6 0.12777 " pathEditMode="relative" rAng="0" ptsTypes="AA">
                                      <p:cBhvr>
                                        <p:cTn id="524" dur="500" fill="hold"/>
                                        <p:tgtEl>
                                          <p:spTgt spid="415785"/>
                                        </p:tgtEl>
                                        <p:attrNameLst>
                                          <p:attrName>ppt_x</p:attrName>
                                          <p:attrName>ppt_y</p:attrName>
                                        </p:attrNameLst>
                                      </p:cBhvr>
                                      <p:rCtr x="0" y="6389"/>
                                    </p:animMotion>
                                  </p:childTnLst>
                                </p:cTn>
                              </p:par>
                              <p:par>
                                <p:cTn id="525" presetID="42" presetClass="path" presetSubtype="0" accel="50000" decel="50000" fill="hold" grpId="1" nodeType="withEffect">
                                  <p:stCondLst>
                                    <p:cond delay="0"/>
                                  </p:stCondLst>
                                  <p:childTnLst>
                                    <p:animMotion origin="layout" path="M -4.44444E-6 4.44444E-6 L -4.44444E-6 0.25416 " pathEditMode="relative" rAng="0" ptsTypes="AA">
                                      <p:cBhvr>
                                        <p:cTn id="526" dur="2000" fill="hold"/>
                                        <p:tgtEl>
                                          <p:spTgt spid="415773"/>
                                        </p:tgtEl>
                                        <p:attrNameLst>
                                          <p:attrName>ppt_x</p:attrName>
                                          <p:attrName>ppt_y</p:attrName>
                                        </p:attrNameLst>
                                      </p:cBhvr>
                                      <p:rCtr x="0" y="12708"/>
                                    </p:animMotion>
                                  </p:childTnLst>
                                </p:cTn>
                              </p:par>
                              <p:par>
                                <p:cTn id="527" presetID="42" presetClass="path" presetSubtype="0" accel="50000" decel="50000" fill="hold" grpId="1" nodeType="withEffect">
                                  <p:stCondLst>
                                    <p:cond delay="0"/>
                                  </p:stCondLst>
                                  <p:childTnLst>
                                    <p:animMotion origin="layout" path="M -4.72222E-6 3.7037E-6 L -4.72222E-6 0.12777 " pathEditMode="relative" rAng="0" ptsTypes="AA">
                                      <p:cBhvr>
                                        <p:cTn id="528" dur="1000" fill="hold"/>
                                        <p:tgtEl>
                                          <p:spTgt spid="415786"/>
                                        </p:tgtEl>
                                        <p:attrNameLst>
                                          <p:attrName>ppt_x</p:attrName>
                                          <p:attrName>ppt_y</p:attrName>
                                        </p:attrNameLst>
                                      </p:cBhvr>
                                      <p:rCtr x="0"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6" grpId="0" animBg="1"/>
      <p:bldP spid="415756" grpId="1" animBg="1"/>
      <p:bldP spid="415757" grpId="0" animBg="1"/>
      <p:bldP spid="415757" grpId="1" animBg="1"/>
      <p:bldP spid="415758" grpId="0" animBg="1"/>
      <p:bldP spid="415758" grpId="1" animBg="1"/>
      <p:bldP spid="415759" grpId="0" animBg="1"/>
      <p:bldP spid="415759" grpId="1" animBg="1"/>
      <p:bldP spid="415760" grpId="0" animBg="1"/>
      <p:bldP spid="415760" grpId="1" animBg="1"/>
      <p:bldP spid="415761" grpId="0" animBg="1"/>
      <p:bldP spid="415761" grpId="1" animBg="1"/>
      <p:bldP spid="415762" grpId="0" animBg="1"/>
      <p:bldP spid="415762" grpId="1" animBg="1"/>
      <p:bldP spid="415763" grpId="0" animBg="1"/>
      <p:bldP spid="415763" grpId="1" animBg="1"/>
      <p:bldP spid="415764" grpId="0" animBg="1"/>
      <p:bldP spid="415764" grpId="1" animBg="1"/>
      <p:bldP spid="415765" grpId="0" animBg="1"/>
      <p:bldP spid="415765" grpId="1" animBg="1"/>
      <p:bldP spid="415766" grpId="0" animBg="1"/>
      <p:bldP spid="415766" grpId="1" animBg="1"/>
      <p:bldP spid="415767" grpId="0" animBg="1"/>
      <p:bldP spid="415767" grpId="1" animBg="1"/>
      <p:bldP spid="415768" grpId="0" animBg="1"/>
      <p:bldP spid="415768" grpId="1" animBg="1"/>
      <p:bldP spid="415769" grpId="0" animBg="1"/>
      <p:bldP spid="415769" grpId="1" animBg="1"/>
      <p:bldP spid="415770" grpId="0" animBg="1"/>
      <p:bldP spid="415770" grpId="1" animBg="1"/>
      <p:bldP spid="415771" grpId="0" animBg="1"/>
      <p:bldP spid="415771" grpId="1" animBg="1"/>
      <p:bldP spid="415772" grpId="0" animBg="1"/>
      <p:bldP spid="415772" grpId="1" animBg="1"/>
      <p:bldP spid="415773" grpId="0" animBg="1"/>
      <p:bldP spid="415773" grpId="1" animBg="1"/>
      <p:bldP spid="415774" grpId="0" animBg="1"/>
      <p:bldP spid="415774" grpId="1" animBg="1"/>
      <p:bldP spid="415775" grpId="0" animBg="1"/>
      <p:bldP spid="415775" grpId="1" animBg="1"/>
      <p:bldP spid="415776" grpId="0" animBg="1"/>
      <p:bldP spid="415776" grpId="1" animBg="1"/>
      <p:bldP spid="415777" grpId="0" animBg="1"/>
      <p:bldP spid="415777" grpId="1" animBg="1"/>
      <p:bldP spid="415778" grpId="0" animBg="1"/>
      <p:bldP spid="415778" grpId="1" animBg="1"/>
      <p:bldP spid="415779" grpId="0" animBg="1"/>
      <p:bldP spid="415779" grpId="1" animBg="1"/>
      <p:bldP spid="415780" grpId="0" animBg="1"/>
      <p:bldP spid="415781" grpId="0" animBg="1"/>
      <p:bldP spid="415782" grpId="0" animBg="1"/>
      <p:bldP spid="415782" grpId="1" animBg="1"/>
      <p:bldP spid="415783" grpId="0" animBg="1"/>
      <p:bldP spid="415783" grpId="1" animBg="1"/>
      <p:bldP spid="415784" grpId="0" animBg="1"/>
      <p:bldP spid="415784" grpId="1" animBg="1"/>
      <p:bldP spid="415785" grpId="0" animBg="1"/>
      <p:bldP spid="415785" grpId="1" animBg="1"/>
      <p:bldP spid="415786" grpId="0" animBg="1"/>
      <p:bldP spid="415786" grpId="1" animBg="1"/>
      <p:bldP spid="415787" grpId="0" animBg="1"/>
      <p:bldP spid="415787" grpId="1" animBg="1"/>
      <p:bldP spid="415788" grpId="0" animBg="1"/>
      <p:bldP spid="415788" grpId="1" animBg="1"/>
      <p:bldP spid="415789" grpId="0" animBg="1"/>
      <p:bldP spid="41578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More about input</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a:t>文字檔中都</a:t>
            </a:r>
            <a:r>
              <a:rPr lang="zh-TW" altLang="en-US" dirty="0" smtClean="0"/>
              <a:t>是</a:t>
            </a:r>
            <a:r>
              <a:rPr lang="en-US" altLang="zh-TW" dirty="0" smtClean="0"/>
              <a:t>ASCII</a:t>
            </a:r>
            <a:r>
              <a:rPr lang="zh-TW" altLang="en-US" dirty="0" smtClean="0"/>
              <a:t>包含可見不可見</a:t>
            </a:r>
            <a:endParaRPr lang="en-US" altLang="zh-TW" dirty="0" smtClean="0"/>
          </a:p>
          <a:p>
            <a:r>
              <a:rPr lang="en-US" altLang="zh-TW" dirty="0" smtClean="0"/>
              <a:t>White space</a:t>
            </a:r>
            <a:r>
              <a:rPr lang="zh-TW" altLang="en-US" dirty="0" smtClean="0"/>
              <a:t>包含空白</a:t>
            </a:r>
            <a:r>
              <a:rPr lang="zh-TW" altLang="en-US" dirty="0" smtClean="0">
                <a:latin typeface="新細明體"/>
                <a:ea typeface="新細明體"/>
              </a:rPr>
              <a:t>、</a:t>
            </a:r>
            <a:r>
              <a:rPr lang="zh-TW" altLang="en-US" dirty="0" smtClean="0"/>
              <a:t>定位</a:t>
            </a:r>
            <a:r>
              <a:rPr lang="zh-TW" altLang="en-US" dirty="0">
                <a:latin typeface="新細明體"/>
              </a:rPr>
              <a:t>、</a:t>
            </a:r>
            <a:r>
              <a:rPr lang="zh-TW" altLang="en-US" dirty="0" smtClean="0"/>
              <a:t>換行。腳色通常一樣</a:t>
            </a:r>
            <a:endParaRPr lang="en-US" altLang="zh-TW" dirty="0" smtClean="0"/>
          </a:p>
          <a:p>
            <a:r>
              <a:rPr lang="en-US" altLang="zh-TW" dirty="0" err="1" smtClean="0"/>
              <a:t>Scanf</a:t>
            </a:r>
            <a:r>
              <a:rPr lang="zh-TW" altLang="en-US" dirty="0" smtClean="0"/>
              <a:t>基本上做輸入和轉換兩件事，功能強大</a:t>
            </a:r>
            <a:endParaRPr lang="en-US" altLang="zh-TW" dirty="0" smtClean="0"/>
          </a:p>
          <a:p>
            <a:pPr lvl="1"/>
            <a:r>
              <a:rPr lang="en-US" altLang="zh-TW" dirty="0" err="1" smtClean="0"/>
              <a:t>Scanf</a:t>
            </a:r>
            <a:r>
              <a:rPr lang="en-US" altLang="zh-TW" dirty="0" smtClean="0"/>
              <a:t>(“%</a:t>
            </a:r>
            <a:r>
              <a:rPr lang="en-US" altLang="zh-TW" dirty="0" err="1" smtClean="0"/>
              <a:t>d,%d,%d</a:t>
            </a:r>
            <a:r>
              <a:rPr lang="en-US" altLang="zh-TW" dirty="0" smtClean="0"/>
              <a:t>”,…)</a:t>
            </a:r>
            <a:r>
              <a:rPr lang="zh-TW" altLang="en-US" dirty="0" smtClean="0"/>
              <a:t>可以讀出逗號分隔的整數。</a:t>
            </a:r>
            <a:r>
              <a:rPr lang="en-US" altLang="zh-TW" dirty="0" smtClean="0"/>
              <a:t>Format</a:t>
            </a:r>
            <a:r>
              <a:rPr lang="zh-TW" altLang="en-US" dirty="0" smtClean="0"/>
              <a:t>字串中的額外字元是要讀出丟掉的</a:t>
            </a:r>
            <a:endParaRPr lang="en-US" altLang="zh-TW" dirty="0" smtClean="0"/>
          </a:p>
          <a:p>
            <a:pPr lvl="1"/>
            <a:r>
              <a:rPr lang="en-US" altLang="zh-TW" dirty="0" err="1" smtClean="0"/>
              <a:t>Scanf</a:t>
            </a:r>
            <a:r>
              <a:rPr lang="zh-TW" altLang="en-US" dirty="0" smtClean="0"/>
              <a:t>讀字串碰到空白會中止</a:t>
            </a:r>
            <a:endParaRPr lang="en-US" altLang="zh-TW" dirty="0" smtClean="0"/>
          </a:p>
          <a:p>
            <a:pPr lvl="1"/>
            <a:r>
              <a:rPr lang="zh-TW" altLang="en-US" dirty="0"/>
              <a:t>檔案如果讀</a:t>
            </a:r>
            <a:r>
              <a:rPr lang="zh-TW" altLang="en-US" dirty="0" smtClean="0"/>
              <a:t>到</a:t>
            </a:r>
            <a:r>
              <a:rPr lang="en-US" altLang="zh-TW" dirty="0" err="1" smtClean="0"/>
              <a:t>eof</a:t>
            </a:r>
            <a:r>
              <a:rPr lang="zh-TW" altLang="en-US" dirty="0" smtClean="0"/>
              <a:t>結束，用鍵盤輸入時如何打</a:t>
            </a:r>
            <a:r>
              <a:rPr lang="en-US" altLang="zh-TW" dirty="0" err="1" smtClean="0"/>
              <a:t>eof</a:t>
            </a:r>
            <a:r>
              <a:rPr lang="en-US" altLang="zh-TW" dirty="0" smtClean="0"/>
              <a:t>: [ctrl]-z</a:t>
            </a:r>
            <a:endParaRPr lang="zh-TW" altLang="en-US" dirty="0"/>
          </a:p>
        </p:txBody>
      </p:sp>
    </p:spTree>
    <p:extLst>
      <p:ext uri="{BB962C8B-B14F-4D97-AF65-F5344CB8AC3E}">
        <p14:creationId xmlns:p14="http://schemas.microsoft.com/office/powerpoint/2010/main" val="33536774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Recursion: Dynamic programming</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6604733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Dynamic programming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Using a table to record some values (which will be used later) </a:t>
            </a:r>
          </a:p>
          <a:p>
            <a:r>
              <a:rPr lang="en-US" altLang="zh-TW" dirty="0" smtClean="0"/>
              <a:t>Recursive function</a:t>
            </a:r>
          </a:p>
          <a:p>
            <a:pPr lvl="1"/>
            <a:r>
              <a:rPr lang="en-US" altLang="zh-TW" dirty="0" smtClean="0"/>
              <a:t>Fibonacci number </a:t>
            </a:r>
          </a:p>
          <a:p>
            <a:pPr lvl="1"/>
            <a:r>
              <a:rPr lang="en-US" altLang="zh-TW" dirty="0" smtClean="0"/>
              <a:t>F(</a:t>
            </a:r>
            <a:r>
              <a:rPr lang="en-US" altLang="zh-TW" dirty="0" err="1" smtClean="0"/>
              <a:t>i</a:t>
            </a:r>
            <a:r>
              <a:rPr lang="en-US" altLang="zh-TW" dirty="0" smtClean="0"/>
              <a:t>)=F(i-1)+F(i-2)</a:t>
            </a:r>
          </a:p>
          <a:p>
            <a:r>
              <a:rPr lang="en-US" altLang="zh-TW" dirty="0" smtClean="0"/>
              <a:t>A program is a function. (What is a function) </a:t>
            </a:r>
          </a:p>
          <a:p>
            <a:pPr lvl="1"/>
            <a:r>
              <a:rPr lang="en-US" altLang="zh-TW" dirty="0" smtClean="0"/>
              <a:t>Bring inputs to outputs </a:t>
            </a:r>
          </a:p>
          <a:p>
            <a:r>
              <a:rPr lang="en-US" altLang="zh-TW" dirty="0" smtClean="0"/>
              <a:t>First step: find the recursion</a:t>
            </a:r>
          </a:p>
          <a:p>
            <a:pPr lvl="1"/>
            <a:r>
              <a:rPr lang="en-US" altLang="zh-TW" dirty="0" smtClean="0"/>
              <a:t>how to construct the solution from those of the </a:t>
            </a:r>
            <a:r>
              <a:rPr lang="en-US" altLang="zh-TW" dirty="0" err="1" smtClean="0"/>
              <a:t>subproblems</a:t>
            </a:r>
            <a:endParaRPr lang="en-US" altLang="zh-TW" dirty="0" smtClean="0"/>
          </a:p>
          <a:p>
            <a:pPr lvl="1"/>
            <a:r>
              <a:rPr lang="en-US" altLang="zh-TW" dirty="0" smtClean="0"/>
              <a:t>Somebody give you or find it by yourself </a:t>
            </a:r>
            <a:endParaRPr lang="zh-TW" altLang="en-US" dirty="0"/>
          </a:p>
        </p:txBody>
      </p:sp>
    </p:spTree>
    <p:extLst>
      <p:ext uri="{BB962C8B-B14F-4D97-AF65-F5344CB8AC3E}">
        <p14:creationId xmlns:p14="http://schemas.microsoft.com/office/powerpoint/2010/main" val="3204320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530207BC-F585-4F92-B2D1-ADBF50695673}" type="slidenum">
              <a:rPr kumimoji="0" lang="en-US" altLang="zh-TW" sz="1400" b="0" smtClean="0"/>
              <a:pPr eaLnBrk="1" hangingPunct="1">
                <a:spcBef>
                  <a:spcPct val="0"/>
                </a:spcBef>
                <a:buClrTx/>
                <a:buSzTx/>
                <a:buFontTx/>
                <a:buNone/>
              </a:pPr>
              <a:t>62</a:t>
            </a:fld>
            <a:endParaRPr kumimoji="0" lang="en-US" altLang="zh-TW" sz="1400" b="0" smtClean="0"/>
          </a:p>
        </p:txBody>
      </p:sp>
      <p:sp>
        <p:nvSpPr>
          <p:cNvPr id="41987" name="Rectangle 2"/>
          <p:cNvSpPr>
            <a:spLocks noGrp="1" noChangeArrowheads="1"/>
          </p:cNvSpPr>
          <p:nvPr>
            <p:ph type="title"/>
          </p:nvPr>
        </p:nvSpPr>
        <p:spPr/>
        <p:txBody>
          <a:bodyPr/>
          <a:lstStyle/>
          <a:p>
            <a:pPr eaLnBrk="1" hangingPunct="1"/>
            <a:r>
              <a:rPr lang="en-US" altLang="zh-TW" dirty="0" smtClean="0"/>
              <a:t>DP vs recursion</a:t>
            </a:r>
          </a:p>
        </p:txBody>
      </p:sp>
      <p:sp>
        <p:nvSpPr>
          <p:cNvPr id="41988" name="Rectangle 3"/>
          <p:cNvSpPr>
            <a:spLocks noGrp="1" noChangeArrowheads="1"/>
          </p:cNvSpPr>
          <p:nvPr>
            <p:ph type="body" idx="1"/>
          </p:nvPr>
        </p:nvSpPr>
        <p:spPr/>
        <p:txBody>
          <a:bodyPr/>
          <a:lstStyle/>
          <a:p>
            <a:pPr eaLnBrk="1" hangingPunct="1"/>
            <a:r>
              <a:rPr lang="en-US" altLang="zh-TW" dirty="0" smtClean="0"/>
              <a:t>What’s the difference between the DP and the straightforward recursion?</a:t>
            </a:r>
          </a:p>
          <a:p>
            <a:pPr lvl="1" eaLnBrk="1" hangingPunct="1"/>
            <a:r>
              <a:rPr lang="en-US" altLang="zh-TW" dirty="0" smtClean="0"/>
              <a:t>Keep the sub-results to avoid re-computation</a:t>
            </a:r>
          </a:p>
          <a:p>
            <a:pPr eaLnBrk="1" hangingPunct="1"/>
            <a:r>
              <a:rPr lang="en-US" altLang="zh-TW" dirty="0" smtClean="0"/>
              <a:t>How to do it</a:t>
            </a:r>
          </a:p>
          <a:p>
            <a:pPr lvl="1"/>
            <a:r>
              <a:rPr lang="en-US" altLang="zh-TW" sz="2400" dirty="0" smtClean="0"/>
              <a:t>A table to record them (usually we need to encode the </a:t>
            </a:r>
            <a:r>
              <a:rPr lang="en-US" altLang="zh-TW" sz="2400" dirty="0" err="1" smtClean="0"/>
              <a:t>subproblems</a:t>
            </a:r>
            <a:r>
              <a:rPr lang="en-US" altLang="zh-TW" sz="2400" dirty="0" smtClean="0"/>
              <a:t> ) </a:t>
            </a:r>
          </a:p>
          <a:p>
            <a:pPr lvl="1"/>
            <a:r>
              <a:rPr lang="en-US" altLang="zh-TW" sz="2400" dirty="0" smtClean="0"/>
              <a:t>A sequence of the </a:t>
            </a:r>
            <a:r>
              <a:rPr lang="en-US" altLang="zh-TW" sz="2400" dirty="0" err="1" smtClean="0"/>
              <a:t>subproblems</a:t>
            </a:r>
            <a:r>
              <a:rPr lang="en-US" altLang="zh-TW" sz="2400" dirty="0" smtClean="0"/>
              <a:t> which ensures that anything needed is available. (the right-hand side appear before the left-hand side)</a:t>
            </a:r>
          </a:p>
          <a:p>
            <a:pPr eaLnBrk="1" hangingPunct="1"/>
            <a:endParaRPr lang="en-US" altLang="zh-TW" dirty="0" smtClean="0"/>
          </a:p>
        </p:txBody>
      </p:sp>
    </p:spTree>
    <p:extLst>
      <p:ext uri="{BB962C8B-B14F-4D97-AF65-F5344CB8AC3E}">
        <p14:creationId xmlns:p14="http://schemas.microsoft.com/office/powerpoint/2010/main" val="1704653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170DCE6C-C4BB-4F81-A7B3-A5F086059AF3}" type="slidenum">
              <a:rPr kumimoji="0" lang="en-US" altLang="zh-TW" sz="1400" b="0" smtClean="0"/>
              <a:pPr eaLnBrk="1" hangingPunct="1">
                <a:spcBef>
                  <a:spcPct val="0"/>
                </a:spcBef>
                <a:buClrTx/>
                <a:buSzTx/>
                <a:buFontTx/>
                <a:buNone/>
              </a:pPr>
              <a:t>63</a:t>
            </a:fld>
            <a:endParaRPr kumimoji="0" lang="en-US" altLang="zh-TW" sz="1400" b="0" smtClean="0"/>
          </a:p>
        </p:txBody>
      </p:sp>
      <p:sp>
        <p:nvSpPr>
          <p:cNvPr id="43011" name="Rectangle 2"/>
          <p:cNvSpPr>
            <a:spLocks noGrp="1" noChangeArrowheads="1"/>
          </p:cNvSpPr>
          <p:nvPr>
            <p:ph type="title"/>
          </p:nvPr>
        </p:nvSpPr>
        <p:spPr/>
        <p:txBody>
          <a:bodyPr/>
          <a:lstStyle/>
          <a:p>
            <a:pPr eaLnBrk="1" hangingPunct="1"/>
            <a:endParaRPr lang="zh-TW" altLang="zh-TW" smtClean="0"/>
          </a:p>
        </p:txBody>
      </p:sp>
      <p:sp>
        <p:nvSpPr>
          <p:cNvPr id="43012" name="Rectangle 3"/>
          <p:cNvSpPr>
            <a:spLocks noGrp="1" noChangeArrowheads="1"/>
          </p:cNvSpPr>
          <p:nvPr>
            <p:ph type="body" idx="1"/>
          </p:nvPr>
        </p:nvSpPr>
        <p:spPr/>
        <p:txBody>
          <a:bodyPr/>
          <a:lstStyle/>
          <a:p>
            <a:pPr eaLnBrk="1" hangingPunct="1"/>
            <a:r>
              <a:rPr lang="en-US" altLang="zh-TW" sz="2800" b="0" dirty="0" smtClean="0"/>
              <a:t>A Lazy DP method  (</a:t>
            </a:r>
            <a:r>
              <a:rPr lang="en-US" altLang="zh-TW" sz="2800" b="0" dirty="0" err="1" smtClean="0"/>
              <a:t>Memoization</a:t>
            </a:r>
            <a:r>
              <a:rPr lang="en-US" altLang="zh-TW" sz="2800" b="0" dirty="0" smtClean="0"/>
              <a:t> Top-Down)</a:t>
            </a:r>
          </a:p>
          <a:p>
            <a:pPr lvl="1" eaLnBrk="1" hangingPunct="1"/>
            <a:r>
              <a:rPr lang="en-US" altLang="zh-TW" sz="2400" dirty="0" smtClean="0"/>
              <a:t>if the sequence is not easy to obtain</a:t>
            </a:r>
          </a:p>
          <a:p>
            <a:pPr lvl="1" eaLnBrk="1" hangingPunct="1"/>
            <a:r>
              <a:rPr lang="en-US" altLang="zh-TW" sz="2400" dirty="0" smtClean="0"/>
              <a:t>Recursion only if the </a:t>
            </a:r>
            <a:r>
              <a:rPr lang="en-US" altLang="zh-TW" sz="2400" dirty="0" err="1" smtClean="0"/>
              <a:t>subproblem</a:t>
            </a:r>
            <a:r>
              <a:rPr lang="en-US" altLang="zh-TW" sz="2400" dirty="0" smtClean="0"/>
              <a:t> has not been computed.</a:t>
            </a:r>
          </a:p>
          <a:p>
            <a:pPr lvl="1" eaLnBrk="1" hangingPunct="1"/>
            <a:r>
              <a:rPr lang="en-US" altLang="zh-TW" sz="2400" dirty="0" smtClean="0"/>
              <a:t>Easy to implement, (a little bit) less efficient</a:t>
            </a:r>
          </a:p>
          <a:p>
            <a:pPr eaLnBrk="1" hangingPunct="1"/>
            <a:r>
              <a:rPr lang="en-US" altLang="zh-TW" sz="2800" dirty="0" smtClean="0"/>
              <a:t>Try it on the Fibonacci  number problem</a:t>
            </a:r>
          </a:p>
          <a:p>
            <a:pPr lvl="1"/>
            <a:r>
              <a:rPr lang="en-US" altLang="zh-TW" sz="2400" dirty="0" err="1" smtClean="0"/>
              <a:t>Int</a:t>
            </a:r>
            <a:r>
              <a:rPr lang="en-US" altLang="zh-TW" sz="2400" dirty="0" smtClean="0"/>
              <a:t> fib(</a:t>
            </a:r>
            <a:r>
              <a:rPr lang="en-US" altLang="zh-TW" sz="2400" dirty="0" err="1" smtClean="0"/>
              <a:t>int</a:t>
            </a:r>
            <a:r>
              <a:rPr lang="en-US" altLang="zh-TW" sz="2400" dirty="0" smtClean="0"/>
              <a:t> n) {</a:t>
            </a:r>
            <a:br>
              <a:rPr lang="en-US" altLang="zh-TW" sz="2400" dirty="0" smtClean="0"/>
            </a:br>
            <a:r>
              <a:rPr lang="en-US" altLang="zh-TW" sz="2400" dirty="0" smtClean="0"/>
              <a:t>   if (n&lt;=1) return 1;</a:t>
            </a:r>
            <a:br>
              <a:rPr lang="en-US" altLang="zh-TW" sz="2400" dirty="0" smtClean="0"/>
            </a:br>
            <a:r>
              <a:rPr lang="en-US" altLang="zh-TW" sz="2400" dirty="0" smtClean="0"/>
              <a:t>   else return fib(n-1)+fib(n-2);</a:t>
            </a:r>
            <a:br>
              <a:rPr lang="en-US" altLang="zh-TW" sz="2400" dirty="0" smtClean="0"/>
            </a:br>
            <a:r>
              <a:rPr lang="en-US" altLang="zh-TW" sz="2400" dirty="0" smtClean="0"/>
              <a:t>}</a:t>
            </a:r>
          </a:p>
          <a:p>
            <a:pPr lvl="1"/>
            <a:r>
              <a:rPr lang="en-US" altLang="zh-TW" sz="2400" dirty="0" smtClean="0"/>
              <a:t>The same </a:t>
            </a:r>
            <a:r>
              <a:rPr lang="en-US" altLang="zh-TW" sz="2400" dirty="0" err="1" smtClean="0"/>
              <a:t>subproblem</a:t>
            </a:r>
            <a:r>
              <a:rPr lang="en-US" altLang="zh-TW" sz="2400" dirty="0" smtClean="0"/>
              <a:t> will be solved many times</a:t>
            </a:r>
          </a:p>
        </p:txBody>
      </p:sp>
    </p:spTree>
    <p:extLst>
      <p:ext uri="{BB962C8B-B14F-4D97-AF65-F5344CB8AC3E}">
        <p14:creationId xmlns:p14="http://schemas.microsoft.com/office/powerpoint/2010/main" val="27961389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DP </a:t>
            </a:r>
            <a:r>
              <a:rPr lang="en-US" altLang="zh-TW" dirty="0"/>
              <a:t>F</a:t>
            </a:r>
            <a:r>
              <a:rPr lang="en-US" altLang="zh-TW" dirty="0" smtClean="0"/>
              <a:t>ibonacci</a:t>
            </a:r>
            <a:endParaRPr lang="zh-TW" altLang="en-US" dirty="0"/>
          </a:p>
        </p:txBody>
      </p:sp>
      <p:sp>
        <p:nvSpPr>
          <p:cNvPr id="3" name="內容版面配置區 2"/>
          <p:cNvSpPr>
            <a:spLocks noGrp="1"/>
          </p:cNvSpPr>
          <p:nvPr>
            <p:ph idx="1"/>
          </p:nvPr>
        </p:nvSpPr>
        <p:spPr/>
        <p:txBody>
          <a:bodyPr>
            <a:normAutofit lnSpcReduction="10000"/>
          </a:bodyPr>
          <a:lstStyle/>
          <a:p>
            <a:pPr marL="342900" lvl="1" indent="-342900">
              <a:buFont typeface="Arial" panose="020B0604020202020204" pitchFamily="34" charset="0"/>
              <a:buChar char="•"/>
            </a:pPr>
            <a:r>
              <a:rPr lang="zh-TW" altLang="en-US" sz="2400" dirty="0" smtClean="0"/>
              <a:t>計算順序</a:t>
            </a:r>
            <a:r>
              <a:rPr lang="en-US" altLang="zh-TW" sz="2400" dirty="0" smtClean="0"/>
              <a:t>:</a:t>
            </a:r>
            <a:r>
              <a:rPr lang="zh-TW" altLang="en-US" sz="2400" dirty="0" smtClean="0"/>
              <a:t> 由小到大</a:t>
            </a:r>
            <a:r>
              <a:rPr lang="en-US" altLang="zh-TW" sz="2400" dirty="0" smtClean="0"/>
              <a:t>F(</a:t>
            </a:r>
            <a:r>
              <a:rPr lang="en-US" altLang="zh-TW" sz="2400" dirty="0" err="1" smtClean="0"/>
              <a:t>i</a:t>
            </a:r>
            <a:r>
              <a:rPr lang="en-US" altLang="zh-TW" sz="2400" dirty="0" smtClean="0"/>
              <a:t>)=F(i-1)+F(i-2)</a:t>
            </a:r>
            <a:r>
              <a:rPr lang="zh-TW" altLang="en-US" sz="2400" dirty="0" smtClean="0"/>
              <a:t>，計算</a:t>
            </a:r>
            <a:r>
              <a:rPr lang="en-US" altLang="zh-TW" sz="2400" dirty="0" smtClean="0"/>
              <a:t>F(</a:t>
            </a:r>
            <a:r>
              <a:rPr lang="en-US" altLang="zh-TW" sz="2400" dirty="0" err="1" smtClean="0"/>
              <a:t>i</a:t>
            </a:r>
            <a:r>
              <a:rPr lang="en-US" altLang="zh-TW" sz="2400" dirty="0" smtClean="0"/>
              <a:t>)</a:t>
            </a:r>
            <a:r>
              <a:rPr lang="zh-TW" altLang="en-US" sz="2400" dirty="0" smtClean="0"/>
              <a:t>時</a:t>
            </a:r>
            <a:r>
              <a:rPr lang="en-US" altLang="zh-TW" sz="2400" dirty="0" smtClean="0"/>
              <a:t>F(i-1)</a:t>
            </a:r>
            <a:r>
              <a:rPr lang="zh-TW" altLang="en-US" sz="2400" dirty="0" smtClean="0"/>
              <a:t>和</a:t>
            </a:r>
            <a:r>
              <a:rPr lang="en-US" altLang="zh-TW" sz="2400" dirty="0" smtClean="0"/>
              <a:t>F(i-2)</a:t>
            </a:r>
            <a:r>
              <a:rPr lang="zh-TW" altLang="en-US" sz="2400" dirty="0" smtClean="0"/>
              <a:t>已經算好並存在表格中，不需要</a:t>
            </a:r>
            <a:r>
              <a:rPr lang="en-US" altLang="zh-TW" sz="2400" dirty="0" err="1" smtClean="0"/>
              <a:t>reecursion</a:t>
            </a:r>
            <a:r>
              <a:rPr lang="en-US" altLang="zh-TW" sz="2400" dirty="0" smtClean="0"/>
              <a:t/>
            </a:r>
            <a:br>
              <a:rPr lang="en-US" altLang="zh-TW" sz="2400" dirty="0" smtClean="0"/>
            </a:br>
            <a:r>
              <a:rPr lang="en-US" altLang="zh-TW" sz="2400" dirty="0" smtClean="0"/>
              <a:t>table[0]=table[1]=1;</a:t>
            </a:r>
            <a:br>
              <a:rPr lang="en-US" altLang="zh-TW" sz="2400" dirty="0" smtClean="0"/>
            </a:br>
            <a:r>
              <a:rPr lang="en-US" altLang="zh-TW" sz="2400" dirty="0" smtClean="0"/>
              <a:t>for (</a:t>
            </a:r>
            <a:r>
              <a:rPr lang="en-US" altLang="zh-TW" sz="2400" dirty="0" err="1" smtClean="0"/>
              <a:t>i</a:t>
            </a:r>
            <a:r>
              <a:rPr lang="en-US" altLang="zh-TW" sz="2400" dirty="0" smtClean="0"/>
              <a:t>=2;i&lt;=</a:t>
            </a:r>
            <a:r>
              <a:rPr lang="en-US" altLang="zh-TW" sz="2400" dirty="0" err="1" smtClean="0"/>
              <a:t>n;i</a:t>
            </a:r>
            <a:r>
              <a:rPr lang="en-US" altLang="zh-TW" sz="2400" dirty="0" smtClean="0"/>
              <a:t>++) table[</a:t>
            </a:r>
            <a:r>
              <a:rPr lang="en-US" altLang="zh-TW" sz="2400" dirty="0" err="1" smtClean="0"/>
              <a:t>i</a:t>
            </a:r>
            <a:r>
              <a:rPr lang="en-US" altLang="zh-TW" sz="2400" dirty="0" smtClean="0"/>
              <a:t>]=table[i-1]+table[i-2];</a:t>
            </a:r>
          </a:p>
          <a:p>
            <a:pPr marL="342900" lvl="1" indent="-342900">
              <a:buFont typeface="Arial" panose="020B0604020202020204" pitchFamily="34" charset="0"/>
              <a:buChar char="•"/>
            </a:pPr>
            <a:r>
              <a:rPr lang="en-US" altLang="zh-TW" sz="2400" dirty="0" smtClean="0"/>
              <a:t>Lazy DP</a:t>
            </a:r>
            <a:r>
              <a:rPr lang="zh-TW" altLang="en-US" sz="2400" dirty="0" smtClean="0"/>
              <a:t>，看小抄式</a:t>
            </a:r>
            <a:r>
              <a:rPr lang="en-US" altLang="zh-TW" sz="2400" dirty="0" smtClean="0"/>
              <a:t>DP, </a:t>
            </a:r>
            <a:r>
              <a:rPr lang="zh-TW" altLang="en-US" sz="2400" dirty="0" smtClean="0"/>
              <a:t>不尋找計算順序</a:t>
            </a:r>
            <a:r>
              <a:rPr lang="en-US" altLang="zh-TW" sz="2400" dirty="0" smtClean="0"/>
              <a:t/>
            </a:r>
            <a:br>
              <a:rPr lang="en-US" altLang="zh-TW" sz="2400" dirty="0" smtClean="0"/>
            </a:br>
            <a:r>
              <a:rPr lang="en-US" altLang="zh-TW" sz="2400" dirty="0" smtClean="0"/>
              <a:t>Set table[</a:t>
            </a:r>
            <a:r>
              <a:rPr lang="en-US" altLang="zh-TW" sz="2400" dirty="0" err="1" smtClean="0"/>
              <a:t>i</a:t>
            </a:r>
            <a:r>
              <a:rPr lang="en-US" altLang="zh-TW" sz="2400" dirty="0" smtClean="0"/>
              <a:t>]=0 for all </a:t>
            </a:r>
            <a:r>
              <a:rPr lang="en-US" altLang="zh-TW" sz="2400" dirty="0" err="1" smtClean="0"/>
              <a:t>i</a:t>
            </a:r>
            <a:r>
              <a:rPr lang="en-US" altLang="zh-TW" sz="2400" dirty="0" smtClean="0"/>
              <a:t>; // not found</a:t>
            </a:r>
            <a:br>
              <a:rPr lang="en-US" altLang="zh-TW" sz="2400" dirty="0" smtClean="0"/>
            </a:br>
            <a:r>
              <a:rPr lang="en-US" altLang="zh-TW" sz="2400" dirty="0" err="1" smtClean="0"/>
              <a:t>Int</a:t>
            </a:r>
            <a:r>
              <a:rPr lang="en-US" altLang="zh-TW" sz="2400" dirty="0" smtClean="0"/>
              <a:t> fib(</a:t>
            </a:r>
            <a:r>
              <a:rPr lang="en-US" altLang="zh-TW" sz="2400" dirty="0" err="1" smtClean="0"/>
              <a:t>int</a:t>
            </a:r>
            <a:r>
              <a:rPr lang="en-US" altLang="zh-TW" sz="2400" dirty="0" smtClean="0"/>
              <a:t> n) {</a:t>
            </a:r>
            <a:br>
              <a:rPr lang="en-US" altLang="zh-TW" sz="2400" dirty="0" smtClean="0"/>
            </a:br>
            <a:r>
              <a:rPr lang="en-US" altLang="zh-TW" sz="2400" dirty="0" smtClean="0"/>
              <a:t>   if (n&lt;=1) return 1;</a:t>
            </a:r>
            <a:br>
              <a:rPr lang="en-US" altLang="zh-TW" sz="2400" dirty="0" smtClean="0"/>
            </a:br>
            <a:r>
              <a:rPr lang="en-US" altLang="zh-TW" sz="2400" dirty="0" smtClean="0"/>
              <a:t>   if (table[n]&gt;0) return table[n]; //</a:t>
            </a:r>
            <a:r>
              <a:rPr lang="zh-TW" altLang="en-US" sz="2400" dirty="0" smtClean="0"/>
              <a:t>偷看小抄</a:t>
            </a:r>
            <a:r>
              <a:rPr lang="en-US" altLang="zh-TW" sz="2400" dirty="0" smtClean="0"/>
              <a:t> </a:t>
            </a:r>
            <a:br>
              <a:rPr lang="en-US" altLang="zh-TW" sz="2400" dirty="0" smtClean="0"/>
            </a:br>
            <a:r>
              <a:rPr lang="en-US" altLang="zh-TW" sz="2400" dirty="0" smtClean="0"/>
              <a:t>   table[n]=fib(n-1)+fib(n-2);  //</a:t>
            </a:r>
            <a:r>
              <a:rPr lang="zh-TW" altLang="en-US" sz="2400" dirty="0" smtClean="0"/>
              <a:t>記入小抄</a:t>
            </a:r>
            <a:r>
              <a:rPr lang="en-US" altLang="zh-TW" sz="2400" dirty="0" smtClean="0"/>
              <a:t/>
            </a:r>
            <a:br>
              <a:rPr lang="en-US" altLang="zh-TW" sz="2400" dirty="0" smtClean="0"/>
            </a:br>
            <a:r>
              <a:rPr lang="en-US" altLang="zh-TW" sz="2400" dirty="0" smtClean="0"/>
              <a:t>   return table[n];</a:t>
            </a:r>
            <a:br>
              <a:rPr lang="en-US" altLang="zh-TW" sz="2400" dirty="0" smtClean="0"/>
            </a:br>
            <a:r>
              <a:rPr lang="en-US" altLang="zh-TW" sz="2400" dirty="0" smtClean="0"/>
              <a:t>}</a:t>
            </a:r>
          </a:p>
          <a:p>
            <a:endParaRPr lang="zh-TW" altLang="en-US" dirty="0"/>
          </a:p>
        </p:txBody>
      </p:sp>
    </p:spTree>
    <p:extLst>
      <p:ext uri="{BB962C8B-B14F-4D97-AF65-F5344CB8AC3E}">
        <p14:creationId xmlns:p14="http://schemas.microsoft.com/office/powerpoint/2010/main" val="19321191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FC1574F4-E639-46D9-8BD9-D813F32C7AF8}" type="slidenum">
              <a:rPr kumimoji="0" lang="en-US" altLang="zh-TW" sz="1400" b="0" smtClean="0"/>
              <a:pPr eaLnBrk="1" hangingPunct="1">
                <a:spcBef>
                  <a:spcPct val="0"/>
                </a:spcBef>
                <a:buClrTx/>
                <a:buSzTx/>
                <a:buFontTx/>
                <a:buNone/>
              </a:pPr>
              <a:t>65</a:t>
            </a:fld>
            <a:endParaRPr kumimoji="0" lang="en-US" altLang="zh-TW" sz="1400" b="0" smtClean="0"/>
          </a:p>
        </p:txBody>
      </p:sp>
      <p:sp>
        <p:nvSpPr>
          <p:cNvPr id="44035" name="Rectangle 2"/>
          <p:cNvSpPr>
            <a:spLocks noGrp="1" noChangeArrowheads="1"/>
          </p:cNvSpPr>
          <p:nvPr>
            <p:ph type="title"/>
          </p:nvPr>
        </p:nvSpPr>
        <p:spPr/>
        <p:txBody>
          <a:bodyPr/>
          <a:lstStyle/>
          <a:p>
            <a:pPr eaLnBrk="1" hangingPunct="1"/>
            <a:r>
              <a:rPr lang="en-US" altLang="zh-TW" dirty="0" smtClean="0"/>
              <a:t>Max subarray</a:t>
            </a:r>
          </a:p>
        </p:txBody>
      </p:sp>
      <p:sp>
        <p:nvSpPr>
          <p:cNvPr id="44036" name="Rectangle 3"/>
          <p:cNvSpPr>
            <a:spLocks noGrp="1" noChangeArrowheads="1"/>
          </p:cNvSpPr>
          <p:nvPr>
            <p:ph type="body" idx="1"/>
          </p:nvPr>
        </p:nvSpPr>
        <p:spPr/>
        <p:txBody>
          <a:bodyPr/>
          <a:lstStyle/>
          <a:p>
            <a:pPr eaLnBrk="1" hangingPunct="1"/>
            <a:r>
              <a:rPr lang="en-US" altLang="zh-TW" sz="2800" smtClean="0"/>
              <a:t>Problem: Given an array of n integers, find an interval with maximum sum</a:t>
            </a:r>
          </a:p>
          <a:p>
            <a:pPr lvl="1" eaLnBrk="1" hangingPunct="1"/>
            <a:r>
              <a:rPr lang="en-US" altLang="zh-TW" sz="2400" smtClean="0"/>
              <a:t>Example: 3, 12, -17, 14, -2, 6, 5, -2 </a:t>
            </a:r>
          </a:p>
          <a:p>
            <a:pPr lvl="1" eaLnBrk="1" hangingPunct="1"/>
            <a:r>
              <a:rPr lang="en-US" altLang="zh-TW" sz="2400" smtClean="0"/>
              <a:t>Solution: 14, -2, 6, 5, maximum sum=23</a:t>
            </a:r>
          </a:p>
          <a:p>
            <a:pPr eaLnBrk="1" hangingPunct="1"/>
            <a:r>
              <a:rPr lang="en-US" altLang="zh-TW" sz="2800" smtClean="0"/>
              <a:t>Naïve method:</a:t>
            </a:r>
          </a:p>
          <a:p>
            <a:pPr lvl="1" eaLnBrk="1" hangingPunct="1"/>
            <a:r>
              <a:rPr lang="en-US" altLang="zh-TW" sz="2400" smtClean="0"/>
              <a:t>For each possible interval, compute the sum and choose the maximum</a:t>
            </a:r>
          </a:p>
          <a:p>
            <a:pPr lvl="1" eaLnBrk="1" hangingPunct="1"/>
            <a:r>
              <a:rPr lang="en-US" altLang="zh-TW" sz="2400" smtClean="0"/>
              <a:t>Time complexity: there are n-i+1 intervals of length i, each need i-1 operations. =&gt; O(n</a:t>
            </a:r>
            <a:r>
              <a:rPr lang="en-US" altLang="zh-TW" sz="2400" baseline="30000" smtClean="0"/>
              <a:t>3</a:t>
            </a:r>
            <a:r>
              <a:rPr lang="en-US" altLang="zh-TW" sz="2400" smtClean="0"/>
              <a:t>)</a:t>
            </a:r>
          </a:p>
          <a:p>
            <a:pPr eaLnBrk="1" hangingPunct="1"/>
            <a:r>
              <a:rPr lang="en-US" altLang="zh-TW" sz="2800" smtClean="0"/>
              <a:t>Can we do better? </a:t>
            </a:r>
          </a:p>
        </p:txBody>
      </p:sp>
    </p:spTree>
    <p:extLst>
      <p:ext uri="{BB962C8B-B14F-4D97-AF65-F5344CB8AC3E}">
        <p14:creationId xmlns:p14="http://schemas.microsoft.com/office/powerpoint/2010/main" val="1846622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5E27B096-0FBF-4600-99B1-D22178B92449}" type="slidenum">
              <a:rPr kumimoji="0" lang="en-US" altLang="zh-TW" sz="1400" b="0" smtClean="0"/>
              <a:pPr eaLnBrk="1" hangingPunct="1">
                <a:spcBef>
                  <a:spcPct val="0"/>
                </a:spcBef>
                <a:buClrTx/>
                <a:buSzTx/>
                <a:buFontTx/>
                <a:buNone/>
              </a:pPr>
              <a:t>66</a:t>
            </a:fld>
            <a:endParaRPr kumimoji="0" lang="en-US" altLang="zh-TW" sz="1400" b="0" smtClean="0"/>
          </a:p>
        </p:txBody>
      </p:sp>
      <p:sp>
        <p:nvSpPr>
          <p:cNvPr id="45059" name="Rectangle 2"/>
          <p:cNvSpPr>
            <a:spLocks noGrp="1" noChangeArrowheads="1"/>
          </p:cNvSpPr>
          <p:nvPr>
            <p:ph type="title"/>
          </p:nvPr>
        </p:nvSpPr>
        <p:spPr/>
        <p:txBody>
          <a:bodyPr/>
          <a:lstStyle/>
          <a:p>
            <a:pPr eaLnBrk="1" hangingPunct="1"/>
            <a:r>
              <a:rPr lang="en-US" altLang="zh-TW" smtClean="0"/>
              <a:t>Yes! Try preprocessing</a:t>
            </a:r>
          </a:p>
        </p:txBody>
      </p:sp>
      <p:sp>
        <p:nvSpPr>
          <p:cNvPr id="45060" name="Rectangle 3"/>
          <p:cNvSpPr>
            <a:spLocks noGrp="1" noChangeArrowheads="1"/>
          </p:cNvSpPr>
          <p:nvPr>
            <p:ph type="body" idx="1"/>
          </p:nvPr>
        </p:nvSpPr>
        <p:spPr/>
        <p:txBody>
          <a:bodyPr/>
          <a:lstStyle/>
          <a:p>
            <a:pPr eaLnBrk="1" hangingPunct="1">
              <a:lnSpc>
                <a:spcPct val="90000"/>
              </a:lnSpc>
            </a:pPr>
            <a:r>
              <a:rPr lang="en-US" altLang="zh-TW" b="0" dirty="0" smtClean="0"/>
              <a:t>Compute the prefix sum and store it in an array PRE</a:t>
            </a:r>
          </a:p>
          <a:p>
            <a:pPr lvl="1" eaLnBrk="1" hangingPunct="1">
              <a:lnSpc>
                <a:spcPct val="90000"/>
              </a:lnSpc>
            </a:pPr>
            <a:r>
              <a:rPr lang="en-US" altLang="zh-TW" dirty="0" smtClean="0"/>
              <a:t>PRE[</a:t>
            </a:r>
            <a:r>
              <a:rPr lang="en-US" altLang="zh-TW" dirty="0" err="1" smtClean="0"/>
              <a:t>i</a:t>
            </a:r>
            <a:r>
              <a:rPr lang="en-US" altLang="zh-TW" dirty="0" smtClean="0"/>
              <a:t>]=a[1]+a[2]+…a[</a:t>
            </a:r>
            <a:r>
              <a:rPr lang="en-US" altLang="zh-TW" dirty="0" err="1" smtClean="0"/>
              <a:t>i</a:t>
            </a:r>
            <a:r>
              <a:rPr lang="en-US" altLang="zh-TW" dirty="0" smtClean="0"/>
              <a:t>]</a:t>
            </a:r>
          </a:p>
          <a:p>
            <a:pPr eaLnBrk="1" hangingPunct="1">
              <a:lnSpc>
                <a:spcPct val="90000"/>
              </a:lnSpc>
            </a:pPr>
            <a:r>
              <a:rPr lang="en-US" altLang="zh-TW" b="0" dirty="0" smtClean="0"/>
              <a:t>The sum of any interval can be computed in O(1) time</a:t>
            </a:r>
          </a:p>
          <a:p>
            <a:pPr lvl="1" eaLnBrk="1" hangingPunct="1">
              <a:lnSpc>
                <a:spcPct val="90000"/>
              </a:lnSpc>
            </a:pPr>
            <a:r>
              <a:rPr lang="en-US" altLang="zh-TW" b="1" dirty="0" smtClean="0"/>
              <a:t>Time complexity reduced to O(n</a:t>
            </a:r>
            <a:r>
              <a:rPr lang="en-US" altLang="zh-TW" b="1" baseline="30000" dirty="0" smtClean="0"/>
              <a:t>2</a:t>
            </a:r>
            <a:r>
              <a:rPr lang="en-US" altLang="zh-TW" b="1" dirty="0" smtClean="0"/>
              <a:t>)</a:t>
            </a:r>
          </a:p>
          <a:p>
            <a:pPr eaLnBrk="1" hangingPunct="1">
              <a:lnSpc>
                <a:spcPct val="90000"/>
              </a:lnSpc>
            </a:pPr>
            <a:r>
              <a:rPr lang="en-US" altLang="zh-TW" b="0" dirty="0" smtClean="0"/>
              <a:t>Similar problem? Two dimensions </a:t>
            </a:r>
          </a:p>
          <a:p>
            <a:pPr lvl="1" eaLnBrk="1" hangingPunct="1">
              <a:lnSpc>
                <a:spcPct val="90000"/>
              </a:lnSpc>
            </a:pPr>
            <a:r>
              <a:rPr lang="en-US" altLang="zh-TW" b="1" dirty="0" smtClean="0"/>
              <a:t>Find a rectangle with maximum sum</a:t>
            </a:r>
          </a:p>
        </p:txBody>
      </p:sp>
    </p:spTree>
    <p:extLst>
      <p:ext uri="{BB962C8B-B14F-4D97-AF65-F5344CB8AC3E}">
        <p14:creationId xmlns:p14="http://schemas.microsoft.com/office/powerpoint/2010/main" val="1282131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C95C44E-D6E5-4764-9995-714077B7EA12}" type="slidenum">
              <a:rPr kumimoji="0" lang="en-US" altLang="zh-TW" sz="1400" b="0" smtClean="0"/>
              <a:pPr eaLnBrk="1" hangingPunct="1">
                <a:spcBef>
                  <a:spcPct val="0"/>
                </a:spcBef>
                <a:buClrTx/>
                <a:buSzTx/>
                <a:buFontTx/>
                <a:buNone/>
              </a:pPr>
              <a:t>67</a:t>
            </a:fld>
            <a:endParaRPr kumimoji="0" lang="en-US" altLang="zh-TW" sz="1400" b="0" smtClean="0"/>
          </a:p>
        </p:txBody>
      </p:sp>
      <p:sp>
        <p:nvSpPr>
          <p:cNvPr id="46083" name="Rectangle 2"/>
          <p:cNvSpPr>
            <a:spLocks noGrp="1" noChangeArrowheads="1"/>
          </p:cNvSpPr>
          <p:nvPr>
            <p:ph type="title"/>
          </p:nvPr>
        </p:nvSpPr>
        <p:spPr/>
        <p:txBody>
          <a:bodyPr/>
          <a:lstStyle/>
          <a:p>
            <a:pPr eaLnBrk="1" hangingPunct="1"/>
            <a:r>
              <a:rPr lang="en-US" altLang="zh-TW" dirty="0" smtClean="0"/>
              <a:t>DP approach</a:t>
            </a:r>
          </a:p>
        </p:txBody>
      </p:sp>
      <p:sp>
        <p:nvSpPr>
          <p:cNvPr id="46084" name="Rectangle 3"/>
          <p:cNvSpPr>
            <a:spLocks noGrp="1" noChangeArrowheads="1"/>
          </p:cNvSpPr>
          <p:nvPr>
            <p:ph type="body" idx="1"/>
          </p:nvPr>
        </p:nvSpPr>
        <p:spPr/>
        <p:txBody>
          <a:bodyPr>
            <a:normAutofit fontScale="70000" lnSpcReduction="20000"/>
          </a:bodyPr>
          <a:lstStyle/>
          <a:p>
            <a:pPr eaLnBrk="1" hangingPunct="1"/>
            <a:r>
              <a:rPr lang="en-US" altLang="zh-TW" dirty="0" smtClean="0"/>
              <a:t>Let F(</a:t>
            </a:r>
            <a:r>
              <a:rPr lang="en-US" altLang="zh-TW" dirty="0" err="1" smtClean="0"/>
              <a:t>i</a:t>
            </a:r>
            <a:r>
              <a:rPr lang="en-US" altLang="zh-TW" dirty="0" smtClean="0"/>
              <a:t>) be the maximum sum with right=</a:t>
            </a:r>
            <a:r>
              <a:rPr lang="en-US" altLang="zh-TW" dirty="0" err="1" smtClean="0"/>
              <a:t>i</a:t>
            </a:r>
            <a:r>
              <a:rPr lang="en-US" altLang="zh-TW" dirty="0" smtClean="0"/>
              <a:t>.</a:t>
            </a:r>
          </a:p>
          <a:p>
            <a:pPr lvl="1"/>
            <a:r>
              <a:rPr lang="en-US" altLang="zh-TW" dirty="0" smtClean="0"/>
              <a:t>The final answer is the max of F(</a:t>
            </a:r>
            <a:r>
              <a:rPr lang="en-US" altLang="zh-TW" dirty="0" err="1" smtClean="0"/>
              <a:t>i</a:t>
            </a:r>
            <a:r>
              <a:rPr lang="en-US" altLang="zh-TW" dirty="0" smtClean="0"/>
              <a:t>)</a:t>
            </a:r>
          </a:p>
          <a:p>
            <a:pPr lvl="1"/>
            <a:r>
              <a:rPr lang="en-US" altLang="zh-TW" dirty="0" smtClean="0"/>
              <a:t>Or 0, depending on the definition.</a:t>
            </a:r>
          </a:p>
          <a:p>
            <a:pPr eaLnBrk="1" hangingPunct="1"/>
            <a:r>
              <a:rPr lang="en-US" altLang="zh-TW" dirty="0" smtClean="0"/>
              <a:t>Relation between F(</a:t>
            </a:r>
            <a:r>
              <a:rPr lang="en-US" altLang="zh-TW" dirty="0" err="1" smtClean="0"/>
              <a:t>i</a:t>
            </a:r>
            <a:r>
              <a:rPr lang="en-US" altLang="zh-TW" dirty="0" smtClean="0"/>
              <a:t>) and F(i-1)</a:t>
            </a:r>
          </a:p>
          <a:p>
            <a:pPr lvl="1"/>
            <a:r>
              <a:rPr lang="en-US" altLang="zh-TW" dirty="0" smtClean="0"/>
              <a:t>If F(i-1)&lt;0, then F(</a:t>
            </a:r>
            <a:r>
              <a:rPr lang="en-US" altLang="zh-TW" dirty="0" err="1" smtClean="0"/>
              <a:t>i</a:t>
            </a:r>
            <a:r>
              <a:rPr lang="en-US" altLang="zh-TW" dirty="0" smtClean="0"/>
              <a:t>)=a[</a:t>
            </a:r>
            <a:r>
              <a:rPr lang="en-US" altLang="zh-TW" dirty="0" err="1" smtClean="0"/>
              <a:t>i</a:t>
            </a:r>
            <a:r>
              <a:rPr lang="en-US" altLang="zh-TW" dirty="0" smtClean="0"/>
              <a:t>];</a:t>
            </a:r>
            <a:br>
              <a:rPr lang="en-US" altLang="zh-TW" dirty="0" smtClean="0"/>
            </a:br>
            <a:r>
              <a:rPr lang="en-US" altLang="zh-TW" dirty="0" smtClean="0"/>
              <a:t>else F(</a:t>
            </a:r>
            <a:r>
              <a:rPr lang="en-US" altLang="zh-TW" dirty="0" err="1" smtClean="0"/>
              <a:t>i</a:t>
            </a:r>
            <a:r>
              <a:rPr lang="en-US" altLang="zh-TW" dirty="0" smtClean="0"/>
              <a:t>)=F(i-1)+a[</a:t>
            </a:r>
            <a:r>
              <a:rPr lang="en-US" altLang="zh-TW" dirty="0" err="1" smtClean="0"/>
              <a:t>i</a:t>
            </a:r>
            <a:r>
              <a:rPr lang="en-US" altLang="zh-TW" dirty="0" smtClean="0"/>
              <a:t>]; </a:t>
            </a:r>
          </a:p>
          <a:p>
            <a:pPr lvl="1"/>
            <a:r>
              <a:rPr lang="en-US" altLang="zh-TW" dirty="0" smtClean="0"/>
              <a:t>Easy! Right?</a:t>
            </a:r>
          </a:p>
          <a:p>
            <a:r>
              <a:rPr lang="en-US" altLang="zh-TW" dirty="0" smtClean="0"/>
              <a:t>DP program</a:t>
            </a:r>
          </a:p>
          <a:p>
            <a:pPr lvl="1"/>
            <a:r>
              <a:rPr lang="en-US" altLang="zh-TW" dirty="0" smtClean="0"/>
              <a:t>Answer=f=a[0];</a:t>
            </a:r>
            <a:br>
              <a:rPr lang="en-US" altLang="zh-TW" dirty="0" smtClean="0"/>
            </a:br>
            <a:r>
              <a:rPr lang="en-US" altLang="zh-TW" dirty="0" smtClean="0"/>
              <a:t>for (</a:t>
            </a:r>
            <a:r>
              <a:rPr lang="en-US" altLang="zh-TW" dirty="0" err="1" smtClean="0"/>
              <a:t>i</a:t>
            </a:r>
            <a:r>
              <a:rPr lang="en-US" altLang="zh-TW" dirty="0" smtClean="0"/>
              <a:t>=1;i&lt;=</a:t>
            </a:r>
            <a:r>
              <a:rPr lang="en-US" altLang="zh-TW" dirty="0" err="1" smtClean="0"/>
              <a:t>n;i</a:t>
            </a:r>
            <a:r>
              <a:rPr lang="en-US" altLang="zh-TW" dirty="0" smtClean="0"/>
              <a:t>++) {</a:t>
            </a:r>
            <a:br>
              <a:rPr lang="en-US" altLang="zh-TW" dirty="0" smtClean="0"/>
            </a:br>
            <a:r>
              <a:rPr lang="en-US" altLang="zh-TW" dirty="0" smtClean="0"/>
              <a:t>    read a[</a:t>
            </a:r>
            <a:r>
              <a:rPr lang="en-US" altLang="zh-TW" dirty="0" err="1" smtClean="0"/>
              <a:t>i</a:t>
            </a:r>
            <a:r>
              <a:rPr lang="en-US" altLang="zh-TW" dirty="0" smtClean="0"/>
              <a:t>];</a:t>
            </a:r>
            <a:br>
              <a:rPr lang="en-US" altLang="zh-TW" dirty="0" smtClean="0"/>
            </a:br>
            <a:r>
              <a:rPr lang="en-US" altLang="zh-TW" dirty="0" smtClean="0"/>
              <a:t>    f=(f&lt;0)? a[</a:t>
            </a:r>
            <a:r>
              <a:rPr lang="en-US" altLang="zh-TW" dirty="0" err="1" smtClean="0"/>
              <a:t>i</a:t>
            </a:r>
            <a:r>
              <a:rPr lang="en-US" altLang="zh-TW" dirty="0" smtClean="0"/>
              <a:t>] : a[</a:t>
            </a:r>
            <a:r>
              <a:rPr lang="en-US" altLang="zh-TW" dirty="0" err="1" smtClean="0"/>
              <a:t>i</a:t>
            </a:r>
            <a:r>
              <a:rPr lang="en-US" altLang="zh-TW" dirty="0" smtClean="0"/>
              <a:t>]+f;</a:t>
            </a:r>
            <a:br>
              <a:rPr lang="en-US" altLang="zh-TW" dirty="0" smtClean="0"/>
            </a:br>
            <a:r>
              <a:rPr lang="en-US" altLang="zh-TW" dirty="0" smtClean="0"/>
              <a:t>    answer=MAX2(</a:t>
            </a:r>
            <a:r>
              <a:rPr lang="en-US" altLang="zh-TW" dirty="0" err="1" smtClean="0"/>
              <a:t>answer,f</a:t>
            </a:r>
            <a:r>
              <a:rPr lang="en-US" altLang="zh-TW" dirty="0" smtClean="0"/>
              <a:t>);</a:t>
            </a:r>
            <a:br>
              <a:rPr lang="en-US" altLang="zh-TW" dirty="0" smtClean="0"/>
            </a:br>
            <a:r>
              <a:rPr lang="en-US" altLang="zh-TW" dirty="0" smtClean="0"/>
              <a:t>}</a:t>
            </a:r>
          </a:p>
          <a:p>
            <a:pPr lvl="1"/>
            <a:r>
              <a:rPr lang="en-US" altLang="zh-TW" dirty="0" smtClean="0"/>
              <a:t>No array is needed</a:t>
            </a:r>
          </a:p>
        </p:txBody>
      </p:sp>
    </p:spTree>
    <p:extLst>
      <p:ext uri="{BB962C8B-B14F-4D97-AF65-F5344CB8AC3E}">
        <p14:creationId xmlns:p14="http://schemas.microsoft.com/office/powerpoint/2010/main" val="802248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E1987B27-5868-4694-8B0F-A1EEE473D40E}" type="slidenum">
              <a:rPr kumimoji="0" lang="en-US" altLang="zh-TW" sz="1400" b="0" smtClean="0"/>
              <a:pPr eaLnBrk="1" hangingPunct="1">
                <a:spcBef>
                  <a:spcPct val="0"/>
                </a:spcBef>
                <a:buClrTx/>
                <a:buSzTx/>
                <a:buFontTx/>
                <a:buNone/>
              </a:pPr>
              <a:t>68</a:t>
            </a:fld>
            <a:endParaRPr kumimoji="0" lang="en-US" altLang="zh-TW" sz="1400" b="0" smtClean="0"/>
          </a:p>
        </p:txBody>
      </p:sp>
      <p:sp>
        <p:nvSpPr>
          <p:cNvPr id="49155" name="Rectangle 2"/>
          <p:cNvSpPr>
            <a:spLocks noGrp="1" noChangeArrowheads="1"/>
          </p:cNvSpPr>
          <p:nvPr>
            <p:ph type="title"/>
          </p:nvPr>
        </p:nvSpPr>
        <p:spPr/>
        <p:txBody>
          <a:bodyPr>
            <a:normAutofit fontScale="90000"/>
          </a:bodyPr>
          <a:lstStyle/>
          <a:p>
            <a:pPr eaLnBrk="1" hangingPunct="1"/>
            <a:r>
              <a:rPr lang="en-US" altLang="zh-TW" dirty="0" smtClean="0"/>
              <a:t>DP and preprocessing:</a:t>
            </a:r>
            <a:br>
              <a:rPr lang="en-US" altLang="zh-TW" dirty="0" smtClean="0"/>
            </a:br>
            <a:r>
              <a:rPr lang="en-US" altLang="zh-TW" dirty="0" smtClean="0"/>
              <a:t>The 3n+1 problem revisited</a:t>
            </a:r>
          </a:p>
        </p:txBody>
      </p:sp>
      <p:sp>
        <p:nvSpPr>
          <p:cNvPr id="49156" name="Rectangle 3"/>
          <p:cNvSpPr>
            <a:spLocks noGrp="1" noChangeArrowheads="1"/>
          </p:cNvSpPr>
          <p:nvPr>
            <p:ph type="body" idx="1"/>
          </p:nvPr>
        </p:nvSpPr>
        <p:spPr/>
        <p:txBody>
          <a:bodyPr/>
          <a:lstStyle/>
          <a:p>
            <a:pPr eaLnBrk="1" hangingPunct="1"/>
            <a:r>
              <a:rPr lang="en-US" altLang="zh-TW" smtClean="0"/>
              <a:t>Given a positive integer n, if n is even, we replace it with n/2, and otherwise we replace it with 3n+1. Repeat the process until 1 is obtained. The number of iterations is called the cycle length.</a:t>
            </a:r>
          </a:p>
          <a:p>
            <a:pPr eaLnBrk="1" hangingPunct="1"/>
            <a:r>
              <a:rPr lang="en-US" altLang="zh-TW" smtClean="0"/>
              <a:t>Suppose that we want to find the one below 1000000 with maximum cycle length. </a:t>
            </a:r>
          </a:p>
        </p:txBody>
      </p:sp>
    </p:spTree>
    <p:extLst>
      <p:ext uri="{BB962C8B-B14F-4D97-AF65-F5344CB8AC3E}">
        <p14:creationId xmlns:p14="http://schemas.microsoft.com/office/powerpoint/2010/main" val="1145422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31F0C991-BA06-4627-9557-93A299A83ED4}" type="slidenum">
              <a:rPr kumimoji="0" lang="en-US" altLang="zh-TW" sz="1400" b="0" smtClean="0"/>
              <a:pPr eaLnBrk="1" hangingPunct="1">
                <a:spcBef>
                  <a:spcPct val="0"/>
                </a:spcBef>
                <a:buClrTx/>
                <a:buSzTx/>
                <a:buFontTx/>
                <a:buNone/>
              </a:pPr>
              <a:t>69</a:t>
            </a:fld>
            <a:endParaRPr kumimoji="0" lang="en-US" altLang="zh-TW" sz="1400" b="0" smtClean="0"/>
          </a:p>
        </p:txBody>
      </p:sp>
      <p:sp>
        <p:nvSpPr>
          <p:cNvPr id="50179" name="Rectangle 2"/>
          <p:cNvSpPr>
            <a:spLocks noGrp="1" noChangeArrowheads="1"/>
          </p:cNvSpPr>
          <p:nvPr>
            <p:ph type="title"/>
          </p:nvPr>
        </p:nvSpPr>
        <p:spPr/>
        <p:txBody>
          <a:bodyPr/>
          <a:lstStyle/>
          <a:p>
            <a:pPr eaLnBrk="1" hangingPunct="1"/>
            <a:r>
              <a:rPr lang="en-US" altLang="zh-TW" smtClean="0"/>
              <a:t>Method 1</a:t>
            </a:r>
          </a:p>
        </p:txBody>
      </p:sp>
      <p:sp>
        <p:nvSpPr>
          <p:cNvPr id="50180"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(p%2) p=3*p+1; </a:t>
            </a:r>
            <a:br>
              <a:rPr lang="en-US" altLang="zh-TW" sz="2800" smtClean="0"/>
            </a:br>
            <a:r>
              <a:rPr lang="en-US" altLang="zh-TW" sz="2800" smtClean="0"/>
              <a:t>         else p/=2;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425824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A02</a:t>
            </a:r>
            <a:r>
              <a:rPr lang="zh-TW" altLang="zh-TW" dirty="0"/>
              <a:t>最大矩形</a:t>
            </a:r>
            <a:r>
              <a:rPr lang="zh-TW" altLang="zh-TW" dirty="0" smtClean="0"/>
              <a:t>面積</a:t>
            </a:r>
            <a:r>
              <a:rPr lang="en-US" altLang="zh-TW" dirty="0" smtClean="0"/>
              <a:t>-Brute Force</a:t>
            </a:r>
            <a:endParaRPr lang="zh-TW" altLang="en-US" dirty="0"/>
          </a:p>
        </p:txBody>
      </p:sp>
      <p:sp>
        <p:nvSpPr>
          <p:cNvPr id="3" name="內容版面配置區 2"/>
          <p:cNvSpPr>
            <a:spLocks noGrp="1"/>
          </p:cNvSpPr>
          <p:nvPr>
            <p:ph idx="1"/>
          </p:nvPr>
        </p:nvSpPr>
        <p:spPr/>
        <p:txBody>
          <a:bodyPr>
            <a:normAutofit/>
          </a:bodyPr>
          <a:lstStyle/>
          <a:p>
            <a:r>
              <a:rPr lang="en-US" altLang="zh-TW" dirty="0" smtClean="0"/>
              <a:t>Brute force: </a:t>
            </a:r>
            <a:r>
              <a:rPr lang="zh-TW" altLang="en-US" dirty="0" smtClean="0"/>
              <a:t>將所有可能的解產生出來然後求解</a:t>
            </a:r>
            <a:endParaRPr lang="en-US" altLang="zh-TW" dirty="0" smtClean="0"/>
          </a:p>
          <a:p>
            <a:pPr lvl="1"/>
            <a:r>
              <a:rPr lang="en-US" altLang="zh-TW" dirty="0" smtClean="0"/>
              <a:t>Enumeration and branching</a:t>
            </a:r>
          </a:p>
          <a:p>
            <a:r>
              <a:rPr lang="zh-TW" altLang="en-US" dirty="0"/>
              <a:t>沒有招的時候只好用</a:t>
            </a:r>
            <a:r>
              <a:rPr lang="zh-TW" altLang="en-US" dirty="0" smtClean="0"/>
              <a:t>暴力，</a:t>
            </a:r>
            <a:endParaRPr lang="en-US" altLang="zh-TW" dirty="0" smtClean="0"/>
          </a:p>
          <a:p>
            <a:pPr lvl="1"/>
            <a:r>
              <a:rPr lang="zh-TW" altLang="en-US" dirty="0" smtClean="0"/>
              <a:t>評估時間</a:t>
            </a:r>
            <a:r>
              <a:rPr lang="en-US" altLang="zh-TW" dirty="0" smtClean="0"/>
              <a:t>:</a:t>
            </a:r>
            <a:r>
              <a:rPr lang="zh-TW" altLang="en-US" dirty="0" smtClean="0"/>
              <a:t> </a:t>
            </a:r>
            <a:r>
              <a:rPr lang="en-US" altLang="zh-TW" dirty="0" smtClean="0"/>
              <a:t>C(n,2), n!, 2^n…..</a:t>
            </a:r>
          </a:p>
          <a:p>
            <a:pPr lvl="1"/>
            <a:r>
              <a:rPr lang="zh-TW" altLang="en-US" dirty="0"/>
              <a:t>產生所有的</a:t>
            </a:r>
            <a:r>
              <a:rPr lang="zh-TW" altLang="en-US" dirty="0" smtClean="0"/>
              <a:t>排列</a:t>
            </a:r>
            <a:r>
              <a:rPr lang="en-US" altLang="zh-TW" dirty="0" smtClean="0"/>
              <a:t>,</a:t>
            </a:r>
            <a:r>
              <a:rPr lang="zh-TW" altLang="en-US" dirty="0" smtClean="0"/>
              <a:t>組合</a:t>
            </a:r>
            <a:r>
              <a:rPr lang="en-US" altLang="zh-TW" dirty="0" smtClean="0"/>
              <a:t>,</a:t>
            </a:r>
            <a:r>
              <a:rPr lang="zh-TW" altLang="en-US" dirty="0" smtClean="0"/>
              <a:t>或子集合都有演算法</a:t>
            </a:r>
            <a:r>
              <a:rPr lang="zh-TW" altLang="en-US" dirty="0"/>
              <a:t>，</a:t>
            </a:r>
            <a:r>
              <a:rPr lang="zh-TW" altLang="en-US" dirty="0" smtClean="0"/>
              <a:t>但簡單暴力法通常不如</a:t>
            </a:r>
            <a:r>
              <a:rPr lang="en-US" altLang="zh-TW" dirty="0" smtClean="0"/>
              <a:t>branching algorithm</a:t>
            </a:r>
          </a:p>
        </p:txBody>
      </p:sp>
    </p:spTree>
    <p:extLst>
      <p:ext uri="{BB962C8B-B14F-4D97-AF65-F5344CB8AC3E}">
        <p14:creationId xmlns:p14="http://schemas.microsoft.com/office/powerpoint/2010/main" val="24143678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DAEA2797-9B97-4248-8255-320FEFE128DB}" type="slidenum">
              <a:rPr kumimoji="0" lang="en-US" altLang="zh-TW" sz="1400" b="0" smtClean="0"/>
              <a:pPr eaLnBrk="1" hangingPunct="1">
                <a:spcBef>
                  <a:spcPct val="0"/>
                </a:spcBef>
                <a:buClrTx/>
                <a:buSzTx/>
                <a:buFontTx/>
                <a:buNone/>
              </a:pPr>
              <a:t>70</a:t>
            </a:fld>
            <a:endParaRPr kumimoji="0" lang="en-US" altLang="zh-TW" sz="1400" b="0" smtClean="0"/>
          </a:p>
        </p:txBody>
      </p:sp>
      <p:sp>
        <p:nvSpPr>
          <p:cNvPr id="51203" name="Rectangle 2"/>
          <p:cNvSpPr>
            <a:spLocks noGrp="1" noChangeArrowheads="1"/>
          </p:cNvSpPr>
          <p:nvPr>
            <p:ph type="title"/>
          </p:nvPr>
        </p:nvSpPr>
        <p:spPr/>
        <p:txBody>
          <a:bodyPr/>
          <a:lstStyle/>
          <a:p>
            <a:pPr eaLnBrk="1" hangingPunct="1"/>
            <a:r>
              <a:rPr lang="en-US" altLang="zh-TW" smtClean="0"/>
              <a:t>Method 2 (using bit operations)</a:t>
            </a:r>
          </a:p>
        </p:txBody>
      </p:sp>
      <p:sp>
        <p:nvSpPr>
          <p:cNvPr id="51204"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(p&amp;1) p=(p&lt;&lt;1)+p+1; </a:t>
            </a:r>
            <a:br>
              <a:rPr lang="en-US" altLang="zh-TW" sz="2800" smtClean="0"/>
            </a:br>
            <a:r>
              <a:rPr lang="en-US" altLang="zh-TW" sz="2800" smtClean="0"/>
              <a:t>         else p&gt;&gt;=1;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3275283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3DA4ACBD-CC8C-4528-A1C6-9A5BEA37DF5B}" type="slidenum">
              <a:rPr kumimoji="0" lang="en-US" altLang="zh-TW" sz="1400" b="0" smtClean="0"/>
              <a:pPr eaLnBrk="1" hangingPunct="1">
                <a:spcBef>
                  <a:spcPct val="0"/>
                </a:spcBef>
                <a:buClrTx/>
                <a:buSzTx/>
                <a:buFontTx/>
                <a:buNone/>
              </a:pPr>
              <a:t>71</a:t>
            </a:fld>
            <a:endParaRPr kumimoji="0" lang="en-US" altLang="zh-TW" sz="1400" b="0" smtClean="0"/>
          </a:p>
        </p:txBody>
      </p:sp>
      <p:sp>
        <p:nvSpPr>
          <p:cNvPr id="52227" name="Rectangle 2"/>
          <p:cNvSpPr>
            <a:spLocks noGrp="1" noChangeArrowheads="1"/>
          </p:cNvSpPr>
          <p:nvPr>
            <p:ph type="title"/>
          </p:nvPr>
        </p:nvSpPr>
        <p:spPr/>
        <p:txBody>
          <a:bodyPr/>
          <a:lstStyle/>
          <a:p>
            <a:pPr eaLnBrk="1" hangingPunct="1"/>
            <a:r>
              <a:rPr lang="en-US" altLang="zh-TW" smtClean="0"/>
              <a:t>Method 3 (2-pass-in-1 for odd)</a:t>
            </a:r>
          </a:p>
        </p:txBody>
      </p:sp>
      <p:sp>
        <p:nvSpPr>
          <p:cNvPr id="52228"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(p&amp;1) {round++; p+=(p&gt;&gt;1)+1;} </a:t>
            </a:r>
            <a:br>
              <a:rPr lang="en-US" altLang="zh-TW" sz="2800" smtClean="0"/>
            </a:br>
            <a:r>
              <a:rPr lang="en-US" altLang="zh-TW" sz="2800" smtClean="0"/>
              <a:t>         else p&gt;&gt;=1;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657589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F4A3B31-5A4C-439D-8F46-DF9401FE5209}" type="slidenum">
              <a:rPr kumimoji="0" lang="en-US" altLang="zh-TW" sz="1400" b="0" smtClean="0"/>
              <a:pPr eaLnBrk="1" hangingPunct="1">
                <a:spcBef>
                  <a:spcPct val="0"/>
                </a:spcBef>
                <a:buClrTx/>
                <a:buSzTx/>
                <a:buFontTx/>
                <a:buNone/>
              </a:pPr>
              <a:t>72</a:t>
            </a:fld>
            <a:endParaRPr kumimoji="0" lang="en-US" altLang="zh-TW" sz="1400" b="0" smtClean="0"/>
          </a:p>
        </p:txBody>
      </p:sp>
      <p:sp>
        <p:nvSpPr>
          <p:cNvPr id="53251" name="Rectangle 2"/>
          <p:cNvSpPr>
            <a:spLocks noGrp="1" noChangeArrowheads="1"/>
          </p:cNvSpPr>
          <p:nvPr>
            <p:ph type="title"/>
          </p:nvPr>
        </p:nvSpPr>
        <p:spPr/>
        <p:txBody>
          <a:bodyPr/>
          <a:lstStyle/>
          <a:p>
            <a:pPr eaLnBrk="1" hangingPunct="1"/>
            <a:r>
              <a:rPr lang="en-US" altLang="zh-TW" smtClean="0"/>
              <a:t>Method 4 (</a:t>
            </a:r>
            <a:r>
              <a:rPr lang="zh-TW" altLang="en-US" smtClean="0"/>
              <a:t>空間換取時間</a:t>
            </a:r>
            <a:r>
              <a:rPr lang="en-US" altLang="zh-TW" smtClean="0"/>
              <a:t>)</a:t>
            </a:r>
          </a:p>
        </p:txBody>
      </p:sp>
      <p:sp>
        <p:nvSpPr>
          <p:cNvPr id="53252" name="Rectangle 3"/>
          <p:cNvSpPr>
            <a:spLocks noGrp="1" noChangeArrowheads="1"/>
          </p:cNvSpPr>
          <p:nvPr>
            <p:ph type="body" idx="1"/>
          </p:nvPr>
        </p:nvSpPr>
        <p:spPr/>
        <p:txBody>
          <a:bodyPr/>
          <a:lstStyle/>
          <a:p>
            <a:pPr eaLnBrk="1" hangingPunct="1">
              <a:lnSpc>
                <a:spcPct val="80000"/>
              </a:lnSpc>
            </a:pPr>
            <a:r>
              <a:rPr lang="en-US" altLang="zh-TW" sz="2400" smtClean="0"/>
              <a:t>for (i=1;i&lt;100000;i++)    use method 3 and store the result in an array x[]</a:t>
            </a:r>
          </a:p>
          <a:p>
            <a:pPr eaLnBrk="1" hangingPunct="1">
              <a:lnSpc>
                <a:spcPct val="80000"/>
              </a:lnSpc>
            </a:pPr>
            <a:r>
              <a:rPr lang="en-US" altLang="zh-TW" sz="2400" smtClean="0"/>
              <a:t>For (i=100000;i&lt;=1000000;i++) { </a:t>
            </a:r>
            <a:br>
              <a:rPr lang="en-US" altLang="zh-TW" sz="2400" smtClean="0"/>
            </a:br>
            <a:r>
              <a:rPr lang="en-US" altLang="zh-TW" sz="2400" smtClean="0"/>
              <a:t>      p=i; </a:t>
            </a:r>
            <a:br>
              <a:rPr lang="en-US" altLang="zh-TW" sz="2400" smtClean="0"/>
            </a:br>
            <a:r>
              <a:rPr lang="en-US" altLang="zh-TW" sz="2400" smtClean="0"/>
              <a:t>      round=0; </a:t>
            </a:r>
            <a:br>
              <a:rPr lang="en-US" altLang="zh-TW" sz="2400" smtClean="0"/>
            </a:br>
            <a:r>
              <a:rPr lang="en-US" altLang="zh-TW" sz="2400" smtClean="0"/>
              <a:t>      while (p&gt;=100000) { </a:t>
            </a:r>
            <a:br>
              <a:rPr lang="en-US" altLang="zh-TW" sz="2400" smtClean="0"/>
            </a:br>
            <a:r>
              <a:rPr lang="en-US" altLang="zh-TW" sz="2400" smtClean="0"/>
              <a:t>         round++; </a:t>
            </a:r>
            <a:br>
              <a:rPr lang="en-US" altLang="zh-TW" sz="2400" smtClean="0"/>
            </a:br>
            <a:r>
              <a:rPr lang="en-US" altLang="zh-TW" sz="2400" smtClean="0"/>
              <a:t>         if (p&amp;1) {round++; p+=(p&gt;&gt;1)+1;} </a:t>
            </a:r>
            <a:br>
              <a:rPr lang="en-US" altLang="zh-TW" sz="2400" smtClean="0"/>
            </a:br>
            <a:r>
              <a:rPr lang="en-US" altLang="zh-TW" sz="2400" smtClean="0"/>
              <a:t>         else p&gt;&gt;=1; </a:t>
            </a:r>
            <a:br>
              <a:rPr lang="en-US" altLang="zh-TW" sz="2400" smtClean="0"/>
            </a:br>
            <a:r>
              <a:rPr lang="en-US" altLang="zh-TW" sz="2400" smtClean="0"/>
              <a:t>      } </a:t>
            </a:r>
            <a:br>
              <a:rPr lang="en-US" altLang="zh-TW" sz="2400" smtClean="0"/>
            </a:br>
            <a:r>
              <a:rPr lang="en-US" altLang="zh-TW" sz="2400" smtClean="0"/>
              <a:t>      round+=x[p]; </a:t>
            </a:r>
            <a:br>
              <a:rPr lang="en-US" altLang="zh-TW" sz="2400" smtClean="0"/>
            </a:br>
            <a:r>
              <a:rPr lang="en-US" altLang="zh-TW" sz="2400" smtClean="0"/>
              <a:t>      if (round&gt;maxr) {maxr=round; who=i;} </a:t>
            </a:r>
            <a:br>
              <a:rPr lang="en-US" altLang="zh-TW" sz="2400" smtClean="0"/>
            </a:br>
            <a:r>
              <a:rPr lang="en-US" altLang="zh-TW" sz="2400" smtClean="0"/>
              <a:t>   } </a:t>
            </a:r>
            <a:br>
              <a:rPr lang="en-US" altLang="zh-TW" sz="2400" smtClean="0"/>
            </a:br>
            <a:endParaRPr lang="en-US" altLang="zh-TW" sz="2400" smtClean="0"/>
          </a:p>
        </p:txBody>
      </p:sp>
    </p:spTree>
    <p:extLst>
      <p:ext uri="{BB962C8B-B14F-4D97-AF65-F5344CB8AC3E}">
        <p14:creationId xmlns:p14="http://schemas.microsoft.com/office/powerpoint/2010/main" val="402250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A36C6C3-3748-4B95-9B74-8F7824694F63}" type="slidenum">
              <a:rPr kumimoji="0" lang="en-US" altLang="zh-TW" sz="1400" b="0" smtClean="0"/>
              <a:pPr eaLnBrk="1" hangingPunct="1">
                <a:spcBef>
                  <a:spcPct val="0"/>
                </a:spcBef>
                <a:buClrTx/>
                <a:buSzTx/>
                <a:buFontTx/>
                <a:buNone/>
              </a:pPr>
              <a:t>73</a:t>
            </a:fld>
            <a:endParaRPr kumimoji="0" lang="en-US" altLang="zh-TW" sz="1400" b="0" smtClean="0"/>
          </a:p>
        </p:txBody>
      </p:sp>
      <p:sp>
        <p:nvSpPr>
          <p:cNvPr id="54275" name="Rectangle 2"/>
          <p:cNvSpPr>
            <a:spLocks noGrp="1" noChangeArrowheads="1"/>
          </p:cNvSpPr>
          <p:nvPr>
            <p:ph type="title"/>
          </p:nvPr>
        </p:nvSpPr>
        <p:spPr/>
        <p:txBody>
          <a:bodyPr/>
          <a:lstStyle/>
          <a:p>
            <a:pPr eaLnBrk="1" hangingPunct="1"/>
            <a:r>
              <a:rPr lang="en-US" altLang="zh-TW" smtClean="0"/>
              <a:t>An experimental result</a:t>
            </a:r>
          </a:p>
        </p:txBody>
      </p:sp>
      <p:sp>
        <p:nvSpPr>
          <p:cNvPr id="54276" name="Rectangle 3"/>
          <p:cNvSpPr>
            <a:spLocks noGrp="1" noChangeArrowheads="1"/>
          </p:cNvSpPr>
          <p:nvPr>
            <p:ph type="body" idx="1"/>
          </p:nvPr>
        </p:nvSpPr>
        <p:spPr/>
        <p:txBody>
          <a:bodyPr/>
          <a:lstStyle/>
          <a:p>
            <a:pPr eaLnBrk="1" hangingPunct="1"/>
            <a:r>
              <a:rPr lang="en-US" altLang="zh-TW" smtClean="0"/>
              <a:t>Method1: total 3516 ms</a:t>
            </a:r>
          </a:p>
          <a:p>
            <a:pPr eaLnBrk="1" hangingPunct="1"/>
            <a:r>
              <a:rPr lang="en-US" altLang="zh-TW" smtClean="0"/>
              <a:t>Method2: total 1093 ms</a:t>
            </a:r>
          </a:p>
          <a:p>
            <a:pPr eaLnBrk="1" hangingPunct="1"/>
            <a:r>
              <a:rPr lang="en-US" altLang="zh-TW" smtClean="0"/>
              <a:t>Method3: total 750 ms </a:t>
            </a:r>
          </a:p>
          <a:p>
            <a:pPr eaLnBrk="1" hangingPunct="1"/>
            <a:r>
              <a:rPr lang="en-US" altLang="zh-TW" smtClean="0"/>
              <a:t>Method4: total 203 ms </a:t>
            </a:r>
            <a:br>
              <a:rPr lang="en-US" altLang="zh-TW" smtClean="0"/>
            </a:br>
            <a:endParaRPr lang="en-US" altLang="zh-TW" smtClean="0"/>
          </a:p>
        </p:txBody>
      </p:sp>
    </p:spTree>
    <p:extLst>
      <p:ext uri="{BB962C8B-B14F-4D97-AF65-F5344CB8AC3E}">
        <p14:creationId xmlns:p14="http://schemas.microsoft.com/office/powerpoint/2010/main" val="2899612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261601EA-9CBB-4061-A1D5-52EB135E18C5}" type="slidenum">
              <a:rPr kumimoji="0" lang="en-US" altLang="zh-TW" sz="1400" b="0" smtClean="0"/>
              <a:pPr eaLnBrk="1" hangingPunct="1">
                <a:spcBef>
                  <a:spcPct val="0"/>
                </a:spcBef>
                <a:buClrTx/>
                <a:buSzTx/>
                <a:buFontTx/>
                <a:buNone/>
              </a:pPr>
              <a:t>74</a:t>
            </a:fld>
            <a:endParaRPr kumimoji="0" lang="en-US" altLang="zh-TW" sz="1400" b="0" smtClean="0"/>
          </a:p>
        </p:txBody>
      </p:sp>
      <p:sp>
        <p:nvSpPr>
          <p:cNvPr id="55299" name="Rectangle 2"/>
          <p:cNvSpPr>
            <a:spLocks noGrp="1" noChangeArrowheads="1"/>
          </p:cNvSpPr>
          <p:nvPr>
            <p:ph type="title"/>
          </p:nvPr>
        </p:nvSpPr>
        <p:spPr/>
        <p:txBody>
          <a:bodyPr/>
          <a:lstStyle/>
          <a:p>
            <a:pPr eaLnBrk="1" hangingPunct="1"/>
            <a:endParaRPr lang="zh-TW" altLang="zh-TW" smtClean="0"/>
          </a:p>
        </p:txBody>
      </p:sp>
      <p:sp>
        <p:nvSpPr>
          <p:cNvPr id="55300" name="Rectangle 3"/>
          <p:cNvSpPr>
            <a:spLocks noGrp="1" noChangeArrowheads="1"/>
          </p:cNvSpPr>
          <p:nvPr>
            <p:ph type="body" idx="1"/>
          </p:nvPr>
        </p:nvSpPr>
        <p:spPr/>
        <p:txBody>
          <a:bodyPr/>
          <a:lstStyle/>
          <a:p>
            <a:pPr eaLnBrk="1" hangingPunct="1"/>
            <a:r>
              <a:rPr lang="en-US" altLang="zh-TW" smtClean="0"/>
              <a:t>Recall the </a:t>
            </a:r>
            <a:r>
              <a:rPr lang="en-US" altLang="zh-TW" smtClean="0">
                <a:solidFill>
                  <a:schemeClr val="tx1"/>
                </a:solidFill>
              </a:rPr>
              <a:t>bad recursions</a:t>
            </a:r>
            <a:r>
              <a:rPr lang="en-US" altLang="zh-TW" smtClean="0"/>
              <a:t> in the </a:t>
            </a:r>
            <a:r>
              <a:rPr lang="en-US" altLang="zh-TW" smtClean="0">
                <a:solidFill>
                  <a:schemeClr val="tx1"/>
                </a:solidFill>
              </a:rPr>
              <a:t>Fibonacci number</a:t>
            </a:r>
          </a:p>
          <a:p>
            <a:pPr eaLnBrk="1" hangingPunct="1"/>
            <a:r>
              <a:rPr lang="en-US" altLang="zh-TW" smtClean="0"/>
              <a:t>A general rule is</a:t>
            </a:r>
          </a:p>
          <a:p>
            <a:pPr lvl="1" eaLnBrk="1" hangingPunct="1"/>
            <a:r>
              <a:rPr lang="en-US" altLang="zh-TW" smtClean="0"/>
              <a:t>Avoid repetition of computation</a:t>
            </a:r>
          </a:p>
          <a:p>
            <a:pPr eaLnBrk="1" hangingPunct="1"/>
            <a:r>
              <a:rPr lang="en-US" altLang="zh-TW" smtClean="0"/>
              <a:t>A simple method (but not necessarily the best)</a:t>
            </a:r>
          </a:p>
          <a:p>
            <a:pPr lvl="1" eaLnBrk="1" hangingPunct="1"/>
            <a:r>
              <a:rPr lang="en-US" altLang="zh-TW" smtClean="0"/>
              <a:t>Record the results for later uses </a:t>
            </a:r>
            <a:br>
              <a:rPr lang="en-US" altLang="zh-TW" smtClean="0"/>
            </a:br>
            <a:r>
              <a:rPr lang="en-US" altLang="zh-TW" smtClean="0"/>
              <a:t>this is the so-called </a:t>
            </a:r>
            <a:r>
              <a:rPr lang="en-US" altLang="zh-TW" i="1" smtClean="0"/>
              <a:t>Dynamic Programming</a:t>
            </a:r>
          </a:p>
          <a:p>
            <a:pPr eaLnBrk="1" hangingPunct="1"/>
            <a:endParaRPr lang="en-US" altLang="zh-TW" smtClean="0"/>
          </a:p>
        </p:txBody>
      </p:sp>
    </p:spTree>
    <p:extLst>
      <p:ext uri="{BB962C8B-B14F-4D97-AF65-F5344CB8AC3E}">
        <p14:creationId xmlns:p14="http://schemas.microsoft.com/office/powerpoint/2010/main" val="35507570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Exercises -- 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27822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Dynamic programming</a:t>
            </a:r>
            <a:endParaRPr lang="zh-TW" altLang="en-US" dirty="0"/>
          </a:p>
        </p:txBody>
      </p:sp>
      <p:sp>
        <p:nvSpPr>
          <p:cNvPr id="5" name="內容版面配置區 4"/>
          <p:cNvSpPr>
            <a:spLocks noGrp="1"/>
          </p:cNvSpPr>
          <p:nvPr>
            <p:ph sz="half" idx="1"/>
          </p:nvPr>
        </p:nvSpPr>
        <p:spPr/>
        <p:txBody>
          <a:bodyPr>
            <a:normAutofit/>
          </a:bodyPr>
          <a:lstStyle/>
          <a:p>
            <a:r>
              <a:rPr lang="en-US" altLang="zh-TW" dirty="0" smtClean="0"/>
              <a:t>a05, Fibonacci,  lazy DP (top-down </a:t>
            </a:r>
            <a:r>
              <a:rPr lang="en-US" altLang="zh-TW" dirty="0" err="1" smtClean="0"/>
              <a:t>memoization</a:t>
            </a:r>
            <a:r>
              <a:rPr lang="en-US" altLang="zh-TW" dirty="0" smtClean="0"/>
              <a:t> DP)</a:t>
            </a:r>
          </a:p>
          <a:p>
            <a:r>
              <a:rPr lang="en-US" altLang="zh-TW" dirty="0" smtClean="0"/>
              <a:t>B06: spaceship</a:t>
            </a:r>
          </a:p>
          <a:p>
            <a:r>
              <a:rPr lang="en-US" altLang="zh-TW" dirty="0" smtClean="0"/>
              <a:t>a06, </a:t>
            </a:r>
            <a:r>
              <a:rPr lang="en-US" altLang="zh-TW" dirty="0" err="1" smtClean="0"/>
              <a:t>indep</a:t>
            </a:r>
            <a:r>
              <a:rPr lang="en-US" altLang="zh-TW" dirty="0" smtClean="0"/>
              <a:t>. On path</a:t>
            </a:r>
          </a:p>
          <a:p>
            <a:r>
              <a:rPr lang="en-US" altLang="zh-TW" dirty="0" smtClean="0"/>
              <a:t>b04, max independent set of tree [optional]</a:t>
            </a:r>
          </a:p>
          <a:p>
            <a:r>
              <a:rPr lang="pl-PL" altLang="zh-TW" dirty="0" smtClean="0"/>
              <a:t>a08, max segment(1d)</a:t>
            </a:r>
            <a:r>
              <a:rPr lang="en-US" altLang="zh-TW" dirty="0" smtClean="0"/>
              <a:t/>
            </a:r>
            <a:br>
              <a:rPr lang="en-US" altLang="zh-TW" dirty="0" smtClean="0"/>
            </a:br>
            <a:r>
              <a:rPr lang="pl-PL" altLang="zh-TW" dirty="0" smtClean="0"/>
              <a:t>b08, max segment(1d)</a:t>
            </a:r>
            <a:endParaRPr lang="zh-TW" altLang="en-US" dirty="0"/>
          </a:p>
        </p:txBody>
      </p:sp>
      <p:sp>
        <p:nvSpPr>
          <p:cNvPr id="6" name="內容版面配置區 5"/>
          <p:cNvSpPr>
            <a:spLocks noGrp="1"/>
          </p:cNvSpPr>
          <p:nvPr>
            <p:ph sz="half" idx="2"/>
          </p:nvPr>
        </p:nvSpPr>
        <p:spPr/>
        <p:txBody>
          <a:bodyPr>
            <a:normAutofit/>
          </a:bodyPr>
          <a:lstStyle/>
          <a:p>
            <a:r>
              <a:rPr lang="pl-PL" altLang="zh-TW" dirty="0" smtClean="0"/>
              <a:t>b09, jewel collection</a:t>
            </a:r>
            <a:endParaRPr lang="en-US" altLang="zh-TW" dirty="0" smtClean="0"/>
          </a:p>
          <a:p>
            <a:r>
              <a:rPr lang="pl-PL" altLang="zh-TW" dirty="0" smtClean="0"/>
              <a:t>b10, sum-of-subset</a:t>
            </a:r>
            <a:endParaRPr lang="en-US" altLang="zh-TW" dirty="0" smtClean="0"/>
          </a:p>
          <a:p>
            <a:r>
              <a:rPr lang="pl-PL" altLang="zh-TW" dirty="0" smtClean="0"/>
              <a:t>B13:</a:t>
            </a:r>
            <a:r>
              <a:rPr lang="en-US" altLang="zh-TW" dirty="0" smtClean="0"/>
              <a:t> Hypercube</a:t>
            </a:r>
            <a:r>
              <a:rPr lang="zh-TW" altLang="zh-TW" dirty="0" smtClean="0"/>
              <a:t>路徑</a:t>
            </a:r>
            <a:r>
              <a:rPr lang="en-US" altLang="zh-TW" dirty="0" smtClean="0"/>
              <a:t>[optional]</a:t>
            </a:r>
          </a:p>
          <a:p>
            <a:r>
              <a:rPr lang="en-US" altLang="zh-TW" dirty="0" smtClean="0"/>
              <a:t>B15: cutting sticks  B19,B20: Nearest and Farthest Pairs</a:t>
            </a:r>
          </a:p>
        </p:txBody>
      </p:sp>
    </p:spTree>
    <p:extLst>
      <p:ext uri="{BB962C8B-B14F-4D97-AF65-F5344CB8AC3E}">
        <p14:creationId xmlns:p14="http://schemas.microsoft.com/office/powerpoint/2010/main" val="41140813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a05, Fibonacci, </a:t>
            </a:r>
            <a:r>
              <a:rPr lang="en-US" altLang="zh-TW" dirty="0" smtClean="0"/>
              <a:t>[</a:t>
            </a:r>
            <a:r>
              <a:rPr lang="zh-TW" altLang="en-US" dirty="0" smtClean="0"/>
              <a:t>不列入習題</a:t>
            </a:r>
            <a:r>
              <a:rPr lang="en-US" altLang="zh-TW" dirty="0" smtClean="0"/>
              <a:t>]</a:t>
            </a:r>
            <a:br>
              <a:rPr lang="en-US" altLang="zh-TW" dirty="0" smtClean="0"/>
            </a:br>
            <a:r>
              <a:rPr lang="en-US" altLang="zh-TW" dirty="0" smtClean="0"/>
              <a:t>lazy DP (top-down </a:t>
            </a:r>
            <a:r>
              <a:rPr lang="en-US" altLang="zh-TW" dirty="0" err="1" smtClean="0"/>
              <a:t>memoization</a:t>
            </a:r>
            <a:r>
              <a:rPr lang="en-US" altLang="zh-TW" dirty="0" smtClean="0"/>
              <a:t> DP)</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804423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B06: </a:t>
            </a:r>
            <a:r>
              <a:rPr lang="en-US" altLang="zh-TW" dirty="0" smtClean="0"/>
              <a:t>spaceship</a:t>
            </a:r>
            <a:br>
              <a:rPr lang="en-US" altLang="zh-TW" dirty="0" smtClean="0"/>
            </a:br>
            <a:r>
              <a:rPr lang="en-US" altLang="zh-TW" dirty="0" smtClean="0"/>
              <a:t>DP</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N stages. For each stage, the ship passes with one of the two statuses. </a:t>
            </a:r>
          </a:p>
          <a:p>
            <a:r>
              <a:rPr lang="en-US" altLang="zh-TW" dirty="0" smtClean="0"/>
              <a:t>The cost from gates </a:t>
            </a:r>
            <a:r>
              <a:rPr lang="en-US" altLang="zh-TW" dirty="0" err="1" smtClean="0"/>
              <a:t>i</a:t>
            </a:r>
            <a:r>
              <a:rPr lang="en-US" altLang="zh-TW" dirty="0" smtClean="0"/>
              <a:t> to i+1 depends only on the statuses on the two gates</a:t>
            </a:r>
          </a:p>
          <a:p>
            <a:pPr lvl="1"/>
            <a:r>
              <a:rPr lang="zh-TW" altLang="en-US" dirty="0"/>
              <a:t>過去種種譬如昨日</a:t>
            </a:r>
            <a:r>
              <a:rPr lang="zh-TW" altLang="en-US" dirty="0" smtClean="0"/>
              <a:t>死</a:t>
            </a:r>
            <a:r>
              <a:rPr lang="en-US" altLang="zh-TW" dirty="0" smtClean="0"/>
              <a:t>, but cannot determine which of the two statuses is better</a:t>
            </a:r>
            <a:r>
              <a:rPr lang="zh-TW" altLang="en-US" dirty="0" smtClean="0"/>
              <a:t> </a:t>
            </a:r>
            <a:r>
              <a:rPr lang="en-US" altLang="zh-TW" dirty="0" smtClean="0"/>
              <a:t>=&gt; record both =&gt; DP</a:t>
            </a:r>
          </a:p>
          <a:p>
            <a:r>
              <a:rPr lang="en-US" altLang="zh-TW" dirty="0" smtClean="0"/>
              <a:t>Let t1(</a:t>
            </a:r>
            <a:r>
              <a:rPr lang="en-US" altLang="zh-TW" dirty="0" err="1" smtClean="0"/>
              <a:t>i</a:t>
            </a:r>
            <a:r>
              <a:rPr lang="en-US" altLang="zh-TW" dirty="0" smtClean="0"/>
              <a:t>) and t2(</a:t>
            </a:r>
            <a:r>
              <a:rPr lang="en-US" altLang="zh-TW" dirty="0" err="1" smtClean="0"/>
              <a:t>i</a:t>
            </a:r>
            <a:r>
              <a:rPr lang="en-US" altLang="zh-TW" dirty="0" smtClean="0"/>
              <a:t>) be the best costs for travelling from starting point to gate </a:t>
            </a:r>
            <a:r>
              <a:rPr lang="en-US" altLang="zh-TW" dirty="0" err="1" smtClean="0"/>
              <a:t>i</a:t>
            </a:r>
            <a:r>
              <a:rPr lang="en-US" altLang="zh-TW" dirty="0" smtClean="0"/>
              <a:t> with status 1 and 2, respectively. </a:t>
            </a:r>
            <a:endParaRPr lang="zh-TW" altLang="en-US" dirty="0"/>
          </a:p>
        </p:txBody>
      </p:sp>
    </p:spTree>
    <p:extLst>
      <p:ext uri="{BB962C8B-B14F-4D97-AF65-F5344CB8AC3E}">
        <p14:creationId xmlns:p14="http://schemas.microsoft.com/office/powerpoint/2010/main" val="12508915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smtClean="0"/>
              <a:t>Status 1 in a[ ] and status 2 in b[ ]</a:t>
            </a:r>
          </a:p>
          <a:p>
            <a:r>
              <a:rPr lang="en-US" altLang="zh-TW" dirty="0" smtClean="0"/>
              <a:t>			x1=t1+(long)abs(a[</a:t>
            </a:r>
            <a:r>
              <a:rPr lang="en-US" altLang="zh-TW" dirty="0" err="1" smtClean="0"/>
              <a:t>i</a:t>
            </a:r>
            <a:r>
              <a:rPr lang="en-US" altLang="zh-TW" dirty="0" smtClean="0"/>
              <a:t>]-a[i-1]);</a:t>
            </a:r>
          </a:p>
          <a:p>
            <a:r>
              <a:rPr lang="en-US" altLang="zh-TW" dirty="0" smtClean="0"/>
              <a:t>			y1=t2+(long)abs(a[</a:t>
            </a:r>
            <a:r>
              <a:rPr lang="en-US" altLang="zh-TW" dirty="0" err="1" smtClean="0"/>
              <a:t>i</a:t>
            </a:r>
            <a:r>
              <a:rPr lang="en-US" altLang="zh-TW" dirty="0" smtClean="0"/>
              <a:t>]-b[i-1]);</a:t>
            </a:r>
          </a:p>
          <a:p>
            <a:r>
              <a:rPr lang="en-US" altLang="zh-TW" dirty="0" smtClean="0"/>
              <a:t>			x2=t1+(long)abs(b[</a:t>
            </a:r>
            <a:r>
              <a:rPr lang="en-US" altLang="zh-TW" dirty="0" err="1" smtClean="0"/>
              <a:t>i</a:t>
            </a:r>
            <a:r>
              <a:rPr lang="en-US" altLang="zh-TW" dirty="0" smtClean="0"/>
              <a:t>]-a[i-1]);</a:t>
            </a:r>
          </a:p>
          <a:p>
            <a:r>
              <a:rPr lang="en-US" altLang="zh-TW" dirty="0" smtClean="0"/>
              <a:t>			y2=t2+(long)abs(b[</a:t>
            </a:r>
            <a:r>
              <a:rPr lang="en-US" altLang="zh-TW" dirty="0" err="1" smtClean="0"/>
              <a:t>i</a:t>
            </a:r>
            <a:r>
              <a:rPr lang="en-US" altLang="zh-TW" dirty="0" smtClean="0"/>
              <a:t>]-b[i-1]);</a:t>
            </a:r>
          </a:p>
          <a:p>
            <a:r>
              <a:rPr lang="en-US" altLang="zh-TW" dirty="0" smtClean="0"/>
              <a:t>			t1=MIN2(x1,y1);</a:t>
            </a:r>
          </a:p>
          <a:p>
            <a:r>
              <a:rPr lang="en-US" altLang="zh-TW" dirty="0" smtClean="0"/>
              <a:t>			t2=MIN2(x2,y2);</a:t>
            </a:r>
          </a:p>
          <a:p>
            <a:r>
              <a:rPr lang="en-US" altLang="zh-TW" dirty="0" smtClean="0"/>
              <a:t>Do not use Lazy DP</a:t>
            </a:r>
          </a:p>
          <a:p>
            <a:pPr lvl="1"/>
            <a:r>
              <a:rPr lang="en-US" altLang="zh-TW" dirty="0" smtClean="0"/>
              <a:t>When computation sequence is easy</a:t>
            </a:r>
          </a:p>
          <a:p>
            <a:pPr lvl="1"/>
            <a:r>
              <a:rPr lang="en-US" altLang="zh-TW" dirty="0" smtClean="0"/>
              <a:t>Recursion depth too large</a:t>
            </a:r>
            <a:endParaRPr lang="zh-TW" altLang="en-US" dirty="0"/>
          </a:p>
        </p:txBody>
      </p:sp>
    </p:spTree>
    <p:extLst>
      <p:ext uri="{BB962C8B-B14F-4D97-AF65-F5344CB8AC3E}">
        <p14:creationId xmlns:p14="http://schemas.microsoft.com/office/powerpoint/2010/main" val="319375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本題解法</a:t>
            </a:r>
            <a:endParaRPr lang="en-US" altLang="zh-TW" dirty="0"/>
          </a:p>
          <a:p>
            <a:pPr lvl="1"/>
            <a:r>
              <a:rPr lang="zh-TW" altLang="en-US" dirty="0"/>
              <a:t>讀入每個點的</a:t>
            </a:r>
            <a:r>
              <a:rPr lang="en-US" altLang="zh-TW" dirty="0"/>
              <a:t>XY</a:t>
            </a:r>
            <a:r>
              <a:rPr lang="zh-TW" altLang="en-US" dirty="0" smtClean="0"/>
              <a:t>座標</a:t>
            </a:r>
            <a:endParaRPr lang="en-US" altLang="zh-TW" dirty="0" smtClean="0"/>
          </a:p>
          <a:p>
            <a:pPr lvl="1"/>
            <a:r>
              <a:rPr lang="zh-TW" altLang="en-US" dirty="0"/>
              <a:t>雙迴圈產生所有的點對</a:t>
            </a:r>
            <a:endParaRPr lang="en-US" altLang="zh-TW" dirty="0"/>
          </a:p>
          <a:p>
            <a:pPr lvl="1"/>
            <a:r>
              <a:rPr lang="zh-TW" altLang="en-US" dirty="0"/>
              <a:t>計算平面上兩點所定義平行</a:t>
            </a:r>
            <a:r>
              <a:rPr lang="en-US" altLang="zh-TW" dirty="0"/>
              <a:t>XY</a:t>
            </a:r>
            <a:r>
              <a:rPr lang="zh-TW" altLang="en-US" dirty="0"/>
              <a:t>軸的矩形</a:t>
            </a:r>
            <a:r>
              <a:rPr lang="zh-TW" altLang="en-US" dirty="0" smtClean="0"/>
              <a:t>面積</a:t>
            </a:r>
            <a:endParaRPr lang="en-US" altLang="zh-TW" dirty="0" smtClean="0"/>
          </a:p>
          <a:p>
            <a:pPr lvl="1"/>
            <a:r>
              <a:rPr lang="zh-TW" altLang="en-US"/>
              <a:t>迴圈內求最大值</a:t>
            </a:r>
            <a:endParaRPr lang="zh-TW" altLang="en-US" dirty="0"/>
          </a:p>
          <a:p>
            <a:endParaRPr lang="zh-TW" altLang="en-US" dirty="0"/>
          </a:p>
        </p:txBody>
      </p:sp>
    </p:spTree>
    <p:extLst>
      <p:ext uri="{BB962C8B-B14F-4D97-AF65-F5344CB8AC3E}">
        <p14:creationId xmlns:p14="http://schemas.microsoft.com/office/powerpoint/2010/main" val="11646087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a06, </a:t>
            </a:r>
            <a:r>
              <a:rPr lang="en-US" altLang="zh-TW" dirty="0" err="1"/>
              <a:t>indep</a:t>
            </a:r>
            <a:r>
              <a:rPr lang="en-US" altLang="zh-TW" dirty="0"/>
              <a:t>. On path</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Peter</a:t>
            </a:r>
            <a:r>
              <a:rPr lang="zh-TW" altLang="zh-TW" dirty="0"/>
              <a:t>是一個優秀的表演者，他接到許多的邀約，每天均有一場。每一場表演都可以得到某些金額的報酬，但是為了表演的品質</a:t>
            </a:r>
            <a:r>
              <a:rPr lang="en-US" altLang="zh-TW" dirty="0"/>
              <a:t>Peter</a:t>
            </a:r>
            <a:r>
              <a:rPr lang="zh-TW" altLang="zh-TW" dirty="0"/>
              <a:t>絕對不會連續兩天都進行表演，請你寫一支程式協助他決定應該接受那些表演以得到最大的報酬。</a:t>
            </a:r>
          </a:p>
          <a:p>
            <a:r>
              <a:rPr lang="zh-TW" altLang="zh-TW" dirty="0"/>
              <a:t>這是一個在圖為</a:t>
            </a:r>
            <a:r>
              <a:rPr lang="en-US" altLang="zh-TW" dirty="0"/>
              <a:t>path</a:t>
            </a:r>
            <a:r>
              <a:rPr lang="zh-TW" altLang="zh-TW" dirty="0"/>
              <a:t>時的</a:t>
            </a:r>
            <a:r>
              <a:rPr lang="en-US" altLang="zh-TW" dirty="0"/>
              <a:t>maximum independent set</a:t>
            </a:r>
            <a:r>
              <a:rPr lang="zh-TW" altLang="zh-TW" dirty="0"/>
              <a:t>問題。我們可將其視為一個正整數的一維陣列，對於所給的正整數陣列</a:t>
            </a:r>
            <a:r>
              <a:rPr lang="en-US" altLang="zh-TW" i="1" dirty="0"/>
              <a:t>A</a:t>
            </a:r>
            <a:r>
              <a:rPr lang="zh-TW" altLang="zh-TW" dirty="0"/>
              <a:t>，目標是找一個總和最大的獨立集，在此一個集合被稱為獨立集如果每有任兩個相連的元素被選中，也就是說，若 </a:t>
            </a:r>
            <a:r>
              <a:rPr lang="en-US" altLang="zh-TW" i="1" dirty="0"/>
              <a:t>A</a:t>
            </a:r>
            <a:r>
              <a:rPr lang="en-US" altLang="zh-TW" dirty="0"/>
              <a:t>[</a:t>
            </a:r>
            <a:r>
              <a:rPr lang="en-US" altLang="zh-TW" i="1" dirty="0" err="1"/>
              <a:t>i</a:t>
            </a:r>
            <a:r>
              <a:rPr lang="en-US" altLang="zh-TW" dirty="0"/>
              <a:t>]</a:t>
            </a:r>
            <a:r>
              <a:rPr lang="zh-TW" altLang="zh-TW" dirty="0"/>
              <a:t>在此集合中，則</a:t>
            </a:r>
            <a:r>
              <a:rPr lang="en-US" altLang="zh-TW" i="1" dirty="0"/>
              <a:t>A</a:t>
            </a:r>
            <a:r>
              <a:rPr lang="en-US" altLang="zh-TW" dirty="0"/>
              <a:t>[</a:t>
            </a:r>
            <a:r>
              <a:rPr lang="en-US" altLang="zh-TW" i="1" dirty="0" err="1"/>
              <a:t>i</a:t>
            </a:r>
            <a:r>
              <a:rPr lang="en-US" altLang="zh-TW" i="1" dirty="0"/>
              <a:t> - </a:t>
            </a:r>
            <a:r>
              <a:rPr lang="en-US" altLang="zh-TW" dirty="0"/>
              <a:t>1]</a:t>
            </a:r>
            <a:r>
              <a:rPr lang="zh-TW" altLang="zh-TW" dirty="0"/>
              <a:t>與</a:t>
            </a:r>
            <a:r>
              <a:rPr lang="en-US" altLang="zh-TW" i="1" dirty="0"/>
              <a:t>A</a:t>
            </a:r>
            <a:r>
              <a:rPr lang="en-US" altLang="zh-TW" dirty="0"/>
              <a:t>[</a:t>
            </a:r>
            <a:r>
              <a:rPr lang="en-US" altLang="zh-TW" i="1" dirty="0" err="1"/>
              <a:t>i</a:t>
            </a:r>
            <a:r>
              <a:rPr lang="en-US" altLang="zh-TW" i="1" dirty="0"/>
              <a:t> </a:t>
            </a:r>
            <a:r>
              <a:rPr lang="en-US" altLang="zh-TW" dirty="0"/>
              <a:t>+ 1]</a:t>
            </a:r>
            <a:r>
              <a:rPr lang="zh-TW" altLang="zh-TW" dirty="0"/>
              <a:t>都不在此集合中。</a:t>
            </a:r>
            <a:endParaRPr lang="zh-TW" altLang="en-US" dirty="0"/>
          </a:p>
        </p:txBody>
      </p:sp>
    </p:spTree>
    <p:extLst>
      <p:ext uri="{BB962C8B-B14F-4D97-AF65-F5344CB8AC3E}">
        <p14:creationId xmlns:p14="http://schemas.microsoft.com/office/powerpoint/2010/main" val="4816814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smtClean="0"/>
              <a:t>Analysis</a:t>
            </a:r>
            <a:r>
              <a:rPr lang="en-US" altLang="zh-TW" dirty="0"/>
              <a:t>: </a:t>
            </a:r>
            <a:r>
              <a:rPr lang="zh-TW" altLang="zh-TW" dirty="0"/>
              <a:t>在一個正整數的</a:t>
            </a:r>
            <a:r>
              <a:rPr lang="en-US" altLang="zh-TW" dirty="0"/>
              <a:t>array</a:t>
            </a:r>
            <a:r>
              <a:rPr lang="zh-TW" altLang="zh-TW" dirty="0"/>
              <a:t>中找出一些不相臨的格子使得總和最大</a:t>
            </a:r>
            <a:r>
              <a:rPr lang="en-US" altLang="zh-TW" dirty="0"/>
              <a:t>, </a:t>
            </a:r>
            <a:r>
              <a:rPr lang="zh-TW" altLang="zh-TW" dirty="0"/>
              <a:t>考慮如果從左往右找</a:t>
            </a:r>
            <a:r>
              <a:rPr lang="en-US" altLang="zh-TW" dirty="0"/>
              <a:t>, greedy</a:t>
            </a:r>
            <a:r>
              <a:rPr lang="zh-TW" altLang="zh-TW" dirty="0"/>
              <a:t>選取</a:t>
            </a:r>
            <a:r>
              <a:rPr lang="en-US" altLang="zh-TW" dirty="0"/>
              <a:t>=&gt;</a:t>
            </a:r>
            <a:r>
              <a:rPr lang="zh-TW" altLang="zh-TW" dirty="0"/>
              <a:t>不會是</a:t>
            </a:r>
            <a:r>
              <a:rPr lang="zh-TW" altLang="zh-TW" dirty="0" smtClean="0"/>
              <a:t>最佳</a:t>
            </a:r>
            <a:endParaRPr lang="en-US" altLang="zh-TW" dirty="0" smtClean="0"/>
          </a:p>
          <a:p>
            <a:pPr marL="742950" lvl="2" indent="-342900"/>
            <a:r>
              <a:rPr lang="en-US" altLang="zh-TW" dirty="0" smtClean="0"/>
              <a:t>(10,10,10) how to choose</a:t>
            </a:r>
          </a:p>
          <a:p>
            <a:pPr marL="342900" lvl="1" indent="-342900">
              <a:buFont typeface="Arial" panose="020B0604020202020204" pitchFamily="34" charset="0"/>
              <a:buChar char="•"/>
            </a:pPr>
            <a:r>
              <a:rPr lang="en-US" altLang="zh-TW" dirty="0" smtClean="0"/>
              <a:t>A[i+1]</a:t>
            </a:r>
            <a:r>
              <a:rPr lang="zh-TW" altLang="en-US" dirty="0" smtClean="0"/>
              <a:t>是否能取只</a:t>
            </a:r>
            <a:r>
              <a:rPr lang="en-US" altLang="zh-TW" dirty="0" smtClean="0"/>
              <a:t>depend on A[</a:t>
            </a:r>
            <a:r>
              <a:rPr lang="en-US" altLang="zh-TW" dirty="0" err="1" smtClean="0"/>
              <a:t>i</a:t>
            </a:r>
            <a:r>
              <a:rPr lang="en-US" altLang="zh-TW" dirty="0" smtClean="0"/>
              <a:t>]</a:t>
            </a:r>
            <a:r>
              <a:rPr lang="zh-TW" altLang="en-US" dirty="0" smtClean="0"/>
              <a:t>是否被取，但與</a:t>
            </a:r>
            <a:r>
              <a:rPr lang="en-US" altLang="zh-TW" dirty="0" smtClean="0"/>
              <a:t>A[i-1]</a:t>
            </a:r>
            <a:r>
              <a:rPr lang="zh-TW" altLang="en-US" dirty="0" smtClean="0"/>
              <a:t>無關</a:t>
            </a:r>
            <a:r>
              <a:rPr lang="en-US" altLang="zh-TW" dirty="0" smtClean="0"/>
              <a:t>=&gt;</a:t>
            </a:r>
            <a:r>
              <a:rPr lang="zh-TW" altLang="en-US" dirty="0" smtClean="0"/>
              <a:t>紀錄</a:t>
            </a:r>
            <a:r>
              <a:rPr lang="en-US" altLang="zh-TW" dirty="0" smtClean="0"/>
              <a:t>A[</a:t>
            </a:r>
            <a:r>
              <a:rPr lang="en-US" altLang="zh-TW" dirty="0" err="1" smtClean="0"/>
              <a:t>i</a:t>
            </a:r>
            <a:r>
              <a:rPr lang="en-US" altLang="zh-TW" dirty="0" smtClean="0"/>
              <a:t>]</a:t>
            </a:r>
            <a:r>
              <a:rPr lang="zh-TW" altLang="en-US" dirty="0" smtClean="0"/>
              <a:t>或不取兩種最佳</a:t>
            </a:r>
            <a:r>
              <a:rPr lang="en-US" altLang="zh-TW" dirty="0" smtClean="0"/>
              <a:t>=&gt;</a:t>
            </a:r>
            <a:r>
              <a:rPr lang="zh-TW" altLang="zh-TW" dirty="0"/>
              <a:t>分成兩種</a:t>
            </a:r>
            <a:r>
              <a:rPr lang="zh-TW" altLang="zh-TW" dirty="0" smtClean="0"/>
              <a:t>情形</a:t>
            </a:r>
            <a:r>
              <a:rPr lang="zh-TW" altLang="en-US" dirty="0" smtClean="0"/>
              <a:t> </a:t>
            </a:r>
            <a:r>
              <a:rPr lang="en-US" altLang="zh-TW" dirty="0" smtClean="0"/>
              <a:t>=&gt;DP</a:t>
            </a:r>
            <a:r>
              <a:rPr lang="en-US" altLang="zh-TW" dirty="0"/>
              <a:t>,</a:t>
            </a:r>
            <a:endParaRPr lang="zh-TW" altLang="zh-TW" dirty="0"/>
          </a:p>
          <a:p>
            <a:pPr lvl="1"/>
            <a:r>
              <a:rPr lang="en-US" altLang="zh-TW" dirty="0" smtClean="0"/>
              <a:t>m1[</a:t>
            </a:r>
            <a:r>
              <a:rPr lang="en-US" altLang="zh-TW" dirty="0" err="1" smtClean="0"/>
              <a:t>i</a:t>
            </a:r>
            <a:r>
              <a:rPr lang="en-US" altLang="zh-TW" dirty="0"/>
              <a:t>]: A[0..i]</a:t>
            </a:r>
            <a:r>
              <a:rPr lang="zh-TW" altLang="zh-TW" dirty="0"/>
              <a:t>不含</a:t>
            </a:r>
            <a:r>
              <a:rPr lang="en-US" altLang="zh-TW" dirty="0" err="1"/>
              <a:t>i</a:t>
            </a:r>
            <a:r>
              <a:rPr lang="zh-TW" altLang="zh-TW" dirty="0"/>
              <a:t>的最大的解</a:t>
            </a:r>
          </a:p>
          <a:p>
            <a:pPr lvl="1"/>
            <a:r>
              <a:rPr lang="en-US" altLang="zh-TW" dirty="0"/>
              <a:t>m2[</a:t>
            </a:r>
            <a:r>
              <a:rPr lang="en-US" altLang="zh-TW" dirty="0" err="1"/>
              <a:t>i</a:t>
            </a:r>
            <a:r>
              <a:rPr lang="en-US" altLang="zh-TW" dirty="0"/>
              <a:t>]: A[0..i]</a:t>
            </a:r>
            <a:r>
              <a:rPr lang="zh-TW" altLang="zh-TW" dirty="0"/>
              <a:t>含</a:t>
            </a:r>
            <a:r>
              <a:rPr lang="en-US" altLang="zh-TW" dirty="0" err="1"/>
              <a:t>i</a:t>
            </a:r>
            <a:r>
              <a:rPr lang="zh-TW" altLang="zh-TW" dirty="0"/>
              <a:t>的最大的解</a:t>
            </a:r>
          </a:p>
          <a:p>
            <a:pPr lvl="1"/>
            <a:r>
              <a:rPr lang="en-US" altLang="zh-TW" dirty="0"/>
              <a:t>m3[</a:t>
            </a:r>
            <a:r>
              <a:rPr lang="en-US" altLang="zh-TW" dirty="0" err="1"/>
              <a:t>i</a:t>
            </a:r>
            <a:r>
              <a:rPr lang="en-US" altLang="zh-TW" dirty="0"/>
              <a:t>]=max{m1[</a:t>
            </a:r>
            <a:r>
              <a:rPr lang="en-US" altLang="zh-TW" dirty="0" err="1"/>
              <a:t>i</a:t>
            </a:r>
            <a:r>
              <a:rPr lang="en-US" altLang="zh-TW" dirty="0"/>
              <a:t>],m2[</a:t>
            </a:r>
            <a:r>
              <a:rPr lang="en-US" altLang="zh-TW" dirty="0" err="1"/>
              <a:t>i</a:t>
            </a:r>
            <a:r>
              <a:rPr lang="en-US" altLang="zh-TW" dirty="0"/>
              <a:t>]}</a:t>
            </a:r>
            <a:endParaRPr lang="zh-TW" altLang="zh-TW" dirty="0"/>
          </a:p>
          <a:p>
            <a:r>
              <a:rPr lang="en-US" altLang="zh-TW" dirty="0"/>
              <a:t>recurrence relation:</a:t>
            </a:r>
            <a:endParaRPr lang="zh-TW" altLang="zh-TW" dirty="0"/>
          </a:p>
          <a:p>
            <a:pPr lvl="1"/>
            <a:r>
              <a:rPr lang="en-US" altLang="zh-TW" dirty="0"/>
              <a:t>m1[</a:t>
            </a:r>
            <a:r>
              <a:rPr lang="en-US" altLang="zh-TW" dirty="0" err="1"/>
              <a:t>i</a:t>
            </a:r>
            <a:r>
              <a:rPr lang="en-US" altLang="zh-TW" dirty="0"/>
              <a:t>]=</a:t>
            </a:r>
            <a:r>
              <a:rPr lang="en-US" altLang="zh-TW" dirty="0" smtClean="0"/>
              <a:t>m3[i-1]</a:t>
            </a:r>
            <a:endParaRPr lang="zh-TW" altLang="zh-TW" dirty="0"/>
          </a:p>
          <a:p>
            <a:pPr lvl="1"/>
            <a:r>
              <a:rPr lang="en-US" altLang="zh-TW" dirty="0"/>
              <a:t>m2[</a:t>
            </a:r>
            <a:r>
              <a:rPr lang="en-US" altLang="zh-TW" dirty="0" err="1"/>
              <a:t>i</a:t>
            </a:r>
            <a:r>
              <a:rPr lang="en-US" altLang="zh-TW" dirty="0"/>
              <a:t>]=A[</a:t>
            </a:r>
            <a:r>
              <a:rPr lang="en-US" altLang="zh-TW" dirty="0" err="1"/>
              <a:t>i</a:t>
            </a:r>
            <a:r>
              <a:rPr lang="en-US" altLang="zh-TW" dirty="0"/>
              <a:t>]+m1[i-1]</a:t>
            </a:r>
            <a:endParaRPr lang="zh-TW" altLang="zh-TW" dirty="0"/>
          </a:p>
          <a:p>
            <a:endParaRPr lang="zh-TW" altLang="en-US" dirty="0"/>
          </a:p>
        </p:txBody>
      </p:sp>
    </p:spTree>
    <p:extLst>
      <p:ext uri="{BB962C8B-B14F-4D97-AF65-F5344CB8AC3E}">
        <p14:creationId xmlns:p14="http://schemas.microsoft.com/office/powerpoint/2010/main" val="37154791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a:t>
            </a:r>
            <a:r>
              <a:rPr lang="zh-TW" altLang="zh-TW" dirty="0" smtClean="0"/>
              <a:t>這樣程式已經可以解了</a:t>
            </a:r>
            <a:r>
              <a:rPr lang="en-US" altLang="zh-TW" dirty="0" smtClean="0"/>
              <a:t>  </a:t>
            </a:r>
            <a:endParaRPr lang="zh-TW" altLang="zh-TW" dirty="0" smtClean="0"/>
          </a:p>
          <a:p>
            <a:r>
              <a:rPr lang="en-US" altLang="zh-TW" dirty="0" err="1" smtClean="0"/>
              <a:t>i</a:t>
            </a:r>
            <a:r>
              <a:rPr lang="zh-TW" altLang="zh-TW" dirty="0" smtClean="0"/>
              <a:t>從小往大算</a:t>
            </a:r>
            <a:r>
              <a:rPr lang="en-US" altLang="zh-TW" dirty="0" smtClean="0"/>
              <a:t>, initial m1[0]=0, m2[0]=A[0]</a:t>
            </a:r>
            <a:endParaRPr lang="zh-TW" altLang="zh-TW" dirty="0" smtClean="0"/>
          </a:p>
          <a:p>
            <a:r>
              <a:rPr lang="zh-TW" altLang="zh-TW" dirty="0" smtClean="0"/>
              <a:t>但是你或許也可發現</a:t>
            </a:r>
            <a:r>
              <a:rPr lang="en-US" altLang="zh-TW" dirty="0" smtClean="0"/>
              <a:t>, </a:t>
            </a:r>
            <a:r>
              <a:rPr lang="zh-TW" altLang="zh-TW" dirty="0" smtClean="0"/>
              <a:t>其實</a:t>
            </a:r>
          </a:p>
          <a:p>
            <a:pPr lvl="1"/>
            <a:r>
              <a:rPr lang="en-US" altLang="zh-TW" dirty="0" smtClean="0"/>
              <a:t>m1[</a:t>
            </a:r>
            <a:r>
              <a:rPr lang="en-US" altLang="zh-TW" dirty="0" err="1" smtClean="0"/>
              <a:t>i</a:t>
            </a:r>
            <a:r>
              <a:rPr lang="en-US" altLang="zh-TW" dirty="0" smtClean="0"/>
              <a:t>]=m3[i-1]</a:t>
            </a:r>
            <a:endParaRPr lang="zh-TW" altLang="zh-TW" dirty="0" smtClean="0"/>
          </a:p>
          <a:p>
            <a:pPr lvl="1"/>
            <a:r>
              <a:rPr lang="en-US" altLang="zh-TW" dirty="0" smtClean="0"/>
              <a:t>m2[</a:t>
            </a:r>
            <a:r>
              <a:rPr lang="en-US" altLang="zh-TW" dirty="0" err="1" smtClean="0"/>
              <a:t>i</a:t>
            </a:r>
            <a:r>
              <a:rPr lang="en-US" altLang="zh-TW" dirty="0" smtClean="0"/>
              <a:t>]=A[</a:t>
            </a:r>
            <a:r>
              <a:rPr lang="en-US" altLang="zh-TW" dirty="0" err="1" smtClean="0"/>
              <a:t>i</a:t>
            </a:r>
            <a:r>
              <a:rPr lang="en-US" altLang="zh-TW" dirty="0" smtClean="0"/>
              <a:t>]+m1[i-1]=A[</a:t>
            </a:r>
            <a:r>
              <a:rPr lang="en-US" altLang="zh-TW" dirty="0" err="1" smtClean="0"/>
              <a:t>i</a:t>
            </a:r>
            <a:r>
              <a:rPr lang="en-US" altLang="zh-TW" dirty="0" smtClean="0"/>
              <a:t>]+m3[i-2]</a:t>
            </a:r>
            <a:endParaRPr lang="zh-TW" altLang="zh-TW" dirty="0" smtClean="0"/>
          </a:p>
          <a:p>
            <a:r>
              <a:rPr lang="zh-TW" altLang="zh-TW" dirty="0" smtClean="0"/>
              <a:t>也就是說不需要</a:t>
            </a:r>
            <a:r>
              <a:rPr lang="en-US" altLang="zh-TW" dirty="0" smtClean="0"/>
              <a:t>m1</a:t>
            </a:r>
            <a:r>
              <a:rPr lang="zh-TW" altLang="zh-TW" dirty="0" smtClean="0"/>
              <a:t>也可以算</a:t>
            </a:r>
          </a:p>
          <a:p>
            <a:r>
              <a:rPr lang="zh-TW" altLang="zh-TW" dirty="0" smtClean="0"/>
              <a:t>只談解題最後這個觀察並沒有必要</a:t>
            </a:r>
          </a:p>
          <a:p>
            <a:endParaRPr lang="zh-TW" altLang="en-US" dirty="0"/>
          </a:p>
        </p:txBody>
      </p:sp>
    </p:spTree>
    <p:extLst>
      <p:ext uri="{BB962C8B-B14F-4D97-AF65-F5344CB8AC3E}">
        <p14:creationId xmlns:p14="http://schemas.microsoft.com/office/powerpoint/2010/main" val="6051237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smtClean="0"/>
              <a:t>	max1=max2=0; // max1</a:t>
            </a:r>
            <a:r>
              <a:rPr lang="zh-TW" altLang="en-US" dirty="0" smtClean="0"/>
              <a:t>選</a:t>
            </a:r>
            <a:r>
              <a:rPr lang="en-US" altLang="zh-TW" dirty="0" smtClean="0"/>
              <a:t>A[</a:t>
            </a:r>
            <a:r>
              <a:rPr lang="en-US" altLang="zh-TW" dirty="0" err="1" smtClean="0"/>
              <a:t>i</a:t>
            </a:r>
            <a:r>
              <a:rPr lang="en-US" altLang="zh-TW" dirty="0" smtClean="0"/>
              <a:t>]; max2</a:t>
            </a:r>
            <a:r>
              <a:rPr lang="zh-TW" altLang="en-US" dirty="0" smtClean="0"/>
              <a:t>不選</a:t>
            </a:r>
            <a:endParaRPr lang="en-US" altLang="zh-TW" dirty="0" smtClean="0"/>
          </a:p>
          <a:p>
            <a:r>
              <a:rPr lang="en-US" altLang="zh-TW" dirty="0" smtClean="0"/>
              <a:t>	for (</a:t>
            </a:r>
            <a:r>
              <a:rPr lang="en-US" altLang="zh-TW" dirty="0" err="1" smtClean="0"/>
              <a:t>i</a:t>
            </a:r>
            <a:r>
              <a:rPr lang="en-US" altLang="zh-TW" dirty="0" smtClean="0"/>
              <a:t>=0;i&lt;</a:t>
            </a:r>
            <a:r>
              <a:rPr lang="en-US" altLang="zh-TW" dirty="0" err="1" smtClean="0"/>
              <a:t>n;i</a:t>
            </a:r>
            <a:r>
              <a:rPr lang="en-US" altLang="zh-TW" dirty="0" smtClean="0"/>
              <a:t>++) {</a:t>
            </a:r>
          </a:p>
          <a:p>
            <a:r>
              <a:rPr lang="en-US" altLang="zh-TW" dirty="0" smtClean="0"/>
              <a:t>		</a:t>
            </a:r>
            <a:r>
              <a:rPr lang="en-US" altLang="zh-TW" dirty="0" err="1" smtClean="0"/>
              <a:t>scanf</a:t>
            </a:r>
            <a:r>
              <a:rPr lang="en-US" altLang="zh-TW" dirty="0" smtClean="0"/>
              <a:t>("%</a:t>
            </a:r>
            <a:r>
              <a:rPr lang="en-US" altLang="zh-TW" dirty="0" err="1" smtClean="0"/>
              <a:t>d",&amp;k</a:t>
            </a:r>
            <a:r>
              <a:rPr lang="en-US" altLang="zh-TW" dirty="0" smtClean="0"/>
              <a:t>);</a:t>
            </a:r>
          </a:p>
          <a:p>
            <a:r>
              <a:rPr lang="en-US" altLang="zh-TW" dirty="0" smtClean="0"/>
              <a:t>		t1=k+max2;</a:t>
            </a:r>
          </a:p>
          <a:p>
            <a:r>
              <a:rPr lang="en-US" altLang="zh-TW" dirty="0" smtClean="0"/>
              <a:t>		t2=(max1&gt;max2)? max1 : max2;</a:t>
            </a:r>
          </a:p>
          <a:p>
            <a:r>
              <a:rPr lang="en-US" altLang="zh-TW" dirty="0" smtClean="0"/>
              <a:t>		max1=t1;</a:t>
            </a:r>
          </a:p>
          <a:p>
            <a:r>
              <a:rPr lang="en-US" altLang="zh-TW" dirty="0" smtClean="0"/>
              <a:t>		max2=t2;</a:t>
            </a:r>
          </a:p>
          <a:p>
            <a:r>
              <a:rPr lang="en-US" altLang="zh-TW" dirty="0" smtClean="0"/>
              <a:t>	}</a:t>
            </a:r>
          </a:p>
          <a:p>
            <a:r>
              <a:rPr lang="en-US" altLang="zh-TW" dirty="0" smtClean="0"/>
              <a:t>	</a:t>
            </a:r>
            <a:r>
              <a:rPr lang="en-US" altLang="zh-TW" dirty="0" err="1" smtClean="0"/>
              <a:t>printf</a:t>
            </a:r>
            <a:r>
              <a:rPr lang="en-US" altLang="zh-TW" dirty="0" smtClean="0"/>
              <a:t>("%d\n",(max1&gt;max2)? max1 : max2);</a:t>
            </a:r>
          </a:p>
          <a:p>
            <a:endParaRPr lang="zh-TW" altLang="en-US" dirty="0"/>
          </a:p>
        </p:txBody>
      </p:sp>
    </p:spTree>
    <p:extLst>
      <p:ext uri="{BB962C8B-B14F-4D97-AF65-F5344CB8AC3E}">
        <p14:creationId xmlns:p14="http://schemas.microsoft.com/office/powerpoint/2010/main" val="12056869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思考方式</a:t>
            </a:r>
            <a:endParaRPr lang="zh-TW" altLang="en-US" dirty="0"/>
          </a:p>
        </p:txBody>
      </p:sp>
      <p:sp>
        <p:nvSpPr>
          <p:cNvPr id="3" name="內容版面配置區 2"/>
          <p:cNvSpPr>
            <a:spLocks noGrp="1"/>
          </p:cNvSpPr>
          <p:nvPr>
            <p:ph idx="1"/>
          </p:nvPr>
        </p:nvSpPr>
        <p:spPr/>
        <p:txBody>
          <a:bodyPr/>
          <a:lstStyle/>
          <a:p>
            <a:r>
              <a:rPr lang="zh-TW" altLang="en-US" dirty="0" smtClean="0"/>
              <a:t>當遞迴式不易找到時</a:t>
            </a:r>
            <a:endParaRPr lang="en-US" altLang="zh-TW" dirty="0" smtClean="0"/>
          </a:p>
          <a:p>
            <a:pPr lvl="1"/>
            <a:r>
              <a:rPr lang="zh-TW" altLang="en-US" dirty="0"/>
              <a:t>將問題分成若干</a:t>
            </a:r>
            <a:r>
              <a:rPr lang="zh-TW" altLang="en-US" dirty="0" smtClean="0"/>
              <a:t>狀態的子問題</a:t>
            </a:r>
            <a:endParaRPr lang="en-US" altLang="zh-TW" dirty="0" smtClean="0"/>
          </a:p>
          <a:p>
            <a:pPr lvl="2"/>
            <a:r>
              <a:rPr lang="zh-TW" altLang="en-US" dirty="0"/>
              <a:t>最後一個取或不</a:t>
            </a:r>
            <a:r>
              <a:rPr lang="zh-TW" altLang="en-US" dirty="0" smtClean="0"/>
              <a:t>取</a:t>
            </a:r>
            <a:r>
              <a:rPr lang="en-US" altLang="zh-TW" dirty="0" smtClean="0"/>
              <a:t>; </a:t>
            </a:r>
            <a:r>
              <a:rPr lang="zh-TW" altLang="en-US" dirty="0" smtClean="0"/>
              <a:t>最後一關是狀態一或二</a:t>
            </a:r>
            <a:endParaRPr lang="en-US" altLang="zh-TW" dirty="0" smtClean="0"/>
          </a:p>
          <a:p>
            <a:pPr lvl="1"/>
            <a:r>
              <a:rPr lang="zh-TW" altLang="en-US" dirty="0"/>
              <a:t>原</a:t>
            </a:r>
            <a:r>
              <a:rPr lang="zh-TW" altLang="en-US" dirty="0" smtClean="0"/>
              <a:t>問題與子問題之間的關係</a:t>
            </a:r>
            <a:endParaRPr lang="en-US" altLang="zh-TW" dirty="0" smtClean="0"/>
          </a:p>
          <a:p>
            <a:r>
              <a:rPr lang="zh-TW" altLang="en-US" dirty="0"/>
              <a:t>類似</a:t>
            </a:r>
            <a:r>
              <a:rPr lang="zh-TW" altLang="en-US" dirty="0" smtClean="0"/>
              <a:t>題</a:t>
            </a:r>
            <a:endParaRPr lang="en-US" altLang="zh-TW" dirty="0" smtClean="0"/>
          </a:p>
          <a:p>
            <a:pPr lvl="1"/>
            <a:r>
              <a:rPr lang="zh-TW" altLang="en-US" dirty="0" smtClean="0"/>
              <a:t>計算長度</a:t>
            </a:r>
            <a:r>
              <a:rPr lang="en-US" altLang="zh-TW" dirty="0" smtClean="0"/>
              <a:t>n</a:t>
            </a:r>
            <a:r>
              <a:rPr lang="zh-TW" altLang="en-US" dirty="0" smtClean="0"/>
              <a:t>的</a:t>
            </a:r>
            <a:r>
              <a:rPr lang="en-US" altLang="zh-TW" dirty="0" smtClean="0"/>
              <a:t>binary string</a:t>
            </a:r>
            <a:r>
              <a:rPr lang="zh-TW" altLang="en-US" dirty="0" smtClean="0"/>
              <a:t>不含連續</a:t>
            </a:r>
            <a:r>
              <a:rPr lang="en-US" altLang="zh-TW" dirty="0" smtClean="0"/>
              <a:t>1</a:t>
            </a:r>
            <a:r>
              <a:rPr lang="zh-TW" altLang="en-US" dirty="0" smtClean="0"/>
              <a:t>的個數</a:t>
            </a:r>
            <a:endParaRPr lang="en-US" altLang="zh-TW" dirty="0" smtClean="0"/>
          </a:p>
          <a:p>
            <a:pPr lvl="1"/>
            <a:r>
              <a:rPr lang="zh-TW" altLang="en-US" dirty="0" smtClean="0"/>
              <a:t>計算長度</a:t>
            </a:r>
            <a:r>
              <a:rPr lang="en-US" altLang="zh-TW" dirty="0" smtClean="0"/>
              <a:t>n</a:t>
            </a:r>
            <a:r>
              <a:rPr lang="zh-TW" altLang="en-US" dirty="0" smtClean="0"/>
              <a:t>的</a:t>
            </a:r>
            <a:r>
              <a:rPr lang="en-US" altLang="zh-TW" dirty="0" smtClean="0"/>
              <a:t>binary string</a:t>
            </a:r>
            <a:r>
              <a:rPr lang="zh-TW" altLang="en-US" dirty="0" smtClean="0"/>
              <a:t>不含</a:t>
            </a:r>
            <a:r>
              <a:rPr lang="en-US" altLang="zh-TW" dirty="0" smtClean="0"/>
              <a:t>”101”</a:t>
            </a:r>
            <a:r>
              <a:rPr lang="zh-TW" altLang="en-US" dirty="0" smtClean="0"/>
              <a:t>的個數</a:t>
            </a:r>
            <a:endParaRPr lang="en-US" altLang="zh-TW" dirty="0" smtClean="0"/>
          </a:p>
          <a:p>
            <a:pPr lvl="1"/>
            <a:endParaRPr lang="zh-TW" altLang="en-US" dirty="0"/>
          </a:p>
        </p:txBody>
      </p:sp>
    </p:spTree>
    <p:extLst>
      <p:ext uri="{BB962C8B-B14F-4D97-AF65-F5344CB8AC3E}">
        <p14:creationId xmlns:p14="http://schemas.microsoft.com/office/powerpoint/2010/main" val="34323490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b04, max independent set of </a:t>
            </a:r>
            <a:r>
              <a:rPr lang="en-US" altLang="zh-TW" dirty="0" smtClean="0"/>
              <a:t>tree</a:t>
            </a:r>
            <a:br>
              <a:rPr lang="en-US" altLang="zh-TW" dirty="0" smtClean="0"/>
            </a:br>
            <a:r>
              <a:rPr lang="en-US" altLang="zh-TW" dirty="0" smtClean="0"/>
              <a:t>[optional]</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Only give you some hints since it is optional</a:t>
            </a:r>
          </a:p>
          <a:p>
            <a:r>
              <a:rPr lang="en-US" altLang="zh-TW" dirty="0" smtClean="0"/>
              <a:t>For each node, compute two values:</a:t>
            </a:r>
          </a:p>
          <a:p>
            <a:pPr lvl="1"/>
            <a:r>
              <a:rPr lang="en-US" altLang="zh-TW" dirty="0" smtClean="0"/>
              <a:t>The optimal solution of the subtree such that the root is chosen;</a:t>
            </a:r>
          </a:p>
          <a:p>
            <a:pPr lvl="1"/>
            <a:r>
              <a:rPr lang="en-US" altLang="zh-TW" dirty="0" smtClean="0"/>
              <a:t>And the one without choosing the root.</a:t>
            </a:r>
          </a:p>
          <a:p>
            <a:r>
              <a:rPr lang="en-US" altLang="zh-TW" dirty="0" smtClean="0"/>
              <a:t>Compute from bottom to top</a:t>
            </a:r>
          </a:p>
          <a:p>
            <a:pPr lvl="1"/>
            <a:r>
              <a:rPr lang="en-US" altLang="zh-TW" dirty="0" smtClean="0"/>
              <a:t>Or lazy DP</a:t>
            </a:r>
          </a:p>
          <a:p>
            <a:pPr lvl="1"/>
            <a:r>
              <a:rPr lang="en-US" altLang="zh-TW" dirty="0" smtClean="0"/>
              <a:t>Need to get the parent-child relation in your data structure. The parent(</a:t>
            </a:r>
            <a:r>
              <a:rPr lang="en-US" altLang="zh-TW" dirty="0" err="1" smtClean="0"/>
              <a:t>i</a:t>
            </a:r>
            <a:r>
              <a:rPr lang="en-US" altLang="zh-TW" dirty="0" smtClean="0"/>
              <a:t>) is given.</a:t>
            </a:r>
          </a:p>
          <a:p>
            <a:pPr lvl="1"/>
            <a:r>
              <a:rPr lang="en-US" altLang="zh-TW" dirty="0" smtClean="0"/>
              <a:t>A bottom-up sequence is easier. Record the number of children, process those without child, </a:t>
            </a:r>
            <a:r>
              <a:rPr lang="en-US" altLang="zh-TW" smtClean="0"/>
              <a:t>and continue.  </a:t>
            </a:r>
            <a:endParaRPr lang="zh-TW" altLang="en-US" dirty="0"/>
          </a:p>
        </p:txBody>
      </p:sp>
    </p:spTree>
    <p:extLst>
      <p:ext uri="{BB962C8B-B14F-4D97-AF65-F5344CB8AC3E}">
        <p14:creationId xmlns:p14="http://schemas.microsoft.com/office/powerpoint/2010/main" val="24071219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a08, max segment(1d</a:t>
            </a:r>
            <a:r>
              <a:rPr lang="pl-PL" altLang="zh-TW" dirty="0" smtClean="0"/>
              <a:t>)</a:t>
            </a:r>
            <a:r>
              <a:rPr lang="en-US" altLang="zh-TW" dirty="0" smtClean="0"/>
              <a:t> </a:t>
            </a:r>
            <a:br>
              <a:rPr lang="en-US" altLang="zh-TW" dirty="0" smtClean="0"/>
            </a:br>
            <a:r>
              <a:rPr lang="en-US" altLang="zh-TW" dirty="0" smtClean="0"/>
              <a:t>-preprocessing version</a:t>
            </a:r>
            <a:endParaRPr lang="zh-TW" altLang="en-US" dirty="0"/>
          </a:p>
        </p:txBody>
      </p:sp>
      <p:sp>
        <p:nvSpPr>
          <p:cNvPr id="3" name="內容版面配置區 2"/>
          <p:cNvSpPr>
            <a:spLocks noGrp="1"/>
          </p:cNvSpPr>
          <p:nvPr>
            <p:ph idx="1"/>
          </p:nvPr>
        </p:nvSpPr>
        <p:spPr/>
        <p:txBody>
          <a:bodyPr/>
          <a:lstStyle/>
          <a:p>
            <a:r>
              <a:rPr lang="pl-PL" altLang="zh-TW" dirty="0" smtClean="0"/>
              <a:t>a08, max segment(1d)</a:t>
            </a:r>
            <a:r>
              <a:rPr lang="en-US" altLang="zh-TW" dirty="0" smtClean="0"/>
              <a:t> </a:t>
            </a:r>
            <a:br>
              <a:rPr lang="en-US" altLang="zh-TW" dirty="0" smtClean="0"/>
            </a:br>
            <a:r>
              <a:rPr lang="en-US" altLang="zh-TW" dirty="0" smtClean="0"/>
              <a:t>-preprocessing version</a:t>
            </a:r>
          </a:p>
          <a:p>
            <a:r>
              <a:rPr lang="pl-PL" altLang="zh-TW" dirty="0" smtClean="0"/>
              <a:t>b08, max segment(1d)</a:t>
            </a:r>
            <a:r>
              <a:rPr lang="en-US" altLang="zh-TW" dirty="0" smtClean="0"/>
              <a:t/>
            </a:r>
            <a:br>
              <a:rPr lang="en-US" altLang="zh-TW" dirty="0" smtClean="0"/>
            </a:br>
            <a:r>
              <a:rPr lang="en-US" altLang="zh-TW" dirty="0" smtClean="0"/>
              <a:t>DP</a:t>
            </a:r>
          </a:p>
          <a:p>
            <a:r>
              <a:rPr lang="en-US" altLang="zh-TW" dirty="0" smtClean="0"/>
              <a:t>There is a 2d-version in </a:t>
            </a:r>
            <a:r>
              <a:rPr lang="en-US" altLang="zh-TW" dirty="0" err="1" smtClean="0"/>
              <a:t>Uva</a:t>
            </a:r>
            <a:endParaRPr lang="en-US" altLang="zh-TW" dirty="0" smtClean="0"/>
          </a:p>
          <a:p>
            <a:pPr lvl="1"/>
            <a:r>
              <a:rPr lang="en-US" altLang="zh-TW" dirty="0" smtClean="0"/>
              <a:t>Find a maximum sum rectangle in a matrix</a:t>
            </a:r>
            <a:endParaRPr lang="zh-TW" altLang="en-US" dirty="0"/>
          </a:p>
        </p:txBody>
      </p:sp>
    </p:spTree>
    <p:extLst>
      <p:ext uri="{BB962C8B-B14F-4D97-AF65-F5344CB8AC3E}">
        <p14:creationId xmlns:p14="http://schemas.microsoft.com/office/powerpoint/2010/main" val="6538316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b09, jewel </a:t>
            </a:r>
            <a:r>
              <a:rPr lang="pl-PL" altLang="zh-TW" dirty="0" smtClean="0"/>
              <a:t>collection</a:t>
            </a:r>
            <a:r>
              <a:rPr lang="en-US" altLang="zh-TW" dirty="0" smtClean="0"/>
              <a:t/>
            </a:r>
            <a:br>
              <a:rPr lang="en-US" altLang="zh-TW" dirty="0" smtClean="0"/>
            </a:br>
            <a:r>
              <a:rPr lang="en-US" altLang="zh-TW" dirty="0" smtClean="0"/>
              <a:t>2d-DP</a:t>
            </a:r>
            <a:endParaRPr lang="zh-TW" altLang="en-US" dirty="0"/>
          </a:p>
        </p:txBody>
      </p:sp>
      <p:sp>
        <p:nvSpPr>
          <p:cNvPr id="3" name="內容版面配置區 2"/>
          <p:cNvSpPr>
            <a:spLocks noGrp="1"/>
          </p:cNvSpPr>
          <p:nvPr>
            <p:ph idx="1"/>
          </p:nvPr>
        </p:nvSpPr>
        <p:spPr/>
        <p:txBody>
          <a:bodyPr/>
          <a:lstStyle/>
          <a:p>
            <a:r>
              <a:rPr lang="zh-TW" altLang="zh-TW" dirty="0"/>
              <a:t>在一個</a:t>
            </a:r>
            <a:r>
              <a:rPr lang="en-US" altLang="zh-TW" dirty="0"/>
              <a:t>n*n</a:t>
            </a:r>
            <a:r>
              <a:rPr lang="zh-TW" altLang="zh-TW" dirty="0"/>
              <a:t>的方格棋盤式的地圖上</a:t>
            </a:r>
            <a:r>
              <a:rPr lang="en-US" altLang="zh-TW" dirty="0"/>
              <a:t>, </a:t>
            </a:r>
            <a:r>
              <a:rPr lang="zh-TW" altLang="zh-TW" dirty="0"/>
              <a:t>你要從出發點走到終點</a:t>
            </a:r>
            <a:r>
              <a:rPr lang="en-US" altLang="zh-TW" dirty="0"/>
              <a:t>, </a:t>
            </a:r>
            <a:r>
              <a:rPr lang="zh-TW" altLang="zh-TW" dirty="0"/>
              <a:t>在每一個格子裡</a:t>
            </a:r>
            <a:r>
              <a:rPr lang="en-US" altLang="zh-TW" dirty="0"/>
              <a:t>, </a:t>
            </a:r>
            <a:r>
              <a:rPr lang="zh-TW" altLang="zh-TW" dirty="0"/>
              <a:t>有若干價值的寶物</a:t>
            </a:r>
            <a:r>
              <a:rPr lang="en-US" altLang="zh-TW" dirty="0"/>
              <a:t>, </a:t>
            </a:r>
            <a:r>
              <a:rPr lang="zh-TW" altLang="zh-TW" dirty="0"/>
              <a:t>只要你走到那一格</a:t>
            </a:r>
            <a:r>
              <a:rPr lang="en-US" altLang="zh-TW" dirty="0"/>
              <a:t>, </a:t>
            </a:r>
            <a:r>
              <a:rPr lang="zh-TW" altLang="zh-TW" dirty="0"/>
              <a:t>就可以得到該格子中的寶物</a:t>
            </a:r>
            <a:r>
              <a:rPr lang="en-US" altLang="zh-TW" dirty="0"/>
              <a:t>, </a:t>
            </a:r>
            <a:r>
              <a:rPr lang="zh-TW" altLang="zh-TW" dirty="0"/>
              <a:t>你想要規劃一個路線以取得最多價值的寶物</a:t>
            </a:r>
            <a:r>
              <a:rPr lang="en-US" altLang="zh-TW" dirty="0"/>
              <a:t>. </a:t>
            </a:r>
            <a:r>
              <a:rPr lang="zh-TW" altLang="zh-TW" dirty="0"/>
              <a:t>出發點總是在左上角</a:t>
            </a:r>
            <a:r>
              <a:rPr lang="en-US" altLang="zh-TW" dirty="0"/>
              <a:t>, </a:t>
            </a:r>
            <a:r>
              <a:rPr lang="zh-TW" altLang="zh-TW" dirty="0"/>
              <a:t>而終點則是在右下角</a:t>
            </a:r>
            <a:r>
              <a:rPr lang="en-US" altLang="zh-TW" dirty="0"/>
              <a:t>, </a:t>
            </a:r>
            <a:r>
              <a:rPr lang="zh-TW" altLang="zh-TW" dirty="0"/>
              <a:t>由於體力的限制</a:t>
            </a:r>
            <a:r>
              <a:rPr lang="en-US" altLang="zh-TW" dirty="0"/>
              <a:t>, </a:t>
            </a:r>
            <a:r>
              <a:rPr lang="zh-TW" altLang="zh-TW" dirty="0"/>
              <a:t>你只能經過</a:t>
            </a:r>
            <a:r>
              <a:rPr lang="en-US" altLang="zh-TW" dirty="0"/>
              <a:t>2n-1</a:t>
            </a:r>
            <a:r>
              <a:rPr lang="zh-TW" altLang="zh-TW" dirty="0"/>
              <a:t>個格子</a:t>
            </a:r>
            <a:r>
              <a:rPr lang="en-US" altLang="zh-TW" dirty="0"/>
              <a:t>, </a:t>
            </a:r>
            <a:r>
              <a:rPr lang="zh-TW" altLang="zh-TW" dirty="0"/>
              <a:t>也就是說你每次只能選擇向下走或是向右走</a:t>
            </a:r>
            <a:r>
              <a:rPr lang="en-US" altLang="zh-TW" dirty="0"/>
              <a:t>, </a:t>
            </a:r>
            <a:r>
              <a:rPr lang="zh-TW" altLang="zh-TW" dirty="0"/>
              <a:t>以下是一個例子</a:t>
            </a:r>
          </a:p>
          <a:p>
            <a:endParaRPr lang="zh-TW" altLang="en-US" dirty="0"/>
          </a:p>
        </p:txBody>
      </p:sp>
    </p:spTree>
    <p:extLst>
      <p:ext uri="{BB962C8B-B14F-4D97-AF65-F5344CB8AC3E}">
        <p14:creationId xmlns:p14="http://schemas.microsoft.com/office/powerpoint/2010/main" val="34524388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899595" y="1916828"/>
          <a:ext cx="4968549" cy="3888435"/>
        </p:xfrm>
        <a:graphic>
          <a:graphicData uri="http://schemas.openxmlformats.org/drawingml/2006/table">
            <a:tbl>
              <a:tblPr>
                <a:tableStyleId>{5C22544A-7EE6-4342-B048-85BDC9FD1C3A}</a:tableStyleId>
              </a:tblPr>
              <a:tblGrid>
                <a:gridCol w="993048"/>
                <a:gridCol w="994151"/>
                <a:gridCol w="993048"/>
                <a:gridCol w="994151"/>
                <a:gridCol w="994151"/>
              </a:tblGrid>
              <a:tr h="777687">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300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1500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dirty="0">
                          <a:effectLst/>
                        </a:rPr>
                        <a:t>10</a:t>
                      </a:r>
                      <a:endParaRPr lang="zh-TW" sz="2000" kern="100" dirty="0">
                        <a:effectLst/>
                        <a:latin typeface="Times New Roman"/>
                        <a:ea typeface="新細明體"/>
                      </a:endParaRPr>
                    </a:p>
                  </a:txBody>
                  <a:tcPr marL="17780" marR="17780" marT="0" marB="0"/>
                </a:tc>
              </a:tr>
            </a:tbl>
          </a:graphicData>
        </a:graphic>
      </p:graphicFrame>
      <p:sp>
        <p:nvSpPr>
          <p:cNvPr id="5" name="Line 3"/>
          <p:cNvSpPr>
            <a:spLocks noChangeShapeType="1"/>
          </p:cNvSpPr>
          <p:nvPr/>
        </p:nvSpPr>
        <p:spPr bwMode="auto">
          <a:xfrm>
            <a:off x="2992028" y="5589240"/>
            <a:ext cx="2444068"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6" name="Line 2"/>
          <p:cNvSpPr>
            <a:spLocks noChangeShapeType="1"/>
          </p:cNvSpPr>
          <p:nvPr/>
        </p:nvSpPr>
        <p:spPr bwMode="auto">
          <a:xfrm>
            <a:off x="2992028" y="2420888"/>
            <a:ext cx="0" cy="316835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7" name="Line 1"/>
          <p:cNvSpPr>
            <a:spLocks noChangeShapeType="1"/>
          </p:cNvSpPr>
          <p:nvPr/>
        </p:nvSpPr>
        <p:spPr bwMode="auto">
          <a:xfrm>
            <a:off x="1158037" y="2420888"/>
            <a:ext cx="1833991"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8" name="文字方塊 7"/>
          <p:cNvSpPr txBox="1"/>
          <p:nvPr/>
        </p:nvSpPr>
        <p:spPr>
          <a:xfrm>
            <a:off x="683568" y="307847"/>
            <a:ext cx="8195276" cy="1938992"/>
          </a:xfrm>
          <a:prstGeom prst="rect">
            <a:avLst/>
          </a:prstGeom>
          <a:noFill/>
        </p:spPr>
        <p:txBody>
          <a:bodyPr wrap="square" rtlCol="0">
            <a:spAutoFit/>
          </a:bodyPr>
          <a:lstStyle/>
          <a:p>
            <a:r>
              <a:rPr lang="zh-TW" altLang="zh-TW" sz="2000" dirty="0"/>
              <a:t>在這個例子中</a:t>
            </a:r>
            <a:r>
              <a:rPr lang="en-US" altLang="zh-TW" sz="2000" dirty="0"/>
              <a:t>, n=5, </a:t>
            </a:r>
            <a:r>
              <a:rPr lang="zh-TW" altLang="zh-TW" sz="2000" dirty="0"/>
              <a:t>最佳的路線是如圖所示</a:t>
            </a:r>
            <a:r>
              <a:rPr lang="en-US" altLang="zh-TW" sz="2000" dirty="0"/>
              <a:t>, </a:t>
            </a:r>
            <a:r>
              <a:rPr lang="zh-TW" altLang="zh-TW" sz="2000" dirty="0"/>
              <a:t>而可以取得的最大寶物價值總和為</a:t>
            </a:r>
          </a:p>
          <a:p>
            <a:r>
              <a:rPr lang="en-US" altLang="zh-TW" sz="2000" dirty="0"/>
              <a:t>0+0+1000+100+200+50+1500+1000+10=3860, </a:t>
            </a:r>
            <a:endParaRPr lang="zh-TW" altLang="zh-TW" sz="2000" dirty="0"/>
          </a:p>
          <a:p>
            <a:r>
              <a:rPr lang="zh-TW" altLang="zh-TW" sz="2000" dirty="0"/>
              <a:t>其他的路線所取得的價值都比較小</a:t>
            </a:r>
            <a:r>
              <a:rPr lang="en-US" altLang="zh-TW" sz="2000" dirty="0"/>
              <a:t>, </a:t>
            </a:r>
            <a:r>
              <a:rPr lang="zh-TW" altLang="zh-TW" sz="2000" dirty="0"/>
              <a:t>例如向右走到底再向下走到底的路線所能取的的價值為</a:t>
            </a:r>
            <a:r>
              <a:rPr lang="en-US" altLang="zh-TW" sz="2000" dirty="0"/>
              <a:t>3210</a:t>
            </a:r>
            <a:endParaRPr lang="zh-TW" altLang="zh-TW" sz="2000" dirty="0"/>
          </a:p>
          <a:p>
            <a:endParaRPr lang="zh-TW" altLang="en-US" sz="2000" dirty="0"/>
          </a:p>
        </p:txBody>
      </p:sp>
    </p:spTree>
    <p:extLst>
      <p:ext uri="{BB962C8B-B14F-4D97-AF65-F5344CB8AC3E}">
        <p14:creationId xmlns:p14="http://schemas.microsoft.com/office/powerpoint/2010/main" val="38662429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analysis</a:t>
            </a:r>
            <a:r>
              <a:rPr lang="en-US" altLang="zh-TW" dirty="0" smtClean="0"/>
              <a:t>:</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zh-TW" dirty="0" smtClean="0"/>
              <a:t>假設</a:t>
            </a:r>
            <a:r>
              <a:rPr lang="zh-TW" altLang="zh-TW" dirty="0"/>
              <a:t>左上方的格子是</a:t>
            </a:r>
            <a:r>
              <a:rPr lang="en-US" altLang="zh-TW" dirty="0"/>
              <a:t>map[1][1]</a:t>
            </a:r>
            <a:r>
              <a:rPr lang="zh-TW" altLang="zh-TW" dirty="0"/>
              <a:t>右下方是</a:t>
            </a:r>
            <a:r>
              <a:rPr lang="en-US" altLang="zh-TW" dirty="0"/>
              <a:t>map[n][n],</a:t>
            </a:r>
            <a:endParaRPr lang="zh-TW" altLang="zh-TW" dirty="0"/>
          </a:p>
          <a:p>
            <a:r>
              <a:rPr lang="zh-TW" altLang="zh-TW" dirty="0"/>
              <a:t>若</a:t>
            </a:r>
            <a:r>
              <a:rPr lang="en-US" altLang="zh-TW" dirty="0"/>
              <a:t>opt[</a:t>
            </a:r>
            <a:r>
              <a:rPr lang="en-US" altLang="zh-TW" dirty="0" err="1"/>
              <a:t>i</a:t>
            </a:r>
            <a:r>
              <a:rPr lang="en-US" altLang="zh-TW" dirty="0"/>
              <a:t>][j]</a:t>
            </a:r>
            <a:r>
              <a:rPr lang="zh-TW" altLang="zh-TW" dirty="0"/>
              <a:t>是從</a:t>
            </a:r>
            <a:r>
              <a:rPr lang="en-US" altLang="zh-TW" dirty="0"/>
              <a:t>(1,1)</a:t>
            </a:r>
            <a:r>
              <a:rPr lang="zh-TW" altLang="zh-TW" dirty="0"/>
              <a:t>走到</a:t>
            </a:r>
            <a:r>
              <a:rPr lang="en-US" altLang="zh-TW" dirty="0"/>
              <a:t>(</a:t>
            </a:r>
            <a:r>
              <a:rPr lang="en-US" altLang="zh-TW" dirty="0" err="1"/>
              <a:t>i,j</a:t>
            </a:r>
            <a:r>
              <a:rPr lang="en-US" altLang="zh-TW" dirty="0"/>
              <a:t>)</a:t>
            </a:r>
            <a:r>
              <a:rPr lang="zh-TW" altLang="zh-TW" dirty="0"/>
              <a:t>的最大值</a:t>
            </a:r>
            <a:r>
              <a:rPr lang="en-US" altLang="zh-TW" dirty="0"/>
              <a:t>(</a:t>
            </a:r>
            <a:r>
              <a:rPr lang="zh-TW" altLang="zh-TW" dirty="0"/>
              <a:t>最佳解</a:t>
            </a:r>
            <a:r>
              <a:rPr lang="en-US" altLang="zh-TW" dirty="0"/>
              <a:t>),</a:t>
            </a:r>
            <a:r>
              <a:rPr lang="zh-TW" altLang="zh-TW" dirty="0"/>
              <a:t>因為只能往右往下走</a:t>
            </a:r>
            <a:r>
              <a:rPr lang="en-US" altLang="zh-TW" dirty="0"/>
              <a:t>, </a:t>
            </a:r>
            <a:endParaRPr lang="zh-TW" altLang="zh-TW" dirty="0"/>
          </a:p>
          <a:p>
            <a:r>
              <a:rPr lang="en-US" altLang="zh-TW" dirty="0"/>
              <a:t>opt[</a:t>
            </a:r>
            <a:r>
              <a:rPr lang="en-US" altLang="zh-TW" dirty="0" err="1"/>
              <a:t>i,j</a:t>
            </a:r>
            <a:r>
              <a:rPr lang="en-US" altLang="zh-TW" dirty="0"/>
              <a:t>]=max{opt[i,j-1],opt[i-1,j]}+map[</a:t>
            </a:r>
            <a:r>
              <a:rPr lang="en-US" altLang="zh-TW" dirty="0" err="1"/>
              <a:t>i,j</a:t>
            </a:r>
            <a:r>
              <a:rPr lang="en-US" altLang="zh-TW" dirty="0"/>
              <a:t>], </a:t>
            </a:r>
            <a:endParaRPr lang="zh-TW" altLang="zh-TW" dirty="0"/>
          </a:p>
          <a:p>
            <a:r>
              <a:rPr lang="en-US" altLang="zh-TW" dirty="0"/>
              <a:t>let opt[</a:t>
            </a:r>
            <a:r>
              <a:rPr lang="en-US" altLang="zh-TW" dirty="0" err="1"/>
              <a:t>i,j</a:t>
            </a:r>
            <a:r>
              <a:rPr lang="en-US" altLang="zh-TW" dirty="0"/>
              <a:t>]=0 for </a:t>
            </a:r>
            <a:r>
              <a:rPr lang="en-US" altLang="zh-TW" dirty="0" err="1"/>
              <a:t>i</a:t>
            </a:r>
            <a:r>
              <a:rPr lang="en-US" altLang="zh-TW" dirty="0"/>
              <a:t>=0 or j=0 initially.</a:t>
            </a:r>
            <a:endParaRPr lang="zh-TW" altLang="zh-TW" dirty="0"/>
          </a:p>
          <a:p>
            <a:r>
              <a:rPr lang="zh-TW" altLang="zh-TW" dirty="0"/>
              <a:t>而</a:t>
            </a:r>
            <a:r>
              <a:rPr lang="en-US" altLang="zh-TW" dirty="0"/>
              <a:t>opt[n][n]</a:t>
            </a:r>
            <a:r>
              <a:rPr lang="zh-TW" altLang="zh-TW" dirty="0"/>
              <a:t>即為最佳解</a:t>
            </a:r>
          </a:p>
          <a:p>
            <a:r>
              <a:rPr lang="en-US" altLang="zh-TW" dirty="0"/>
              <a:t>(</a:t>
            </a:r>
            <a:r>
              <a:rPr lang="zh-TW" altLang="zh-TW" dirty="0"/>
              <a:t>將問題拆解成較小的問題</a:t>
            </a:r>
            <a:r>
              <a:rPr lang="en-US" altLang="zh-TW" dirty="0" err="1"/>
              <a:t>subproblem</a:t>
            </a:r>
            <a:r>
              <a:rPr lang="en-US" altLang="zh-TW" dirty="0" smtClean="0"/>
              <a:t>)</a:t>
            </a:r>
            <a:endParaRPr lang="zh-TW" altLang="zh-TW" dirty="0"/>
          </a:p>
          <a:p>
            <a:r>
              <a:rPr lang="zh-TW" altLang="zh-TW" dirty="0"/>
              <a:t>觀察此式等號右方都在等號左方的左邊或上邊</a:t>
            </a:r>
            <a:r>
              <a:rPr lang="en-US" altLang="zh-TW" dirty="0"/>
              <a:t>(</a:t>
            </a:r>
            <a:r>
              <a:rPr lang="en-US" altLang="zh-TW" dirty="0" err="1"/>
              <a:t>i</a:t>
            </a:r>
            <a:r>
              <a:rPr lang="zh-TW" altLang="zh-TW" dirty="0"/>
              <a:t>較小或</a:t>
            </a:r>
            <a:r>
              <a:rPr lang="en-US" altLang="zh-TW" dirty="0"/>
              <a:t>j</a:t>
            </a:r>
            <a:r>
              <a:rPr lang="zh-TW" altLang="zh-TW" dirty="0"/>
              <a:t>較小</a:t>
            </a:r>
            <a:r>
              <a:rPr lang="en-US" altLang="zh-TW" dirty="0"/>
              <a:t>), </a:t>
            </a:r>
            <a:r>
              <a:rPr lang="zh-TW" altLang="zh-TW" dirty="0"/>
              <a:t>因此</a:t>
            </a:r>
            <a:r>
              <a:rPr lang="en-US" altLang="zh-TW" dirty="0"/>
              <a:t>row-by-row, column-by-column</a:t>
            </a:r>
            <a:r>
              <a:rPr lang="zh-TW" altLang="zh-TW" dirty="0"/>
              <a:t>計算就不需要</a:t>
            </a:r>
            <a:r>
              <a:rPr lang="en-US" altLang="zh-TW" dirty="0"/>
              <a:t>recursion</a:t>
            </a:r>
            <a:endParaRPr lang="zh-TW" altLang="zh-TW" dirty="0"/>
          </a:p>
          <a:p>
            <a:pPr lvl="0"/>
            <a:r>
              <a:rPr lang="en-US" altLang="zh-TW" dirty="0"/>
              <a:t>DP work</a:t>
            </a:r>
            <a:endParaRPr lang="zh-TW" altLang="zh-TW" dirty="0"/>
          </a:p>
          <a:p>
            <a:r>
              <a:rPr lang="zh-TW" altLang="zh-TW" dirty="0"/>
              <a:t>註</a:t>
            </a:r>
            <a:r>
              <a:rPr lang="en-US" altLang="zh-TW" dirty="0"/>
              <a:t>: (</a:t>
            </a:r>
            <a:r>
              <a:rPr lang="zh-TW" altLang="zh-TW" dirty="0"/>
              <a:t>進階說明</a:t>
            </a:r>
            <a:r>
              <a:rPr lang="en-US" altLang="zh-TW" dirty="0"/>
              <a:t>)</a:t>
            </a:r>
            <a:r>
              <a:rPr lang="zh-TW" altLang="zh-TW" dirty="0"/>
              <a:t>此題也可以看成</a:t>
            </a:r>
            <a:r>
              <a:rPr lang="en-US" altLang="zh-TW" dirty="0"/>
              <a:t>path problem, longest path</a:t>
            </a:r>
            <a:r>
              <a:rPr lang="zh-TW" altLang="zh-TW" dirty="0"/>
              <a:t>在</a:t>
            </a:r>
            <a:r>
              <a:rPr lang="en-US" altLang="zh-TW" dirty="0"/>
              <a:t>general graph </a:t>
            </a:r>
            <a:r>
              <a:rPr lang="zh-TW" altLang="zh-TW" dirty="0"/>
              <a:t>是</a:t>
            </a:r>
            <a:r>
              <a:rPr lang="en-US" altLang="zh-TW" dirty="0"/>
              <a:t>NPC, </a:t>
            </a:r>
            <a:r>
              <a:rPr lang="zh-TW" altLang="zh-TW" dirty="0"/>
              <a:t>但此圖是</a:t>
            </a:r>
            <a:r>
              <a:rPr lang="en-US" altLang="zh-TW" dirty="0"/>
              <a:t>dag, </a:t>
            </a:r>
            <a:r>
              <a:rPr lang="zh-TW" altLang="zh-TW" dirty="0"/>
              <a:t>求</a:t>
            </a:r>
            <a:r>
              <a:rPr lang="en-US" altLang="zh-TW" dirty="0"/>
              <a:t>longest path</a:t>
            </a:r>
            <a:r>
              <a:rPr lang="zh-TW" altLang="zh-TW" dirty="0"/>
              <a:t>和</a:t>
            </a:r>
            <a:r>
              <a:rPr lang="en-US" altLang="zh-TW" dirty="0"/>
              <a:t>shortest path</a:t>
            </a:r>
            <a:r>
              <a:rPr lang="zh-TW" altLang="zh-TW" dirty="0"/>
              <a:t>可以用相同方法</a:t>
            </a:r>
            <a:r>
              <a:rPr lang="en-US" altLang="zh-TW" dirty="0"/>
              <a:t>, </a:t>
            </a:r>
            <a:r>
              <a:rPr lang="zh-TW" altLang="zh-TW" dirty="0"/>
              <a:t>以</a:t>
            </a:r>
            <a:r>
              <a:rPr lang="en-US" altLang="zh-TW" dirty="0"/>
              <a:t>topological order</a:t>
            </a:r>
            <a:r>
              <a:rPr lang="zh-TW" altLang="zh-TW" dirty="0"/>
              <a:t>順序求即可</a:t>
            </a:r>
            <a:r>
              <a:rPr lang="en-US" altLang="zh-TW" dirty="0"/>
              <a:t>, </a:t>
            </a:r>
            <a:r>
              <a:rPr lang="zh-TW" altLang="zh-TW" dirty="0"/>
              <a:t>前述的順序即是此特殊圖的</a:t>
            </a:r>
            <a:r>
              <a:rPr lang="en-US" altLang="zh-TW" dirty="0"/>
              <a:t>topological order.</a:t>
            </a:r>
            <a:endParaRPr lang="zh-TW" altLang="zh-TW" dirty="0"/>
          </a:p>
          <a:p>
            <a:endParaRPr lang="zh-TW" altLang="en-US" dirty="0"/>
          </a:p>
        </p:txBody>
      </p:sp>
    </p:spTree>
    <p:extLst>
      <p:ext uri="{BB962C8B-B14F-4D97-AF65-F5344CB8AC3E}">
        <p14:creationId xmlns:p14="http://schemas.microsoft.com/office/powerpoint/2010/main" val="156246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a03: Cycle length in decimal </a:t>
            </a:r>
            <a:r>
              <a:rPr lang="en-US" altLang="zh-TW" dirty="0" smtClean="0"/>
              <a:t>expansion</a:t>
            </a:r>
            <a:br>
              <a:rPr lang="en-US" altLang="zh-TW" dirty="0" smtClean="0"/>
            </a:br>
            <a:r>
              <a:rPr lang="en-US" altLang="zh-TW" dirty="0" smtClean="0"/>
              <a:t>-simulation</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模擬人做</a:t>
            </a:r>
            <a:r>
              <a:rPr lang="zh-TW" altLang="en-US" dirty="0" smtClean="0"/>
              <a:t>除法，尋找第一次相同餘數出現，求出循環節長度</a:t>
            </a:r>
            <a:endParaRPr lang="en-US" altLang="zh-TW" dirty="0" smtClean="0"/>
          </a:p>
          <a:p>
            <a:r>
              <a:rPr lang="zh-TW" altLang="en-US" dirty="0"/>
              <a:t>如何找到相同</a:t>
            </a:r>
            <a:r>
              <a:rPr lang="zh-TW" altLang="en-US" dirty="0" smtClean="0"/>
              <a:t>餘數</a:t>
            </a:r>
            <a:r>
              <a:rPr lang="en-US" altLang="zh-TW" dirty="0" smtClean="0"/>
              <a:t>:</a:t>
            </a:r>
            <a:r>
              <a:rPr lang="zh-TW" altLang="en-US" dirty="0" smtClean="0"/>
              <a:t> 想法一</a:t>
            </a:r>
            <a:endParaRPr lang="en-US" altLang="zh-TW" dirty="0" smtClean="0"/>
          </a:p>
          <a:p>
            <a:pPr lvl="1"/>
            <a:r>
              <a:rPr lang="en-US" altLang="zh-TW" dirty="0"/>
              <a:t> for (</a:t>
            </a:r>
            <a:r>
              <a:rPr lang="en-US" altLang="zh-TW" dirty="0" err="1"/>
              <a:t>i</a:t>
            </a:r>
            <a:r>
              <a:rPr lang="en-US" altLang="zh-TW" dirty="0"/>
              <a:t>=0;i&lt;</a:t>
            </a:r>
            <a:r>
              <a:rPr lang="en-US" altLang="zh-TW" dirty="0" err="1"/>
              <a:t>m;i</a:t>
            </a:r>
            <a:r>
              <a:rPr lang="en-US" altLang="zh-TW" dirty="0"/>
              <a:t>++) book[</a:t>
            </a:r>
            <a:r>
              <a:rPr lang="en-US" altLang="zh-TW" dirty="0" err="1"/>
              <a:t>i</a:t>
            </a:r>
            <a:r>
              <a:rPr lang="en-US" altLang="zh-TW" dirty="0"/>
              <a:t>]=0</a:t>
            </a:r>
            <a:r>
              <a:rPr lang="en-US" altLang="zh-TW" dirty="0" smtClean="0"/>
              <a:t>;</a:t>
            </a:r>
            <a:r>
              <a:rPr lang="zh-TW" altLang="en-US" dirty="0" smtClean="0"/>
              <a:t> </a:t>
            </a:r>
            <a:r>
              <a:rPr lang="en-US" altLang="zh-TW" dirty="0" smtClean="0"/>
              <a:t>//</a:t>
            </a:r>
            <a:r>
              <a:rPr lang="zh-TW" altLang="en-US" dirty="0" smtClean="0"/>
              <a:t> </a:t>
            </a:r>
            <a:r>
              <a:rPr lang="en-US" altLang="zh-TW" dirty="0" smtClean="0"/>
              <a:t>I</a:t>
            </a:r>
            <a:r>
              <a:rPr lang="zh-TW" altLang="en-US" dirty="0" smtClean="0"/>
              <a:t> 回合出現的餘數</a:t>
            </a:r>
            <a:endParaRPr lang="en-US" altLang="zh-TW" dirty="0"/>
          </a:p>
          <a:p>
            <a:pPr lvl="1"/>
            <a:r>
              <a:rPr lang="en-US" altLang="zh-TW" dirty="0"/>
              <a:t> </a:t>
            </a:r>
            <a:r>
              <a:rPr lang="en-US" altLang="zh-TW" dirty="0" smtClean="0"/>
              <a:t>for </a:t>
            </a:r>
            <a:r>
              <a:rPr lang="en-US" altLang="zh-TW" dirty="0"/>
              <a:t>(</a:t>
            </a:r>
            <a:r>
              <a:rPr lang="en-US" altLang="zh-TW" dirty="0" err="1"/>
              <a:t>i</a:t>
            </a:r>
            <a:r>
              <a:rPr lang="en-US" altLang="zh-TW" dirty="0"/>
              <a:t>=1;;</a:t>
            </a:r>
            <a:r>
              <a:rPr lang="en-US" altLang="zh-TW" dirty="0" err="1"/>
              <a:t>i</a:t>
            </a:r>
            <a:r>
              <a:rPr lang="en-US" altLang="zh-TW" dirty="0"/>
              <a:t>++) {</a:t>
            </a:r>
          </a:p>
          <a:p>
            <a:pPr lvl="1"/>
            <a:r>
              <a:rPr lang="en-US" altLang="zh-TW" dirty="0"/>
              <a:t> </a:t>
            </a:r>
            <a:r>
              <a:rPr lang="en-US" altLang="zh-TW" dirty="0" smtClean="0"/>
              <a:t>        </a:t>
            </a:r>
            <a:r>
              <a:rPr lang="en-US" altLang="zh-TW" dirty="0"/>
              <a:t>for (j=1;j&lt;</a:t>
            </a:r>
            <a:r>
              <a:rPr lang="en-US" altLang="zh-TW" dirty="0" err="1"/>
              <a:t>i;j</a:t>
            </a:r>
            <a:r>
              <a:rPr lang="en-US" altLang="zh-TW" dirty="0"/>
              <a:t>++) if (book[j]==n) break;</a:t>
            </a:r>
          </a:p>
          <a:p>
            <a:pPr lvl="1"/>
            <a:r>
              <a:rPr lang="en-US" altLang="zh-TW" dirty="0"/>
              <a:t> </a:t>
            </a:r>
            <a:r>
              <a:rPr lang="en-US" altLang="zh-TW" dirty="0" smtClean="0"/>
              <a:t>        </a:t>
            </a:r>
            <a:r>
              <a:rPr lang="en-US" altLang="zh-TW" dirty="0"/>
              <a:t>if (j&lt;</a:t>
            </a:r>
            <a:r>
              <a:rPr lang="en-US" altLang="zh-TW" dirty="0" err="1"/>
              <a:t>i</a:t>
            </a:r>
            <a:r>
              <a:rPr lang="en-US" altLang="zh-TW" dirty="0"/>
              <a:t>) break;</a:t>
            </a:r>
          </a:p>
          <a:p>
            <a:pPr lvl="1"/>
            <a:r>
              <a:rPr lang="en-US" altLang="zh-TW" dirty="0"/>
              <a:t> </a:t>
            </a:r>
            <a:r>
              <a:rPr lang="en-US" altLang="zh-TW" dirty="0" smtClean="0"/>
              <a:t>        </a:t>
            </a:r>
            <a:r>
              <a:rPr lang="en-US" altLang="zh-TW" dirty="0"/>
              <a:t>book[</a:t>
            </a:r>
            <a:r>
              <a:rPr lang="en-US" altLang="zh-TW" dirty="0" err="1"/>
              <a:t>i</a:t>
            </a:r>
            <a:r>
              <a:rPr lang="en-US" altLang="zh-TW" dirty="0"/>
              <a:t>]=n;</a:t>
            </a:r>
          </a:p>
          <a:p>
            <a:pPr lvl="1"/>
            <a:r>
              <a:rPr lang="en-US" altLang="zh-TW" dirty="0"/>
              <a:t> </a:t>
            </a:r>
            <a:r>
              <a:rPr lang="en-US" altLang="zh-TW" dirty="0" smtClean="0"/>
              <a:t>        </a:t>
            </a:r>
            <a:r>
              <a:rPr lang="en-US" altLang="zh-TW" dirty="0"/>
              <a:t>n=(n*10)%m;</a:t>
            </a:r>
          </a:p>
          <a:p>
            <a:pPr lvl="1"/>
            <a:r>
              <a:rPr lang="zh-TW" altLang="en-US" dirty="0" smtClean="0"/>
              <a:t> </a:t>
            </a:r>
            <a:r>
              <a:rPr lang="en-US" altLang="zh-TW" dirty="0" smtClean="0"/>
              <a:t>}</a:t>
            </a:r>
            <a:endParaRPr lang="zh-TW" altLang="en-US" dirty="0"/>
          </a:p>
        </p:txBody>
      </p:sp>
    </p:spTree>
    <p:extLst>
      <p:ext uri="{BB962C8B-B14F-4D97-AF65-F5344CB8AC3E}">
        <p14:creationId xmlns:p14="http://schemas.microsoft.com/office/powerpoint/2010/main" val="7448061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404664"/>
            <a:ext cx="8229600" cy="5721499"/>
          </a:xfrm>
        </p:spPr>
        <p:txBody>
          <a:bodyPr>
            <a:normAutofit/>
          </a:bodyPr>
          <a:lstStyle/>
          <a:p>
            <a:r>
              <a:rPr lang="en-US" altLang="zh-TW" dirty="0" err="1" smtClean="0"/>
              <a:t>freopen</a:t>
            </a:r>
            <a:r>
              <a:rPr lang="en-US" altLang="zh-TW" dirty="0"/>
              <a:t>("ccu13b09.in","r",stdin);</a:t>
            </a:r>
          </a:p>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map[</a:t>
            </a:r>
            <a:r>
              <a:rPr lang="en-US" altLang="zh-TW" dirty="0" err="1"/>
              <a:t>i</a:t>
            </a:r>
            <a:r>
              <a:rPr lang="en-US" altLang="zh-TW" dirty="0"/>
              <a:t>][0]=map[0][</a:t>
            </a:r>
            <a:r>
              <a:rPr lang="en-US" altLang="zh-TW" dirty="0" err="1"/>
              <a:t>i</a:t>
            </a:r>
            <a:r>
              <a:rPr lang="en-US" altLang="zh-TW" dirty="0"/>
              <a:t>]=0;</a:t>
            </a:r>
          </a:p>
          <a:p>
            <a:r>
              <a:rPr lang="en-US" altLang="zh-TW" dirty="0" smtClean="0"/>
              <a:t>Input map[</a:t>
            </a:r>
            <a:r>
              <a:rPr lang="en-US" altLang="zh-TW" dirty="0" err="1" smtClean="0"/>
              <a:t>i</a:t>
            </a:r>
            <a:r>
              <a:rPr lang="en-US" altLang="zh-TW" dirty="0"/>
              <a:t>][j]);</a:t>
            </a:r>
          </a:p>
          <a:p>
            <a:r>
              <a:rPr lang="en-US" altLang="zh-TW" dirty="0" smtClean="0"/>
              <a:t>for </a:t>
            </a:r>
            <a:r>
              <a:rPr lang="en-US" altLang="zh-TW" dirty="0"/>
              <a:t>(</a:t>
            </a:r>
            <a:r>
              <a:rPr lang="en-US" altLang="zh-TW" dirty="0" err="1"/>
              <a:t>i</a:t>
            </a:r>
            <a:r>
              <a:rPr lang="en-US" altLang="zh-TW" dirty="0"/>
              <a:t>=1;i&lt;=</a:t>
            </a:r>
            <a:r>
              <a:rPr lang="en-US" altLang="zh-TW" dirty="0" err="1"/>
              <a:t>n;i</a:t>
            </a:r>
            <a:r>
              <a:rPr lang="en-US" altLang="zh-TW" dirty="0"/>
              <a:t>++) for (j=1;j&lt;=</a:t>
            </a:r>
            <a:r>
              <a:rPr lang="en-US" altLang="zh-TW" dirty="0" err="1"/>
              <a:t>n;j</a:t>
            </a:r>
            <a:r>
              <a:rPr lang="en-US" altLang="zh-TW" dirty="0"/>
              <a:t>++) </a:t>
            </a:r>
            <a:r>
              <a:rPr lang="en-US" altLang="zh-TW" dirty="0" smtClean="0"/>
              <a:t>{</a:t>
            </a:r>
            <a:br>
              <a:rPr lang="en-US" altLang="zh-TW" dirty="0" smtClean="0"/>
            </a:br>
            <a:r>
              <a:rPr lang="en-US" altLang="zh-TW" dirty="0" smtClean="0"/>
              <a:t>// row by row, column by column</a:t>
            </a:r>
            <a:endParaRPr lang="en-US" altLang="zh-TW" dirty="0"/>
          </a:p>
          <a:p>
            <a:r>
              <a:rPr lang="en-US" altLang="zh-TW" dirty="0"/>
              <a:t>            </a:t>
            </a:r>
            <a:r>
              <a:rPr lang="en-US" altLang="zh-TW" dirty="0" smtClean="0"/>
              <a:t>compute map[</a:t>
            </a:r>
            <a:r>
              <a:rPr lang="en-US" altLang="zh-TW" dirty="0" err="1" smtClean="0"/>
              <a:t>i</a:t>
            </a:r>
            <a:r>
              <a:rPr lang="en-US" altLang="zh-TW" dirty="0" smtClean="0"/>
              <a:t>][j]</a:t>
            </a:r>
            <a:endParaRPr lang="en-US" altLang="zh-TW" dirty="0"/>
          </a:p>
          <a:p>
            <a:r>
              <a:rPr lang="en-US" altLang="zh-TW" dirty="0" smtClean="0"/>
              <a:t>}</a:t>
            </a:r>
            <a:endParaRPr lang="en-US" altLang="zh-TW" dirty="0"/>
          </a:p>
          <a:p>
            <a:r>
              <a:rPr lang="en-US" altLang="zh-TW" dirty="0" err="1" smtClean="0"/>
              <a:t>printf</a:t>
            </a:r>
            <a:r>
              <a:rPr lang="en-US" altLang="zh-TW" dirty="0"/>
              <a:t>("%u\</a:t>
            </a:r>
            <a:r>
              <a:rPr lang="en-US" altLang="zh-TW" dirty="0" err="1"/>
              <a:t>n",map</a:t>
            </a:r>
            <a:r>
              <a:rPr lang="en-US" altLang="zh-TW" dirty="0"/>
              <a:t>[n][n</a:t>
            </a:r>
            <a:r>
              <a:rPr lang="en-US" altLang="zh-TW" dirty="0" smtClean="0"/>
              <a:t>]); //here is the </a:t>
            </a:r>
            <a:r>
              <a:rPr lang="en-US" altLang="zh-TW" dirty="0" err="1" smtClean="0"/>
              <a:t>ans</a:t>
            </a:r>
            <a:endParaRPr lang="en-US" altLang="zh-TW" dirty="0"/>
          </a:p>
          <a:p>
            <a:endParaRPr lang="zh-TW" altLang="en-US" dirty="0"/>
          </a:p>
        </p:txBody>
      </p:sp>
    </p:spTree>
    <p:extLst>
      <p:ext uri="{BB962C8B-B14F-4D97-AF65-F5344CB8AC3E}">
        <p14:creationId xmlns:p14="http://schemas.microsoft.com/office/powerpoint/2010/main" val="30464419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b10, </a:t>
            </a:r>
            <a:r>
              <a:rPr lang="pl-PL" altLang="zh-TW" dirty="0" smtClean="0"/>
              <a:t>sum-of-subset</a:t>
            </a:r>
            <a:r>
              <a:rPr lang="en-US" altLang="zh-TW" dirty="0" smtClean="0"/>
              <a:t/>
            </a:r>
            <a:br>
              <a:rPr lang="en-US" altLang="zh-TW" dirty="0" smtClean="0"/>
            </a:br>
            <a:r>
              <a:rPr lang="en-US" altLang="zh-TW" dirty="0" smtClean="0"/>
              <a:t>DP pseudo-polynomial</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zh-TW" dirty="0"/>
              <a:t>假設有一個天平以及</a:t>
            </a:r>
            <a:r>
              <a:rPr lang="en-US" altLang="zh-TW" dirty="0"/>
              <a:t>n</a:t>
            </a:r>
            <a:r>
              <a:rPr lang="zh-TW" altLang="zh-TW" dirty="0"/>
              <a:t>個已知重量的法碼，法碼的重量都是某些正整數但未必不相同，本題要你寫一程式判斷哪些重量是可以由某一組法碼正確秤出重量的。在此，我們假設法碼只可以放在天平的同一邊，不可分在兩側放置，也就是說，該物體的重量一定要恰好等於某些法碼重量之和才算可以正確的測定。例如有兩個法碼重量分別是</a:t>
            </a:r>
            <a:r>
              <a:rPr lang="en-US" altLang="zh-TW" dirty="0"/>
              <a:t>3</a:t>
            </a:r>
            <a:r>
              <a:rPr lang="zh-TW" altLang="zh-TW" dirty="0"/>
              <a:t>和</a:t>
            </a:r>
            <a:r>
              <a:rPr lang="en-US" altLang="zh-TW" dirty="0"/>
              <a:t>5</a:t>
            </a:r>
            <a:r>
              <a:rPr lang="zh-TW" altLang="zh-TW" dirty="0"/>
              <a:t>，那麼其可以正確秤重的物體重量只有</a:t>
            </a:r>
            <a:r>
              <a:rPr lang="en-US" altLang="zh-TW" dirty="0"/>
              <a:t>3</a:t>
            </a:r>
            <a:r>
              <a:rPr lang="zh-TW" altLang="zh-TW" dirty="0"/>
              <a:t>、</a:t>
            </a:r>
            <a:r>
              <a:rPr lang="en-US" altLang="zh-TW" dirty="0"/>
              <a:t>5</a:t>
            </a:r>
            <a:r>
              <a:rPr lang="zh-TW" altLang="zh-TW" dirty="0"/>
              <a:t>、</a:t>
            </a:r>
            <a:r>
              <a:rPr lang="en-US" altLang="zh-TW" dirty="0"/>
              <a:t>8</a:t>
            </a:r>
            <a:r>
              <a:rPr lang="zh-TW" altLang="zh-TW" dirty="0"/>
              <a:t>，物體重量</a:t>
            </a:r>
            <a:r>
              <a:rPr lang="en-US" altLang="zh-TW" dirty="0"/>
              <a:t>2</a:t>
            </a:r>
            <a:r>
              <a:rPr lang="zh-TW" altLang="zh-TW" dirty="0"/>
              <a:t>（將法碼掛兩邊）和物體重量</a:t>
            </a:r>
            <a:r>
              <a:rPr lang="en-US" altLang="zh-TW" dirty="0"/>
              <a:t>4</a:t>
            </a:r>
            <a:r>
              <a:rPr lang="zh-TW" altLang="zh-TW" dirty="0"/>
              <a:t>（夾在兩個可測重量之間）都不算可以正確秤重。</a:t>
            </a:r>
          </a:p>
          <a:p>
            <a:endParaRPr lang="zh-TW" altLang="en-US" dirty="0"/>
          </a:p>
        </p:txBody>
      </p:sp>
    </p:spTree>
    <p:extLst>
      <p:ext uri="{BB962C8B-B14F-4D97-AF65-F5344CB8AC3E}">
        <p14:creationId xmlns:p14="http://schemas.microsoft.com/office/powerpoint/2010/main" val="6746905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zh-TW" altLang="zh-TW" dirty="0"/>
              <a:t>本題是</a:t>
            </a:r>
            <a:r>
              <a:rPr lang="en-US" altLang="zh-TW" dirty="0"/>
              <a:t>sum-of-subset</a:t>
            </a:r>
            <a:r>
              <a:rPr lang="zh-TW" altLang="zh-TW" dirty="0"/>
              <a:t>問題</a:t>
            </a:r>
            <a:r>
              <a:rPr lang="en-US" altLang="zh-TW" dirty="0"/>
              <a:t>, </a:t>
            </a:r>
            <a:r>
              <a:rPr lang="zh-TW" altLang="zh-TW" dirty="0"/>
              <a:t>是</a:t>
            </a:r>
            <a:r>
              <a:rPr lang="en-US" altLang="zh-TW" dirty="0"/>
              <a:t>0/1-knapsack</a:t>
            </a:r>
            <a:r>
              <a:rPr lang="zh-TW" altLang="zh-TW" dirty="0"/>
              <a:t>的簡化版</a:t>
            </a:r>
            <a:r>
              <a:rPr lang="en-US" altLang="zh-TW" dirty="0"/>
              <a:t>, in general NPC, </a:t>
            </a:r>
            <a:r>
              <a:rPr lang="zh-TW" altLang="zh-TW" dirty="0"/>
              <a:t>但有所謂</a:t>
            </a:r>
            <a:r>
              <a:rPr lang="en-US" altLang="zh-TW" dirty="0"/>
              <a:t>pseudo-polynomial</a:t>
            </a:r>
            <a:r>
              <a:rPr lang="zh-TW" altLang="zh-TW" dirty="0"/>
              <a:t>的</a:t>
            </a:r>
            <a:r>
              <a:rPr lang="en-US" altLang="zh-TW" dirty="0"/>
              <a:t>DP</a:t>
            </a:r>
            <a:r>
              <a:rPr lang="zh-TW" altLang="zh-TW" dirty="0"/>
              <a:t>方法可解</a:t>
            </a:r>
            <a:r>
              <a:rPr lang="en-US" altLang="zh-TW" dirty="0"/>
              <a:t>, </a:t>
            </a:r>
            <a:r>
              <a:rPr lang="zh-TW" altLang="zh-TW" dirty="0"/>
              <a:t>當所有的數字都是整數且待測物的重量不大時</a:t>
            </a:r>
            <a:r>
              <a:rPr lang="en-US" altLang="zh-TW" dirty="0"/>
              <a:t>, </a:t>
            </a:r>
            <a:r>
              <a:rPr lang="zh-TW" altLang="zh-TW" dirty="0"/>
              <a:t>可以很有效率的解決</a:t>
            </a:r>
          </a:p>
          <a:p>
            <a:r>
              <a:rPr lang="zh-TW" altLang="zh-TW" dirty="0"/>
              <a:t>方法</a:t>
            </a:r>
            <a:r>
              <a:rPr lang="en-US" altLang="zh-TW" dirty="0"/>
              <a:t>: </a:t>
            </a:r>
            <a:r>
              <a:rPr lang="zh-TW" altLang="zh-TW" dirty="0"/>
              <a:t>用一個</a:t>
            </a:r>
            <a:r>
              <a:rPr lang="en-US" altLang="zh-TW" dirty="0"/>
              <a:t>array a[</a:t>
            </a:r>
            <a:r>
              <a:rPr lang="en-US" altLang="zh-TW" dirty="0" err="1"/>
              <a:t>i</a:t>
            </a:r>
            <a:r>
              <a:rPr lang="en-US" altLang="zh-TW" dirty="0"/>
              <a:t>]</a:t>
            </a:r>
            <a:r>
              <a:rPr lang="zh-TW" altLang="zh-TW" dirty="0"/>
              <a:t>記錄</a:t>
            </a:r>
            <a:r>
              <a:rPr lang="en-US" altLang="zh-TW" dirty="0"/>
              <a:t>a[</a:t>
            </a:r>
            <a:r>
              <a:rPr lang="en-US" altLang="zh-TW" dirty="0" err="1"/>
              <a:t>i</a:t>
            </a:r>
            <a:r>
              <a:rPr lang="en-US" altLang="zh-TW" dirty="0"/>
              <a:t>]</a:t>
            </a:r>
            <a:r>
              <a:rPr lang="zh-TW" altLang="zh-TW" dirty="0"/>
              <a:t>是否有解</a:t>
            </a:r>
            <a:r>
              <a:rPr lang="en-US" altLang="zh-TW" dirty="0"/>
              <a:t>(=1</a:t>
            </a:r>
            <a:r>
              <a:rPr lang="zh-TW" altLang="zh-TW" dirty="0"/>
              <a:t>有</a:t>
            </a:r>
            <a:r>
              <a:rPr lang="en-US" altLang="zh-TW" dirty="0"/>
              <a:t>, =0</a:t>
            </a:r>
            <a:r>
              <a:rPr lang="zh-TW" altLang="zh-TW" dirty="0"/>
              <a:t>無</a:t>
            </a:r>
            <a:r>
              <a:rPr lang="en-US" altLang="zh-TW" dirty="0"/>
              <a:t>). </a:t>
            </a:r>
            <a:endParaRPr lang="zh-TW" altLang="zh-TW" dirty="0"/>
          </a:p>
          <a:p>
            <a:r>
              <a:rPr lang="en-US" altLang="zh-TW" dirty="0"/>
              <a:t>Initially a[</a:t>
            </a:r>
            <a:r>
              <a:rPr lang="en-US" altLang="zh-TW" dirty="0" err="1"/>
              <a:t>i</a:t>
            </a:r>
            <a:r>
              <a:rPr lang="en-US" altLang="zh-TW" dirty="0"/>
              <a:t>]=0 for all </a:t>
            </a:r>
            <a:r>
              <a:rPr lang="en-US" altLang="zh-TW" dirty="0" err="1"/>
              <a:t>i</a:t>
            </a:r>
            <a:r>
              <a:rPr lang="en-US" altLang="zh-TW" dirty="0"/>
              <a:t>.  </a:t>
            </a:r>
            <a:endParaRPr lang="zh-TW" altLang="zh-TW" dirty="0"/>
          </a:p>
          <a:p>
            <a:r>
              <a:rPr lang="zh-TW" altLang="zh-TW" dirty="0"/>
              <a:t>把砝碼一個一個看</a:t>
            </a:r>
            <a:r>
              <a:rPr lang="en-US" altLang="zh-TW" dirty="0"/>
              <a:t>, </a:t>
            </a:r>
            <a:r>
              <a:rPr lang="zh-TW" altLang="en-US" dirty="0"/>
              <a:t>當</a:t>
            </a:r>
            <a:r>
              <a:rPr lang="zh-TW" altLang="zh-TW" dirty="0" smtClean="0"/>
              <a:t>看到重量</a:t>
            </a:r>
            <a:r>
              <a:rPr lang="zh-TW" altLang="en-US" dirty="0" smtClean="0"/>
              <a:t>是</a:t>
            </a:r>
            <a:r>
              <a:rPr lang="en-US" altLang="zh-TW" dirty="0" smtClean="0"/>
              <a:t>k</a:t>
            </a:r>
            <a:r>
              <a:rPr lang="zh-TW" altLang="zh-TW" dirty="0"/>
              <a:t>的時候</a:t>
            </a:r>
            <a:r>
              <a:rPr lang="en-US" altLang="zh-TW" dirty="0"/>
              <a:t>, </a:t>
            </a:r>
            <a:r>
              <a:rPr lang="zh-TW" altLang="zh-TW" dirty="0"/>
              <a:t>如果</a:t>
            </a:r>
            <a:r>
              <a:rPr lang="en-US" altLang="zh-TW" dirty="0"/>
              <a:t>a[</a:t>
            </a:r>
            <a:r>
              <a:rPr lang="en-US" altLang="zh-TW" dirty="0" err="1"/>
              <a:t>i</a:t>
            </a:r>
            <a:r>
              <a:rPr lang="en-US" altLang="zh-TW" dirty="0"/>
              <a:t>]=1</a:t>
            </a:r>
            <a:r>
              <a:rPr lang="zh-TW" altLang="zh-TW" dirty="0"/>
              <a:t>則</a:t>
            </a:r>
            <a:r>
              <a:rPr lang="en-US" altLang="zh-TW" dirty="0"/>
              <a:t>set a[</a:t>
            </a:r>
            <a:r>
              <a:rPr lang="en-US" altLang="zh-TW" dirty="0" err="1"/>
              <a:t>i+k</a:t>
            </a:r>
            <a:r>
              <a:rPr lang="en-US" altLang="zh-TW" dirty="0"/>
              <a:t>]=1.</a:t>
            </a:r>
            <a:endParaRPr lang="zh-TW" altLang="zh-TW" dirty="0"/>
          </a:p>
          <a:p>
            <a:endParaRPr lang="zh-TW" altLang="en-US" dirty="0"/>
          </a:p>
        </p:txBody>
      </p:sp>
    </p:spTree>
    <p:extLst>
      <p:ext uri="{BB962C8B-B14F-4D97-AF65-F5344CB8AC3E}">
        <p14:creationId xmlns:p14="http://schemas.microsoft.com/office/powerpoint/2010/main" val="24938345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5577483"/>
          </a:xfrm>
        </p:spPr>
        <p:txBody>
          <a:bodyPr>
            <a:normAutofit/>
          </a:bodyPr>
          <a:lstStyle/>
          <a:p>
            <a:r>
              <a:rPr lang="zh-TW" altLang="en-US" dirty="0" smtClean="0"/>
              <a:t>       </a:t>
            </a:r>
            <a:r>
              <a:rPr lang="en-US" altLang="zh-TW" dirty="0" smtClean="0"/>
              <a:t>total=0</a:t>
            </a:r>
            <a:r>
              <a:rPr lang="en-US" altLang="zh-TW" dirty="0"/>
              <a:t>; //</a:t>
            </a:r>
            <a:r>
              <a:rPr lang="zh-TW" altLang="zh-TW" dirty="0"/>
              <a:t>記錄目前總重量</a:t>
            </a:r>
          </a:p>
          <a:p>
            <a:r>
              <a:rPr lang="en-US" altLang="zh-TW" dirty="0"/>
              <a:t>	for (</a:t>
            </a:r>
            <a:r>
              <a:rPr lang="en-US" altLang="zh-TW" dirty="0" err="1"/>
              <a:t>i</a:t>
            </a:r>
            <a:r>
              <a:rPr lang="en-US" altLang="zh-TW" dirty="0"/>
              <a:t>=0;i&lt;m1;i++) {</a:t>
            </a:r>
            <a:endParaRPr lang="zh-TW" altLang="zh-TW" dirty="0"/>
          </a:p>
          <a:p>
            <a:r>
              <a:rPr lang="en-US" altLang="zh-TW" dirty="0"/>
              <a:t>		</a:t>
            </a:r>
            <a:r>
              <a:rPr lang="en-US" altLang="zh-TW" dirty="0" err="1"/>
              <a:t>scanf</a:t>
            </a:r>
            <a:r>
              <a:rPr lang="en-US" altLang="zh-TW" dirty="0"/>
              <a:t>("%</a:t>
            </a:r>
            <a:r>
              <a:rPr lang="en-US" altLang="zh-TW" dirty="0" err="1"/>
              <a:t>d",&amp;k</a:t>
            </a:r>
            <a:r>
              <a:rPr lang="en-US" altLang="zh-TW" dirty="0"/>
              <a:t>);</a:t>
            </a:r>
            <a:endParaRPr lang="zh-TW" altLang="zh-TW" dirty="0"/>
          </a:p>
          <a:p>
            <a:r>
              <a:rPr lang="en-US" altLang="zh-TW" dirty="0"/>
              <a:t>		for </a:t>
            </a:r>
            <a:r>
              <a:rPr lang="en-US" altLang="zh-TW" dirty="0">
                <a:solidFill>
                  <a:srgbClr val="FF0000"/>
                </a:solidFill>
              </a:rPr>
              <a:t>(j=total</a:t>
            </a:r>
            <a:r>
              <a:rPr lang="en-US" altLang="zh-TW" dirty="0" smtClean="0">
                <a:solidFill>
                  <a:srgbClr val="FF0000"/>
                </a:solidFill>
              </a:rPr>
              <a:t>;</a:t>
            </a:r>
            <a:r>
              <a:rPr lang="zh-TW" altLang="en-US" dirty="0" smtClean="0">
                <a:solidFill>
                  <a:srgbClr val="FF0000"/>
                </a:solidFill>
              </a:rPr>
              <a:t> </a:t>
            </a:r>
            <a:r>
              <a:rPr lang="en-US" altLang="zh-TW" dirty="0" smtClean="0">
                <a:solidFill>
                  <a:srgbClr val="FF0000"/>
                </a:solidFill>
              </a:rPr>
              <a:t>j</a:t>
            </a:r>
            <a:r>
              <a:rPr lang="en-US" altLang="zh-TW" dirty="0">
                <a:solidFill>
                  <a:srgbClr val="FF0000"/>
                </a:solidFill>
              </a:rPr>
              <a:t>&gt;=0; j-</a:t>
            </a:r>
            <a:r>
              <a:rPr lang="en-US" altLang="zh-TW" dirty="0" smtClean="0">
                <a:solidFill>
                  <a:srgbClr val="FF0000"/>
                </a:solidFill>
              </a:rPr>
              <a:t>-)</a:t>
            </a:r>
            <a:r>
              <a:rPr lang="zh-TW" altLang="en-US" dirty="0" smtClean="0">
                <a:solidFill>
                  <a:srgbClr val="FF0000"/>
                </a:solidFill>
              </a:rPr>
              <a:t> </a:t>
            </a:r>
            <a:r>
              <a:rPr lang="en-US" altLang="zh-TW" dirty="0" smtClean="0"/>
              <a:t>//total</a:t>
            </a:r>
            <a:r>
              <a:rPr lang="zh-TW" altLang="en-US" dirty="0" smtClean="0"/>
              <a:t>的目的</a:t>
            </a:r>
            <a:endParaRPr lang="en-US" altLang="zh-TW" dirty="0" smtClean="0"/>
          </a:p>
          <a:p>
            <a:r>
              <a:rPr lang="en-US" altLang="zh-TW" dirty="0" smtClean="0"/>
              <a:t>//</a:t>
            </a:r>
            <a:r>
              <a:rPr lang="zh-TW" altLang="en-US" dirty="0" smtClean="0"/>
              <a:t>為什麼 </a:t>
            </a:r>
            <a:r>
              <a:rPr lang="en-US" altLang="zh-TW" dirty="0" smtClean="0"/>
              <a:t>j</a:t>
            </a:r>
            <a:r>
              <a:rPr lang="zh-TW" altLang="en-US" dirty="0" smtClean="0"/>
              <a:t> 要由大到小</a:t>
            </a:r>
            <a:r>
              <a:rPr lang="en-US" altLang="zh-TW" dirty="0" smtClean="0"/>
              <a:t>?</a:t>
            </a:r>
            <a:endParaRPr lang="zh-TW" altLang="zh-TW" dirty="0"/>
          </a:p>
          <a:p>
            <a:r>
              <a:rPr lang="en-US" altLang="zh-TW" dirty="0"/>
              <a:t>			if (a[j]) a[</a:t>
            </a:r>
            <a:r>
              <a:rPr lang="en-US" altLang="zh-TW" dirty="0" err="1"/>
              <a:t>j+k</a:t>
            </a:r>
            <a:r>
              <a:rPr lang="en-US" altLang="zh-TW" dirty="0"/>
              <a:t>]=1;</a:t>
            </a:r>
            <a:endParaRPr lang="zh-TW" altLang="zh-TW" dirty="0"/>
          </a:p>
          <a:p>
            <a:r>
              <a:rPr lang="en-US" altLang="zh-TW" dirty="0"/>
              <a:t>		total+=k;</a:t>
            </a:r>
            <a:endParaRPr lang="zh-TW" altLang="zh-TW" dirty="0"/>
          </a:p>
          <a:p>
            <a:r>
              <a:rPr lang="en-US" altLang="zh-TW" dirty="0"/>
              <a:t>	}</a:t>
            </a:r>
            <a:endParaRPr lang="zh-TW" altLang="zh-TW" dirty="0"/>
          </a:p>
          <a:p>
            <a:r>
              <a:rPr lang="en-US" altLang="zh-TW" dirty="0"/>
              <a:t>	</a:t>
            </a:r>
            <a:r>
              <a:rPr lang="en-US" altLang="zh-TW" dirty="0" smtClean="0"/>
              <a:t>//</a:t>
            </a:r>
            <a:r>
              <a:rPr lang="zh-TW" altLang="en-US" dirty="0" smtClean="0"/>
              <a:t>讀入待測物，計算可測的有幾個</a:t>
            </a:r>
            <a:r>
              <a:rPr lang="en-US" altLang="zh-TW" dirty="0"/>
              <a:t> </a:t>
            </a:r>
            <a:endParaRPr lang="zh-TW" altLang="zh-TW" dirty="0"/>
          </a:p>
          <a:p>
            <a:endParaRPr lang="zh-TW" altLang="en-US" dirty="0"/>
          </a:p>
        </p:txBody>
      </p:sp>
    </p:spTree>
    <p:extLst>
      <p:ext uri="{BB962C8B-B14F-4D97-AF65-F5344CB8AC3E}">
        <p14:creationId xmlns:p14="http://schemas.microsoft.com/office/powerpoint/2010/main" val="2155472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B13:</a:t>
            </a:r>
            <a:r>
              <a:rPr lang="en-US" altLang="zh-TW" dirty="0"/>
              <a:t> Hypercube</a:t>
            </a:r>
            <a:r>
              <a:rPr lang="zh-TW" altLang="zh-TW" dirty="0" smtClean="0"/>
              <a:t>路徑</a:t>
            </a:r>
            <a:r>
              <a:rPr lang="en-US" altLang="zh-TW" dirty="0" smtClean="0"/>
              <a:t/>
            </a:r>
            <a:br>
              <a:rPr lang="en-US" altLang="zh-TW" dirty="0" smtClean="0"/>
            </a:br>
            <a:r>
              <a:rPr lang="en-US" altLang="zh-TW" dirty="0" err="1" smtClean="0"/>
              <a:t>Dp</a:t>
            </a:r>
            <a:r>
              <a:rPr lang="en-US" altLang="zh-TW" dirty="0" smtClean="0"/>
              <a:t> [optional]</a:t>
            </a:r>
            <a:endParaRPr lang="zh-TW" altLang="en-US" dirty="0"/>
          </a:p>
        </p:txBody>
      </p:sp>
      <p:sp>
        <p:nvSpPr>
          <p:cNvPr id="3" name="內容版面配置區 2"/>
          <p:cNvSpPr>
            <a:spLocks noGrp="1"/>
          </p:cNvSpPr>
          <p:nvPr>
            <p:ph idx="1"/>
          </p:nvPr>
        </p:nvSpPr>
        <p:spPr/>
        <p:txBody>
          <a:bodyPr/>
          <a:lstStyle/>
          <a:p>
            <a:r>
              <a:rPr lang="zh-TW" altLang="zh-TW" dirty="0"/>
              <a:t>一個維度為</a:t>
            </a:r>
            <a:r>
              <a:rPr lang="en-US" altLang="zh-TW" dirty="0"/>
              <a:t>n</a:t>
            </a:r>
            <a:r>
              <a:rPr lang="zh-TW" altLang="zh-TW" dirty="0"/>
              <a:t>的</a:t>
            </a:r>
            <a:r>
              <a:rPr lang="en-US" altLang="zh-TW" dirty="0"/>
              <a:t>hypercube</a:t>
            </a:r>
            <a:r>
              <a:rPr lang="zh-TW" altLang="zh-TW" dirty="0"/>
              <a:t>是由</a:t>
            </a:r>
            <a:r>
              <a:rPr lang="en-US" altLang="zh-TW" dirty="0"/>
              <a:t>2</a:t>
            </a:r>
            <a:r>
              <a:rPr lang="en-US" altLang="zh-TW" baseline="30000" dirty="0"/>
              <a:t>n</a:t>
            </a:r>
            <a:r>
              <a:rPr lang="zh-TW" altLang="zh-TW" dirty="0"/>
              <a:t>個節點組成的網路，每個節點被賦予唯一一個介於</a:t>
            </a:r>
            <a:r>
              <a:rPr lang="en-US" altLang="zh-TW" dirty="0"/>
              <a:t>0~2</a:t>
            </a:r>
            <a:r>
              <a:rPr lang="en-US" altLang="zh-TW" baseline="30000" dirty="0"/>
              <a:t>n</a:t>
            </a:r>
            <a:r>
              <a:rPr lang="en-US" altLang="zh-TW" dirty="0"/>
              <a:t>-1</a:t>
            </a:r>
            <a:r>
              <a:rPr lang="zh-TW" altLang="zh-TW" dirty="0"/>
              <a:t>的編號，對於任兩個節點</a:t>
            </a:r>
            <a:r>
              <a:rPr lang="en-US" altLang="zh-TW" dirty="0" err="1"/>
              <a:t>i</a:t>
            </a:r>
            <a:r>
              <a:rPr lang="zh-TW" altLang="zh-TW" dirty="0"/>
              <a:t>與</a:t>
            </a:r>
            <a:r>
              <a:rPr lang="en-US" altLang="zh-TW" dirty="0"/>
              <a:t>j</a:t>
            </a:r>
            <a:r>
              <a:rPr lang="zh-TW" altLang="zh-TW" dirty="0"/>
              <a:t>，他們之間會有邊相連若且惟若</a:t>
            </a:r>
            <a:r>
              <a:rPr lang="en-US" altLang="zh-TW" dirty="0" err="1"/>
              <a:t>i</a:t>
            </a:r>
            <a:r>
              <a:rPr lang="zh-TW" altLang="zh-TW" dirty="0"/>
              <a:t>與</a:t>
            </a:r>
            <a:r>
              <a:rPr lang="en-US" altLang="zh-TW" dirty="0"/>
              <a:t>j</a:t>
            </a:r>
            <a:r>
              <a:rPr lang="zh-TW" altLang="zh-TW" dirty="0"/>
              <a:t>的二進位編碼恰好相差一個位元，我們對於每個節點</a:t>
            </a:r>
            <a:r>
              <a:rPr lang="en-US" altLang="zh-TW" dirty="0" err="1"/>
              <a:t>i</a:t>
            </a:r>
            <a:r>
              <a:rPr lang="zh-TW" altLang="zh-TW" dirty="0"/>
              <a:t>給予一個正整數的權重</a:t>
            </a:r>
            <a:r>
              <a:rPr lang="en-US" altLang="zh-TW" dirty="0"/>
              <a:t>w(</a:t>
            </a:r>
            <a:r>
              <a:rPr lang="en-US" altLang="zh-TW" dirty="0" err="1"/>
              <a:t>i</a:t>
            </a:r>
            <a:r>
              <a:rPr lang="en-US" altLang="zh-TW" dirty="0"/>
              <a:t>)</a:t>
            </a:r>
            <a:r>
              <a:rPr lang="zh-TW" altLang="zh-TW" dirty="0"/>
              <a:t>，在本題中，請找出編號</a:t>
            </a:r>
            <a:r>
              <a:rPr lang="en-US" altLang="zh-TW" dirty="0"/>
              <a:t>0</a:t>
            </a:r>
            <a:r>
              <a:rPr lang="zh-TW" altLang="zh-TW" dirty="0"/>
              <a:t>到編號</a:t>
            </a:r>
            <a:r>
              <a:rPr lang="en-US" altLang="zh-TW" dirty="0"/>
              <a:t>2</a:t>
            </a:r>
            <a:r>
              <a:rPr lang="en-US" altLang="zh-TW" baseline="30000" dirty="0"/>
              <a:t>n</a:t>
            </a:r>
            <a:r>
              <a:rPr lang="en-US" altLang="zh-TW" dirty="0"/>
              <a:t>-1</a:t>
            </a:r>
            <a:r>
              <a:rPr lang="zh-TW" altLang="zh-TW" dirty="0"/>
              <a:t>的一條短路徑，使得該路徑所經過的結點權重總合</a:t>
            </a:r>
            <a:r>
              <a:rPr lang="en-US" altLang="zh-TW" dirty="0"/>
              <a:t>(</a:t>
            </a:r>
            <a:r>
              <a:rPr lang="zh-TW" altLang="zh-TW" dirty="0"/>
              <a:t>包含</a:t>
            </a:r>
            <a:r>
              <a:rPr lang="en-US" altLang="zh-TW" dirty="0"/>
              <a:t>s</a:t>
            </a:r>
            <a:r>
              <a:rPr lang="zh-TW" altLang="zh-TW" dirty="0"/>
              <a:t>與</a:t>
            </a:r>
            <a:r>
              <a:rPr lang="en-US" altLang="zh-TW" dirty="0"/>
              <a:t>t)</a:t>
            </a:r>
            <a:r>
              <a:rPr lang="zh-TW" altLang="zh-TW" dirty="0"/>
              <a:t>為最大。</a:t>
            </a:r>
            <a:endParaRPr lang="zh-TW" altLang="en-US" dirty="0"/>
          </a:p>
        </p:txBody>
      </p:sp>
    </p:spTree>
    <p:extLst>
      <p:ext uri="{BB962C8B-B14F-4D97-AF65-F5344CB8AC3E}">
        <p14:creationId xmlns:p14="http://schemas.microsoft.com/office/powerpoint/2010/main" val="32894511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zh-TW" b="1" dirty="0"/>
              <a:t>輸入：</a:t>
            </a:r>
            <a:r>
              <a:rPr lang="zh-TW" altLang="zh-TW" dirty="0"/>
              <a:t>輸入包含若干個測試案例每個案例由兩行組成。每個案例的第一列是一個整數</a:t>
            </a:r>
            <a:r>
              <a:rPr lang="en-US" altLang="zh-TW" dirty="0"/>
              <a:t>n</a:t>
            </a:r>
            <a:r>
              <a:rPr lang="zh-TW" altLang="zh-TW" dirty="0"/>
              <a:t>，第二列則是這</a:t>
            </a:r>
            <a:r>
              <a:rPr lang="en-US" altLang="zh-TW" dirty="0"/>
              <a:t>2</a:t>
            </a:r>
            <a:r>
              <a:rPr lang="en-US" altLang="zh-TW" baseline="30000" dirty="0"/>
              <a:t>n</a:t>
            </a:r>
            <a:r>
              <a:rPr lang="zh-TW" altLang="zh-TW" dirty="0"/>
              <a:t>個節點的正整數權重</a:t>
            </a:r>
            <a:r>
              <a:rPr lang="en-US" altLang="zh-TW" dirty="0"/>
              <a:t>w(0), w(1),…,w(2</a:t>
            </a:r>
            <a:r>
              <a:rPr lang="en-US" altLang="zh-TW" baseline="30000" dirty="0"/>
              <a:t>n</a:t>
            </a:r>
            <a:r>
              <a:rPr lang="en-US" altLang="zh-TW" dirty="0"/>
              <a:t>-1)</a:t>
            </a:r>
            <a:r>
              <a:rPr lang="zh-TW" altLang="zh-TW" dirty="0"/>
              <a:t>，數字之間皆以一個空白間隔，其中</a:t>
            </a:r>
            <a:r>
              <a:rPr lang="en-US" altLang="zh-TW" dirty="0"/>
              <a:t>n&lt;20</a:t>
            </a:r>
            <a:r>
              <a:rPr lang="zh-TW" altLang="zh-TW" dirty="0"/>
              <a:t>而每個權重值為非負整數不超過</a:t>
            </a:r>
            <a:r>
              <a:rPr lang="en-US" altLang="zh-TW" dirty="0"/>
              <a:t>100</a:t>
            </a:r>
            <a:r>
              <a:rPr lang="zh-TW" altLang="zh-TW" dirty="0"/>
              <a:t>，如果</a:t>
            </a:r>
            <a:r>
              <a:rPr lang="en-US" altLang="zh-TW" dirty="0"/>
              <a:t>n=0</a:t>
            </a:r>
            <a:r>
              <a:rPr lang="zh-TW" altLang="zh-TW" dirty="0"/>
              <a:t>代表輸入的結束。</a:t>
            </a:r>
          </a:p>
          <a:p>
            <a:r>
              <a:rPr lang="en-US" altLang="zh-TW" dirty="0"/>
              <a:t>.</a:t>
            </a:r>
            <a:endParaRPr lang="zh-TW" altLang="zh-TW" dirty="0"/>
          </a:p>
          <a:p>
            <a:r>
              <a:rPr lang="zh-TW" altLang="zh-TW" b="1" dirty="0"/>
              <a:t>輸出：</a:t>
            </a:r>
            <a:r>
              <a:rPr lang="zh-TW" altLang="zh-TW" dirty="0"/>
              <a:t>針對每一組測試案例，輸出</a:t>
            </a:r>
            <a:r>
              <a:rPr lang="en-US" altLang="zh-TW" dirty="0"/>
              <a:t>s</a:t>
            </a:r>
            <a:r>
              <a:rPr lang="zh-TW" altLang="zh-TW" dirty="0"/>
              <a:t>到</a:t>
            </a:r>
            <a:r>
              <a:rPr lang="en-US" altLang="zh-TW" dirty="0"/>
              <a:t>t</a:t>
            </a:r>
            <a:r>
              <a:rPr lang="zh-TW" altLang="zh-TW" dirty="0"/>
              <a:t>最大權重的最短路徑的權重，每組測試案例輸出一列。</a:t>
            </a:r>
          </a:p>
          <a:p>
            <a:endParaRPr lang="zh-TW" altLang="en-US" dirty="0"/>
          </a:p>
        </p:txBody>
      </p:sp>
    </p:spTree>
    <p:extLst>
      <p:ext uri="{BB962C8B-B14F-4D97-AF65-F5344CB8AC3E}">
        <p14:creationId xmlns:p14="http://schemas.microsoft.com/office/powerpoint/2010/main" val="1467418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Lazy</a:t>
            </a:r>
            <a:r>
              <a:rPr lang="zh-TW" altLang="en-US" dirty="0" smtClean="0"/>
              <a:t> </a:t>
            </a:r>
            <a:r>
              <a:rPr lang="en-US" altLang="zh-TW" dirty="0" smtClean="0"/>
              <a:t>DP</a:t>
            </a:r>
            <a:endParaRPr lang="zh-TW" altLang="en-US" dirty="0"/>
          </a:p>
        </p:txBody>
      </p:sp>
      <p:sp>
        <p:nvSpPr>
          <p:cNvPr id="3" name="內容版面配置區 2"/>
          <p:cNvSpPr>
            <a:spLocks noGrp="1"/>
          </p:cNvSpPr>
          <p:nvPr>
            <p:ph idx="1"/>
          </p:nvPr>
        </p:nvSpPr>
        <p:spPr>
          <a:xfrm>
            <a:off x="457200" y="1600200"/>
            <a:ext cx="4546848" cy="4525963"/>
          </a:xfrm>
        </p:spPr>
        <p:txBody>
          <a:bodyPr>
            <a:normAutofit fontScale="70000" lnSpcReduction="20000"/>
          </a:bodyPr>
          <a:lstStyle/>
          <a:p>
            <a:r>
              <a:rPr lang="en-US" altLang="zh-TW" dirty="0" err="1"/>
              <a:t>int</a:t>
            </a:r>
            <a:r>
              <a:rPr lang="en-US" altLang="zh-TW" dirty="0"/>
              <a:t> </a:t>
            </a:r>
            <a:r>
              <a:rPr lang="en-US" altLang="zh-TW" dirty="0" err="1"/>
              <a:t>dp</a:t>
            </a:r>
            <a:r>
              <a:rPr lang="en-US" altLang="zh-TW" dirty="0"/>
              <a:t>(</a:t>
            </a:r>
            <a:r>
              <a:rPr lang="en-US" altLang="zh-TW" dirty="0" err="1"/>
              <a:t>int</a:t>
            </a:r>
            <a:r>
              <a:rPr lang="en-US" altLang="zh-TW" dirty="0"/>
              <a:t> </a:t>
            </a:r>
            <a:r>
              <a:rPr lang="en-US" altLang="zh-TW" dirty="0" err="1"/>
              <a:t>goal,int</a:t>
            </a:r>
            <a:r>
              <a:rPr lang="en-US" altLang="zh-TW" dirty="0"/>
              <a:t> n) {</a:t>
            </a:r>
          </a:p>
          <a:p>
            <a:r>
              <a:rPr lang="en-US" altLang="zh-TW" dirty="0" smtClean="0"/>
              <a:t>if </a:t>
            </a:r>
            <a:r>
              <a:rPr lang="en-US" altLang="zh-TW" dirty="0"/>
              <a:t>(c[goal]&gt;=0) return c[goal];</a:t>
            </a:r>
          </a:p>
          <a:p>
            <a:r>
              <a:rPr lang="en-US" altLang="zh-TW" dirty="0" smtClean="0"/>
              <a:t>mm=0</a:t>
            </a:r>
            <a:r>
              <a:rPr lang="en-US" altLang="zh-TW" dirty="0"/>
              <a:t>;</a:t>
            </a:r>
          </a:p>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a:t>
            </a:r>
          </a:p>
          <a:p>
            <a:r>
              <a:rPr lang="en-US" altLang="zh-TW" dirty="0"/>
              <a:t>        if (goal &amp; (1&lt;&lt;</a:t>
            </a:r>
            <a:r>
              <a:rPr lang="en-US" altLang="zh-TW" dirty="0" err="1"/>
              <a:t>i</a:t>
            </a:r>
            <a:r>
              <a:rPr lang="en-US" altLang="zh-TW" dirty="0"/>
              <a:t>)) {</a:t>
            </a:r>
          </a:p>
          <a:p>
            <a:r>
              <a:rPr lang="en-US" altLang="zh-TW" dirty="0"/>
              <a:t>            k=</a:t>
            </a:r>
            <a:r>
              <a:rPr lang="en-US" altLang="zh-TW" dirty="0" err="1"/>
              <a:t>dp</a:t>
            </a:r>
            <a:r>
              <a:rPr lang="en-US" altLang="zh-TW" dirty="0"/>
              <a:t>(goal ^ (1&lt;&lt;</a:t>
            </a:r>
            <a:r>
              <a:rPr lang="en-US" altLang="zh-TW" dirty="0" err="1"/>
              <a:t>i</a:t>
            </a:r>
            <a:r>
              <a:rPr lang="en-US" altLang="zh-TW" dirty="0"/>
              <a:t>),n);</a:t>
            </a:r>
          </a:p>
          <a:p>
            <a:r>
              <a:rPr lang="en-US" altLang="zh-TW" dirty="0"/>
              <a:t>            if (k&gt;mm) mm=k;</a:t>
            </a:r>
          </a:p>
          <a:p>
            <a:r>
              <a:rPr lang="en-US" altLang="zh-TW" dirty="0"/>
              <a:t>        }</a:t>
            </a:r>
          </a:p>
          <a:p>
            <a:r>
              <a:rPr lang="en-US" altLang="zh-TW" dirty="0"/>
              <a:t>    }</a:t>
            </a:r>
          </a:p>
          <a:p>
            <a:r>
              <a:rPr lang="en-US" altLang="zh-TW" dirty="0"/>
              <a:t>    c[goal]=</a:t>
            </a:r>
            <a:r>
              <a:rPr lang="en-US" altLang="zh-TW" dirty="0" err="1"/>
              <a:t>mm+w</a:t>
            </a:r>
            <a:r>
              <a:rPr lang="en-US" altLang="zh-TW" dirty="0"/>
              <a:t>[goal];</a:t>
            </a:r>
          </a:p>
          <a:p>
            <a:r>
              <a:rPr lang="en-US" altLang="zh-TW" dirty="0"/>
              <a:t>    return c[goal];</a:t>
            </a:r>
          </a:p>
          <a:p>
            <a:r>
              <a:rPr lang="en-US" altLang="zh-TW" dirty="0" smtClean="0"/>
              <a:t>}</a:t>
            </a:r>
            <a:endParaRPr lang="en-US" altLang="zh-TW" dirty="0"/>
          </a:p>
          <a:p>
            <a:endParaRPr lang="zh-TW" altLang="en-US" dirty="0"/>
          </a:p>
        </p:txBody>
      </p:sp>
      <p:sp>
        <p:nvSpPr>
          <p:cNvPr id="4" name="文字方塊 3"/>
          <p:cNvSpPr txBox="1"/>
          <p:nvPr/>
        </p:nvSpPr>
        <p:spPr>
          <a:xfrm>
            <a:off x="5796136" y="4797152"/>
            <a:ext cx="1152128" cy="400110"/>
          </a:xfrm>
          <a:prstGeom prst="rect">
            <a:avLst/>
          </a:prstGeom>
          <a:noFill/>
          <a:ln>
            <a:solidFill>
              <a:srgbClr val="FF0000"/>
            </a:solidFill>
          </a:ln>
        </p:spPr>
        <p:txBody>
          <a:bodyPr wrap="square" rtlCol="0">
            <a:spAutoFit/>
          </a:bodyPr>
          <a:lstStyle/>
          <a:p>
            <a:r>
              <a:rPr lang="en-US" altLang="zh-TW" sz="2000" dirty="0" smtClean="0"/>
              <a:t>1001101</a:t>
            </a:r>
            <a:endParaRPr lang="zh-TW" altLang="en-US" sz="2000" dirty="0"/>
          </a:p>
        </p:txBody>
      </p:sp>
      <p:cxnSp>
        <p:nvCxnSpPr>
          <p:cNvPr id="6" name="直線單箭頭接點 5"/>
          <p:cNvCxnSpPr/>
          <p:nvPr/>
        </p:nvCxnSpPr>
        <p:spPr>
          <a:xfrm flipH="1" flipV="1">
            <a:off x="4680012" y="3845778"/>
            <a:ext cx="1692188" cy="954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4139952" y="3429000"/>
            <a:ext cx="1080120" cy="369332"/>
          </a:xfrm>
          <a:prstGeom prst="rect">
            <a:avLst/>
          </a:prstGeom>
          <a:noFill/>
          <a:ln>
            <a:solidFill>
              <a:srgbClr val="FF0000"/>
            </a:solidFill>
          </a:ln>
        </p:spPr>
        <p:txBody>
          <a:bodyPr wrap="square" rtlCol="0">
            <a:spAutoFit/>
          </a:bodyPr>
          <a:lstStyle/>
          <a:p>
            <a:r>
              <a:rPr lang="en-US" altLang="zh-TW" dirty="0" smtClean="0">
                <a:solidFill>
                  <a:srgbClr val="FF0000"/>
                </a:solidFill>
              </a:rPr>
              <a:t>0</a:t>
            </a:r>
            <a:r>
              <a:rPr lang="en-US" altLang="zh-TW" dirty="0" smtClean="0"/>
              <a:t>001101</a:t>
            </a:r>
            <a:endParaRPr lang="zh-TW" altLang="en-US" dirty="0"/>
          </a:p>
        </p:txBody>
      </p:sp>
      <p:sp>
        <p:nvSpPr>
          <p:cNvPr id="8" name="文字方塊 7"/>
          <p:cNvSpPr txBox="1"/>
          <p:nvPr/>
        </p:nvSpPr>
        <p:spPr>
          <a:xfrm>
            <a:off x="5378775" y="3463506"/>
            <a:ext cx="1016583" cy="369332"/>
          </a:xfrm>
          <a:prstGeom prst="rect">
            <a:avLst/>
          </a:prstGeom>
          <a:noFill/>
          <a:ln>
            <a:solidFill>
              <a:srgbClr val="FF0000"/>
            </a:solidFill>
          </a:ln>
        </p:spPr>
        <p:txBody>
          <a:bodyPr wrap="square" rtlCol="0">
            <a:spAutoFit/>
          </a:bodyPr>
          <a:lstStyle/>
          <a:p>
            <a:r>
              <a:rPr lang="en-US" altLang="zh-TW" dirty="0" smtClean="0"/>
              <a:t>100</a:t>
            </a:r>
            <a:r>
              <a:rPr lang="en-US" altLang="zh-TW" dirty="0" smtClean="0">
                <a:solidFill>
                  <a:srgbClr val="FF0000"/>
                </a:solidFill>
              </a:rPr>
              <a:t>0</a:t>
            </a:r>
            <a:r>
              <a:rPr lang="en-US" altLang="zh-TW" dirty="0" smtClean="0"/>
              <a:t>101</a:t>
            </a:r>
            <a:endParaRPr lang="zh-TW" altLang="en-US" dirty="0"/>
          </a:p>
        </p:txBody>
      </p:sp>
      <p:sp>
        <p:nvSpPr>
          <p:cNvPr id="9" name="文字方塊 8"/>
          <p:cNvSpPr txBox="1"/>
          <p:nvPr/>
        </p:nvSpPr>
        <p:spPr>
          <a:xfrm>
            <a:off x="6732240" y="3476446"/>
            <a:ext cx="1016583" cy="369332"/>
          </a:xfrm>
          <a:prstGeom prst="rect">
            <a:avLst/>
          </a:prstGeom>
          <a:noFill/>
          <a:ln>
            <a:solidFill>
              <a:srgbClr val="FF0000"/>
            </a:solidFill>
          </a:ln>
        </p:spPr>
        <p:txBody>
          <a:bodyPr wrap="square" rtlCol="0">
            <a:spAutoFit/>
          </a:bodyPr>
          <a:lstStyle/>
          <a:p>
            <a:r>
              <a:rPr lang="en-US" altLang="zh-TW" dirty="0" smtClean="0"/>
              <a:t>1001</a:t>
            </a:r>
            <a:r>
              <a:rPr lang="en-US" altLang="zh-TW" dirty="0" smtClean="0">
                <a:solidFill>
                  <a:srgbClr val="FF0000"/>
                </a:solidFill>
              </a:rPr>
              <a:t>0</a:t>
            </a:r>
            <a:r>
              <a:rPr lang="en-US" altLang="zh-TW" dirty="0" smtClean="0"/>
              <a:t>01</a:t>
            </a:r>
            <a:endParaRPr lang="zh-TW" altLang="en-US" dirty="0"/>
          </a:p>
        </p:txBody>
      </p:sp>
      <p:sp>
        <p:nvSpPr>
          <p:cNvPr id="10" name="文字方塊 9"/>
          <p:cNvSpPr txBox="1"/>
          <p:nvPr/>
        </p:nvSpPr>
        <p:spPr>
          <a:xfrm>
            <a:off x="7991872" y="3459193"/>
            <a:ext cx="1016583" cy="369332"/>
          </a:xfrm>
          <a:prstGeom prst="rect">
            <a:avLst/>
          </a:prstGeom>
          <a:noFill/>
          <a:ln>
            <a:solidFill>
              <a:srgbClr val="FF0000"/>
            </a:solidFill>
          </a:ln>
        </p:spPr>
        <p:txBody>
          <a:bodyPr wrap="square" rtlCol="0">
            <a:spAutoFit/>
          </a:bodyPr>
          <a:lstStyle/>
          <a:p>
            <a:r>
              <a:rPr lang="en-US" altLang="zh-TW" dirty="0" smtClean="0"/>
              <a:t>100110</a:t>
            </a:r>
            <a:r>
              <a:rPr lang="en-US" altLang="zh-TW" dirty="0" smtClean="0">
                <a:solidFill>
                  <a:srgbClr val="FF0000"/>
                </a:solidFill>
              </a:rPr>
              <a:t>0</a:t>
            </a:r>
            <a:endParaRPr lang="zh-TW" altLang="en-US" dirty="0">
              <a:solidFill>
                <a:srgbClr val="FF0000"/>
              </a:solidFill>
            </a:endParaRPr>
          </a:p>
        </p:txBody>
      </p:sp>
      <p:cxnSp>
        <p:nvCxnSpPr>
          <p:cNvPr id="13" name="直線單箭頭接點 12"/>
          <p:cNvCxnSpPr>
            <a:stCxn id="4" idx="0"/>
          </p:cNvCxnSpPr>
          <p:nvPr/>
        </p:nvCxnSpPr>
        <p:spPr>
          <a:xfrm flipH="1" flipV="1">
            <a:off x="5887066" y="3845778"/>
            <a:ext cx="485134" cy="95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4" idx="0"/>
            <a:endCxn id="9" idx="2"/>
          </p:cNvCxnSpPr>
          <p:nvPr/>
        </p:nvCxnSpPr>
        <p:spPr>
          <a:xfrm flipV="1">
            <a:off x="6372200" y="3845778"/>
            <a:ext cx="868332" cy="95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0"/>
            <a:endCxn id="10" idx="2"/>
          </p:cNvCxnSpPr>
          <p:nvPr/>
        </p:nvCxnSpPr>
        <p:spPr>
          <a:xfrm flipV="1">
            <a:off x="6372200" y="3828525"/>
            <a:ext cx="2127964" cy="96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7424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B15: cutting </a:t>
            </a:r>
            <a:r>
              <a:rPr lang="en-US" altLang="zh-TW" dirty="0" smtClean="0"/>
              <a:t>sticks DP</a:t>
            </a:r>
            <a:br>
              <a:rPr lang="en-US" altLang="zh-TW" dirty="0" smtClean="0"/>
            </a:br>
            <a:r>
              <a:rPr lang="en-US" altLang="zh-TW" sz="2200" dirty="0" smtClean="0"/>
              <a:t>Uva10003</a:t>
            </a:r>
            <a:endParaRPr lang="zh-TW" altLang="en-US" sz="2200" dirty="0"/>
          </a:p>
        </p:txBody>
      </p:sp>
      <p:sp>
        <p:nvSpPr>
          <p:cNvPr id="3" name="內容版面配置區 2"/>
          <p:cNvSpPr>
            <a:spLocks noGrp="1"/>
          </p:cNvSpPr>
          <p:nvPr>
            <p:ph idx="1"/>
          </p:nvPr>
        </p:nvSpPr>
        <p:spPr/>
        <p:txBody>
          <a:bodyPr>
            <a:normAutofit fontScale="70000" lnSpcReduction="20000"/>
          </a:bodyPr>
          <a:lstStyle/>
          <a:p>
            <a:r>
              <a:rPr lang="en-US" altLang="zh-TW" dirty="0"/>
              <a:t>You have to cut a wood stick into pieces. The most affordable company, The Analog Cutting Machinery, Inc. (ACM), charges money according to the length of the stick being cut. Their procedure of work requires that they only make one cut at a time. It is easy to notice that different selections in the order of cutting can led to different prices. For example, consider a stick of length 10 meters that has to be cut at 2, 4 and 7 meters from one end. There are several choices. One can be cutting first at 2, then at 4, then at 7. This leads to a price of 10 + 8 + 6 = 24 because the first stick was of 10 meters, the resulting of 8 and the last one of 6. Another choice could be cutting at 4, then at 2, then at 7. This would lead to a price of 10 + 4 + 6 = 20, which is a better price. </a:t>
            </a:r>
          </a:p>
          <a:p>
            <a:r>
              <a:rPr lang="en-US" altLang="zh-TW" dirty="0"/>
              <a:t>Your boss trusts your computer abilities to find out the minimum cost for cutting a given stick. </a:t>
            </a:r>
          </a:p>
        </p:txBody>
      </p:sp>
    </p:spTree>
    <p:extLst>
      <p:ext uri="{BB962C8B-B14F-4D97-AF65-F5344CB8AC3E}">
        <p14:creationId xmlns:p14="http://schemas.microsoft.com/office/powerpoint/2010/main" val="3960304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en-US" dirty="0"/>
              <a:t>總有第一</a:t>
            </a:r>
            <a:r>
              <a:rPr lang="zh-TW" altLang="en-US" dirty="0" smtClean="0"/>
              <a:t>刀，但不知切哪最好</a:t>
            </a:r>
            <a:r>
              <a:rPr lang="en-US" altLang="zh-TW" dirty="0" smtClean="0"/>
              <a:t>(</a:t>
            </a:r>
            <a:r>
              <a:rPr lang="zh-TW" altLang="en-US" dirty="0" smtClean="0"/>
              <a:t>廢話</a:t>
            </a:r>
            <a:r>
              <a:rPr lang="en-US" altLang="zh-TW" dirty="0" smtClean="0"/>
              <a:t>)</a:t>
            </a:r>
          </a:p>
          <a:p>
            <a:r>
              <a:rPr lang="zh-TW" altLang="en-US" dirty="0" smtClean="0"/>
              <a:t>切</a:t>
            </a:r>
            <a:r>
              <a:rPr lang="zh-TW" altLang="en-US" dirty="0"/>
              <a:t>在第</a:t>
            </a:r>
            <a:r>
              <a:rPr lang="en-US" altLang="zh-TW" dirty="0"/>
              <a:t>k</a:t>
            </a:r>
            <a:r>
              <a:rPr lang="zh-TW" altLang="en-US" dirty="0"/>
              <a:t>個</a:t>
            </a:r>
            <a:r>
              <a:rPr lang="zh-TW" altLang="en-US" dirty="0" smtClean="0"/>
              <a:t>位置的最佳成本是</a:t>
            </a:r>
            <a:endParaRPr lang="en-US" altLang="zh-TW" dirty="0" smtClean="0"/>
          </a:p>
          <a:p>
            <a:pPr lvl="1"/>
            <a:r>
              <a:rPr lang="zh-TW" altLang="en-US" dirty="0"/>
              <a:t>左邊</a:t>
            </a:r>
            <a:r>
              <a:rPr lang="zh-TW" altLang="en-US" dirty="0" smtClean="0"/>
              <a:t>的最佳成本</a:t>
            </a:r>
            <a:r>
              <a:rPr lang="en-US" altLang="zh-TW" dirty="0" smtClean="0"/>
              <a:t>+</a:t>
            </a:r>
            <a:r>
              <a:rPr lang="zh-TW" altLang="en-US" dirty="0" smtClean="0"/>
              <a:t>右邊的最佳成本</a:t>
            </a:r>
            <a:r>
              <a:rPr lang="en-US" altLang="zh-TW" dirty="0" smtClean="0"/>
              <a:t>+</a:t>
            </a:r>
            <a:r>
              <a:rPr lang="zh-TW" altLang="en-US" dirty="0" smtClean="0"/>
              <a:t>本次切割價</a:t>
            </a:r>
            <a:endParaRPr lang="en-US" altLang="zh-TW" dirty="0" smtClean="0"/>
          </a:p>
          <a:p>
            <a:pPr lvl="1"/>
            <a:r>
              <a:rPr lang="zh-TW" altLang="en-US" dirty="0"/>
              <a:t>切斷</a:t>
            </a:r>
            <a:r>
              <a:rPr lang="zh-TW" altLang="en-US" dirty="0" smtClean="0"/>
              <a:t>後的棍子比較短</a:t>
            </a:r>
            <a:r>
              <a:rPr lang="en-US" altLang="zh-TW" dirty="0" smtClean="0"/>
              <a:t>(</a:t>
            </a:r>
            <a:r>
              <a:rPr lang="zh-TW" altLang="en-US" dirty="0" smtClean="0"/>
              <a:t>間隔數比較少</a:t>
            </a:r>
            <a:r>
              <a:rPr lang="en-US" altLang="zh-TW" dirty="0" smtClean="0"/>
              <a:t>)</a:t>
            </a:r>
          </a:p>
          <a:p>
            <a:pPr lvl="1"/>
            <a:r>
              <a:rPr lang="zh-TW" altLang="en-US" dirty="0" smtClean="0"/>
              <a:t>假設</a:t>
            </a:r>
            <a:r>
              <a:rPr lang="zh-TW" altLang="en-US" dirty="0"/>
              <a:t>間隔</a:t>
            </a:r>
            <a:r>
              <a:rPr lang="zh-TW" altLang="en-US" dirty="0" smtClean="0"/>
              <a:t>數少的先算</a:t>
            </a:r>
            <a:r>
              <a:rPr lang="en-US" altLang="zh-TW" dirty="0" smtClean="0"/>
              <a:t>=&gt; DP</a:t>
            </a:r>
          </a:p>
          <a:p>
            <a:r>
              <a:rPr lang="en-US" altLang="zh-TW" dirty="0" smtClean="0"/>
              <a:t>Let cost(</a:t>
            </a:r>
            <a:r>
              <a:rPr lang="en-US" altLang="zh-TW" dirty="0" err="1" smtClean="0"/>
              <a:t>i,j</a:t>
            </a:r>
            <a:r>
              <a:rPr lang="en-US" altLang="zh-TW" dirty="0" smtClean="0"/>
              <a:t>)=</a:t>
            </a:r>
            <a:r>
              <a:rPr lang="zh-TW" altLang="en-US" dirty="0" smtClean="0"/>
              <a:t>第</a:t>
            </a:r>
            <a:r>
              <a:rPr lang="en-US" altLang="zh-TW" dirty="0" err="1" smtClean="0"/>
              <a:t>i</a:t>
            </a:r>
            <a:r>
              <a:rPr lang="zh-TW" altLang="en-US" dirty="0" smtClean="0"/>
              <a:t>點到第</a:t>
            </a:r>
            <a:r>
              <a:rPr lang="en-US" altLang="zh-TW" dirty="0" smtClean="0"/>
              <a:t>j</a:t>
            </a:r>
            <a:r>
              <a:rPr lang="zh-TW" altLang="en-US" dirty="0" smtClean="0"/>
              <a:t>點的最佳成本</a:t>
            </a:r>
            <a:endParaRPr lang="en-US" altLang="zh-TW" dirty="0" smtClean="0"/>
          </a:p>
          <a:p>
            <a:pPr lvl="1"/>
            <a:r>
              <a:rPr lang="zh-TW" altLang="en-US" dirty="0"/>
              <a:t>第</a:t>
            </a:r>
            <a:r>
              <a:rPr lang="en-US" altLang="zh-TW" dirty="0"/>
              <a:t>0</a:t>
            </a:r>
            <a:r>
              <a:rPr lang="zh-TW" altLang="en-US" dirty="0" smtClean="0"/>
              <a:t>點座標</a:t>
            </a:r>
            <a:r>
              <a:rPr lang="en-US" altLang="zh-TW" dirty="0" smtClean="0"/>
              <a:t>0</a:t>
            </a:r>
            <a:r>
              <a:rPr lang="zh-TW" altLang="en-US" dirty="0" smtClean="0"/>
              <a:t>，第</a:t>
            </a:r>
            <a:r>
              <a:rPr lang="en-US" altLang="zh-TW" dirty="0" smtClean="0"/>
              <a:t>n+1</a:t>
            </a:r>
            <a:r>
              <a:rPr lang="zh-TW" altLang="en-US" dirty="0" smtClean="0"/>
              <a:t>點座標</a:t>
            </a:r>
            <a:r>
              <a:rPr lang="en-US" altLang="zh-TW" dirty="0" smtClean="0"/>
              <a:t>m(</a:t>
            </a:r>
            <a:r>
              <a:rPr lang="zh-TW" altLang="en-US" dirty="0" smtClean="0"/>
              <a:t>棍長</a:t>
            </a:r>
            <a:r>
              <a:rPr lang="en-US" altLang="zh-TW" dirty="0" smtClean="0"/>
              <a:t>)</a:t>
            </a:r>
          </a:p>
          <a:p>
            <a:pPr lvl="1"/>
            <a:r>
              <a:rPr lang="en-US" altLang="zh-TW" dirty="0" smtClean="0"/>
              <a:t>Cost=1 if j=i+1</a:t>
            </a:r>
          </a:p>
          <a:p>
            <a:pPr lvl="1"/>
            <a:r>
              <a:rPr lang="en-US" altLang="zh-TW" dirty="0" smtClean="0"/>
              <a:t>Cost(</a:t>
            </a:r>
            <a:r>
              <a:rPr lang="en-US" altLang="zh-TW" dirty="0" err="1" smtClean="0"/>
              <a:t>i,j</a:t>
            </a:r>
            <a:r>
              <a:rPr lang="en-US" altLang="zh-TW" dirty="0" smtClean="0"/>
              <a:t>)=length(</a:t>
            </a:r>
            <a:r>
              <a:rPr lang="en-US" altLang="zh-TW" dirty="0" err="1" smtClean="0"/>
              <a:t>i,j</a:t>
            </a:r>
            <a:r>
              <a:rPr lang="en-US" altLang="zh-TW" dirty="0" smtClean="0"/>
              <a:t>)+min{cost(</a:t>
            </a:r>
            <a:r>
              <a:rPr lang="en-US" altLang="zh-TW" dirty="0" err="1" smtClean="0"/>
              <a:t>i,k</a:t>
            </a:r>
            <a:r>
              <a:rPr lang="en-US" altLang="zh-TW" dirty="0" smtClean="0"/>
              <a:t>)+cost(</a:t>
            </a:r>
            <a:r>
              <a:rPr lang="en-US" altLang="zh-TW" dirty="0" err="1" smtClean="0"/>
              <a:t>k,j</a:t>
            </a:r>
            <a:r>
              <a:rPr lang="en-US" altLang="zh-TW" dirty="0" smtClean="0"/>
              <a:t>)} for </a:t>
            </a:r>
            <a:r>
              <a:rPr lang="en-US" altLang="zh-TW" dirty="0" err="1" smtClean="0"/>
              <a:t>i</a:t>
            </a:r>
            <a:r>
              <a:rPr lang="en-US" altLang="zh-TW" dirty="0" smtClean="0"/>
              <a:t>&lt;k&lt;j</a:t>
            </a:r>
          </a:p>
          <a:p>
            <a:pPr lvl="1"/>
            <a:endParaRPr lang="zh-TW" altLang="en-US" dirty="0"/>
          </a:p>
        </p:txBody>
      </p:sp>
    </p:spTree>
    <p:extLst>
      <p:ext uri="{BB962C8B-B14F-4D97-AF65-F5344CB8AC3E}">
        <p14:creationId xmlns:p14="http://schemas.microsoft.com/office/powerpoint/2010/main" val="29345204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err="1"/>
              <a:t>int</a:t>
            </a:r>
            <a:r>
              <a:rPr lang="en-US" altLang="zh-TW" dirty="0"/>
              <a:t> cost(</a:t>
            </a:r>
            <a:r>
              <a:rPr lang="en-US" altLang="zh-TW" dirty="0" err="1"/>
              <a:t>int</a:t>
            </a:r>
            <a:r>
              <a:rPr lang="en-US" altLang="zh-TW" dirty="0"/>
              <a:t> </a:t>
            </a:r>
            <a:r>
              <a:rPr lang="en-US" altLang="zh-TW" dirty="0" err="1"/>
              <a:t>i,int</a:t>
            </a:r>
            <a:r>
              <a:rPr lang="en-US" altLang="zh-TW" dirty="0"/>
              <a:t> j) {</a:t>
            </a:r>
          </a:p>
          <a:p>
            <a:r>
              <a:rPr lang="en-US" altLang="zh-TW" dirty="0" smtClean="0"/>
              <a:t>    if </a:t>
            </a:r>
            <a:r>
              <a:rPr lang="en-US" altLang="zh-TW" dirty="0"/>
              <a:t>(j&lt;=i+1) return 0;</a:t>
            </a:r>
          </a:p>
          <a:p>
            <a:r>
              <a:rPr lang="en-US" altLang="zh-TW" dirty="0"/>
              <a:t>    </a:t>
            </a:r>
            <a:r>
              <a:rPr lang="en-US" altLang="zh-TW" dirty="0">
                <a:solidFill>
                  <a:srgbClr val="FF0000"/>
                </a:solidFill>
              </a:rPr>
              <a:t>if (table[</a:t>
            </a:r>
            <a:r>
              <a:rPr lang="en-US" altLang="zh-TW" dirty="0" err="1">
                <a:solidFill>
                  <a:srgbClr val="FF0000"/>
                </a:solidFill>
              </a:rPr>
              <a:t>i</a:t>
            </a:r>
            <a:r>
              <a:rPr lang="en-US" altLang="zh-TW" dirty="0">
                <a:solidFill>
                  <a:srgbClr val="FF0000"/>
                </a:solidFill>
              </a:rPr>
              <a:t>][j]&gt;=0) return table[</a:t>
            </a:r>
            <a:r>
              <a:rPr lang="en-US" altLang="zh-TW" dirty="0" err="1">
                <a:solidFill>
                  <a:srgbClr val="FF0000"/>
                </a:solidFill>
              </a:rPr>
              <a:t>i</a:t>
            </a:r>
            <a:r>
              <a:rPr lang="en-US" altLang="zh-TW" dirty="0">
                <a:solidFill>
                  <a:srgbClr val="FF0000"/>
                </a:solidFill>
              </a:rPr>
              <a:t>][j</a:t>
            </a:r>
            <a:r>
              <a:rPr lang="en-US" altLang="zh-TW" dirty="0" smtClean="0">
                <a:solidFill>
                  <a:srgbClr val="FF0000"/>
                </a:solidFill>
              </a:rPr>
              <a:t>]; </a:t>
            </a:r>
            <a:r>
              <a:rPr lang="en-US" altLang="zh-TW" dirty="0" smtClean="0"/>
              <a:t>//lazy DP</a:t>
            </a:r>
            <a:endParaRPr lang="en-US" altLang="zh-TW" dirty="0"/>
          </a:p>
          <a:p>
            <a:r>
              <a:rPr lang="en-US" altLang="zh-TW" dirty="0"/>
              <a:t>    </a:t>
            </a:r>
            <a:r>
              <a:rPr lang="en-US" altLang="zh-TW" dirty="0" err="1"/>
              <a:t>mincost</a:t>
            </a:r>
            <a:r>
              <a:rPr lang="en-US" altLang="zh-TW" dirty="0"/>
              <a:t>=INF;</a:t>
            </a:r>
          </a:p>
          <a:p>
            <a:r>
              <a:rPr lang="en-US" altLang="zh-TW" dirty="0"/>
              <a:t>    for (k=i+1</a:t>
            </a:r>
            <a:r>
              <a:rPr lang="en-US" altLang="zh-TW" dirty="0" smtClean="0"/>
              <a:t>; k&lt;j; k</a:t>
            </a:r>
            <a:r>
              <a:rPr lang="en-US" altLang="zh-TW" dirty="0"/>
              <a:t>++) </a:t>
            </a:r>
          </a:p>
          <a:p>
            <a:r>
              <a:rPr lang="en-US" altLang="zh-TW" dirty="0"/>
              <a:t>        </a:t>
            </a:r>
            <a:r>
              <a:rPr lang="en-US" altLang="zh-TW" dirty="0" smtClean="0"/>
              <a:t>  find t=min of cost(</a:t>
            </a:r>
            <a:r>
              <a:rPr lang="en-US" altLang="zh-TW" dirty="0" err="1" smtClean="0"/>
              <a:t>i,k</a:t>
            </a:r>
            <a:r>
              <a:rPr lang="en-US" altLang="zh-TW" dirty="0"/>
              <a:t>)+cost(</a:t>
            </a:r>
            <a:r>
              <a:rPr lang="en-US" altLang="zh-TW" dirty="0" err="1"/>
              <a:t>k,j</a:t>
            </a:r>
            <a:r>
              <a:rPr lang="en-US" altLang="zh-TW" dirty="0"/>
              <a:t>);</a:t>
            </a:r>
          </a:p>
          <a:p>
            <a:r>
              <a:rPr lang="en-US" altLang="zh-TW" dirty="0" smtClean="0"/>
              <a:t>    </a:t>
            </a:r>
            <a:r>
              <a:rPr lang="en-US" altLang="zh-TW" dirty="0" err="1" smtClean="0"/>
              <a:t>mincost</a:t>
            </a:r>
            <a:r>
              <a:rPr lang="en-US" altLang="zh-TW" dirty="0"/>
              <a:t>+=point[j]-point[</a:t>
            </a:r>
            <a:r>
              <a:rPr lang="en-US" altLang="zh-TW" dirty="0" err="1"/>
              <a:t>i</a:t>
            </a:r>
            <a:r>
              <a:rPr lang="en-US" altLang="zh-TW" dirty="0" smtClean="0"/>
              <a:t>]; //</a:t>
            </a:r>
            <a:r>
              <a:rPr lang="zh-TW" altLang="en-US" dirty="0" smtClean="0"/>
              <a:t>本次長度</a:t>
            </a:r>
            <a:endParaRPr lang="en-US" altLang="zh-TW" dirty="0"/>
          </a:p>
          <a:p>
            <a:r>
              <a:rPr lang="en-US" altLang="zh-TW" dirty="0"/>
              <a:t>    </a:t>
            </a:r>
            <a:r>
              <a:rPr lang="en-US" altLang="zh-TW" dirty="0">
                <a:solidFill>
                  <a:srgbClr val="FF0000"/>
                </a:solidFill>
              </a:rPr>
              <a:t>table[</a:t>
            </a:r>
            <a:r>
              <a:rPr lang="en-US" altLang="zh-TW" dirty="0" err="1">
                <a:solidFill>
                  <a:srgbClr val="FF0000"/>
                </a:solidFill>
              </a:rPr>
              <a:t>i</a:t>
            </a:r>
            <a:r>
              <a:rPr lang="en-US" altLang="zh-TW" dirty="0">
                <a:solidFill>
                  <a:srgbClr val="FF0000"/>
                </a:solidFill>
              </a:rPr>
              <a:t>][j]=</a:t>
            </a:r>
            <a:r>
              <a:rPr lang="en-US" altLang="zh-TW" dirty="0" err="1">
                <a:solidFill>
                  <a:srgbClr val="FF0000"/>
                </a:solidFill>
              </a:rPr>
              <a:t>mincost</a:t>
            </a:r>
            <a:r>
              <a:rPr lang="en-US" altLang="zh-TW" dirty="0">
                <a:solidFill>
                  <a:srgbClr val="FF0000"/>
                </a:solidFill>
              </a:rPr>
              <a:t>;</a:t>
            </a:r>
          </a:p>
          <a:p>
            <a:r>
              <a:rPr lang="en-US" altLang="zh-TW" dirty="0"/>
              <a:t>    return </a:t>
            </a:r>
            <a:r>
              <a:rPr lang="en-US" altLang="zh-TW" dirty="0" err="1"/>
              <a:t>mincost</a:t>
            </a:r>
            <a:r>
              <a:rPr lang="en-US" altLang="zh-TW" dirty="0"/>
              <a:t>;</a:t>
            </a:r>
          </a:p>
          <a:p>
            <a:r>
              <a:rPr lang="en-US" altLang="zh-TW" dirty="0"/>
              <a:t>}</a:t>
            </a:r>
            <a:endParaRPr lang="zh-TW" altLang="en-US" dirty="0"/>
          </a:p>
        </p:txBody>
      </p:sp>
    </p:spTree>
    <p:extLst>
      <p:ext uri="{BB962C8B-B14F-4D97-AF65-F5344CB8AC3E}">
        <p14:creationId xmlns:p14="http://schemas.microsoft.com/office/powerpoint/2010/main" val="26883670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2348</TotalTime>
  <Words>6392</Words>
  <Application>Microsoft Office PowerPoint</Application>
  <PresentationFormat>如螢幕大小 (4:3)</PresentationFormat>
  <Paragraphs>1047</Paragraphs>
  <Slides>114</Slides>
  <Notes>12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114</vt:i4>
      </vt:variant>
    </vt:vector>
  </HeadingPairs>
  <TitlesOfParts>
    <vt:vector size="120" baseType="lpstr">
      <vt:lpstr>新細明體</vt:lpstr>
      <vt:lpstr>Arial</vt:lpstr>
      <vt:lpstr>Calibri</vt:lpstr>
      <vt:lpstr>Monotype Sorts</vt:lpstr>
      <vt:lpstr>Times New Roman</vt:lpstr>
      <vt:lpstr>Office 佈景主題</vt:lpstr>
      <vt:lpstr>Programming II -- Exercises</vt:lpstr>
      <vt:lpstr>前言</vt:lpstr>
      <vt:lpstr>講解題目</vt:lpstr>
      <vt:lpstr>Simulation</vt:lpstr>
      <vt:lpstr>輸入提醒</vt:lpstr>
      <vt:lpstr>More about input</vt:lpstr>
      <vt:lpstr>A02最大矩形面積-Brute Force</vt:lpstr>
      <vt:lpstr>PowerPoint 簡報</vt:lpstr>
      <vt:lpstr>a03: Cycle length in decimal expansion -simulation</vt:lpstr>
      <vt:lpstr>PowerPoint 簡報</vt:lpstr>
      <vt:lpstr>A21-x^y -simulation</vt:lpstr>
      <vt:lpstr>PowerPoint 簡報</vt:lpstr>
      <vt:lpstr>b01: Binary Conversion -simulation</vt:lpstr>
      <vt:lpstr>轉換字串</vt:lpstr>
      <vt:lpstr>b02: Frog on a line -simulation</vt:lpstr>
      <vt:lpstr>Greedy strategy</vt:lpstr>
      <vt:lpstr>Using qsort</vt:lpstr>
      <vt:lpstr>PowerPoint 簡報</vt:lpstr>
      <vt:lpstr>PowerPoint 簡報</vt:lpstr>
      <vt:lpstr>greedy</vt:lpstr>
      <vt:lpstr>a04, one-on-one -greedy (qsort)</vt:lpstr>
      <vt:lpstr>PowerPoint 簡報</vt:lpstr>
      <vt:lpstr>b03, matching points -greedy (qsort)</vt:lpstr>
      <vt:lpstr>PowerPoint 簡報</vt:lpstr>
      <vt:lpstr>PowerPoint 簡報</vt:lpstr>
      <vt:lpstr>GD1-7 GD5 and GD6 are optional</vt:lpstr>
      <vt:lpstr>GD1: Carrying items greedy (qsort)</vt:lpstr>
      <vt:lpstr>GD2: Delivery problem Greedy (shortest-job-first)</vt:lpstr>
      <vt:lpstr>GD3: Deadline deadline and deadline greedy (sorting)</vt:lpstr>
      <vt:lpstr>Using qsort with struct</vt:lpstr>
      <vt:lpstr>PowerPoint 簡報</vt:lpstr>
      <vt:lpstr>GD4: Scheduling on few machines greedy (first-come-first-serve)</vt:lpstr>
      <vt:lpstr>On the fly algorithm</vt:lpstr>
      <vt:lpstr>GD5: Scheduling on many [Optional] Greedy (first-come-first-serve with priority queue) </vt:lpstr>
      <vt:lpstr>GD6: First-Come-First-Serve with deadline [Optional] Greedy+Priority queue+binary search </vt:lpstr>
      <vt:lpstr>PowerPoint 簡報</vt:lpstr>
      <vt:lpstr>GD7: Monitoring a spy network greedy (tree vertex cover with post-order labelling)</vt:lpstr>
      <vt:lpstr>How to implement : Using a bottom-up order </vt:lpstr>
      <vt:lpstr>b05, line segment greedy (qsort+struct)</vt:lpstr>
      <vt:lpstr>PowerPoint 簡報</vt:lpstr>
      <vt:lpstr>PowerPoint 簡報</vt:lpstr>
      <vt:lpstr>a07 tile  greedy  (qsort+struct)</vt:lpstr>
      <vt:lpstr>PowerPoint 簡報</vt:lpstr>
      <vt:lpstr>b07, babysitter greedy (qsort+struct)</vt:lpstr>
      <vt:lpstr>PowerPoint 簡報</vt:lpstr>
      <vt:lpstr>Read input</vt:lpstr>
      <vt:lpstr>Programming II-2 Solving problem by recursion</vt:lpstr>
      <vt:lpstr>Can you solve this problem? And why?</vt:lpstr>
      <vt:lpstr>How to find maximum by recursion </vt:lpstr>
      <vt:lpstr>PowerPoint 簡報</vt:lpstr>
      <vt:lpstr>Recursion的缺點</vt:lpstr>
      <vt:lpstr>Recursion– divide and conquer</vt:lpstr>
      <vt:lpstr>Binary search</vt:lpstr>
      <vt:lpstr>Sorting</vt:lpstr>
      <vt:lpstr>Selection sort</vt:lpstr>
      <vt:lpstr>Merge sort</vt:lpstr>
      <vt:lpstr>Merge Sort</vt:lpstr>
      <vt:lpstr>Quick sort</vt:lpstr>
      <vt:lpstr>Another Example</vt:lpstr>
      <vt:lpstr>Recursion: Dynamic programming</vt:lpstr>
      <vt:lpstr>Dynamic programming</vt:lpstr>
      <vt:lpstr>DP vs recursion</vt:lpstr>
      <vt:lpstr>PowerPoint 簡報</vt:lpstr>
      <vt:lpstr>DP Fibonacci</vt:lpstr>
      <vt:lpstr>Max subarray</vt:lpstr>
      <vt:lpstr>Yes! Try preprocessing</vt:lpstr>
      <vt:lpstr>DP approach</vt:lpstr>
      <vt:lpstr>DP and preprocessing: The 3n+1 problem revisited</vt:lpstr>
      <vt:lpstr>Method 1</vt:lpstr>
      <vt:lpstr>Method 2 (using bit operations)</vt:lpstr>
      <vt:lpstr>Method 3 (2-pass-in-1 for odd)</vt:lpstr>
      <vt:lpstr>Method 4 (空間換取時間)</vt:lpstr>
      <vt:lpstr>An experimental result</vt:lpstr>
      <vt:lpstr>PowerPoint 簡報</vt:lpstr>
      <vt:lpstr>Exercises -- DP</vt:lpstr>
      <vt:lpstr>Dynamic programming</vt:lpstr>
      <vt:lpstr>a05, Fibonacci, [不列入習題] lazy DP (top-down memoization DP)</vt:lpstr>
      <vt:lpstr>B06: spaceship DP</vt:lpstr>
      <vt:lpstr>PowerPoint 簡報</vt:lpstr>
      <vt:lpstr>a06, indep. On path</vt:lpstr>
      <vt:lpstr>PowerPoint 簡報</vt:lpstr>
      <vt:lpstr>PowerPoint 簡報</vt:lpstr>
      <vt:lpstr>PowerPoint 簡報</vt:lpstr>
      <vt:lpstr>思考方式</vt:lpstr>
      <vt:lpstr>b04, max independent set of tree [optional]</vt:lpstr>
      <vt:lpstr>a08, max segment(1d)  -preprocessing version</vt:lpstr>
      <vt:lpstr>b09, jewel collection 2d-DP</vt:lpstr>
      <vt:lpstr>PowerPoint 簡報</vt:lpstr>
      <vt:lpstr>analysis:</vt:lpstr>
      <vt:lpstr>PowerPoint 簡報</vt:lpstr>
      <vt:lpstr>b10, sum-of-subset DP pseudo-polynomial</vt:lpstr>
      <vt:lpstr>PowerPoint 簡報</vt:lpstr>
      <vt:lpstr>PowerPoint 簡報</vt:lpstr>
      <vt:lpstr>B13: Hypercube路徑 Dp [optional]</vt:lpstr>
      <vt:lpstr>PowerPoint 簡報</vt:lpstr>
      <vt:lpstr>Lazy DP</vt:lpstr>
      <vt:lpstr>B15: cutting sticks DP Uva10003</vt:lpstr>
      <vt:lpstr>PowerPoint 簡報</vt:lpstr>
      <vt:lpstr>PowerPoint 簡報</vt:lpstr>
      <vt:lpstr>B19: Nearest Pairs</vt:lpstr>
      <vt:lpstr>B20: Farthest Pairs</vt:lpstr>
      <vt:lpstr>Tree – bottom up DP</vt:lpstr>
      <vt:lpstr>Problems on Trees</vt:lpstr>
      <vt:lpstr>To find a bottom-up sequence</vt:lpstr>
      <vt:lpstr>To find a bottom-up sequence</vt:lpstr>
      <vt:lpstr>To find a bottom-up sequence</vt:lpstr>
      <vt:lpstr>Total distance in a tree</vt:lpstr>
      <vt:lpstr>Tree diameter</vt:lpstr>
      <vt:lpstr>Branching algorithm</vt:lpstr>
      <vt:lpstr>8-queen problem</vt:lpstr>
      <vt:lpstr>Branching algorithm  </vt:lpstr>
      <vt:lpstr>Data struture</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dc:creator>
  <cp:lastModifiedBy>Admin</cp:lastModifiedBy>
  <cp:revision>79</cp:revision>
  <dcterms:created xsi:type="dcterms:W3CDTF">2015-02-02T12:17:03Z</dcterms:created>
  <dcterms:modified xsi:type="dcterms:W3CDTF">2017-05-22T09:35:25Z</dcterms:modified>
</cp:coreProperties>
</file>