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8" r:id="rId3"/>
    <p:sldId id="274" r:id="rId4"/>
    <p:sldId id="275" r:id="rId5"/>
    <p:sldId id="269" r:id="rId6"/>
    <p:sldId id="270" r:id="rId7"/>
    <p:sldId id="277" r:id="rId8"/>
    <p:sldId id="279" r:id="rId9"/>
    <p:sldId id="280" r:id="rId10"/>
    <p:sldId id="272" r:id="rId11"/>
    <p:sldId id="273" r:id="rId12"/>
    <p:sldId id="271" r:id="rId13"/>
    <p:sldId id="281" r:id="rId14"/>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8454D3AB-2BE3-44FD-87E3-1D6FA837595F}">
          <p14:sldIdLst>
            <p14:sldId id="256"/>
            <p14:sldId id="268"/>
          </p14:sldIdLst>
        </p14:section>
        <p14:section name="未命名的章節" id="{6D487D93-6640-46FA-ACE7-9648292CDAB0}">
          <p14:sldIdLst>
            <p14:sldId id="274"/>
            <p14:sldId id="275"/>
            <p14:sldId id="269"/>
            <p14:sldId id="270"/>
            <p14:sldId id="277"/>
            <p14:sldId id="279"/>
            <p14:sldId id="280"/>
            <p14:sldId id="272"/>
            <p14:sldId id="273"/>
            <p14:sldId id="271"/>
            <p14:sldId id="28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0" d="100"/>
          <a:sy n="60" d="100"/>
        </p:scale>
        <p:origin x="-1253" y="20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TW" altLang="en-US" smtClean="0"/>
              <a:t>按一下以編輯母片標題樣式</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TW" altLang="en-US" smtClean="0"/>
              <a:t>按一下以編輯母片副標題樣式</a:t>
            </a:r>
            <a:endParaRPr kumimoji="0" lang="en-US"/>
          </a:p>
        </p:txBody>
      </p:sp>
      <p:sp>
        <p:nvSpPr>
          <p:cNvPr id="30" name="Date Placeholder 29"/>
          <p:cNvSpPr>
            <a:spLocks noGrp="1"/>
          </p:cNvSpPr>
          <p:nvPr>
            <p:ph type="dt" sz="half" idx="10"/>
          </p:nvPr>
        </p:nvSpPr>
        <p:spPr/>
        <p:txBody>
          <a:bodyPr/>
          <a:lstStyle/>
          <a:p>
            <a:fld id="{69EC5868-32F1-4050-83D3-F27753614D49}" type="datetimeFigureOut">
              <a:rPr lang="zh-TW" altLang="en-US" smtClean="0"/>
              <a:t>2015/9/7</a:t>
            </a:fld>
            <a:endParaRPr lang="zh-TW" altLang="en-US"/>
          </a:p>
        </p:txBody>
      </p:sp>
      <p:sp>
        <p:nvSpPr>
          <p:cNvPr id="19" name="Footer Placeholder 18"/>
          <p:cNvSpPr>
            <a:spLocks noGrp="1"/>
          </p:cNvSpPr>
          <p:nvPr>
            <p:ph type="ftr" sz="quarter" idx="11"/>
          </p:nvPr>
        </p:nvSpPr>
        <p:spPr/>
        <p:txBody>
          <a:bodyPr/>
          <a:lstStyle/>
          <a:p>
            <a:endParaRPr lang="zh-TW" altLang="en-US"/>
          </a:p>
        </p:txBody>
      </p:sp>
      <p:sp>
        <p:nvSpPr>
          <p:cNvPr id="27" name="Slide Number Placeholder 26"/>
          <p:cNvSpPr>
            <a:spLocks noGrp="1"/>
          </p:cNvSpPr>
          <p:nvPr>
            <p:ph type="sldNum" sz="quarter" idx="12"/>
          </p:nvPr>
        </p:nvSpPr>
        <p:spPr/>
        <p:txBody>
          <a:bodyPr/>
          <a:lstStyle/>
          <a:p>
            <a:fld id="{471D6F92-351D-4725-9DB6-7E52170BF2EC}" type="slidenum">
              <a:rPr lang="zh-TW" altLang="en-US" smtClean="0"/>
              <a:t>‹#›</a:t>
            </a:fld>
            <a:endParaRPr lang="zh-TW"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zh-TW" altLang="en-US" smtClean="0"/>
              <a:t>按一下以編輯母片標題樣式</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Date Placeholder 3"/>
          <p:cNvSpPr>
            <a:spLocks noGrp="1"/>
          </p:cNvSpPr>
          <p:nvPr>
            <p:ph type="dt" sz="half" idx="10"/>
          </p:nvPr>
        </p:nvSpPr>
        <p:spPr/>
        <p:txBody>
          <a:bodyPr/>
          <a:lstStyle/>
          <a:p>
            <a:fld id="{69EC5868-32F1-4050-83D3-F27753614D49}" type="datetimeFigureOut">
              <a:rPr lang="zh-TW" altLang="en-US" smtClean="0"/>
              <a:t>2015/9/7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71D6F92-351D-4725-9DB6-7E52170BF2EC}" type="slidenum">
              <a:rPr lang="zh-TW" altLang="en-US" smtClean="0"/>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zh-TW" altLang="en-US" smtClean="0"/>
              <a:t>按一下以編輯母片標題樣式</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Date Placeholder 3"/>
          <p:cNvSpPr>
            <a:spLocks noGrp="1"/>
          </p:cNvSpPr>
          <p:nvPr>
            <p:ph type="dt" sz="half" idx="10"/>
          </p:nvPr>
        </p:nvSpPr>
        <p:spPr/>
        <p:txBody>
          <a:bodyPr/>
          <a:lstStyle/>
          <a:p>
            <a:fld id="{69EC5868-32F1-4050-83D3-F27753614D49}" type="datetimeFigureOut">
              <a:rPr lang="zh-TW" altLang="en-US" smtClean="0"/>
              <a:t>2015/9/7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71D6F92-351D-4725-9DB6-7E52170BF2EC}" type="slidenum">
              <a:rPr lang="zh-TW" altLang="en-US" smtClean="0"/>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zh-TW" altLang="en-US" smtClean="0"/>
              <a:t>按一下以編輯母片標題樣式</a:t>
            </a:r>
            <a:endParaRPr kumimoji="0" lang="en-US"/>
          </a:p>
        </p:txBody>
      </p:sp>
      <p:sp>
        <p:nvSpPr>
          <p:cNvPr id="3" name="Content Placeholder 2"/>
          <p:cNvSpPr>
            <a:spLocks noGrp="1"/>
          </p:cNvSpPr>
          <p:nvPr>
            <p:ph idx="1"/>
          </p:nvPr>
        </p:nvSpPr>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Date Placeholder 3"/>
          <p:cNvSpPr>
            <a:spLocks noGrp="1"/>
          </p:cNvSpPr>
          <p:nvPr>
            <p:ph type="dt" sz="half" idx="10"/>
          </p:nvPr>
        </p:nvSpPr>
        <p:spPr/>
        <p:txBody>
          <a:bodyPr/>
          <a:lstStyle/>
          <a:p>
            <a:fld id="{69EC5868-32F1-4050-83D3-F27753614D49}" type="datetimeFigureOut">
              <a:rPr lang="zh-TW" altLang="en-US" smtClean="0"/>
              <a:t>2015/9/7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71D6F92-351D-4725-9DB6-7E52170BF2EC}" type="slidenum">
              <a:rPr lang="zh-TW" altLang="en-US" smtClean="0"/>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TW" altLang="en-US" smtClean="0"/>
              <a:t>按一下以編輯母片標題樣式</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TW" altLang="en-US" smtClean="0"/>
              <a:t>按一下以編輯母片文字樣式</a:t>
            </a:r>
          </a:p>
        </p:txBody>
      </p:sp>
      <p:sp>
        <p:nvSpPr>
          <p:cNvPr id="4" name="Date Placeholder 3"/>
          <p:cNvSpPr>
            <a:spLocks noGrp="1"/>
          </p:cNvSpPr>
          <p:nvPr>
            <p:ph type="dt" sz="half" idx="10"/>
          </p:nvPr>
        </p:nvSpPr>
        <p:spPr/>
        <p:txBody>
          <a:bodyPr/>
          <a:lstStyle/>
          <a:p>
            <a:fld id="{69EC5868-32F1-4050-83D3-F27753614D49}" type="datetimeFigureOut">
              <a:rPr lang="zh-TW" altLang="en-US" smtClean="0"/>
              <a:t>2015/9/7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71D6F92-351D-4725-9DB6-7E52170BF2EC}" type="slidenum">
              <a:rPr lang="zh-TW" altLang="en-US" smtClean="0"/>
              <a:t>‹#›</a:t>
            </a:fld>
            <a:endParaRPr lang="zh-TW"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zh-TW" altLang="en-US" smtClean="0"/>
              <a:t>按一下以編輯母片標題樣式</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Date Placeholder 4"/>
          <p:cNvSpPr>
            <a:spLocks noGrp="1"/>
          </p:cNvSpPr>
          <p:nvPr>
            <p:ph type="dt" sz="half" idx="10"/>
          </p:nvPr>
        </p:nvSpPr>
        <p:spPr/>
        <p:txBody>
          <a:bodyPr/>
          <a:lstStyle/>
          <a:p>
            <a:fld id="{69EC5868-32F1-4050-83D3-F27753614D49}" type="datetimeFigureOut">
              <a:rPr lang="zh-TW" altLang="en-US" smtClean="0"/>
              <a:t>2015/9/7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471D6F92-351D-4725-9DB6-7E52170BF2EC}" type="slidenum">
              <a:rPr lang="zh-TW" altLang="en-US" smtClean="0"/>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zh-TW" altLang="en-US" smtClean="0"/>
              <a:t>按一下以編輯母片標題樣式</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TW" altLang="en-US" smtClean="0"/>
              <a:t>按一下以編輯母片文字樣式</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TW" altLang="en-US" smtClean="0"/>
              <a:t>按一下以編輯母片文字樣式</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7" name="Date Placeholder 6"/>
          <p:cNvSpPr>
            <a:spLocks noGrp="1"/>
          </p:cNvSpPr>
          <p:nvPr>
            <p:ph type="dt" sz="half" idx="10"/>
          </p:nvPr>
        </p:nvSpPr>
        <p:spPr/>
        <p:txBody>
          <a:bodyPr/>
          <a:lstStyle/>
          <a:p>
            <a:fld id="{69EC5868-32F1-4050-83D3-F27753614D49}" type="datetimeFigureOut">
              <a:rPr lang="zh-TW" altLang="en-US" smtClean="0"/>
              <a:t>2015/9/7</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471D6F92-351D-4725-9DB6-7E52170BF2EC}" type="slidenum">
              <a:rPr lang="zh-TW" altLang="en-US" smtClean="0"/>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TW" altLang="en-US" smtClean="0"/>
              <a:t>按一下以編輯母片標題樣式</a:t>
            </a:r>
            <a:endParaRPr kumimoji="0" lang="en-US"/>
          </a:p>
        </p:txBody>
      </p:sp>
      <p:sp>
        <p:nvSpPr>
          <p:cNvPr id="3" name="Date Placeholder 2"/>
          <p:cNvSpPr>
            <a:spLocks noGrp="1"/>
          </p:cNvSpPr>
          <p:nvPr>
            <p:ph type="dt" sz="half" idx="10"/>
          </p:nvPr>
        </p:nvSpPr>
        <p:spPr/>
        <p:txBody>
          <a:bodyPr/>
          <a:lstStyle/>
          <a:p>
            <a:fld id="{69EC5868-32F1-4050-83D3-F27753614D49}" type="datetimeFigureOut">
              <a:rPr lang="zh-TW" altLang="en-US" smtClean="0"/>
              <a:t>2015/9/7</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471D6F92-351D-4725-9DB6-7E52170BF2EC}" type="slidenum">
              <a:rPr lang="zh-TW" altLang="en-US" smtClean="0"/>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EC5868-32F1-4050-83D3-F27753614D49}" type="datetimeFigureOut">
              <a:rPr lang="zh-TW" altLang="en-US" smtClean="0"/>
              <a:t>2015/9/7</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471D6F92-351D-4725-9DB6-7E52170BF2EC}" type="slidenum">
              <a:rPr lang="zh-TW" altLang="en-US" smtClean="0"/>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TW" altLang="en-US" smtClean="0"/>
              <a:t>按一下以編輯母片標題樣式</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TW" altLang="en-US" smtClean="0"/>
              <a:t>按一下以編輯母片文字樣式</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Date Placeholder 4"/>
          <p:cNvSpPr>
            <a:spLocks noGrp="1"/>
          </p:cNvSpPr>
          <p:nvPr>
            <p:ph type="dt" sz="half" idx="10"/>
          </p:nvPr>
        </p:nvSpPr>
        <p:spPr/>
        <p:txBody>
          <a:bodyPr/>
          <a:lstStyle/>
          <a:p>
            <a:fld id="{69EC5868-32F1-4050-83D3-F27753614D49}" type="datetimeFigureOut">
              <a:rPr lang="zh-TW" altLang="en-US" smtClean="0"/>
              <a:t>2015/9/7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471D6F92-351D-4725-9DB6-7E52170BF2EC}" type="slidenum">
              <a:rPr lang="zh-TW" altLang="en-US" smtClean="0"/>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TW" altLang="en-US" smtClean="0"/>
              <a:t>按一下以編輯母片標題樣式</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TW" altLang="en-US" smtClean="0"/>
              <a:t>按一下以編輯母片文字樣式</a:t>
            </a:r>
          </a:p>
        </p:txBody>
      </p:sp>
      <p:sp>
        <p:nvSpPr>
          <p:cNvPr id="5" name="Date Placeholder 4"/>
          <p:cNvSpPr>
            <a:spLocks noGrp="1"/>
          </p:cNvSpPr>
          <p:nvPr>
            <p:ph type="dt" sz="half" idx="10"/>
          </p:nvPr>
        </p:nvSpPr>
        <p:spPr/>
        <p:txBody>
          <a:bodyPr/>
          <a:lstStyle/>
          <a:p>
            <a:fld id="{69EC5868-32F1-4050-83D3-F27753614D49}" type="datetimeFigureOut">
              <a:rPr lang="zh-TW" altLang="en-US" smtClean="0"/>
              <a:t>2015/9/7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a:xfrm>
            <a:off x="8077200" y="6356350"/>
            <a:ext cx="609600" cy="365125"/>
          </a:xfrm>
        </p:spPr>
        <p:txBody>
          <a:bodyPr/>
          <a:lstStyle/>
          <a:p>
            <a:fld id="{471D6F92-351D-4725-9DB6-7E52170BF2EC}" type="slidenum">
              <a:rPr lang="zh-TW" altLang="en-US" smtClean="0"/>
              <a:t>‹#›</a:t>
            </a:fld>
            <a:endParaRPr lang="zh-TW" alt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TW" altLang="en-US" smtClean="0"/>
              <a:t>按一下圖示以新增圖片</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zh-TW" altLang="en-US" smtClean="0"/>
              <a:t>按一下以編輯母片標題樣式</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zh-TW" altLang="en-US" smtClean="0"/>
              <a:t>按一下以編輯母片文字樣式</a:t>
            </a:r>
          </a:p>
          <a:p>
            <a:pPr lvl="1" eaLnBrk="1" latinLnBrk="0" hangingPunct="1"/>
            <a:r>
              <a:rPr kumimoji="0" lang="zh-TW" altLang="en-US" smtClean="0"/>
              <a:t>第二層</a:t>
            </a:r>
          </a:p>
          <a:p>
            <a:pPr lvl="2" eaLnBrk="1" latinLnBrk="0" hangingPunct="1"/>
            <a:r>
              <a:rPr kumimoji="0" lang="zh-TW" altLang="en-US" smtClean="0"/>
              <a:t>第三層</a:t>
            </a:r>
          </a:p>
          <a:p>
            <a:pPr lvl="3" eaLnBrk="1" latinLnBrk="0" hangingPunct="1"/>
            <a:r>
              <a:rPr kumimoji="0" lang="zh-TW" altLang="en-US" smtClean="0"/>
              <a:t>第四層</a:t>
            </a:r>
          </a:p>
          <a:p>
            <a:pPr lvl="4" eaLnBrk="1" latinLnBrk="0" hangingPunct="1"/>
            <a:r>
              <a:rPr kumimoji="0" lang="zh-TW" altLang="en-US" smtClean="0"/>
              <a:t>第五層</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9EC5868-32F1-4050-83D3-F27753614D49}" type="datetimeFigureOut">
              <a:rPr lang="zh-TW" altLang="en-US" smtClean="0"/>
              <a:t>2015/9/7</a:t>
            </a:fld>
            <a:endParaRPr lang="zh-TW" alt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zh-TW" alt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471D6F92-351D-4725-9DB6-7E52170BF2EC}" type="slidenum">
              <a:rPr lang="zh-TW" altLang="en-US" smtClean="0"/>
              <a:t>‹#›</a:t>
            </a:fld>
            <a:endParaRPr lang="zh-TW" alt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youtube.com/watch?v=79nqo4xBKmY"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tw.wrs.yahoo.com/_ylt=A8tUyvH7B4hE0j0AZC5t1gt./SIG=1gtkfqloc/EXP=1149852027/**http:/tw.search.yahoo.com/search/images/view?back=http://tw.search.yahoo.com/search/images?p%3D%E6%A3%8B%E9%9D%88%E7%8E%8B%26ei%3DUTF-8%26fr%3Dfp-tab-web-t%26b%3D21&amp;w=150&amp;h=150&amp;imgurl=d.hatena.ne.jp/images/ean/4988064145980.jpg&amp;rurl=http://d.hatena.ne.jp/ean/4988064145980&amp;size=24.6kB&amp;name=4988064145980.jpg&amp;p=%E6%A3%8B%E9%9D%88%E7%8E%8B&amp;type=jpeg&amp;no=23&amp;tt=14,154&amp;ei=UTF-8" TargetMode="External"/><Relationship Id="rId2" Type="http://schemas.openxmlformats.org/officeDocument/2006/relationships/image" Target="../media/image2.jpeg"/><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tw.wrs.yahoo.com/_ylt=A8tUyuZnCIhEqk4AEFNt1gt./SIG=1ipqchlk8/EXP=1149852135/**http:/tw.search.yahoo.com/search/images/view?back=http://tw.search.yahoo.com/search/images?p%3D%E4%B8%89%E4%BA%95%E5%A3%BD%26ei%3DUTF-8%26fr%3Dfp-tab-web-t%26x%3Dwrt&amp;w=200&amp;h=300&amp;imgurl=buzzard888.anyp.cn/PageLayout/UserData/Data133/USID200406011753204565/Articles/Images/040602120926015.jpg&amp;rurl=http://buzzard888.anyp.cn/&amp;size=10.1kB&amp;name=040602120926015.jpg&amp;p=%E4%B8%89%E4%BA%95%E5%A3%BD&amp;type=jpeg&amp;no=3&amp;tt=535&amp;ei=UTF-8" TargetMode="External"/><Relationship Id="rId1" Type="http://schemas.openxmlformats.org/officeDocument/2006/relationships/slideLayout" Target="../slideLayouts/slideLayout6.xml"/><Relationship Id="rId5" Type="http://schemas.openxmlformats.org/officeDocument/2006/relationships/image" Target="../media/image5.jpeg"/><Relationship Id="rId4" Type="http://schemas.openxmlformats.org/officeDocument/2006/relationships/hyperlink" Target="http://tw.wrs.yahoo.com/_ylt=A8tUyuZnCIhEqk4AE1Nt1gt./SIG=1ipefqr3j/EXP=1149852135/**http:/tw.search.yahoo.com/search/images/view?back=http://tw.search.yahoo.com/search/images?p%3D%E4%B8%89%E4%BA%95%E5%A3%BD%26ei%3DUTF-8%26fr%3Dfp-tab-web-t%26x%3Dwrt&amp;w=400&amp;h=582&amp;imgurl=buzzard888.anyp.cn/PageLayout/UserData/Data133/USID200406011753204565/Articles/Images/041106093125359.jpg&amp;rurl=http://buzzard888.anyp.cn/&amp;size=77.5kB&amp;name=041106093125359.jpg&amp;p=%E4%B8%89%E4%BA%95%E5%A3%BD&amp;type=jpeg&amp;no=6&amp;tt=535&amp;ei=UTF-8"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Programming (I)</a:t>
            </a:r>
            <a:r>
              <a:rPr lang="zh-TW" altLang="en-US" dirty="0" smtClean="0"/>
              <a:t> </a:t>
            </a:r>
            <a:r>
              <a:rPr lang="en-US" altLang="zh-TW" dirty="0" smtClean="0"/>
              <a:t>– </a:t>
            </a:r>
            <a:r>
              <a:rPr lang="zh-TW" altLang="en-US" dirty="0" smtClean="0"/>
              <a:t>修課規定與課程介紹</a:t>
            </a:r>
            <a:endParaRPr lang="zh-TW" altLang="en-US" dirty="0"/>
          </a:p>
        </p:txBody>
      </p:sp>
      <p:sp>
        <p:nvSpPr>
          <p:cNvPr id="3" name="副標題 2"/>
          <p:cNvSpPr>
            <a:spLocks noGrp="1"/>
          </p:cNvSpPr>
          <p:nvPr>
            <p:ph type="subTitle" idx="1"/>
          </p:nvPr>
        </p:nvSpPr>
        <p:spPr/>
        <p:txBody>
          <a:bodyPr/>
          <a:lstStyle/>
          <a:p>
            <a:r>
              <a:rPr lang="zh-TW" altLang="en-US" dirty="0" smtClean="0"/>
              <a:t>吳邦一</a:t>
            </a:r>
            <a:endParaRPr lang="en-US" altLang="zh-TW" dirty="0" smtClean="0"/>
          </a:p>
          <a:p>
            <a:r>
              <a:rPr lang="en-US" altLang="zh-TW" dirty="0" smtClean="0"/>
              <a:t>Sept., 2015</a:t>
            </a:r>
            <a:endParaRPr lang="zh-TW" altLang="en-US" dirty="0"/>
          </a:p>
        </p:txBody>
      </p:sp>
    </p:spTree>
    <p:extLst>
      <p:ext uri="{BB962C8B-B14F-4D97-AF65-F5344CB8AC3E}">
        <p14:creationId xmlns:p14="http://schemas.microsoft.com/office/powerpoint/2010/main" val="13227365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normAutofit fontScale="92500" lnSpcReduction="10000"/>
          </a:bodyPr>
          <a:lstStyle/>
          <a:p>
            <a:r>
              <a:rPr lang="zh-TW" altLang="en-US" dirty="0" smtClean="0"/>
              <a:t>資工</a:t>
            </a:r>
            <a:r>
              <a:rPr lang="zh-TW" altLang="en-US" dirty="0"/>
              <a:t>魯蛇</a:t>
            </a:r>
            <a:r>
              <a:rPr lang="zh-TW" altLang="en-US" dirty="0" smtClean="0"/>
              <a:t>的養成的演算法</a:t>
            </a:r>
            <a:endParaRPr lang="en-US" altLang="zh-TW" dirty="0"/>
          </a:p>
          <a:p>
            <a:pPr marL="971550" lvl="1" indent="-514350">
              <a:buFont typeface="+mj-lt"/>
              <a:buAutoNum type="arabicPeriod"/>
            </a:pPr>
            <a:r>
              <a:rPr lang="zh-TW" altLang="en-US" dirty="0" smtClean="0"/>
              <a:t>開學滿腔熱學，發願這學期一定要好好學</a:t>
            </a:r>
            <a:endParaRPr lang="en-US" altLang="zh-TW" dirty="0" smtClean="0"/>
          </a:p>
          <a:p>
            <a:pPr marL="971550" lvl="1" indent="-514350">
              <a:buFont typeface="+mj-lt"/>
              <a:buAutoNum type="arabicPeriod"/>
            </a:pPr>
            <a:r>
              <a:rPr lang="zh-TW" altLang="en-US" dirty="0" smtClean="0"/>
              <a:t>聯誼比較重要，少上一堂課沒關係，下次可以補得回來</a:t>
            </a:r>
            <a:endParaRPr lang="en-US" altLang="zh-TW" dirty="0" smtClean="0"/>
          </a:p>
          <a:p>
            <a:pPr marL="971550" lvl="1" indent="-514350">
              <a:buFont typeface="+mj-lt"/>
              <a:buAutoNum type="arabicPeriod"/>
            </a:pPr>
            <a:r>
              <a:rPr lang="zh-TW" altLang="en-US" dirty="0" smtClean="0"/>
              <a:t>社團比較重要，作業抄一抄就好了，</a:t>
            </a:r>
            <a:r>
              <a:rPr lang="zh-TW" altLang="en-US" dirty="0"/>
              <a:t>下次可以補得回來</a:t>
            </a:r>
            <a:endParaRPr lang="en-US" altLang="zh-TW" dirty="0"/>
          </a:p>
          <a:p>
            <a:pPr marL="971550" lvl="1" indent="-514350">
              <a:buFont typeface="+mj-lt"/>
              <a:buAutoNum type="arabicPeriod"/>
            </a:pPr>
            <a:r>
              <a:rPr lang="zh-TW" altLang="en-US" dirty="0" smtClean="0"/>
              <a:t>重複</a:t>
            </a:r>
            <a:r>
              <a:rPr lang="en-US" altLang="zh-TW" dirty="0" smtClean="0"/>
              <a:t>step2-3</a:t>
            </a:r>
            <a:r>
              <a:rPr lang="zh-TW" altLang="en-US" dirty="0" smtClean="0"/>
              <a:t>若干次</a:t>
            </a:r>
            <a:endParaRPr lang="en-US" altLang="zh-TW" dirty="0" smtClean="0"/>
          </a:p>
          <a:p>
            <a:pPr marL="971550" lvl="1" indent="-514350">
              <a:buFont typeface="+mj-lt"/>
              <a:buAutoNum type="arabicPeriod"/>
            </a:pPr>
            <a:r>
              <a:rPr lang="zh-TW" altLang="en-US" dirty="0"/>
              <a:t>上課怎麼聽不大</a:t>
            </a:r>
            <a:r>
              <a:rPr lang="zh-TW" altLang="en-US" dirty="0" smtClean="0"/>
              <a:t>懂，程式好難喔，還好，看看身邊，混的不只我一個，繼續混，以後再說</a:t>
            </a:r>
            <a:endParaRPr lang="en-US" altLang="zh-TW" dirty="0" smtClean="0"/>
          </a:p>
          <a:p>
            <a:pPr marL="971550" lvl="1" indent="-514350">
              <a:buFont typeface="+mj-lt"/>
              <a:buAutoNum type="arabicPeriod"/>
            </a:pPr>
            <a:r>
              <a:rPr lang="zh-TW" altLang="en-US" dirty="0"/>
              <a:t>被當或混</a:t>
            </a:r>
            <a:r>
              <a:rPr lang="zh-TW" altLang="en-US" dirty="0" smtClean="0"/>
              <a:t>過</a:t>
            </a:r>
            <a:endParaRPr lang="en-US" altLang="zh-TW" dirty="0" smtClean="0"/>
          </a:p>
          <a:p>
            <a:pPr marL="971550" lvl="1" indent="-514350">
              <a:buFont typeface="+mj-lt"/>
              <a:buAutoNum type="arabicPeriod"/>
            </a:pPr>
            <a:r>
              <a:rPr lang="zh-TW" altLang="en-US" dirty="0"/>
              <a:t>下</a:t>
            </a:r>
            <a:r>
              <a:rPr lang="zh-TW" altLang="en-US" dirty="0" smtClean="0"/>
              <a:t>學期，</a:t>
            </a:r>
            <a:r>
              <a:rPr lang="en-US" altLang="zh-TW" dirty="0" err="1" smtClean="0"/>
              <a:t>goto</a:t>
            </a:r>
            <a:r>
              <a:rPr lang="en-US" altLang="zh-TW" dirty="0" smtClean="0"/>
              <a:t> step 1 and repeat</a:t>
            </a:r>
          </a:p>
          <a:p>
            <a:r>
              <a:rPr lang="zh-TW" altLang="en-US" dirty="0"/>
              <a:t>請記得</a:t>
            </a:r>
            <a:r>
              <a:rPr lang="en-US" altLang="zh-TW" dirty="0"/>
              <a:t>---</a:t>
            </a:r>
            <a:r>
              <a:rPr lang="zh-TW" altLang="en-US" dirty="0"/>
              <a:t>勿忘初衷</a:t>
            </a:r>
            <a:r>
              <a:rPr lang="zh-TW" altLang="en-US" dirty="0">
                <a:latin typeface="新細明體"/>
              </a:rPr>
              <a:t>、</a:t>
            </a:r>
            <a:r>
              <a:rPr lang="zh-TW" altLang="en-US" dirty="0"/>
              <a:t>勿忘初衷</a:t>
            </a:r>
            <a:r>
              <a:rPr lang="zh-TW" altLang="en-US" dirty="0">
                <a:latin typeface="新細明體"/>
              </a:rPr>
              <a:t>、</a:t>
            </a:r>
            <a:r>
              <a:rPr lang="zh-TW" altLang="en-US" dirty="0"/>
              <a:t>勿忘初衷</a:t>
            </a:r>
            <a:endParaRPr lang="en-US" altLang="zh-TW" dirty="0">
              <a:latin typeface="新細明體"/>
            </a:endParaRPr>
          </a:p>
          <a:p>
            <a:pPr lvl="1"/>
            <a:r>
              <a:rPr lang="zh-TW" altLang="en-US" dirty="0">
                <a:latin typeface="新細明體"/>
              </a:rPr>
              <a:t>很重要所以說三次</a:t>
            </a:r>
            <a:endParaRPr lang="en-US" altLang="zh-TW" dirty="0">
              <a:latin typeface="新細明體"/>
            </a:endParaRPr>
          </a:p>
          <a:p>
            <a:endParaRPr lang="zh-TW" altLang="zh-TW" dirty="0"/>
          </a:p>
          <a:p>
            <a:endParaRPr lang="zh-TW" altLang="en-US" dirty="0"/>
          </a:p>
        </p:txBody>
      </p:sp>
    </p:spTree>
    <p:extLst>
      <p:ext uri="{BB962C8B-B14F-4D97-AF65-F5344CB8AC3E}">
        <p14:creationId xmlns:p14="http://schemas.microsoft.com/office/powerpoint/2010/main" val="33839769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給新生的建議</a:t>
            </a:r>
            <a:endParaRPr lang="zh-TW" altLang="en-US" dirty="0"/>
          </a:p>
        </p:txBody>
      </p:sp>
      <p:sp>
        <p:nvSpPr>
          <p:cNvPr id="3" name="內容版面配置區 2"/>
          <p:cNvSpPr>
            <a:spLocks noGrp="1"/>
          </p:cNvSpPr>
          <p:nvPr>
            <p:ph idx="1"/>
          </p:nvPr>
        </p:nvSpPr>
        <p:spPr/>
        <p:txBody>
          <a:bodyPr/>
          <a:lstStyle/>
          <a:p>
            <a:r>
              <a:rPr lang="zh-TW" altLang="en-US" dirty="0" smtClean="0"/>
              <a:t>給自己六周的時間</a:t>
            </a:r>
            <a:endParaRPr lang="en-US" altLang="zh-TW" dirty="0" smtClean="0"/>
          </a:p>
          <a:p>
            <a:pPr lvl="1"/>
            <a:r>
              <a:rPr lang="zh-TW" altLang="en-US" dirty="0" smtClean="0"/>
              <a:t>每周認真上程式課五小時</a:t>
            </a:r>
            <a:r>
              <a:rPr lang="en-US" altLang="zh-TW" dirty="0" smtClean="0"/>
              <a:t>(</a:t>
            </a:r>
            <a:r>
              <a:rPr lang="zh-TW" altLang="en-US" dirty="0" smtClean="0"/>
              <a:t>正課</a:t>
            </a:r>
            <a:r>
              <a:rPr lang="en-US" altLang="zh-TW" dirty="0" smtClean="0"/>
              <a:t>+</a:t>
            </a:r>
            <a:r>
              <a:rPr lang="zh-TW" altLang="en-US" dirty="0" smtClean="0"/>
              <a:t>實習</a:t>
            </a:r>
            <a:r>
              <a:rPr lang="en-US" altLang="zh-TW" dirty="0" smtClean="0"/>
              <a:t>)</a:t>
            </a:r>
            <a:r>
              <a:rPr lang="zh-TW" altLang="en-US" dirty="0" smtClean="0"/>
              <a:t>，課後練習五小時</a:t>
            </a:r>
            <a:endParaRPr lang="en-US" altLang="zh-TW" dirty="0" smtClean="0"/>
          </a:p>
          <a:p>
            <a:r>
              <a:rPr lang="zh-TW" altLang="en-US" dirty="0" smtClean="0"/>
              <a:t>如果沒辦法跟上腳步，表示資工系不適合你</a:t>
            </a:r>
            <a:endParaRPr lang="en-US" altLang="zh-TW" dirty="0" smtClean="0"/>
          </a:p>
          <a:p>
            <a:pPr lvl="1"/>
            <a:r>
              <a:rPr lang="zh-TW" altLang="en-US" dirty="0" smtClean="0"/>
              <a:t>轉系要  </a:t>
            </a:r>
            <a:r>
              <a:rPr lang="zh-TW" altLang="en-US" dirty="0" smtClean="0">
                <a:hlinkClick r:id="rId2"/>
              </a:rPr>
              <a:t>趁早</a:t>
            </a:r>
            <a:endParaRPr lang="en-US" altLang="zh-TW" dirty="0" smtClean="0"/>
          </a:p>
          <a:p>
            <a:r>
              <a:rPr lang="zh-TW" altLang="en-US" dirty="0"/>
              <a:t>小小</a:t>
            </a:r>
            <a:r>
              <a:rPr lang="zh-TW" altLang="en-US" dirty="0" smtClean="0"/>
              <a:t>鼓手</a:t>
            </a:r>
            <a:endParaRPr lang="en-US" altLang="zh-TW" dirty="0" smtClean="0"/>
          </a:p>
          <a:p>
            <a:pPr lvl="1"/>
            <a:r>
              <a:rPr lang="zh-TW" altLang="en-US" dirty="0" smtClean="0"/>
              <a:t>先天的條件不如人</a:t>
            </a:r>
            <a:endParaRPr lang="en-US" altLang="zh-TW" dirty="0" smtClean="0"/>
          </a:p>
          <a:p>
            <a:pPr lvl="1"/>
            <a:r>
              <a:rPr lang="zh-TW" altLang="en-US" dirty="0" smtClean="0"/>
              <a:t>也會氣餒，也會耍賴</a:t>
            </a:r>
            <a:endParaRPr lang="en-US" altLang="zh-TW" dirty="0" smtClean="0"/>
          </a:p>
          <a:p>
            <a:pPr lvl="1"/>
            <a:r>
              <a:rPr lang="zh-TW" altLang="en-US" dirty="0"/>
              <a:t>最後鼓</a:t>
            </a:r>
            <a:r>
              <a:rPr lang="zh-TW" altLang="en-US" dirty="0" smtClean="0"/>
              <a:t>打得也</a:t>
            </a:r>
            <a:r>
              <a:rPr lang="zh-TW" altLang="en-US" dirty="0"/>
              <a:t>不是那麼</a:t>
            </a:r>
            <a:r>
              <a:rPr lang="zh-TW" altLang="en-US" dirty="0" smtClean="0"/>
              <a:t>好，歌唱得也不是挺棒</a:t>
            </a:r>
            <a:endParaRPr lang="en-US" altLang="zh-TW" dirty="0" smtClean="0"/>
          </a:p>
          <a:p>
            <a:pPr lvl="1"/>
            <a:r>
              <a:rPr lang="zh-TW" altLang="en-US" dirty="0"/>
              <a:t>但是努力過了</a:t>
            </a:r>
            <a:endParaRPr lang="en-US" altLang="zh-TW" dirty="0" smtClean="0"/>
          </a:p>
        </p:txBody>
      </p:sp>
    </p:spTree>
    <p:extLst>
      <p:ext uri="{BB962C8B-B14F-4D97-AF65-F5344CB8AC3E}">
        <p14:creationId xmlns:p14="http://schemas.microsoft.com/office/powerpoint/2010/main" val="32353922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練習程式的資源</a:t>
            </a:r>
            <a:endParaRPr lang="zh-TW" altLang="en-US" dirty="0"/>
          </a:p>
        </p:txBody>
      </p:sp>
      <p:sp>
        <p:nvSpPr>
          <p:cNvPr id="3" name="內容版面配置區 2"/>
          <p:cNvSpPr>
            <a:spLocks noGrp="1"/>
          </p:cNvSpPr>
          <p:nvPr>
            <p:ph idx="1"/>
          </p:nvPr>
        </p:nvSpPr>
        <p:spPr/>
        <p:txBody>
          <a:bodyPr>
            <a:normAutofit/>
          </a:bodyPr>
          <a:lstStyle/>
          <a:p>
            <a:r>
              <a:rPr lang="zh-TW" altLang="en-US" dirty="0" smtClean="0"/>
              <a:t>文件，課程，指令說明與範例：</a:t>
            </a:r>
            <a:r>
              <a:rPr lang="en-US" altLang="zh-TW" dirty="0" smtClean="0"/>
              <a:t>google</a:t>
            </a:r>
            <a:r>
              <a:rPr lang="zh-TW" altLang="en-US" dirty="0" smtClean="0"/>
              <a:t>就有</a:t>
            </a:r>
            <a:endParaRPr lang="en-US" altLang="zh-TW" dirty="0" smtClean="0"/>
          </a:p>
          <a:p>
            <a:r>
              <a:rPr lang="zh-TW" altLang="en-US" dirty="0" smtClean="0"/>
              <a:t>線上題庫解題：</a:t>
            </a:r>
            <a:r>
              <a:rPr lang="en-US" altLang="zh-TW" dirty="0" smtClean="0"/>
              <a:t>UVA</a:t>
            </a:r>
            <a:r>
              <a:rPr lang="zh-TW" altLang="en-US" dirty="0" smtClean="0"/>
              <a:t>， </a:t>
            </a:r>
            <a:r>
              <a:rPr lang="en-US" altLang="zh-TW" dirty="0" smtClean="0"/>
              <a:t>ITSA(E-tutor)(</a:t>
            </a:r>
            <a:r>
              <a:rPr lang="zh-TW" altLang="en-US" dirty="0" smtClean="0"/>
              <a:t>成大</a:t>
            </a:r>
            <a:r>
              <a:rPr lang="en-US" altLang="zh-TW" dirty="0" smtClean="0"/>
              <a:t>)</a:t>
            </a:r>
          </a:p>
          <a:p>
            <a:r>
              <a:rPr lang="zh-TW" altLang="en-US" dirty="0" smtClean="0"/>
              <a:t>比賽</a:t>
            </a:r>
            <a:r>
              <a:rPr lang="zh-TW" altLang="en-US" dirty="0"/>
              <a:t>與考試</a:t>
            </a:r>
            <a:r>
              <a:rPr lang="zh-TW" altLang="en-US" dirty="0" smtClean="0"/>
              <a:t>：</a:t>
            </a:r>
            <a:endParaRPr lang="en-US" altLang="zh-TW" dirty="0" smtClean="0"/>
          </a:p>
          <a:p>
            <a:pPr lvl="1"/>
            <a:r>
              <a:rPr lang="zh-TW" altLang="en-US" dirty="0"/>
              <a:t>國內三大</a:t>
            </a:r>
            <a:r>
              <a:rPr lang="zh-TW" altLang="en-US" dirty="0" smtClean="0"/>
              <a:t>賽：</a:t>
            </a:r>
            <a:r>
              <a:rPr lang="en-US" altLang="zh-TW" dirty="0" smtClean="0"/>
              <a:t>ITSA</a:t>
            </a:r>
            <a:r>
              <a:rPr lang="zh-TW" altLang="en-US" dirty="0" smtClean="0"/>
              <a:t>桂冠賽</a:t>
            </a:r>
            <a:r>
              <a:rPr lang="zh-TW" altLang="en-US" dirty="0" smtClean="0">
                <a:latin typeface="新細明體"/>
                <a:ea typeface="新細明體"/>
              </a:rPr>
              <a:t>、</a:t>
            </a:r>
            <a:r>
              <a:rPr lang="en-US" altLang="zh-TW" dirty="0" smtClean="0">
                <a:latin typeface="新細明體"/>
                <a:ea typeface="新細明體"/>
              </a:rPr>
              <a:t>NCPC(</a:t>
            </a:r>
            <a:r>
              <a:rPr lang="zh-TW" altLang="en-US" dirty="0" smtClean="0">
                <a:latin typeface="新細明體"/>
                <a:ea typeface="新細明體"/>
              </a:rPr>
              <a:t>大專賽</a:t>
            </a:r>
            <a:r>
              <a:rPr lang="en-US" altLang="zh-TW" dirty="0" smtClean="0">
                <a:latin typeface="新細明體"/>
                <a:ea typeface="新細明體"/>
              </a:rPr>
              <a:t>)</a:t>
            </a:r>
            <a:r>
              <a:rPr lang="zh-TW" altLang="en-US" dirty="0" smtClean="0">
                <a:latin typeface="新細明體"/>
              </a:rPr>
              <a:t>、</a:t>
            </a:r>
            <a:r>
              <a:rPr lang="en-US" altLang="zh-TW" dirty="0" smtClean="0">
                <a:latin typeface="新細明體"/>
              </a:rPr>
              <a:t>ACM</a:t>
            </a:r>
            <a:r>
              <a:rPr lang="zh-TW" altLang="en-US" dirty="0" smtClean="0">
                <a:latin typeface="新細明體"/>
              </a:rPr>
              <a:t> </a:t>
            </a:r>
            <a:r>
              <a:rPr lang="en-US" altLang="zh-TW" dirty="0" smtClean="0">
                <a:latin typeface="新細明體"/>
              </a:rPr>
              <a:t>ICPC</a:t>
            </a:r>
            <a:r>
              <a:rPr lang="zh-TW" altLang="en-US" dirty="0" smtClean="0">
                <a:latin typeface="新細明體"/>
              </a:rPr>
              <a:t>台灣區賽</a:t>
            </a:r>
            <a:endParaRPr lang="en-US" altLang="zh-TW" dirty="0" smtClean="0">
              <a:latin typeface="新細明體"/>
            </a:endParaRPr>
          </a:p>
          <a:p>
            <a:pPr lvl="1"/>
            <a:r>
              <a:rPr lang="en-US" altLang="zh-TW" dirty="0" smtClean="0">
                <a:latin typeface="新細明體"/>
              </a:rPr>
              <a:t>ITSA&amp;PTC</a:t>
            </a:r>
            <a:r>
              <a:rPr lang="zh-TW" altLang="en-US" dirty="0" smtClean="0">
                <a:latin typeface="新細明體"/>
              </a:rPr>
              <a:t>月賽：每月網路賽</a:t>
            </a:r>
            <a:r>
              <a:rPr lang="en-US" altLang="zh-TW" dirty="0" smtClean="0">
                <a:latin typeface="新細明體"/>
              </a:rPr>
              <a:t>(</a:t>
            </a:r>
            <a:r>
              <a:rPr lang="zh-TW" altLang="en-US" dirty="0" smtClean="0">
                <a:latin typeface="新細明體"/>
              </a:rPr>
              <a:t>學會基本程設就可以參加了</a:t>
            </a:r>
            <a:r>
              <a:rPr lang="en-US" altLang="zh-TW" dirty="0" smtClean="0">
                <a:latin typeface="新細明體"/>
              </a:rPr>
              <a:t>)</a:t>
            </a:r>
          </a:p>
          <a:p>
            <a:pPr lvl="1"/>
            <a:r>
              <a:rPr lang="en-US" altLang="zh-TW" dirty="0" smtClean="0">
                <a:latin typeface="新細明體"/>
              </a:rPr>
              <a:t>CPE</a:t>
            </a:r>
            <a:r>
              <a:rPr lang="zh-TW" altLang="en-US" dirty="0" smtClean="0">
                <a:latin typeface="新細明體"/>
              </a:rPr>
              <a:t>個人程式考試：每年四次，大一程度大約</a:t>
            </a:r>
            <a:r>
              <a:rPr lang="en-US" altLang="zh-TW" dirty="0" smtClean="0">
                <a:latin typeface="新細明體"/>
              </a:rPr>
              <a:t>2~3</a:t>
            </a:r>
            <a:r>
              <a:rPr lang="zh-TW" altLang="en-US" dirty="0" smtClean="0">
                <a:latin typeface="新細明體"/>
              </a:rPr>
              <a:t>題</a:t>
            </a:r>
            <a:r>
              <a:rPr lang="zh-TW" altLang="en-US" dirty="0" smtClean="0">
                <a:latin typeface="新細明體"/>
              </a:rPr>
              <a:t>。</a:t>
            </a:r>
            <a:endParaRPr lang="en-US" altLang="zh-TW" dirty="0" smtClean="0">
              <a:latin typeface="新細明體"/>
            </a:endParaRPr>
          </a:p>
        </p:txBody>
      </p:sp>
    </p:spTree>
    <p:extLst>
      <p:ext uri="{BB962C8B-B14F-4D97-AF65-F5344CB8AC3E}">
        <p14:creationId xmlns:p14="http://schemas.microsoft.com/office/powerpoint/2010/main" val="29284852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興趣</a:t>
            </a:r>
            <a:endParaRPr lang="zh-TW" altLang="en-US" dirty="0"/>
          </a:p>
        </p:txBody>
      </p:sp>
      <p:sp>
        <p:nvSpPr>
          <p:cNvPr id="3" name="內容版面配置區 2"/>
          <p:cNvSpPr>
            <a:spLocks noGrp="1"/>
          </p:cNvSpPr>
          <p:nvPr>
            <p:ph idx="1"/>
          </p:nvPr>
        </p:nvSpPr>
        <p:spPr/>
        <p:txBody>
          <a:bodyPr/>
          <a:lstStyle/>
          <a:p>
            <a:r>
              <a:rPr lang="zh-TW" altLang="en-US" dirty="0"/>
              <a:t>這門課會引導你，希望你可以踏上成功的第一步</a:t>
            </a:r>
            <a:endParaRPr lang="en-US" altLang="zh-TW" dirty="0"/>
          </a:p>
          <a:p>
            <a:r>
              <a:rPr lang="zh-TW" altLang="en-US" dirty="0"/>
              <a:t>最重要是要對寫程式</a:t>
            </a:r>
            <a:r>
              <a:rPr lang="zh-TW" altLang="en-US" dirty="0" smtClean="0"/>
              <a:t>有興趣</a:t>
            </a:r>
            <a:endParaRPr lang="en-US" altLang="zh-TW" dirty="0" smtClean="0"/>
          </a:p>
          <a:p>
            <a:pPr lvl="1"/>
            <a:r>
              <a:rPr lang="zh-TW" altLang="en-US" dirty="0"/>
              <a:t>大學以前你有多</a:t>
            </a:r>
            <a:r>
              <a:rPr lang="zh-TW" altLang="en-US" dirty="0" smtClean="0"/>
              <a:t>用功</a:t>
            </a:r>
            <a:r>
              <a:rPr lang="en-US" altLang="zh-TW" dirty="0" smtClean="0"/>
              <a:t>? </a:t>
            </a:r>
            <a:r>
              <a:rPr lang="zh-TW" altLang="en-US" dirty="0"/>
              <a:t>是否曾經</a:t>
            </a:r>
            <a:r>
              <a:rPr lang="zh-TW" altLang="en-US" dirty="0" smtClean="0"/>
              <a:t>為了興趣而努力</a:t>
            </a:r>
            <a:r>
              <a:rPr lang="en-US" altLang="zh-TW" dirty="0" smtClean="0"/>
              <a:t>?</a:t>
            </a:r>
          </a:p>
          <a:p>
            <a:pPr lvl="1"/>
            <a:r>
              <a:rPr lang="zh-TW" altLang="en-US" dirty="0"/>
              <a:t>如果</a:t>
            </a:r>
            <a:r>
              <a:rPr lang="zh-TW" altLang="en-US" dirty="0" smtClean="0"/>
              <a:t>有興趣，廢寢忘食就不是苦</a:t>
            </a:r>
            <a:endParaRPr lang="en-US" altLang="zh-TW" dirty="0" smtClean="0"/>
          </a:p>
          <a:p>
            <a:pPr lvl="1"/>
            <a:r>
              <a:rPr lang="zh-TW" altLang="en-US" dirty="0" smtClean="0"/>
              <a:t>吃苦這種違反</a:t>
            </a:r>
            <a:r>
              <a:rPr lang="zh-TW" altLang="en-US" dirty="0"/>
              <a:t>人性的事情難以長久</a:t>
            </a:r>
            <a:endParaRPr lang="en-US" altLang="zh-TW" dirty="0" smtClean="0"/>
          </a:p>
          <a:p>
            <a:r>
              <a:rPr lang="zh-TW" altLang="en-US" dirty="0"/>
              <a:t>最重要的</a:t>
            </a:r>
            <a:r>
              <a:rPr lang="zh-TW" altLang="en-US" dirty="0" smtClean="0"/>
              <a:t>是，在本學期結束時，你對程式有沒有興趣</a:t>
            </a:r>
            <a:endParaRPr lang="zh-TW" altLang="en-US" dirty="0"/>
          </a:p>
        </p:txBody>
      </p:sp>
    </p:spTree>
    <p:extLst>
      <p:ext uri="{BB962C8B-B14F-4D97-AF65-F5344CB8AC3E}">
        <p14:creationId xmlns:p14="http://schemas.microsoft.com/office/powerpoint/2010/main" val="3444644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課程重要性</a:t>
            </a:r>
            <a:endParaRPr lang="zh-TW" altLang="en-US" dirty="0"/>
          </a:p>
        </p:txBody>
      </p:sp>
      <p:sp>
        <p:nvSpPr>
          <p:cNvPr id="3" name="內容版面配置區 2"/>
          <p:cNvSpPr>
            <a:spLocks noGrp="1"/>
          </p:cNvSpPr>
          <p:nvPr>
            <p:ph idx="1"/>
          </p:nvPr>
        </p:nvSpPr>
        <p:spPr/>
        <p:txBody>
          <a:bodyPr>
            <a:normAutofit/>
          </a:bodyPr>
          <a:lstStyle/>
          <a:p>
            <a:r>
              <a:rPr lang="zh-TW" altLang="en-US" dirty="0" smtClean="0"/>
              <a:t>程式設計是資訊工程的核心能力</a:t>
            </a:r>
            <a:endParaRPr lang="en-US" altLang="zh-TW" dirty="0" smtClean="0"/>
          </a:p>
          <a:p>
            <a:pPr lvl="1"/>
            <a:r>
              <a:rPr lang="zh-TW" altLang="en-US" dirty="0"/>
              <a:t>台灣有</a:t>
            </a:r>
            <a:r>
              <a:rPr lang="zh-TW" altLang="en-US" dirty="0" smtClean="0"/>
              <a:t>三萬資工大學生</a:t>
            </a:r>
            <a:endParaRPr lang="en-US" altLang="zh-TW" dirty="0" smtClean="0"/>
          </a:p>
          <a:p>
            <a:pPr lvl="1"/>
            <a:r>
              <a:rPr lang="zh-TW" altLang="en-US" dirty="0"/>
              <a:t>電機和資管還超過此</a:t>
            </a:r>
            <a:r>
              <a:rPr lang="zh-TW" altLang="en-US" dirty="0" smtClean="0"/>
              <a:t>數，</a:t>
            </a:r>
            <a:r>
              <a:rPr lang="zh-TW" altLang="en-US" dirty="0"/>
              <a:t>何況</a:t>
            </a:r>
            <a:r>
              <a:rPr lang="zh-TW" altLang="en-US" dirty="0" smtClean="0"/>
              <a:t>科學無國界，競爭來自全世界</a:t>
            </a:r>
            <a:endParaRPr lang="en-US" altLang="zh-TW" dirty="0" smtClean="0"/>
          </a:p>
          <a:p>
            <a:pPr lvl="1"/>
            <a:r>
              <a:rPr lang="zh-TW" altLang="en-US" dirty="0"/>
              <a:t>如何勝</a:t>
            </a:r>
            <a:r>
              <a:rPr lang="zh-TW" altLang="en-US" dirty="0" smtClean="0"/>
              <a:t>出</a:t>
            </a:r>
            <a:endParaRPr lang="en-US" altLang="zh-TW" dirty="0" smtClean="0"/>
          </a:p>
          <a:p>
            <a:pPr lvl="2"/>
            <a:r>
              <a:rPr lang="zh-TW" altLang="en-US" dirty="0"/>
              <a:t>會寫程式就贏了</a:t>
            </a:r>
            <a:endParaRPr lang="en-US" altLang="zh-TW" dirty="0" smtClean="0"/>
          </a:p>
          <a:p>
            <a:r>
              <a:rPr lang="zh-TW" altLang="en-US" dirty="0" smtClean="0"/>
              <a:t>本課程是程式設計能力培養中的第一門基礎課程</a:t>
            </a:r>
            <a:endParaRPr lang="en-US" altLang="zh-TW" dirty="0" smtClean="0"/>
          </a:p>
          <a:p>
            <a:pPr lvl="1"/>
            <a:r>
              <a:rPr lang="zh-TW" altLang="en-US" dirty="0"/>
              <a:t>學</a:t>
            </a:r>
            <a:r>
              <a:rPr lang="zh-TW" altLang="en-US" dirty="0" smtClean="0"/>
              <a:t>不好表示資工不適合你，建議</a:t>
            </a:r>
            <a:r>
              <a:rPr lang="zh-TW" altLang="en-US" dirty="0"/>
              <a:t>及早轉行</a:t>
            </a:r>
            <a:endParaRPr lang="en-US" altLang="zh-TW" dirty="0" smtClean="0"/>
          </a:p>
          <a:p>
            <a:endParaRPr lang="zh-TW" altLang="en-US" dirty="0"/>
          </a:p>
        </p:txBody>
      </p:sp>
    </p:spTree>
    <p:extLst>
      <p:ext uri="{BB962C8B-B14F-4D97-AF65-F5344CB8AC3E}">
        <p14:creationId xmlns:p14="http://schemas.microsoft.com/office/powerpoint/2010/main" val="3478173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r>
              <a:rPr lang="zh-TW" altLang="en-US" sz="4000" dirty="0"/>
              <a:t>怎麼分辨資工</a:t>
            </a:r>
            <a:r>
              <a:rPr lang="zh-TW" altLang="en-US" sz="4000" dirty="0" smtClean="0"/>
              <a:t>人，知道原因請回答</a:t>
            </a:r>
            <a:endParaRPr lang="zh-TW" altLang="en-US" sz="4000" dirty="0"/>
          </a:p>
        </p:txBody>
      </p:sp>
      <p:sp>
        <p:nvSpPr>
          <p:cNvPr id="3" name="內容版面配置區 2"/>
          <p:cNvSpPr>
            <a:spLocks noGrp="1"/>
          </p:cNvSpPr>
          <p:nvPr>
            <p:ph idx="1"/>
          </p:nvPr>
        </p:nvSpPr>
        <p:spPr/>
        <p:txBody>
          <a:bodyPr>
            <a:normAutofit lnSpcReduction="10000"/>
          </a:bodyPr>
          <a:lstStyle/>
          <a:p>
            <a:r>
              <a:rPr lang="zh-TW" altLang="en-US" dirty="0" smtClean="0"/>
              <a:t>（</a:t>
            </a:r>
            <a:r>
              <a:rPr lang="en-US" altLang="zh-TW" dirty="0"/>
              <a:t>0</a:t>
            </a:r>
            <a:r>
              <a:rPr lang="zh-TW" altLang="en-US" dirty="0"/>
              <a:t>）</a:t>
            </a:r>
            <a:r>
              <a:rPr lang="en-US" altLang="zh-TW" dirty="0"/>
              <a:t>. </a:t>
            </a:r>
            <a:r>
              <a:rPr lang="zh-TW" altLang="en-US" dirty="0"/>
              <a:t>編號從</a:t>
            </a:r>
            <a:r>
              <a:rPr lang="en-US" altLang="zh-TW" dirty="0"/>
              <a:t>0</a:t>
            </a:r>
            <a:r>
              <a:rPr lang="zh-TW" altLang="en-US" dirty="0"/>
              <a:t>開始而不是從</a:t>
            </a:r>
            <a:r>
              <a:rPr lang="en-US" altLang="zh-TW" dirty="0"/>
              <a:t>1</a:t>
            </a:r>
            <a:r>
              <a:rPr lang="zh-TW" altLang="en-US" dirty="0"/>
              <a:t>開始</a:t>
            </a:r>
            <a:br>
              <a:rPr lang="zh-TW" altLang="en-US" dirty="0"/>
            </a:br>
            <a:r>
              <a:rPr lang="zh-TW" altLang="en-US" dirty="0"/>
              <a:t>（</a:t>
            </a:r>
            <a:r>
              <a:rPr lang="en-US" altLang="zh-TW" dirty="0"/>
              <a:t>1</a:t>
            </a:r>
            <a:r>
              <a:rPr lang="zh-TW" altLang="en-US" dirty="0"/>
              <a:t>）</a:t>
            </a:r>
            <a:r>
              <a:rPr lang="en-US" altLang="zh-TW" dirty="0"/>
              <a:t>. </a:t>
            </a:r>
            <a:r>
              <a:rPr lang="zh-TW" altLang="en-US" dirty="0"/>
              <a:t>知道為何萬聖節</a:t>
            </a:r>
            <a:r>
              <a:rPr lang="en-US" altLang="zh-TW" dirty="0"/>
              <a:t>=</a:t>
            </a:r>
            <a:r>
              <a:rPr lang="zh-TW" altLang="en-US" dirty="0"/>
              <a:t>聖誕節 （</a:t>
            </a:r>
            <a:r>
              <a:rPr lang="en-US" altLang="zh-TW" dirty="0"/>
              <a:t>Oct 31=Dec 25)</a:t>
            </a:r>
            <a:r>
              <a:rPr lang="zh-TW" altLang="en-US" dirty="0"/>
              <a:t/>
            </a:r>
            <a:br>
              <a:rPr lang="zh-TW" altLang="en-US" dirty="0"/>
            </a:br>
            <a:r>
              <a:rPr lang="zh-TW" altLang="en-US" dirty="0"/>
              <a:t>（</a:t>
            </a:r>
            <a:r>
              <a:rPr lang="en-US" altLang="zh-TW" dirty="0"/>
              <a:t>2</a:t>
            </a:r>
            <a:r>
              <a:rPr lang="zh-TW" altLang="en-US" dirty="0"/>
              <a:t>）</a:t>
            </a:r>
            <a:r>
              <a:rPr lang="en-US" altLang="zh-TW" dirty="0"/>
              <a:t>. </a:t>
            </a:r>
            <a:r>
              <a:rPr lang="zh-TW" altLang="en-US" dirty="0"/>
              <a:t>認為警告（</a:t>
            </a:r>
            <a:r>
              <a:rPr lang="en-US" altLang="zh-TW" dirty="0"/>
              <a:t>warning)</a:t>
            </a:r>
            <a:r>
              <a:rPr lang="zh-TW" altLang="en-US" dirty="0"/>
              <a:t>是可以忽略的</a:t>
            </a:r>
            <a:br>
              <a:rPr lang="zh-TW" altLang="en-US" dirty="0"/>
            </a:br>
            <a:r>
              <a:rPr lang="zh-TW" altLang="en-US" dirty="0"/>
              <a:t>（</a:t>
            </a:r>
            <a:r>
              <a:rPr lang="en-US" altLang="zh-TW" dirty="0"/>
              <a:t>3</a:t>
            </a:r>
            <a:r>
              <a:rPr lang="zh-TW" altLang="en-US" dirty="0"/>
              <a:t>）</a:t>
            </a:r>
            <a:r>
              <a:rPr lang="en-US" altLang="zh-TW" dirty="0"/>
              <a:t>. </a:t>
            </a:r>
            <a:r>
              <a:rPr lang="zh-TW" altLang="en-US" dirty="0"/>
              <a:t>樹葉在下，樹根在上</a:t>
            </a:r>
            <a:br>
              <a:rPr lang="zh-TW" altLang="en-US" dirty="0"/>
            </a:br>
            <a:r>
              <a:rPr lang="zh-TW" altLang="en-US" dirty="0"/>
              <a:t>（</a:t>
            </a:r>
            <a:r>
              <a:rPr lang="en-US" altLang="zh-TW" dirty="0"/>
              <a:t>4</a:t>
            </a:r>
            <a:r>
              <a:rPr lang="zh-TW" altLang="en-US" dirty="0"/>
              <a:t>）</a:t>
            </a:r>
            <a:r>
              <a:rPr lang="en-US" altLang="zh-TW" dirty="0"/>
              <a:t>. 3/2=1</a:t>
            </a:r>
            <a:br>
              <a:rPr lang="en-US" altLang="zh-TW" dirty="0"/>
            </a:br>
            <a:r>
              <a:rPr lang="zh-TW" altLang="en-US" dirty="0"/>
              <a:t>（</a:t>
            </a:r>
            <a:r>
              <a:rPr lang="en-US" altLang="zh-TW" dirty="0"/>
              <a:t>5</a:t>
            </a:r>
            <a:r>
              <a:rPr lang="zh-TW" altLang="en-US" dirty="0"/>
              <a:t>）</a:t>
            </a:r>
            <a:r>
              <a:rPr lang="en-US" altLang="zh-TW" dirty="0"/>
              <a:t>. </a:t>
            </a:r>
            <a:r>
              <a:rPr lang="zh-TW" altLang="en-US" dirty="0"/>
              <a:t>誤認一公斤是</a:t>
            </a:r>
            <a:r>
              <a:rPr lang="en-US" altLang="zh-TW" dirty="0"/>
              <a:t>1024</a:t>
            </a:r>
            <a:r>
              <a:rPr lang="zh-TW" altLang="en-US" dirty="0"/>
              <a:t>公克 （</a:t>
            </a:r>
            <a:r>
              <a:rPr lang="en-US" altLang="zh-TW" dirty="0"/>
              <a:t>1Kg=1024g)</a:t>
            </a:r>
            <a:br>
              <a:rPr lang="en-US" altLang="zh-TW" dirty="0"/>
            </a:br>
            <a:r>
              <a:rPr lang="zh-TW" altLang="en-US" dirty="0"/>
              <a:t>（</a:t>
            </a:r>
            <a:r>
              <a:rPr lang="en-US" altLang="zh-TW" dirty="0"/>
              <a:t>6</a:t>
            </a:r>
            <a:r>
              <a:rPr lang="zh-TW" altLang="en-US" dirty="0"/>
              <a:t>）</a:t>
            </a:r>
            <a:r>
              <a:rPr lang="en-US" altLang="zh-TW" dirty="0"/>
              <a:t>. </a:t>
            </a:r>
            <a:r>
              <a:rPr lang="zh-TW" altLang="en-US" dirty="0"/>
              <a:t>學了一堆語言但是不大會說話</a:t>
            </a:r>
            <a:br>
              <a:rPr lang="zh-TW" altLang="en-US" dirty="0"/>
            </a:br>
            <a:r>
              <a:rPr lang="zh-TW" altLang="en-US" dirty="0"/>
              <a:t>（</a:t>
            </a:r>
            <a:r>
              <a:rPr lang="en-US" altLang="zh-TW" dirty="0"/>
              <a:t>7</a:t>
            </a:r>
            <a:r>
              <a:rPr lang="zh-TW" altLang="en-US" dirty="0"/>
              <a:t>）</a:t>
            </a:r>
            <a:r>
              <a:rPr lang="en-US" altLang="zh-TW" dirty="0"/>
              <a:t>. </a:t>
            </a:r>
            <a:r>
              <a:rPr lang="zh-TW" altLang="en-US" dirty="0"/>
              <a:t>學語言第一句不是學髒話而是</a:t>
            </a:r>
            <a:r>
              <a:rPr lang="en-US" altLang="zh-TW" dirty="0"/>
              <a:t>Hello world</a:t>
            </a:r>
            <a:br>
              <a:rPr lang="en-US" altLang="zh-TW" dirty="0"/>
            </a:br>
            <a:r>
              <a:rPr lang="zh-TW" altLang="en-US" dirty="0"/>
              <a:t>（</a:t>
            </a:r>
            <a:r>
              <a:rPr lang="en-US" altLang="zh-TW" dirty="0"/>
              <a:t>8</a:t>
            </a:r>
            <a:r>
              <a:rPr lang="zh-TW" altLang="en-US" dirty="0"/>
              <a:t>）</a:t>
            </a:r>
            <a:r>
              <a:rPr lang="en-US" altLang="zh-TW" dirty="0"/>
              <a:t>. </a:t>
            </a:r>
            <a:r>
              <a:rPr lang="zh-TW" altLang="en-US" dirty="0"/>
              <a:t>句子結尾是分號而不是句號</a:t>
            </a:r>
            <a:br>
              <a:rPr lang="zh-TW" altLang="en-US" dirty="0"/>
            </a:br>
            <a:r>
              <a:rPr lang="zh-TW" altLang="en-US" dirty="0"/>
              <a:t>（</a:t>
            </a:r>
            <a:r>
              <a:rPr lang="en-US" altLang="zh-TW" dirty="0"/>
              <a:t>9</a:t>
            </a:r>
            <a:r>
              <a:rPr lang="zh-TW" altLang="en-US" dirty="0"/>
              <a:t>）</a:t>
            </a:r>
            <a:r>
              <a:rPr lang="en-US" altLang="zh-TW" dirty="0"/>
              <a:t>. </a:t>
            </a:r>
            <a:r>
              <a:rPr lang="zh-TW" altLang="en-US" dirty="0"/>
              <a:t>認為 </a:t>
            </a:r>
            <a:r>
              <a:rPr lang="en-US" altLang="zh-TW" dirty="0"/>
              <a:t>a = a + 1 </a:t>
            </a:r>
            <a:r>
              <a:rPr lang="zh-TW" altLang="en-US" dirty="0"/>
              <a:t>和</a:t>
            </a:r>
            <a:r>
              <a:rPr lang="en-US" altLang="zh-TW" dirty="0"/>
              <a:t>7!=1</a:t>
            </a:r>
            <a:r>
              <a:rPr lang="zh-TW" altLang="en-US" dirty="0"/>
              <a:t>都是對的</a:t>
            </a:r>
            <a:br>
              <a:rPr lang="zh-TW" altLang="en-US" dirty="0"/>
            </a:br>
            <a:r>
              <a:rPr lang="zh-TW" altLang="en-US" dirty="0"/>
              <a:t>（</a:t>
            </a:r>
            <a:r>
              <a:rPr lang="en-US" altLang="zh-TW" dirty="0"/>
              <a:t>10</a:t>
            </a:r>
            <a:r>
              <a:rPr lang="zh-TW" altLang="en-US" dirty="0"/>
              <a:t>）</a:t>
            </a:r>
            <a:r>
              <a:rPr lang="en-US" altLang="zh-TW" dirty="0"/>
              <a:t>.</a:t>
            </a:r>
            <a:r>
              <a:rPr lang="zh-TW" altLang="en-US" dirty="0"/>
              <a:t>會從 </a:t>
            </a:r>
            <a:r>
              <a:rPr lang="en-US" altLang="zh-TW" dirty="0"/>
              <a:t>1,2,4,8,16,...</a:t>
            </a:r>
            <a:r>
              <a:rPr lang="zh-TW" altLang="en-US" dirty="0"/>
              <a:t>一直背到</a:t>
            </a:r>
            <a:r>
              <a:rPr lang="en-US" altLang="zh-TW" dirty="0"/>
              <a:t>1024</a:t>
            </a:r>
            <a:endParaRPr lang="zh-TW" altLang="en-US" dirty="0"/>
          </a:p>
        </p:txBody>
      </p:sp>
    </p:spTree>
    <p:extLst>
      <p:ext uri="{BB962C8B-B14F-4D97-AF65-F5344CB8AC3E}">
        <p14:creationId xmlns:p14="http://schemas.microsoft.com/office/powerpoint/2010/main" val="473710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p:cNvSpPr>
            <a:spLocks noGrp="1"/>
          </p:cNvSpPr>
          <p:nvPr>
            <p:ph type="title"/>
          </p:nvPr>
        </p:nvSpPr>
        <p:spPr/>
        <p:txBody>
          <a:bodyPr/>
          <a:lstStyle/>
          <a:p>
            <a:r>
              <a:rPr lang="zh-TW" altLang="en-US" dirty="0" smtClean="0"/>
              <a:t>修課規定，成績與時程安排</a:t>
            </a:r>
            <a:endParaRPr lang="zh-TW" altLang="en-US" dirty="0"/>
          </a:p>
        </p:txBody>
      </p:sp>
      <p:sp>
        <p:nvSpPr>
          <p:cNvPr id="7" name="副標題 6"/>
          <p:cNvSpPr>
            <a:spLocks noGrp="1"/>
          </p:cNvSpPr>
          <p:nvPr>
            <p:ph idx="1"/>
          </p:nvPr>
        </p:nvSpPr>
        <p:spPr/>
        <p:txBody>
          <a:bodyPr/>
          <a:lstStyle/>
          <a:p>
            <a:r>
              <a:rPr lang="zh-TW" altLang="en-US" dirty="0" smtClean="0"/>
              <a:t>請見檔案</a:t>
            </a:r>
            <a:endParaRPr lang="en-US" altLang="zh-TW" dirty="0" smtClean="0"/>
          </a:p>
          <a:p>
            <a:r>
              <a:rPr lang="zh-TW" altLang="en-US" dirty="0" smtClean="0"/>
              <a:t>教科書</a:t>
            </a:r>
            <a:r>
              <a:rPr lang="en-US" altLang="zh-TW" dirty="0" smtClean="0"/>
              <a:t>:</a:t>
            </a:r>
          </a:p>
          <a:p>
            <a:pPr lvl="1"/>
            <a:r>
              <a:rPr lang="zh-TW" altLang="en-US" dirty="0" smtClean="0"/>
              <a:t>由</a:t>
            </a:r>
            <a:r>
              <a:rPr lang="zh-TW" altLang="en-US" dirty="0"/>
              <a:t>片語學習</a:t>
            </a:r>
            <a:r>
              <a:rPr lang="en-US" altLang="zh-TW" dirty="0"/>
              <a:t>C</a:t>
            </a:r>
            <a:r>
              <a:rPr lang="zh-TW" altLang="en-US" dirty="0"/>
              <a:t>程式設計。劉邦鋒。臺大出版中心</a:t>
            </a:r>
            <a:r>
              <a:rPr lang="zh-TW" altLang="en-US" dirty="0" smtClean="0"/>
              <a:t>。</a:t>
            </a:r>
            <a:endParaRPr lang="en-US" altLang="zh-TW" dirty="0" smtClean="0"/>
          </a:p>
          <a:p>
            <a:pPr lvl="1"/>
            <a:r>
              <a:rPr lang="zh-TW" altLang="en-US" dirty="0"/>
              <a:t>必須</a:t>
            </a:r>
            <a:r>
              <a:rPr lang="zh-TW" altLang="en-US" dirty="0" smtClean="0"/>
              <a:t>買書，根據出版商規定，老師上課的</a:t>
            </a:r>
            <a:r>
              <a:rPr lang="en-US" altLang="zh-TW" dirty="0" smtClean="0"/>
              <a:t>PDF</a:t>
            </a:r>
            <a:r>
              <a:rPr lang="zh-TW" altLang="en-US" dirty="0" smtClean="0"/>
              <a:t>不可提供學生，且這本書很便宜</a:t>
            </a:r>
            <a:endParaRPr lang="en-US" altLang="zh-TW" dirty="0" smtClean="0"/>
          </a:p>
          <a:p>
            <a:r>
              <a:rPr lang="zh-TW" altLang="en-US" dirty="0" smtClean="0"/>
              <a:t>教科書的作用是引導，不必當參考手冊，</a:t>
            </a:r>
            <a:r>
              <a:rPr lang="en-US" altLang="zh-TW" dirty="0" smtClean="0"/>
              <a:t>Google</a:t>
            </a:r>
            <a:r>
              <a:rPr lang="zh-TW" altLang="en-US" dirty="0" smtClean="0"/>
              <a:t>有非常豐富的參考文件。</a:t>
            </a:r>
            <a:endParaRPr lang="zh-TW" altLang="en-US" dirty="0"/>
          </a:p>
        </p:txBody>
      </p:sp>
    </p:spTree>
    <p:extLst>
      <p:ext uri="{BB962C8B-B14F-4D97-AF65-F5344CB8AC3E}">
        <p14:creationId xmlns:p14="http://schemas.microsoft.com/office/powerpoint/2010/main" val="13995732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程式難不難學</a:t>
            </a:r>
            <a:endParaRPr lang="zh-TW" altLang="en-US" dirty="0"/>
          </a:p>
        </p:txBody>
      </p:sp>
      <p:sp>
        <p:nvSpPr>
          <p:cNvPr id="3" name="內容版面配置區 2"/>
          <p:cNvSpPr>
            <a:spLocks noGrp="1"/>
          </p:cNvSpPr>
          <p:nvPr>
            <p:ph idx="1"/>
          </p:nvPr>
        </p:nvSpPr>
        <p:spPr/>
        <p:txBody>
          <a:bodyPr>
            <a:normAutofit/>
          </a:bodyPr>
          <a:lstStyle/>
          <a:p>
            <a:r>
              <a:rPr lang="zh-TW" altLang="en-US" dirty="0" smtClean="0"/>
              <a:t>或許很難，</a:t>
            </a:r>
            <a:r>
              <a:rPr lang="zh-TW" altLang="zh-TW" dirty="0"/>
              <a:t>對多數同學來說，是第一次接觸學習程式，初學</a:t>
            </a:r>
            <a:r>
              <a:rPr lang="zh-TW" altLang="zh-TW" dirty="0" smtClean="0"/>
              <a:t>一樣</a:t>
            </a:r>
            <a:r>
              <a:rPr lang="zh-TW" altLang="en-US" dirty="0"/>
              <a:t>陌生的</a:t>
            </a:r>
            <a:r>
              <a:rPr lang="zh-TW" altLang="en-US" dirty="0" smtClean="0"/>
              <a:t>東西</a:t>
            </a:r>
            <a:r>
              <a:rPr lang="zh-TW" altLang="zh-TW" dirty="0" smtClean="0"/>
              <a:t>本來</a:t>
            </a:r>
            <a:r>
              <a:rPr lang="zh-TW" altLang="zh-TW" dirty="0"/>
              <a:t>就很</a:t>
            </a:r>
            <a:r>
              <a:rPr lang="zh-TW" altLang="zh-TW" dirty="0" smtClean="0"/>
              <a:t>難</a:t>
            </a:r>
            <a:r>
              <a:rPr lang="zh-TW" altLang="en-US" dirty="0" smtClean="0"/>
              <a:t>的</a:t>
            </a:r>
            <a:endParaRPr lang="en-US" altLang="zh-TW" dirty="0" smtClean="0"/>
          </a:p>
          <a:p>
            <a:pPr lvl="1"/>
            <a:r>
              <a:rPr lang="zh-TW" altLang="zh-TW" dirty="0"/>
              <a:t>我們都有經驗，只是我們都忘</a:t>
            </a:r>
            <a:r>
              <a:rPr lang="zh-TW" altLang="zh-TW" dirty="0" smtClean="0"/>
              <a:t>了</a:t>
            </a:r>
            <a:endParaRPr lang="en-US" altLang="zh-TW" dirty="0" smtClean="0"/>
          </a:p>
          <a:p>
            <a:pPr lvl="1"/>
            <a:r>
              <a:rPr lang="zh-TW" altLang="zh-TW" dirty="0"/>
              <a:t>你記得當年多麼辛苦花了幾個月才學會</a:t>
            </a:r>
            <a:r>
              <a:rPr lang="zh-TW" altLang="zh-TW" dirty="0" smtClean="0"/>
              <a:t>叫</a:t>
            </a:r>
            <a:r>
              <a:rPr lang="zh-TW" altLang="en-US" dirty="0" smtClean="0"/>
              <a:t>爸爸</a:t>
            </a:r>
            <a:r>
              <a:rPr lang="zh-TW" altLang="zh-TW" dirty="0" smtClean="0"/>
              <a:t>媽媽</a:t>
            </a:r>
            <a:r>
              <a:rPr lang="en-US" altLang="zh-TW" dirty="0" smtClean="0"/>
              <a:t> </a:t>
            </a:r>
          </a:p>
          <a:p>
            <a:r>
              <a:rPr lang="zh-TW" altLang="en-US" dirty="0"/>
              <a:t>或許也沒那麼</a:t>
            </a:r>
            <a:r>
              <a:rPr lang="zh-TW" altLang="en-US" dirty="0" smtClean="0"/>
              <a:t>難</a:t>
            </a:r>
            <a:endParaRPr lang="en-US" altLang="zh-TW" dirty="0" smtClean="0"/>
          </a:p>
          <a:p>
            <a:pPr lvl="1"/>
            <a:r>
              <a:rPr lang="zh-TW" altLang="en-US" dirty="0" smtClean="0"/>
              <a:t>和英文一樣，程式語言也是一種語言，而且比人類的語言簡單多了</a:t>
            </a:r>
            <a:endParaRPr lang="en-US" altLang="zh-TW" dirty="0" smtClean="0"/>
          </a:p>
          <a:p>
            <a:pPr lvl="1"/>
            <a:r>
              <a:rPr lang="zh-TW" altLang="en-US" dirty="0"/>
              <a:t>英文學</a:t>
            </a:r>
            <a:r>
              <a:rPr lang="zh-TW" altLang="en-US" dirty="0" smtClean="0"/>
              <a:t>好不容易，但是在美國，即使˙笨蛋也是用英文跟人溝通</a:t>
            </a:r>
            <a:endParaRPr lang="en-US" altLang="zh-TW" dirty="0" smtClean="0"/>
          </a:p>
          <a:p>
            <a:pPr lvl="1"/>
            <a:r>
              <a:rPr lang="zh-TW" altLang="en-US" dirty="0" smtClean="0"/>
              <a:t>多</a:t>
            </a:r>
            <a:r>
              <a:rPr lang="zh-TW" altLang="en-US" dirty="0"/>
              <a:t>用就會</a:t>
            </a:r>
            <a:r>
              <a:rPr lang="zh-TW" altLang="en-US" dirty="0" smtClean="0"/>
              <a:t>了，基礎程式，沒多大學問，多寫就會了</a:t>
            </a:r>
            <a:endParaRPr lang="en-US" altLang="zh-TW" dirty="0" smtClean="0"/>
          </a:p>
          <a:p>
            <a:endParaRPr lang="en-US" altLang="zh-TW" dirty="0" smtClean="0"/>
          </a:p>
          <a:p>
            <a:endParaRPr lang="zh-TW" altLang="en-US" dirty="0"/>
          </a:p>
        </p:txBody>
      </p:sp>
    </p:spTree>
    <p:extLst>
      <p:ext uri="{BB962C8B-B14F-4D97-AF65-F5344CB8AC3E}">
        <p14:creationId xmlns:p14="http://schemas.microsoft.com/office/powerpoint/2010/main" val="34891080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如何達到神乎其技</a:t>
            </a:r>
            <a:endParaRPr lang="zh-TW" altLang="en-US" dirty="0"/>
          </a:p>
        </p:txBody>
      </p:sp>
      <p:sp>
        <p:nvSpPr>
          <p:cNvPr id="3" name="內容版面配置區 2"/>
          <p:cNvSpPr>
            <a:spLocks noGrp="1"/>
          </p:cNvSpPr>
          <p:nvPr>
            <p:ph idx="1"/>
          </p:nvPr>
        </p:nvSpPr>
        <p:spPr/>
        <p:txBody>
          <a:bodyPr>
            <a:normAutofit fontScale="85000" lnSpcReduction="20000"/>
          </a:bodyPr>
          <a:lstStyle/>
          <a:p>
            <a:r>
              <a:rPr lang="zh-TW" altLang="zh-TW" dirty="0"/>
              <a:t>學程式的第一步是了解程式的架構和基本</a:t>
            </a:r>
            <a:r>
              <a:rPr lang="zh-TW" altLang="zh-TW" dirty="0" smtClean="0"/>
              <a:t>語法</a:t>
            </a:r>
            <a:endParaRPr lang="en-US" altLang="zh-TW" dirty="0" smtClean="0"/>
          </a:p>
          <a:p>
            <a:pPr lvl="1"/>
            <a:r>
              <a:rPr lang="zh-TW" altLang="zh-TW" dirty="0" smtClean="0"/>
              <a:t>好學</a:t>
            </a:r>
            <a:r>
              <a:rPr lang="zh-TW" altLang="zh-TW" dirty="0"/>
              <a:t>下象棋時，了解車怎麼走砲怎麼走，暫時不要配備太多的招數，背了</a:t>
            </a:r>
            <a:r>
              <a:rPr lang="zh-TW" altLang="zh-TW" dirty="0" smtClean="0"/>
              <a:t>一百</a:t>
            </a:r>
            <a:r>
              <a:rPr lang="zh-TW" altLang="en-US" dirty="0" smtClean="0"/>
              <a:t>根</a:t>
            </a:r>
            <a:r>
              <a:rPr lang="zh-TW" altLang="zh-TW" dirty="0" smtClean="0"/>
              <a:t>高爾夫球桿</a:t>
            </a:r>
            <a:r>
              <a:rPr lang="zh-TW" altLang="en-US" dirty="0" smtClean="0"/>
              <a:t>，</a:t>
            </a:r>
            <a:r>
              <a:rPr lang="zh-TW" altLang="zh-TW" dirty="0" smtClean="0"/>
              <a:t>走</a:t>
            </a:r>
            <a:r>
              <a:rPr lang="zh-TW" altLang="zh-TW" dirty="0"/>
              <a:t>都走不動就別想打球了</a:t>
            </a:r>
            <a:r>
              <a:rPr lang="zh-TW" altLang="zh-TW" dirty="0" smtClean="0"/>
              <a:t>。</a:t>
            </a:r>
            <a:endParaRPr lang="en-US" altLang="zh-TW" dirty="0" smtClean="0"/>
          </a:p>
          <a:p>
            <a:pPr lvl="1"/>
            <a:r>
              <a:rPr lang="zh-TW" altLang="zh-TW" dirty="0" smtClean="0"/>
              <a:t>這</a:t>
            </a:r>
            <a:r>
              <a:rPr lang="zh-TW" altLang="zh-TW" dirty="0"/>
              <a:t>階段最重要的是第一次成功寫出一支程式的感覺。</a:t>
            </a:r>
          </a:p>
          <a:p>
            <a:r>
              <a:rPr lang="zh-TW" altLang="zh-TW" dirty="0"/>
              <a:t>第二步是練習很多基本的</a:t>
            </a:r>
            <a:r>
              <a:rPr lang="zh-TW" altLang="zh-TW" dirty="0" smtClean="0"/>
              <a:t>程式</a:t>
            </a:r>
            <a:endParaRPr lang="en-US" altLang="zh-TW" dirty="0" smtClean="0"/>
          </a:p>
          <a:p>
            <a:pPr lvl="1"/>
            <a:r>
              <a:rPr lang="zh-TW" altLang="zh-TW" dirty="0" smtClean="0"/>
              <a:t>其實</a:t>
            </a:r>
            <a:r>
              <a:rPr lang="zh-TW" altLang="zh-TW" dirty="0"/>
              <a:t>真正要用的只有</a:t>
            </a:r>
            <a:r>
              <a:rPr lang="en-US" altLang="zh-TW" dirty="0"/>
              <a:t>IO, if, for and while</a:t>
            </a:r>
            <a:r>
              <a:rPr lang="zh-TW" altLang="zh-TW" dirty="0"/>
              <a:t>，從中掌握寫程式和抓蟲的節奏</a:t>
            </a:r>
            <a:r>
              <a:rPr lang="zh-TW" altLang="zh-TW" dirty="0" smtClean="0"/>
              <a:t>。</a:t>
            </a:r>
            <a:endParaRPr lang="en-US" altLang="zh-TW" dirty="0" smtClean="0"/>
          </a:p>
          <a:p>
            <a:pPr lvl="1"/>
            <a:r>
              <a:rPr lang="zh-TW" altLang="zh-TW" dirty="0" smtClean="0"/>
              <a:t>這</a:t>
            </a:r>
            <a:r>
              <a:rPr lang="zh-TW" altLang="zh-TW" dirty="0"/>
              <a:t>階段最重要的是曾經為一個卡住的程式想破腦袋痛不欲生最後終於把它解決的感覺和喜悅。</a:t>
            </a:r>
          </a:p>
          <a:p>
            <a:r>
              <a:rPr lang="zh-TW" altLang="zh-TW" dirty="0"/>
              <a:t>第三步是學習電腦的思考</a:t>
            </a:r>
            <a:r>
              <a:rPr lang="zh-TW" altLang="zh-TW" dirty="0" smtClean="0"/>
              <a:t>方式</a:t>
            </a:r>
            <a:endParaRPr lang="en-US" altLang="zh-TW" dirty="0" smtClean="0"/>
          </a:p>
          <a:p>
            <a:pPr lvl="1"/>
            <a:r>
              <a:rPr lang="zh-TW" altLang="zh-TW" dirty="0" smtClean="0"/>
              <a:t>面對</a:t>
            </a:r>
            <a:r>
              <a:rPr lang="zh-TW" altLang="zh-TW" dirty="0"/>
              <a:t>一個問題，能夠了解他在問甚麼，用程式要如何解決，構思一個程式的計算方法然後用程式語法寫出來</a:t>
            </a:r>
            <a:r>
              <a:rPr lang="zh-TW" altLang="zh-TW" dirty="0" smtClean="0"/>
              <a:t>。</a:t>
            </a:r>
            <a:endParaRPr lang="en-US" altLang="zh-TW" dirty="0" smtClean="0"/>
          </a:p>
          <a:p>
            <a:pPr lvl="1"/>
            <a:r>
              <a:rPr lang="zh-TW" altLang="zh-TW" dirty="0" smtClean="0"/>
              <a:t>電腦</a:t>
            </a:r>
            <a:r>
              <a:rPr lang="zh-TW" altLang="zh-TW" dirty="0"/>
              <a:t>的思考方式其實只有兩種</a:t>
            </a:r>
            <a:r>
              <a:rPr lang="en-US" altLang="zh-TW" dirty="0"/>
              <a:t>: recursion and enumeration</a:t>
            </a:r>
            <a:r>
              <a:rPr lang="zh-TW" altLang="zh-TW" dirty="0"/>
              <a:t>，化作程式就是遞迴和迴圈，迴圈比較接近人的想法容易了解，比較需要訓練的是遞迴的思考模式</a:t>
            </a:r>
            <a:r>
              <a:rPr lang="zh-TW" altLang="zh-TW" dirty="0" smtClean="0"/>
              <a:t>。</a:t>
            </a:r>
            <a:endParaRPr lang="zh-TW" altLang="zh-TW" dirty="0"/>
          </a:p>
        </p:txBody>
      </p:sp>
    </p:spTree>
    <p:extLst>
      <p:ext uri="{BB962C8B-B14F-4D97-AF65-F5344CB8AC3E}">
        <p14:creationId xmlns:p14="http://schemas.microsoft.com/office/powerpoint/2010/main" val="16543178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如何達到神乎其技</a:t>
            </a:r>
          </a:p>
        </p:txBody>
      </p:sp>
      <p:sp>
        <p:nvSpPr>
          <p:cNvPr id="3" name="內容版面配置區 2"/>
          <p:cNvSpPr>
            <a:spLocks noGrp="1"/>
          </p:cNvSpPr>
          <p:nvPr>
            <p:ph idx="1"/>
          </p:nvPr>
        </p:nvSpPr>
        <p:spPr/>
        <p:txBody>
          <a:bodyPr>
            <a:normAutofit/>
          </a:bodyPr>
          <a:lstStyle/>
          <a:p>
            <a:r>
              <a:rPr lang="zh-TW" altLang="zh-TW" dirty="0"/>
              <a:t>完成這三步驟達到基礎程式的學習目標</a:t>
            </a:r>
            <a:r>
              <a:rPr lang="en-US" altLang="zh-TW" dirty="0"/>
              <a:t>: </a:t>
            </a:r>
            <a:r>
              <a:rPr lang="zh-TW" altLang="zh-TW" dirty="0"/>
              <a:t>學會寫程式和了解電腦的思考方式</a:t>
            </a:r>
            <a:r>
              <a:rPr lang="zh-TW" altLang="zh-TW" dirty="0" smtClean="0"/>
              <a:t>。</a:t>
            </a:r>
            <a:endParaRPr lang="en-US" altLang="zh-TW" dirty="0" smtClean="0"/>
          </a:p>
          <a:p>
            <a:r>
              <a:rPr lang="zh-TW" altLang="zh-TW" dirty="0" smtClean="0"/>
              <a:t>再</a:t>
            </a:r>
            <a:r>
              <a:rPr lang="zh-TW" altLang="zh-TW" dirty="0"/>
              <a:t>下來就是資料結構和演算法，目標是如何寫有效率的程式</a:t>
            </a:r>
            <a:r>
              <a:rPr lang="zh-TW" altLang="zh-TW" dirty="0" smtClean="0"/>
              <a:t>。</a:t>
            </a:r>
            <a:endParaRPr lang="en-US" altLang="zh-TW" dirty="0" smtClean="0"/>
          </a:p>
          <a:p>
            <a:r>
              <a:rPr lang="zh-TW" altLang="zh-TW" dirty="0" smtClean="0"/>
              <a:t>之後</a:t>
            </a:r>
            <a:r>
              <a:rPr lang="zh-TW" altLang="zh-TW" dirty="0"/>
              <a:t>才是應用程式</a:t>
            </a:r>
            <a:r>
              <a:rPr lang="en-US" altLang="zh-TW" dirty="0"/>
              <a:t>(</a:t>
            </a:r>
            <a:r>
              <a:rPr lang="zh-TW" altLang="zh-TW" dirty="0"/>
              <a:t>也是你們進入資工領域之前所了解的程式</a:t>
            </a:r>
            <a:r>
              <a:rPr lang="en-US" altLang="zh-TW" dirty="0" smtClean="0"/>
              <a:t>)</a:t>
            </a:r>
          </a:p>
          <a:p>
            <a:pPr lvl="1"/>
            <a:r>
              <a:rPr lang="zh-TW" altLang="zh-TW" dirty="0" smtClean="0"/>
              <a:t>這個</a:t>
            </a:r>
            <a:r>
              <a:rPr lang="zh-TW" altLang="zh-TW" dirty="0"/>
              <a:t>時候就是學習運用其他的語法、工具和資工的知識</a:t>
            </a:r>
            <a:r>
              <a:rPr lang="en-US" altLang="zh-TW" dirty="0"/>
              <a:t>(</a:t>
            </a:r>
            <a:r>
              <a:rPr lang="zh-TW" altLang="zh-TW" dirty="0"/>
              <a:t>網路、資料庫、多媒體等等</a:t>
            </a:r>
            <a:r>
              <a:rPr lang="en-US" altLang="zh-TW" dirty="0"/>
              <a:t>)</a:t>
            </a:r>
            <a:r>
              <a:rPr lang="zh-TW" altLang="zh-TW" dirty="0"/>
              <a:t>來做出軟體或軟硬結合的系統。</a:t>
            </a:r>
          </a:p>
          <a:p>
            <a:endParaRPr lang="zh-TW" altLang="en-US" dirty="0"/>
          </a:p>
        </p:txBody>
      </p:sp>
    </p:spTree>
    <p:extLst>
      <p:ext uri="{BB962C8B-B14F-4D97-AF65-F5344CB8AC3E}">
        <p14:creationId xmlns:p14="http://schemas.microsoft.com/office/powerpoint/2010/main" val="6550496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704088"/>
            <a:ext cx="8229600" cy="636680"/>
          </a:xfrm>
        </p:spPr>
        <p:txBody>
          <a:bodyPr>
            <a:normAutofit fontScale="90000"/>
          </a:bodyPr>
          <a:lstStyle/>
          <a:p>
            <a:r>
              <a:rPr lang="zh-TW" altLang="en-US" sz="4000" dirty="0"/>
              <a:t>如何達到</a:t>
            </a:r>
            <a:r>
              <a:rPr lang="zh-TW" altLang="en-US" sz="4000" dirty="0" smtClean="0"/>
              <a:t>神乎其技</a:t>
            </a:r>
            <a:r>
              <a:rPr lang="en-US" altLang="zh-TW" sz="4000" dirty="0" smtClean="0"/>
              <a:t>(</a:t>
            </a:r>
            <a:r>
              <a:rPr lang="zh-TW" altLang="en-US" sz="4000" dirty="0" smtClean="0"/>
              <a:t>神之一招</a:t>
            </a:r>
            <a:r>
              <a:rPr lang="en-US" altLang="zh-TW" sz="4000" dirty="0" smtClean="0"/>
              <a:t>)</a:t>
            </a:r>
            <a:endParaRPr lang="zh-TW" altLang="en-US" sz="4000" dirty="0"/>
          </a:p>
        </p:txBody>
      </p:sp>
      <p:pic>
        <p:nvPicPr>
          <p:cNvPr id="25603" name="Picture 3" descr="圖片預覽"/>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467544" y="2054225"/>
            <a:ext cx="4038600" cy="32321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5604" name="Picture 4" descr="進入標準尺寸的圖片">
            <a:hlinkClick r:id="rId3"/>
          </p:cNvPr>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a:xfrm>
            <a:off x="4858544" y="2027090"/>
            <a:ext cx="3024188" cy="3225800"/>
          </a:xfr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5605" name="Text Box 5"/>
          <p:cNvSpPr txBox="1">
            <a:spLocks noChangeArrowheads="1"/>
          </p:cNvSpPr>
          <p:nvPr/>
        </p:nvSpPr>
        <p:spPr bwMode="auto">
          <a:xfrm>
            <a:off x="3024279" y="1268760"/>
            <a:ext cx="33115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kumimoji="1">
                <a:solidFill>
                  <a:schemeClr val="tx1"/>
                </a:solidFill>
                <a:latin typeface="Arial" charset="0"/>
                <a:ea typeface="新細明體" charset="-120"/>
              </a:defRPr>
            </a:lvl1pPr>
            <a:lvl2pPr>
              <a:defRPr kumimoji="1">
                <a:solidFill>
                  <a:schemeClr val="tx1"/>
                </a:solidFill>
                <a:latin typeface="Arial" charset="0"/>
                <a:ea typeface="新細明體" charset="-120"/>
              </a:defRPr>
            </a:lvl2pPr>
            <a:lvl3pPr>
              <a:defRPr kumimoji="1">
                <a:solidFill>
                  <a:schemeClr val="tx1"/>
                </a:solidFill>
                <a:latin typeface="Arial" charset="0"/>
                <a:ea typeface="新細明體" charset="-120"/>
              </a:defRPr>
            </a:lvl3pPr>
            <a:lvl4pPr>
              <a:defRPr kumimoji="1">
                <a:solidFill>
                  <a:schemeClr val="tx1"/>
                </a:solidFill>
                <a:latin typeface="Arial" charset="0"/>
                <a:ea typeface="新細明體" charset="-120"/>
              </a:defRPr>
            </a:lvl4pPr>
            <a:lvl5pPr>
              <a:defRPr kumimoji="1">
                <a:solidFill>
                  <a:schemeClr val="tx1"/>
                </a:solidFill>
                <a:latin typeface="Arial" charset="0"/>
                <a:ea typeface="新細明體" charset="-120"/>
              </a:defRPr>
            </a:lvl5pPr>
            <a:lvl6pPr fontAlgn="base">
              <a:spcBef>
                <a:spcPct val="0"/>
              </a:spcBef>
              <a:spcAft>
                <a:spcPct val="0"/>
              </a:spcAft>
              <a:defRPr kumimoji="1">
                <a:solidFill>
                  <a:schemeClr val="tx1"/>
                </a:solidFill>
                <a:latin typeface="Arial" charset="0"/>
                <a:ea typeface="新細明體" charset="-120"/>
              </a:defRPr>
            </a:lvl6pPr>
            <a:lvl7pPr fontAlgn="base">
              <a:spcBef>
                <a:spcPct val="0"/>
              </a:spcBef>
              <a:spcAft>
                <a:spcPct val="0"/>
              </a:spcAft>
              <a:defRPr kumimoji="1">
                <a:solidFill>
                  <a:schemeClr val="tx1"/>
                </a:solidFill>
                <a:latin typeface="Arial" charset="0"/>
                <a:ea typeface="新細明體" charset="-120"/>
              </a:defRPr>
            </a:lvl7pPr>
            <a:lvl8pPr fontAlgn="base">
              <a:spcBef>
                <a:spcPct val="0"/>
              </a:spcBef>
              <a:spcAft>
                <a:spcPct val="0"/>
              </a:spcAft>
              <a:defRPr kumimoji="1">
                <a:solidFill>
                  <a:schemeClr val="tx1"/>
                </a:solidFill>
                <a:latin typeface="Arial" charset="0"/>
                <a:ea typeface="新細明體" charset="-120"/>
              </a:defRPr>
            </a:lvl8pPr>
            <a:lvl9pPr fontAlgn="base">
              <a:spcBef>
                <a:spcPct val="0"/>
              </a:spcBef>
              <a:spcAft>
                <a:spcPct val="0"/>
              </a:spcAft>
              <a:defRPr kumimoji="1">
                <a:solidFill>
                  <a:schemeClr val="tx1"/>
                </a:solidFill>
                <a:latin typeface="Arial" charset="0"/>
                <a:ea typeface="新細明體" charset="-120"/>
              </a:defRPr>
            </a:lvl9pPr>
          </a:lstStyle>
          <a:p>
            <a:pPr>
              <a:spcBef>
                <a:spcPct val="20000"/>
              </a:spcBef>
              <a:buClr>
                <a:schemeClr val="folHlink"/>
              </a:buClr>
              <a:buSzPct val="60000"/>
              <a:buFont typeface="Wingdings" pitchFamily="2" charset="2"/>
              <a:buNone/>
            </a:pPr>
            <a:r>
              <a:rPr lang="zh-TW" altLang="en-US" sz="3600" b="1" dirty="0">
                <a:solidFill>
                  <a:schemeClr val="tx2"/>
                </a:solidFill>
                <a:latin typeface="Tahoma" pitchFamily="34" charset="0"/>
                <a:ea typeface="標楷體" pitchFamily="65" charset="-120"/>
              </a:rPr>
              <a:t>良師、益友</a:t>
            </a:r>
          </a:p>
        </p:txBody>
      </p:sp>
      <p:sp>
        <p:nvSpPr>
          <p:cNvPr id="2" name="文字方塊 1"/>
          <p:cNvSpPr txBox="1"/>
          <p:nvPr/>
        </p:nvSpPr>
        <p:spPr>
          <a:xfrm>
            <a:off x="395536" y="5445224"/>
            <a:ext cx="8568952" cy="1200329"/>
          </a:xfrm>
          <a:prstGeom prst="rect">
            <a:avLst/>
          </a:prstGeom>
          <a:noFill/>
        </p:spPr>
        <p:txBody>
          <a:bodyPr wrap="square" rtlCol="0">
            <a:spAutoFit/>
          </a:bodyPr>
          <a:lstStyle/>
          <a:p>
            <a:r>
              <a:rPr lang="zh-TW" altLang="en-US" sz="2400" dirty="0" smtClean="0"/>
              <a:t>良師：</a:t>
            </a:r>
            <a:r>
              <a:rPr lang="en-US" altLang="zh-TW" sz="2400" dirty="0" smtClean="0"/>
              <a:t>compiler</a:t>
            </a:r>
            <a:r>
              <a:rPr lang="zh-TW" altLang="en-US" sz="2400" dirty="0" smtClean="0">
                <a:latin typeface="新細明體"/>
                <a:ea typeface="新細明體"/>
              </a:rPr>
              <a:t>、</a:t>
            </a:r>
            <a:r>
              <a:rPr lang="en-US" altLang="zh-TW" sz="2400" dirty="0" err="1" smtClean="0">
                <a:latin typeface="新細明體"/>
                <a:ea typeface="新細明體"/>
              </a:rPr>
              <a:t>google+Wiki</a:t>
            </a:r>
            <a:r>
              <a:rPr lang="en-US" altLang="zh-TW" sz="2400" dirty="0" smtClean="0">
                <a:latin typeface="新細明體"/>
                <a:ea typeface="新細明體"/>
              </a:rPr>
              <a:t>+</a:t>
            </a:r>
            <a:r>
              <a:rPr lang="zh-TW" altLang="en-US" sz="2400" dirty="0" smtClean="0">
                <a:latin typeface="新細明體"/>
                <a:ea typeface="新細明體"/>
              </a:rPr>
              <a:t>數不盡的網路資源。</a:t>
            </a:r>
            <a:endParaRPr lang="en-US" altLang="zh-TW" sz="2400" dirty="0" smtClean="0">
              <a:latin typeface="新細明體"/>
              <a:ea typeface="新細明體"/>
            </a:endParaRPr>
          </a:p>
          <a:p>
            <a:r>
              <a:rPr lang="zh-TW" altLang="en-US" sz="2400" dirty="0" smtClean="0">
                <a:latin typeface="新細明體"/>
                <a:ea typeface="新細明體"/>
              </a:rPr>
              <a:t>益友：學習的路上最好還是有朋友</a:t>
            </a:r>
            <a:r>
              <a:rPr lang="zh-TW" altLang="en-US" sz="2400" dirty="0">
                <a:latin typeface="新細明體"/>
                <a:ea typeface="新細明體"/>
              </a:rPr>
              <a:t>，</a:t>
            </a:r>
            <a:r>
              <a:rPr lang="zh-TW" altLang="en-US" sz="2400" dirty="0" smtClean="0">
                <a:latin typeface="新細明體"/>
                <a:ea typeface="新細明體"/>
              </a:rPr>
              <a:t>雖然一如愛情無全順中所演，宅指數與程式能力正相關，但是朋友還是很重要的。</a:t>
            </a:r>
            <a:endParaRPr lang="zh-TW" altLang="en-US" sz="2400" dirty="0">
              <a:latin typeface="新細明體"/>
              <a:ea typeface="新細明體"/>
            </a:endParaRPr>
          </a:p>
        </p:txBody>
      </p:sp>
    </p:spTree>
    <p:extLst>
      <p:ext uri="{BB962C8B-B14F-4D97-AF65-F5344CB8AC3E}">
        <p14:creationId xmlns:p14="http://schemas.microsoft.com/office/powerpoint/2010/main" val="2399813898"/>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9" name="Rectangle 11"/>
          <p:cNvSpPr>
            <a:spLocks noGrp="1" noChangeArrowheads="1"/>
          </p:cNvSpPr>
          <p:nvPr>
            <p:ph type="title"/>
          </p:nvPr>
        </p:nvSpPr>
        <p:spPr/>
        <p:txBody>
          <a:bodyPr/>
          <a:lstStyle/>
          <a:p>
            <a:r>
              <a:rPr lang="zh-TW" altLang="en-US"/>
              <a:t>成功更重要的要素</a:t>
            </a:r>
          </a:p>
        </p:txBody>
      </p:sp>
      <p:sp>
        <p:nvSpPr>
          <p:cNvPr id="2060" name="Rectangle 12"/>
          <p:cNvSpPr>
            <a:spLocks noChangeArrowheads="1"/>
          </p:cNvSpPr>
          <p:nvPr/>
        </p:nvSpPr>
        <p:spPr bwMode="auto">
          <a:xfrm>
            <a:off x="179388" y="1412875"/>
            <a:ext cx="6337300" cy="93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4400">
                <a:solidFill>
                  <a:schemeClr val="tx2"/>
                </a:solidFill>
                <a:effectLst>
                  <a:outerShdw blurRad="38100" dist="38100" dir="2700000" algn="tl">
                    <a:srgbClr val="000000"/>
                  </a:outerShdw>
                </a:effectLst>
                <a:latin typeface="Arial" charset="0"/>
                <a:ea typeface="新細明體" charset="-120"/>
              </a:defRPr>
            </a:lvl1pPr>
            <a:lvl2pPr algn="ctr">
              <a:defRPr kumimoji="1" sz="4400">
                <a:solidFill>
                  <a:schemeClr val="tx2"/>
                </a:solidFill>
                <a:effectLst>
                  <a:outerShdw blurRad="38100" dist="38100" dir="2700000" algn="tl">
                    <a:srgbClr val="000000"/>
                  </a:outerShdw>
                </a:effectLst>
                <a:latin typeface="Arial" charset="0"/>
                <a:ea typeface="新細明體" charset="-120"/>
              </a:defRPr>
            </a:lvl2pPr>
            <a:lvl3pPr algn="ctr">
              <a:defRPr kumimoji="1" sz="4400">
                <a:solidFill>
                  <a:schemeClr val="tx2"/>
                </a:solidFill>
                <a:effectLst>
                  <a:outerShdw blurRad="38100" dist="38100" dir="2700000" algn="tl">
                    <a:srgbClr val="000000"/>
                  </a:outerShdw>
                </a:effectLst>
                <a:latin typeface="Arial" charset="0"/>
                <a:ea typeface="新細明體" charset="-120"/>
              </a:defRPr>
            </a:lvl3pPr>
            <a:lvl4pPr algn="ctr">
              <a:defRPr kumimoji="1" sz="4400">
                <a:solidFill>
                  <a:schemeClr val="tx2"/>
                </a:solidFill>
                <a:effectLst>
                  <a:outerShdw blurRad="38100" dist="38100" dir="2700000" algn="tl">
                    <a:srgbClr val="000000"/>
                  </a:outerShdw>
                </a:effectLst>
                <a:latin typeface="Arial" charset="0"/>
                <a:ea typeface="新細明體" charset="-120"/>
              </a:defRPr>
            </a:lvl4pPr>
            <a:lvl5pPr algn="ctr">
              <a:defRPr kumimoji="1" sz="4400">
                <a:solidFill>
                  <a:schemeClr val="tx2"/>
                </a:solidFill>
                <a:effectLst>
                  <a:outerShdw blurRad="38100" dist="38100" dir="2700000" algn="tl">
                    <a:srgbClr val="000000"/>
                  </a:outerShdw>
                </a:effectLst>
                <a:latin typeface="Arial" charset="0"/>
                <a:ea typeface="新細明體" charset="-120"/>
              </a:defRPr>
            </a:lvl5pPr>
            <a:lvl6pPr marL="457200" algn="ctr"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新細明體" charset="-120"/>
              </a:defRPr>
            </a:lvl6pPr>
            <a:lvl7pPr marL="914400" algn="ctr"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新細明體" charset="-120"/>
              </a:defRPr>
            </a:lvl7pPr>
            <a:lvl8pPr marL="1371600" algn="ctr"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新細明體" charset="-120"/>
              </a:defRPr>
            </a:lvl8pPr>
            <a:lvl9pPr marL="1828800" algn="ctr"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新細明體" charset="-120"/>
              </a:defRPr>
            </a:lvl9pPr>
          </a:lstStyle>
          <a:p>
            <a:endParaRPr lang="zh-TW" altLang="zh-TW"/>
          </a:p>
        </p:txBody>
      </p:sp>
      <p:pic>
        <p:nvPicPr>
          <p:cNvPr id="2061" name="Picture 13" descr="進入標準尺寸的圖片">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6100" y="2133600"/>
            <a:ext cx="2000250" cy="302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2" name="Picture 14" descr="進入標準尺寸的圖片">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6375" y="2133600"/>
            <a:ext cx="2065338" cy="302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3" name="Text Box 15"/>
          <p:cNvSpPr txBox="1">
            <a:spLocks noChangeArrowheads="1"/>
          </p:cNvSpPr>
          <p:nvPr/>
        </p:nvSpPr>
        <p:spPr bwMode="auto">
          <a:xfrm>
            <a:off x="1403350" y="5805488"/>
            <a:ext cx="64547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kumimoji="1">
                <a:solidFill>
                  <a:schemeClr val="tx1"/>
                </a:solidFill>
                <a:latin typeface="Arial" charset="0"/>
                <a:ea typeface="新細明體" charset="-120"/>
              </a:defRPr>
            </a:lvl1pPr>
            <a:lvl2pPr>
              <a:defRPr kumimoji="1">
                <a:solidFill>
                  <a:schemeClr val="tx1"/>
                </a:solidFill>
                <a:latin typeface="Arial" charset="0"/>
                <a:ea typeface="新細明體" charset="-120"/>
              </a:defRPr>
            </a:lvl2pPr>
            <a:lvl3pPr>
              <a:defRPr kumimoji="1">
                <a:solidFill>
                  <a:schemeClr val="tx1"/>
                </a:solidFill>
                <a:latin typeface="Arial" charset="0"/>
                <a:ea typeface="新細明體" charset="-120"/>
              </a:defRPr>
            </a:lvl3pPr>
            <a:lvl4pPr>
              <a:defRPr kumimoji="1">
                <a:solidFill>
                  <a:schemeClr val="tx1"/>
                </a:solidFill>
                <a:latin typeface="Arial" charset="0"/>
                <a:ea typeface="新細明體" charset="-120"/>
              </a:defRPr>
            </a:lvl4pPr>
            <a:lvl5pPr>
              <a:defRPr kumimoji="1">
                <a:solidFill>
                  <a:schemeClr val="tx1"/>
                </a:solidFill>
                <a:latin typeface="Arial" charset="0"/>
                <a:ea typeface="新細明體" charset="-120"/>
              </a:defRPr>
            </a:lvl5pPr>
            <a:lvl6pPr fontAlgn="base">
              <a:spcBef>
                <a:spcPct val="0"/>
              </a:spcBef>
              <a:spcAft>
                <a:spcPct val="0"/>
              </a:spcAft>
              <a:defRPr kumimoji="1">
                <a:solidFill>
                  <a:schemeClr val="tx1"/>
                </a:solidFill>
                <a:latin typeface="Arial" charset="0"/>
                <a:ea typeface="新細明體" charset="-120"/>
              </a:defRPr>
            </a:lvl6pPr>
            <a:lvl7pPr fontAlgn="base">
              <a:spcBef>
                <a:spcPct val="0"/>
              </a:spcBef>
              <a:spcAft>
                <a:spcPct val="0"/>
              </a:spcAft>
              <a:defRPr kumimoji="1">
                <a:solidFill>
                  <a:schemeClr val="tx1"/>
                </a:solidFill>
                <a:latin typeface="Arial" charset="0"/>
                <a:ea typeface="新細明體" charset="-120"/>
              </a:defRPr>
            </a:lvl7pPr>
            <a:lvl8pPr fontAlgn="base">
              <a:spcBef>
                <a:spcPct val="0"/>
              </a:spcBef>
              <a:spcAft>
                <a:spcPct val="0"/>
              </a:spcAft>
              <a:defRPr kumimoji="1">
                <a:solidFill>
                  <a:schemeClr val="tx1"/>
                </a:solidFill>
                <a:latin typeface="Arial" charset="0"/>
                <a:ea typeface="新細明體" charset="-120"/>
              </a:defRPr>
            </a:lvl8pPr>
            <a:lvl9pPr fontAlgn="base">
              <a:spcBef>
                <a:spcPct val="0"/>
              </a:spcBef>
              <a:spcAft>
                <a:spcPct val="0"/>
              </a:spcAft>
              <a:defRPr kumimoji="1">
                <a:solidFill>
                  <a:schemeClr val="tx1"/>
                </a:solidFill>
                <a:latin typeface="Arial" charset="0"/>
                <a:ea typeface="新細明體" charset="-120"/>
              </a:defRPr>
            </a:lvl9pPr>
          </a:lstStyle>
          <a:p>
            <a:pPr>
              <a:spcBef>
                <a:spcPct val="20000"/>
              </a:spcBef>
              <a:buClr>
                <a:schemeClr val="folHlink"/>
              </a:buClr>
              <a:buSzPct val="60000"/>
              <a:buFont typeface="Wingdings" pitchFamily="2" charset="2"/>
              <a:buChar char="n"/>
            </a:pPr>
            <a:r>
              <a:rPr lang="zh-TW" altLang="en-US" sz="3200" b="1">
                <a:solidFill>
                  <a:schemeClr val="tx2"/>
                </a:solidFill>
                <a:latin typeface="Tahoma" pitchFamily="34" charset="0"/>
                <a:ea typeface="標楷體" pitchFamily="65" charset="-120"/>
              </a:rPr>
              <a:t>教練！我想打籃球 </a:t>
            </a:r>
            <a:r>
              <a:rPr lang="en-US" altLang="zh-TW" sz="3200" b="1">
                <a:solidFill>
                  <a:schemeClr val="tx2"/>
                </a:solidFill>
                <a:latin typeface="標楷體"/>
                <a:ea typeface="標楷體" pitchFamily="65" charset="-120"/>
              </a:rPr>
              <a:t>–</a:t>
            </a:r>
            <a:r>
              <a:rPr lang="en-US" altLang="zh-TW" sz="3200" b="1">
                <a:solidFill>
                  <a:schemeClr val="tx2"/>
                </a:solidFill>
                <a:latin typeface="Tahoma" pitchFamily="34" charset="0"/>
                <a:ea typeface="標楷體" pitchFamily="65" charset="-120"/>
              </a:rPr>
              <a:t> </a:t>
            </a:r>
            <a:r>
              <a:rPr lang="zh-TW" altLang="en-US" sz="3200" b="1">
                <a:solidFill>
                  <a:schemeClr val="tx2"/>
                </a:solidFill>
                <a:latin typeface="Tahoma" pitchFamily="34" charset="0"/>
                <a:ea typeface="標楷體" pitchFamily="65" charset="-120"/>
              </a:rPr>
              <a:t>真心的覺醒</a:t>
            </a:r>
          </a:p>
        </p:txBody>
      </p:sp>
    </p:spTree>
    <p:extLst>
      <p:ext uri="{BB962C8B-B14F-4D97-AF65-F5344CB8AC3E}">
        <p14:creationId xmlns:p14="http://schemas.microsoft.com/office/powerpoint/2010/main" val="393496763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線">
  <a:themeElements>
    <a:clrScheme name="流線">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流線">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線">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855</TotalTime>
  <Words>982</Words>
  <Application>Microsoft Office PowerPoint</Application>
  <PresentationFormat>如螢幕大小 (4:3)</PresentationFormat>
  <Paragraphs>82</Paragraphs>
  <Slides>13</Slides>
  <Notes>0</Notes>
  <HiddenSlides>0</HiddenSlides>
  <MMClips>0</MMClips>
  <ScaleCrop>false</ScaleCrop>
  <HeadingPairs>
    <vt:vector size="4" baseType="variant">
      <vt:variant>
        <vt:lpstr>佈景主題</vt:lpstr>
      </vt:variant>
      <vt:variant>
        <vt:i4>1</vt:i4>
      </vt:variant>
      <vt:variant>
        <vt:lpstr>投影片標題</vt:lpstr>
      </vt:variant>
      <vt:variant>
        <vt:i4>13</vt:i4>
      </vt:variant>
    </vt:vector>
  </HeadingPairs>
  <TitlesOfParts>
    <vt:vector size="14" baseType="lpstr">
      <vt:lpstr>流線</vt:lpstr>
      <vt:lpstr>Programming (I) – 修課規定與課程介紹</vt:lpstr>
      <vt:lpstr>課程重要性</vt:lpstr>
      <vt:lpstr>怎麼分辨資工人，知道原因請回答</vt:lpstr>
      <vt:lpstr>修課規定，成績與時程安排</vt:lpstr>
      <vt:lpstr>程式難不難學</vt:lpstr>
      <vt:lpstr>如何達到神乎其技</vt:lpstr>
      <vt:lpstr>如何達到神乎其技</vt:lpstr>
      <vt:lpstr>如何達到神乎其技(神之一招)</vt:lpstr>
      <vt:lpstr>成功更重要的要素</vt:lpstr>
      <vt:lpstr>PowerPoint 簡報</vt:lpstr>
      <vt:lpstr>給新生的建議</vt:lpstr>
      <vt:lpstr>練習程式的資源</vt:lpstr>
      <vt:lpstr>興趣</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revisited</dc:title>
  <dc:creator>Admin</dc:creator>
  <cp:lastModifiedBy>Bangyewu</cp:lastModifiedBy>
  <cp:revision>35</cp:revision>
  <dcterms:created xsi:type="dcterms:W3CDTF">2015-02-02T08:10:35Z</dcterms:created>
  <dcterms:modified xsi:type="dcterms:W3CDTF">2015-09-07T07:53:27Z</dcterms:modified>
</cp:coreProperties>
</file>