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0" r:id="rId3"/>
    <p:sldId id="304" r:id="rId4"/>
    <p:sldId id="306" r:id="rId5"/>
    <p:sldId id="305" r:id="rId6"/>
    <p:sldId id="268" r:id="rId7"/>
    <p:sldId id="261" r:id="rId8"/>
    <p:sldId id="272" r:id="rId9"/>
    <p:sldId id="278" r:id="rId10"/>
    <p:sldId id="279" r:id="rId11"/>
    <p:sldId id="281" r:id="rId12"/>
    <p:sldId id="283" r:id="rId13"/>
    <p:sldId id="300" r:id="rId14"/>
    <p:sldId id="301" r:id="rId15"/>
    <p:sldId id="284" r:id="rId16"/>
    <p:sldId id="273" r:id="rId17"/>
    <p:sldId id="277" r:id="rId18"/>
    <p:sldId id="276" r:id="rId19"/>
    <p:sldId id="275" r:id="rId20"/>
    <p:sldId id="263" r:id="rId21"/>
    <p:sldId id="294" r:id="rId22"/>
    <p:sldId id="271" r:id="rId23"/>
    <p:sldId id="295" r:id="rId24"/>
    <p:sldId id="296" r:id="rId25"/>
    <p:sldId id="298" r:id="rId26"/>
    <p:sldId id="299" r:id="rId27"/>
    <p:sldId id="259" r:id="rId28"/>
    <p:sldId id="258" r:id="rId29"/>
    <p:sldId id="260" r:id="rId30"/>
    <p:sldId id="288" r:id="rId31"/>
    <p:sldId id="290" r:id="rId32"/>
    <p:sldId id="289" r:id="rId33"/>
    <p:sldId id="293" r:id="rId34"/>
    <p:sldId id="303" r:id="rId35"/>
    <p:sldId id="302" r:id="rId36"/>
    <p:sldId id="26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9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5D4E2-7FCD-408D-AD75-9E12F9B84837}"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5D4E2-7FCD-408D-AD75-9E12F9B84837}"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5D4E2-7FCD-408D-AD75-9E12F9B84837}"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5D4E2-7FCD-408D-AD75-9E12F9B84837}"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5D4E2-7FCD-408D-AD75-9E12F9B84837}"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5D4E2-7FCD-408D-AD75-9E12F9B84837}"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C5D4E2-7FCD-408D-AD75-9E12F9B84837}"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16EA1-3484-47AC-937C-C9F43DDB304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5D4E2-7FCD-408D-AD75-9E12F9B84837}"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5D4E2-7FCD-408D-AD75-9E12F9B84837}"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5D4E2-7FCD-408D-AD75-9E12F9B84837}"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5D4E2-7FCD-408D-AD75-9E12F9B84837}"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C5D4E2-7FCD-408D-AD75-9E12F9B84837}" type="datetimeFigureOut">
              <a:rPr lang="en-US" smtClean="0"/>
              <a:t>10/6/2017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4A16EA1-3484-47AC-937C-C9F43DDB30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santander-product-recommend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848600" cy="1927225"/>
          </a:xfrm>
        </p:spPr>
        <p:txBody>
          <a:bodyPr>
            <a:noAutofit/>
          </a:bodyPr>
          <a:lstStyle/>
          <a:p>
            <a:r>
              <a:rPr lang="en-US" sz="4400" b="1" dirty="0"/>
              <a:t>Capstone Project for Springboard Data Science Intensive Program</a:t>
            </a:r>
            <a:br>
              <a:rPr lang="en-US" sz="4400" b="1" dirty="0"/>
            </a:br>
            <a:endParaRPr lang="en-US" sz="4400" dirty="0"/>
          </a:p>
        </p:txBody>
      </p:sp>
      <p:sp>
        <p:nvSpPr>
          <p:cNvPr id="3" name="Subtitle 2"/>
          <p:cNvSpPr>
            <a:spLocks noGrp="1"/>
          </p:cNvSpPr>
          <p:nvPr>
            <p:ph type="subTitle" idx="1"/>
          </p:nvPr>
        </p:nvSpPr>
        <p:spPr>
          <a:xfrm>
            <a:off x="685800" y="4114800"/>
            <a:ext cx="6400800" cy="1752600"/>
          </a:xfrm>
        </p:spPr>
        <p:txBody>
          <a:bodyPr>
            <a:normAutofit fontScale="92500" lnSpcReduction="20000"/>
          </a:bodyPr>
          <a:lstStyle/>
          <a:p>
            <a:r>
              <a:rPr lang="en-US" sz="4000" b="1" dirty="0" smtClean="0">
                <a:solidFill>
                  <a:schemeClr val="tx2"/>
                </a:solidFill>
              </a:rPr>
              <a:t>Santander Bank </a:t>
            </a:r>
            <a:r>
              <a:rPr lang="en-US" sz="4000" b="1" dirty="0" smtClean="0">
                <a:solidFill>
                  <a:schemeClr val="tx2"/>
                </a:solidFill>
              </a:rPr>
              <a:t>Product Prediction</a:t>
            </a:r>
            <a:endParaRPr lang="en-US" sz="4000" dirty="0" smtClean="0">
              <a:solidFill>
                <a:schemeClr val="tx2"/>
              </a:solidFill>
            </a:endParaRPr>
          </a:p>
          <a:p>
            <a:endParaRPr lang="en-US" dirty="0"/>
          </a:p>
          <a:p>
            <a:r>
              <a:rPr lang="en-US" dirty="0" smtClean="0"/>
              <a:t>Wei-Chun Hsieh</a:t>
            </a:r>
            <a:endParaRPr lang="en-US" dirty="0"/>
          </a:p>
        </p:txBody>
      </p:sp>
    </p:spTree>
    <p:extLst>
      <p:ext uri="{BB962C8B-B14F-4D97-AF65-F5344CB8AC3E}">
        <p14:creationId xmlns:p14="http://schemas.microsoft.com/office/powerpoint/2010/main" val="2298740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counts for current and gross income accounts</a:t>
            </a:r>
            <a:endParaRPr lang="en-US" dirty="0"/>
          </a:p>
        </p:txBody>
      </p:sp>
      <p:grpSp>
        <p:nvGrpSpPr>
          <p:cNvPr id="3" name="Group 2"/>
          <p:cNvGrpSpPr/>
          <p:nvPr/>
        </p:nvGrpSpPr>
        <p:grpSpPr>
          <a:xfrm>
            <a:off x="0" y="1523999"/>
            <a:ext cx="9067800" cy="5334001"/>
            <a:chOff x="0" y="1523999"/>
            <a:chExt cx="9067800" cy="5334001"/>
          </a:xfrm>
        </p:grpSpPr>
        <p:pic>
          <p:nvPicPr>
            <p:cNvPr id="8194" name="Picture 2" descr="C:\Users\weichun\Documents\san\Total_counts_current_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9"/>
              <a:ext cx="4572000" cy="5334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24000"/>
              <a:ext cx="457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7" name="Straight Arrow Connector 6"/>
          <p:cNvCxnSpPr/>
          <p:nvPr/>
        </p:nvCxnSpPr>
        <p:spPr>
          <a:xfrm>
            <a:off x="5486400" y="1697736"/>
            <a:ext cx="925068" cy="83819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05400" y="1062335"/>
            <a:ext cx="3581400" cy="646331"/>
          </a:xfrm>
          <a:prstGeom prst="rect">
            <a:avLst/>
          </a:prstGeom>
          <a:noFill/>
        </p:spPr>
        <p:txBody>
          <a:bodyPr wrap="square" rtlCol="0">
            <a:spAutoFit/>
          </a:bodyPr>
          <a:lstStyle/>
          <a:p>
            <a:r>
              <a:rPr lang="en-US" dirty="0" smtClean="0"/>
              <a:t>Jump on number of gross income accounts after June 2015</a:t>
            </a:r>
            <a:endParaRPr lang="en-US" dirty="0"/>
          </a:p>
        </p:txBody>
      </p:sp>
    </p:spTree>
    <p:extLst>
      <p:ext uri="{BB962C8B-B14F-4D97-AF65-F5344CB8AC3E}">
        <p14:creationId xmlns:p14="http://schemas.microsoft.com/office/powerpoint/2010/main" val="605888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counts for </a:t>
            </a:r>
            <a:r>
              <a:rPr lang="en-US" dirty="0" smtClean="0"/>
              <a:t>short-term </a:t>
            </a:r>
            <a:r>
              <a:rPr lang="en-US" dirty="0"/>
              <a:t>and </a:t>
            </a:r>
            <a:r>
              <a:rPr lang="en-US" dirty="0" smtClean="0"/>
              <a:t>medium-term deposits </a:t>
            </a:r>
            <a:r>
              <a:rPr lang="en-US" dirty="0"/>
              <a:t>accounts</a:t>
            </a:r>
          </a:p>
        </p:txBody>
      </p:sp>
      <p:grpSp>
        <p:nvGrpSpPr>
          <p:cNvPr id="3" name="Group 2"/>
          <p:cNvGrpSpPr/>
          <p:nvPr/>
        </p:nvGrpSpPr>
        <p:grpSpPr>
          <a:xfrm>
            <a:off x="76200" y="1523999"/>
            <a:ext cx="9067800" cy="5334001"/>
            <a:chOff x="76200" y="1523999"/>
            <a:chExt cx="9067800" cy="5334001"/>
          </a:xfrm>
        </p:grpSpPr>
        <p:pic>
          <p:nvPicPr>
            <p:cNvPr id="10242" name="Picture 2" descr="C:\Users\weichun\Documents\san\Total_counts_short-term_depos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1"/>
              <a:ext cx="4572000" cy="5333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weichun\Documents\san\Total_counts_medium-term_deposi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3999"/>
              <a:ext cx="4572000" cy="53340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Arrow Connector 5"/>
          <p:cNvCxnSpPr/>
          <p:nvPr/>
        </p:nvCxnSpPr>
        <p:spPr>
          <a:xfrm>
            <a:off x="5638800" y="2286000"/>
            <a:ext cx="2971800" cy="1066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78864" y="2819400"/>
            <a:ext cx="2383536" cy="2590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472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counts for </a:t>
            </a:r>
            <a:r>
              <a:rPr lang="en-US" dirty="0" smtClean="0"/>
              <a:t>long-term deposits </a:t>
            </a:r>
            <a:r>
              <a:rPr lang="en-US" dirty="0"/>
              <a:t>and </a:t>
            </a:r>
            <a:r>
              <a:rPr lang="en-US" dirty="0" smtClean="0"/>
              <a:t>e-account accounts</a:t>
            </a:r>
            <a:endParaRPr lang="en-US" dirty="0"/>
          </a:p>
        </p:txBody>
      </p:sp>
      <p:pic>
        <p:nvPicPr>
          <p:cNvPr id="12290" name="Picture 2" descr="C:\Users\weichun\Documents\san\Total_counts_long-term_depos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4572000" cy="533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weichun\Documents\san\Total_counts_e-ac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24001"/>
            <a:ext cx="4572000" cy="53339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5257800" y="2316480"/>
            <a:ext cx="3048000" cy="533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686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current account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752600"/>
            <a:ext cx="10972800" cy="4114800"/>
          </a:xfrm>
          <a:prstGeom prst="rect">
            <a:avLst/>
          </a:prstGeom>
        </p:spPr>
      </p:pic>
      <p:sp>
        <p:nvSpPr>
          <p:cNvPr id="4" name="Rectangle 3"/>
          <p:cNvSpPr/>
          <p:nvPr/>
        </p:nvSpPr>
        <p:spPr>
          <a:xfrm>
            <a:off x="533400" y="5934670"/>
            <a:ext cx="8001000" cy="646331"/>
          </a:xfrm>
          <a:prstGeom prst="rect">
            <a:avLst/>
          </a:prstGeom>
        </p:spPr>
        <p:txBody>
          <a:bodyPr wrap="square">
            <a:spAutoFit/>
          </a:bodyPr>
          <a:lstStyle/>
          <a:p>
            <a:r>
              <a:rPr lang="en-US" dirty="0" smtClean="0"/>
              <a:t>Differences between with account (1) and without account (0). </a:t>
            </a:r>
            <a:br>
              <a:rPr lang="en-US" dirty="0" smtClean="0"/>
            </a:br>
            <a:r>
              <a:rPr lang="en-US" dirty="0" smtClean="0"/>
              <a:t>Age and seniority tend to be smaller for current account holders. </a:t>
            </a:r>
            <a:endParaRPr lang="en-US" dirty="0"/>
          </a:p>
        </p:txBody>
      </p:sp>
      <p:sp>
        <p:nvSpPr>
          <p:cNvPr id="5" name="Rectangle 4"/>
          <p:cNvSpPr/>
          <p:nvPr/>
        </p:nvSpPr>
        <p:spPr>
          <a:xfrm>
            <a:off x="457200" y="1524000"/>
            <a:ext cx="9296400" cy="369332"/>
          </a:xfrm>
          <a:prstGeom prst="rect">
            <a:avLst/>
          </a:prstGeom>
        </p:spPr>
        <p:txBody>
          <a:bodyPr wrap="square">
            <a:spAutoFit/>
          </a:bodyPr>
          <a:lstStyle/>
          <a:p>
            <a:r>
              <a:rPr lang="en-US" dirty="0" smtClean="0"/>
              <a:t>Plot data with gross income &lt; 1M so clarity for gross income box plot is better.</a:t>
            </a:r>
            <a:endParaRPr lang="en-US" dirty="0"/>
          </a:p>
        </p:txBody>
      </p:sp>
    </p:spTree>
    <p:extLst>
      <p:ext uri="{BB962C8B-B14F-4D97-AF65-F5344CB8AC3E}">
        <p14:creationId xmlns:p14="http://schemas.microsoft.com/office/powerpoint/2010/main" val="336770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long-term deposits account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905000"/>
            <a:ext cx="10972800" cy="4114800"/>
          </a:xfrm>
          <a:prstGeom prst="rect">
            <a:avLst/>
          </a:prstGeom>
        </p:spPr>
      </p:pic>
      <p:sp>
        <p:nvSpPr>
          <p:cNvPr id="5" name="Rectangle 4"/>
          <p:cNvSpPr/>
          <p:nvPr/>
        </p:nvSpPr>
        <p:spPr>
          <a:xfrm>
            <a:off x="533400" y="6096000"/>
            <a:ext cx="8610600" cy="646331"/>
          </a:xfrm>
          <a:prstGeom prst="rect">
            <a:avLst/>
          </a:prstGeom>
        </p:spPr>
        <p:txBody>
          <a:bodyPr wrap="square">
            <a:spAutoFit/>
          </a:bodyPr>
          <a:lstStyle/>
          <a:p>
            <a:r>
              <a:rPr lang="en-US" dirty="0" smtClean="0"/>
              <a:t>Differences between with account (1) and without account (0). </a:t>
            </a:r>
          </a:p>
          <a:p>
            <a:r>
              <a:rPr lang="en-US" dirty="0" smtClean="0"/>
              <a:t>Age and seniority tend to be larger for long-term deposits account holders. </a:t>
            </a:r>
            <a:endParaRPr lang="en-US" dirty="0"/>
          </a:p>
        </p:txBody>
      </p:sp>
    </p:spTree>
    <p:extLst>
      <p:ext uri="{BB962C8B-B14F-4D97-AF65-F5344CB8AC3E}">
        <p14:creationId xmlns:p14="http://schemas.microsoft.com/office/powerpoint/2010/main" val="2342122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taxes account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905000"/>
            <a:ext cx="10972800" cy="4114800"/>
          </a:xfrm>
          <a:prstGeom prst="rect">
            <a:avLst/>
          </a:prstGeom>
        </p:spPr>
      </p:pic>
      <p:sp>
        <p:nvSpPr>
          <p:cNvPr id="5" name="Rectangle 4"/>
          <p:cNvSpPr/>
          <p:nvPr/>
        </p:nvSpPr>
        <p:spPr>
          <a:xfrm>
            <a:off x="457200" y="6211669"/>
            <a:ext cx="7848600" cy="646331"/>
          </a:xfrm>
          <a:prstGeom prst="rect">
            <a:avLst/>
          </a:prstGeom>
        </p:spPr>
        <p:txBody>
          <a:bodyPr wrap="square">
            <a:spAutoFit/>
          </a:bodyPr>
          <a:lstStyle/>
          <a:p>
            <a:r>
              <a:rPr lang="en-US" dirty="0"/>
              <a:t>Differences between with account (1) and without account </a:t>
            </a:r>
            <a:r>
              <a:rPr lang="en-US" dirty="0" smtClean="0"/>
              <a:t>(0). Data has predicting power. </a:t>
            </a:r>
            <a:endParaRPr lang="en-US" dirty="0"/>
          </a:p>
        </p:txBody>
      </p:sp>
    </p:spTree>
    <p:extLst>
      <p:ext uri="{BB962C8B-B14F-4D97-AF65-F5344CB8AC3E}">
        <p14:creationId xmlns:p14="http://schemas.microsoft.com/office/powerpoint/2010/main" val="2944258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new accounts</a:t>
            </a:r>
          </a:p>
        </p:txBody>
      </p:sp>
      <p:sp>
        <p:nvSpPr>
          <p:cNvPr id="4" name="Content Placeholder 3"/>
          <p:cNvSpPr>
            <a:spLocks noGrp="1"/>
          </p:cNvSpPr>
          <p:nvPr>
            <p:ph sz="half" idx="1"/>
          </p:nvPr>
        </p:nvSpPr>
        <p:spPr>
          <a:xfrm>
            <a:off x="457200" y="1600200"/>
            <a:ext cx="8001000" cy="4525963"/>
          </a:xfrm>
        </p:spPr>
        <p:txBody>
          <a:bodyPr>
            <a:normAutofit/>
          </a:bodyPr>
          <a:lstStyle/>
          <a:p>
            <a:r>
              <a:rPr lang="en-US" dirty="0" smtClean="0"/>
              <a:t>How </a:t>
            </a:r>
            <a:r>
              <a:rPr lang="en-US" dirty="0"/>
              <a:t>many new accounts </a:t>
            </a:r>
            <a:r>
              <a:rPr lang="en-US" dirty="0" smtClean="0"/>
              <a:t>are </a:t>
            </a:r>
            <a:r>
              <a:rPr lang="en-US" dirty="0"/>
              <a:t>added comparing to the previous month based on the same population.</a:t>
            </a:r>
          </a:p>
          <a:p>
            <a:r>
              <a:rPr lang="en-US" dirty="0" smtClean="0"/>
              <a:t>Compute </a:t>
            </a:r>
            <a:r>
              <a:rPr lang="en-US" dirty="0"/>
              <a:t>for the same customers, given that they do not hold account previous month, how many of them add that account in the following month.</a:t>
            </a:r>
          </a:p>
          <a:p>
            <a:r>
              <a:rPr lang="en-US" dirty="0" smtClean="0"/>
              <a:t>How about the time lag for the new accounts?</a:t>
            </a:r>
            <a:endParaRPr lang="en-US" dirty="0"/>
          </a:p>
          <a:p>
            <a:r>
              <a:rPr lang="en-US" dirty="0" smtClean="0"/>
              <a:t>How about new customers with </a:t>
            </a:r>
            <a:r>
              <a:rPr lang="en-US" dirty="0"/>
              <a:t>new </a:t>
            </a:r>
            <a:r>
              <a:rPr lang="en-US" dirty="0" smtClean="0"/>
              <a:t>accounts?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913" y="5715000"/>
            <a:ext cx="2122487" cy="10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26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weichun\Documents\san\current_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8915400"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381000"/>
            <a:ext cx="8229600" cy="1143000"/>
          </a:xfrm>
        </p:spPr>
        <p:txBody>
          <a:bodyPr>
            <a:normAutofit fontScale="90000"/>
          </a:bodyPr>
          <a:lstStyle/>
          <a:p>
            <a:r>
              <a:rPr lang="en-US" sz="2800" dirty="0" smtClean="0"/>
              <a:t>New </a:t>
            </a:r>
            <a:r>
              <a:rPr lang="en-US" sz="2800" dirty="0"/>
              <a:t>accounts </a:t>
            </a:r>
            <a:r>
              <a:rPr lang="en-US" sz="2800" dirty="0" smtClean="0"/>
              <a:t>for the same population</a:t>
            </a:r>
            <a:br>
              <a:rPr lang="en-US" sz="2800" dirty="0" smtClean="0"/>
            </a:br>
            <a:r>
              <a:rPr lang="en-US" sz="2800" dirty="0" smtClean="0"/>
              <a:t>Two </a:t>
            </a:r>
            <a:r>
              <a:rPr lang="en-US" sz="2800" dirty="0"/>
              <a:t>peaks at 2015-06-28 and 2015-12-28. </a:t>
            </a:r>
            <a:br>
              <a:rPr lang="en-US" sz="2800" dirty="0"/>
            </a:br>
            <a:endParaRPr lang="en-US" sz="2800" dirty="0"/>
          </a:p>
        </p:txBody>
      </p:sp>
    </p:spTree>
    <p:extLst>
      <p:ext uri="{BB962C8B-B14F-4D97-AF65-F5344CB8AC3E}">
        <p14:creationId xmlns:p14="http://schemas.microsoft.com/office/powerpoint/2010/main" val="3783074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weichun\Documents\san\tax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8915400" cy="5943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2819400" y="1219200"/>
            <a:ext cx="38100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42901"/>
            <a:ext cx="8229600" cy="1143000"/>
          </a:xfrm>
        </p:spPr>
        <p:txBody>
          <a:bodyPr>
            <a:normAutofit fontScale="90000"/>
          </a:bodyPr>
          <a:lstStyle/>
          <a:p>
            <a:r>
              <a:rPr lang="en-US" sz="2800" dirty="0" smtClean="0"/>
              <a:t>A </a:t>
            </a:r>
            <a:r>
              <a:rPr lang="en-US" sz="2800" dirty="0"/>
              <a:t>remarkable peak at 2015-06-28 for the taxes account. </a:t>
            </a:r>
            <a:br>
              <a:rPr lang="en-US" sz="2800" dirty="0"/>
            </a:br>
            <a:r>
              <a:rPr lang="en-US" sz="2800" dirty="0" smtClean="0"/>
              <a:t>(June marks the end of tax year for Spain)</a:t>
            </a:r>
            <a:r>
              <a:rPr lang="en-US" sz="2800" dirty="0"/>
              <a:t/>
            </a:r>
            <a:br>
              <a:rPr lang="en-US" sz="2800" dirty="0"/>
            </a:br>
            <a:endParaRPr lang="en-US" sz="2800" dirty="0"/>
          </a:p>
        </p:txBody>
      </p:sp>
    </p:spTree>
    <p:extLst>
      <p:ext uri="{BB962C8B-B14F-4D97-AF65-F5344CB8AC3E}">
        <p14:creationId xmlns:p14="http://schemas.microsoft.com/office/powerpoint/2010/main" val="2538247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smtClean="0"/>
              <a:t>Time series of new accounts</a:t>
            </a:r>
            <a:endParaRPr lang="en-US" dirty="0"/>
          </a:p>
        </p:txBody>
      </p:sp>
      <p:grpSp>
        <p:nvGrpSpPr>
          <p:cNvPr id="4" name="Group 3"/>
          <p:cNvGrpSpPr/>
          <p:nvPr/>
        </p:nvGrpSpPr>
        <p:grpSpPr>
          <a:xfrm>
            <a:off x="381000" y="990600"/>
            <a:ext cx="8153400" cy="5486400"/>
            <a:chOff x="0" y="685800"/>
            <a:chExt cx="9220200" cy="6096000"/>
          </a:xfrm>
        </p:grpSpPr>
        <p:pic>
          <p:nvPicPr>
            <p:cNvPr id="4098" name="Picture 2" descr="C:\Users\weichun\Documents\san\e-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799"/>
              <a:ext cx="4572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weichun\Documents\san\payroll_ac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4572000" cy="304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6200" y="685800"/>
              <a:ext cx="9144000" cy="3048000"/>
              <a:chOff x="-960438" y="1390650"/>
              <a:chExt cx="9144000" cy="3048000"/>
            </a:xfrm>
          </p:grpSpPr>
          <p:pic>
            <p:nvPicPr>
              <p:cNvPr id="7" name="Picture 2" descr="C:\Users\weichun\Documents\san\short-term_deposi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1390651"/>
                <a:ext cx="4572000" cy="30479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weichun\Documents\san\long-term_deposi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562" y="1390650"/>
                <a:ext cx="4572000" cy="3048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 name="Rectangle 4"/>
          <p:cNvSpPr/>
          <p:nvPr/>
        </p:nvSpPr>
        <p:spPr>
          <a:xfrm>
            <a:off x="643292" y="6477000"/>
            <a:ext cx="7696200" cy="369332"/>
          </a:xfrm>
          <a:prstGeom prst="rect">
            <a:avLst/>
          </a:prstGeom>
        </p:spPr>
        <p:txBody>
          <a:bodyPr wrap="square">
            <a:spAutoFit/>
          </a:bodyPr>
          <a:lstStyle/>
          <a:p>
            <a:r>
              <a:rPr lang="en-US" dirty="0" smtClean="0"/>
              <a:t>A </a:t>
            </a:r>
            <a:r>
              <a:rPr lang="en-US" dirty="0"/>
              <a:t>increasing trend of new accounts for </a:t>
            </a:r>
            <a:r>
              <a:rPr lang="en-US" dirty="0" smtClean="0"/>
              <a:t>e-account.</a:t>
            </a:r>
            <a:endParaRPr lang="en-US" dirty="0"/>
          </a:p>
        </p:txBody>
      </p:sp>
    </p:spTree>
    <p:extLst>
      <p:ext uri="{BB962C8B-B14F-4D97-AF65-F5344CB8AC3E}">
        <p14:creationId xmlns:p14="http://schemas.microsoft.com/office/powerpoint/2010/main" val="1827342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4" name="Content Placeholder 3"/>
          <p:cNvSpPr>
            <a:spLocks noGrp="1"/>
          </p:cNvSpPr>
          <p:nvPr>
            <p:ph sz="half" idx="1"/>
          </p:nvPr>
        </p:nvSpPr>
        <p:spPr>
          <a:xfrm>
            <a:off x="457200" y="1600200"/>
            <a:ext cx="8001000" cy="4525963"/>
          </a:xfrm>
        </p:spPr>
        <p:txBody>
          <a:bodyPr>
            <a:normAutofit lnSpcReduction="10000"/>
          </a:bodyPr>
          <a:lstStyle/>
          <a:p>
            <a:endParaRPr lang="en-US" dirty="0" smtClean="0"/>
          </a:p>
          <a:p>
            <a:r>
              <a:rPr lang="en-US" dirty="0" smtClean="0"/>
              <a:t>Introduction</a:t>
            </a:r>
          </a:p>
          <a:p>
            <a:r>
              <a:rPr lang="en-US" dirty="0" smtClean="0"/>
              <a:t>Data exploratory analyses</a:t>
            </a:r>
          </a:p>
          <a:p>
            <a:r>
              <a:rPr lang="en-US" dirty="0" smtClean="0"/>
              <a:t>Build the base model </a:t>
            </a:r>
          </a:p>
          <a:p>
            <a:r>
              <a:rPr lang="en-US" dirty="0" smtClean="0"/>
              <a:t>Parameter tuning vis grid search</a:t>
            </a:r>
          </a:p>
          <a:p>
            <a:r>
              <a:rPr lang="en-US" dirty="0" smtClean="0"/>
              <a:t>Feature Importance</a:t>
            </a:r>
          </a:p>
          <a:p>
            <a:r>
              <a:rPr lang="en-US" dirty="0" smtClean="0"/>
              <a:t>Ensemble learning</a:t>
            </a:r>
          </a:p>
          <a:p>
            <a:r>
              <a:rPr lang="en-US" dirty="0" smtClean="0"/>
              <a:t>Summary</a:t>
            </a:r>
          </a:p>
          <a:p>
            <a:r>
              <a:rPr lang="en-US" dirty="0" smtClean="0"/>
              <a:t>Usage </a:t>
            </a:r>
            <a:r>
              <a:rPr lang="en-US" smtClean="0"/>
              <a:t>of results</a:t>
            </a:r>
            <a:endParaRPr lang="en-US" dirty="0" smtClean="0"/>
          </a:p>
          <a:p>
            <a:endParaRPr lang="en-US" dirty="0" smtClean="0"/>
          </a:p>
          <a:p>
            <a:endParaRPr lang="en-US" dirty="0" smtClean="0"/>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00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for new accounts analyses</a:t>
            </a:r>
            <a:endParaRPr lang="en-US" dirty="0"/>
          </a:p>
        </p:txBody>
      </p:sp>
      <p:sp>
        <p:nvSpPr>
          <p:cNvPr id="4" name="Content Placeholder 3"/>
          <p:cNvSpPr>
            <a:spLocks noGrp="1"/>
          </p:cNvSpPr>
          <p:nvPr>
            <p:ph sz="half" idx="1"/>
          </p:nvPr>
        </p:nvSpPr>
        <p:spPr>
          <a:xfrm>
            <a:off x="457200" y="1600200"/>
            <a:ext cx="8001000" cy="4525963"/>
          </a:xfrm>
        </p:spPr>
        <p:txBody>
          <a:bodyPr>
            <a:normAutofit/>
          </a:bodyPr>
          <a:lstStyle/>
          <a:p>
            <a:r>
              <a:rPr lang="en-US" dirty="0"/>
              <a:t>There is a remarkable peak at 2015-06-28 for the taxes account. </a:t>
            </a:r>
            <a:endParaRPr lang="en-US" dirty="0" smtClean="0"/>
          </a:p>
          <a:p>
            <a:r>
              <a:rPr lang="en-US" dirty="0" smtClean="0"/>
              <a:t>For </a:t>
            </a:r>
            <a:r>
              <a:rPr lang="en-US" dirty="0"/>
              <a:t>the current account, we saw two peaks at 2015-06-28 and 2015-12-28. </a:t>
            </a:r>
            <a:endParaRPr lang="en-US" dirty="0" smtClean="0"/>
          </a:p>
          <a:p>
            <a:r>
              <a:rPr lang="en-US" dirty="0" smtClean="0"/>
              <a:t>There </a:t>
            </a:r>
            <a:r>
              <a:rPr lang="en-US" dirty="0"/>
              <a:t>is a increasing trend of new accounts for e-account and a decreasing trend for short-term deposits (no more new accounts in the year 2016).</a:t>
            </a:r>
          </a:p>
          <a:p>
            <a:endParaRPr lang="en-US" dirty="0"/>
          </a:p>
        </p:txBody>
      </p:sp>
    </p:spTree>
    <p:extLst>
      <p:ext uri="{BB962C8B-B14F-4D97-AF65-F5344CB8AC3E}">
        <p14:creationId xmlns:p14="http://schemas.microsoft.com/office/powerpoint/2010/main" val="1864190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weichun\Documents\san\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199"/>
            <a:ext cx="5486400" cy="64008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76200" y="1143000"/>
            <a:ext cx="3505200" cy="5410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Counts is calculated based on 20% of training data from 16 months.</a:t>
            </a:r>
          </a:p>
          <a:p>
            <a:pPr algn="l"/>
            <a:endParaRPr lang="en-US" sz="2800" dirty="0" smtClean="0"/>
          </a:p>
          <a:p>
            <a:pPr algn="l"/>
            <a:r>
              <a:rPr lang="en-US" sz="2800" dirty="0" smtClean="0"/>
              <a:t>Counts for </a:t>
            </a:r>
            <a:r>
              <a:rPr lang="en-US" sz="2800" dirty="0" err="1" smtClean="0"/>
              <a:t>current_account</a:t>
            </a:r>
            <a:r>
              <a:rPr lang="en-US" sz="2800" dirty="0" smtClean="0"/>
              <a:t> holders: 1,417,101</a:t>
            </a:r>
            <a:endParaRPr lang="en-US" sz="2800" dirty="0"/>
          </a:p>
        </p:txBody>
      </p:sp>
      <p:sp>
        <p:nvSpPr>
          <p:cNvPr id="2" name="Title 1"/>
          <p:cNvSpPr>
            <a:spLocks noGrp="1"/>
          </p:cNvSpPr>
          <p:nvPr>
            <p:ph type="title"/>
          </p:nvPr>
        </p:nvSpPr>
        <p:spPr>
          <a:xfrm>
            <a:off x="304800" y="304800"/>
            <a:ext cx="8229600" cy="1143000"/>
          </a:xfrm>
        </p:spPr>
        <p:txBody>
          <a:bodyPr/>
          <a:lstStyle/>
          <a:p>
            <a:r>
              <a:rPr lang="en-US" dirty="0" smtClean="0"/>
              <a:t>Product counts</a:t>
            </a:r>
            <a:endParaRPr lang="en-US" dirty="0"/>
          </a:p>
        </p:txBody>
      </p:sp>
    </p:spTree>
    <p:extLst>
      <p:ext uri="{BB962C8B-B14F-4D97-AF65-F5344CB8AC3E}">
        <p14:creationId xmlns:p14="http://schemas.microsoft.com/office/powerpoint/2010/main" val="3709201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Product coverage </a:t>
            </a:r>
            <a:br>
              <a:rPr lang="en-US" dirty="0" smtClean="0"/>
            </a:br>
            <a:r>
              <a:rPr lang="en-US" sz="4000" dirty="0" err="1" smtClean="0"/>
              <a:t>Coverage</a:t>
            </a:r>
            <a:r>
              <a:rPr lang="en-US" sz="4000" dirty="0" smtClean="0"/>
              <a:t>: percentage of account holder</a:t>
            </a:r>
            <a:endParaRPr lang="en-US" sz="4000" dirty="0"/>
          </a:p>
        </p:txBody>
      </p:sp>
      <p:sp>
        <p:nvSpPr>
          <p:cNvPr id="4" name="Content Placeholder 3"/>
          <p:cNvSpPr>
            <a:spLocks noGrp="1"/>
          </p:cNvSpPr>
          <p:nvPr>
            <p:ph idx="1"/>
          </p:nvPr>
        </p:nvSpPr>
        <p:spPr/>
        <p:txBody>
          <a:bodyPr/>
          <a:lstStyle/>
          <a:p>
            <a:endParaRPr lang="en-US" dirty="0"/>
          </a:p>
        </p:txBody>
      </p:sp>
      <p:pic>
        <p:nvPicPr>
          <p:cNvPr id="6148" name="Picture 4" descr="C:\Users\weichun\Documents\san\Cove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144000" cy="507999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2"/>
          <p:cNvSpPr txBox="1">
            <a:spLocks/>
          </p:cNvSpPr>
          <p:nvPr/>
        </p:nvSpPr>
        <p:spPr>
          <a:xfrm>
            <a:off x="457200" y="1066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smtClean="0"/>
          </a:p>
        </p:txBody>
      </p:sp>
      <p:sp>
        <p:nvSpPr>
          <p:cNvPr id="5" name="Rectangle 4"/>
          <p:cNvSpPr/>
          <p:nvPr/>
        </p:nvSpPr>
        <p:spPr>
          <a:xfrm>
            <a:off x="914400" y="6313760"/>
            <a:ext cx="6705600" cy="369332"/>
          </a:xfrm>
          <a:prstGeom prst="rect">
            <a:avLst/>
          </a:prstGeom>
        </p:spPr>
        <p:txBody>
          <a:bodyPr wrap="square">
            <a:spAutoFit/>
          </a:bodyPr>
          <a:lstStyle/>
          <a:p>
            <a:r>
              <a:rPr lang="en-US" dirty="0"/>
              <a:t>Product “current account” has the most coverage (~66%)</a:t>
            </a:r>
          </a:p>
        </p:txBody>
      </p:sp>
    </p:spTree>
    <p:extLst>
      <p:ext uri="{BB962C8B-B14F-4D97-AF65-F5344CB8AC3E}">
        <p14:creationId xmlns:p14="http://schemas.microsoft.com/office/powerpoint/2010/main" val="237652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base model</a:t>
            </a:r>
            <a:endParaRPr lang="en-US" dirty="0"/>
          </a:p>
        </p:txBody>
      </p:sp>
      <p:sp>
        <p:nvSpPr>
          <p:cNvPr id="3" name="Content Placeholder 2"/>
          <p:cNvSpPr>
            <a:spLocks noGrp="1"/>
          </p:cNvSpPr>
          <p:nvPr>
            <p:ph idx="1"/>
          </p:nvPr>
        </p:nvSpPr>
        <p:spPr/>
        <p:txBody>
          <a:bodyPr>
            <a:normAutofit/>
          </a:bodyPr>
          <a:lstStyle/>
          <a:p>
            <a:r>
              <a:rPr lang="en-US" dirty="0" smtClean="0"/>
              <a:t>Data preprocessing </a:t>
            </a:r>
          </a:p>
          <a:p>
            <a:pPr lvl="1"/>
            <a:r>
              <a:rPr lang="en-US" dirty="0" smtClean="0"/>
              <a:t>Read data as an dictionary and save data as pandas data frame </a:t>
            </a:r>
          </a:p>
          <a:p>
            <a:pPr lvl="1"/>
            <a:r>
              <a:rPr lang="en-US" dirty="0" smtClean="0"/>
              <a:t>Remove space and missing data</a:t>
            </a:r>
          </a:p>
          <a:p>
            <a:pPr lvl="1"/>
            <a:r>
              <a:rPr lang="en-US" dirty="0" smtClean="0"/>
              <a:t>Check consistency in field values. Value “1.0” and “1” is the same</a:t>
            </a:r>
          </a:p>
          <a:p>
            <a:pPr lvl="1"/>
            <a:r>
              <a:rPr lang="en-US" dirty="0" smtClean="0"/>
              <a:t>Check numerical fields only have numerical values. Age </a:t>
            </a:r>
            <a:r>
              <a:rPr lang="en-US" dirty="0"/>
              <a:t>and seniority have non-numeric </a:t>
            </a:r>
            <a:r>
              <a:rPr lang="en-US" dirty="0" smtClean="0"/>
              <a:t>values. </a:t>
            </a:r>
          </a:p>
          <a:p>
            <a:pPr lvl="1"/>
            <a:r>
              <a:rPr lang="en-US" dirty="0" smtClean="0"/>
              <a:t>Convert categorical data into numerical data using label encoder</a:t>
            </a:r>
          </a:p>
          <a:p>
            <a:pPr lvl="1"/>
            <a:r>
              <a:rPr lang="en-US" dirty="0" smtClean="0"/>
              <a:t>Split data into training and test parts</a:t>
            </a:r>
          </a:p>
          <a:p>
            <a:endParaRPr lang="en-US" dirty="0" smtClean="0"/>
          </a:p>
          <a:p>
            <a:endParaRPr lang="en-US" dirty="0"/>
          </a:p>
        </p:txBody>
      </p:sp>
    </p:spTree>
    <p:extLst>
      <p:ext uri="{BB962C8B-B14F-4D97-AF65-F5344CB8AC3E}">
        <p14:creationId xmlns:p14="http://schemas.microsoft.com/office/powerpoint/2010/main" val="1891105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model: </a:t>
            </a:r>
            <a:r>
              <a:rPr lang="en-US" dirty="0" err="1" smtClean="0"/>
              <a:t>Xgboost</a:t>
            </a:r>
            <a:endParaRPr lang="en-US" dirty="0"/>
          </a:p>
        </p:txBody>
      </p:sp>
      <p:sp>
        <p:nvSpPr>
          <p:cNvPr id="3" name="Content Placeholder 2"/>
          <p:cNvSpPr>
            <a:spLocks noGrp="1"/>
          </p:cNvSpPr>
          <p:nvPr>
            <p:ph idx="1"/>
          </p:nvPr>
        </p:nvSpPr>
        <p:spPr/>
        <p:txBody>
          <a:bodyPr/>
          <a:lstStyle/>
          <a:p>
            <a:pPr marL="0" indent="0">
              <a:buNone/>
            </a:pPr>
            <a:r>
              <a:rPr lang="en-US" dirty="0"/>
              <a:t>1. Fit the model </a:t>
            </a:r>
          </a:p>
          <a:p>
            <a:pPr marL="0" indent="0">
              <a:buNone/>
            </a:pPr>
            <a:r>
              <a:rPr lang="en-US" dirty="0"/>
              <a:t>2. Calculate training accuracy </a:t>
            </a:r>
          </a:p>
          <a:p>
            <a:pPr marL="0" indent="0">
              <a:buNone/>
            </a:pPr>
            <a:r>
              <a:rPr lang="en-US" dirty="0"/>
              <a:t>3. Calculate training AUC </a:t>
            </a:r>
          </a:p>
          <a:p>
            <a:pPr marL="0" indent="0">
              <a:buNone/>
            </a:pPr>
            <a:r>
              <a:rPr lang="en-US" dirty="0"/>
              <a:t>4. Calculate testing AUC </a:t>
            </a:r>
          </a:p>
          <a:p>
            <a:pPr marL="0" indent="0">
              <a:buNone/>
            </a:pPr>
            <a:r>
              <a:rPr lang="en-US" dirty="0"/>
              <a:t>5. Plot feature importance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 y="4114800"/>
            <a:ext cx="7940040" cy="2247900"/>
          </a:xfrm>
          <a:prstGeom prst="rect">
            <a:avLst/>
          </a:prstGeom>
        </p:spPr>
      </p:pic>
    </p:spTree>
    <p:extLst>
      <p:ext uri="{BB962C8B-B14F-4D97-AF65-F5344CB8AC3E}">
        <p14:creationId xmlns:p14="http://schemas.microsoft.com/office/powerpoint/2010/main" val="2130269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model performance</a:t>
            </a:r>
            <a:endParaRPr lang="en-US" dirty="0"/>
          </a:p>
        </p:txBody>
      </p:sp>
      <p:sp>
        <p:nvSpPr>
          <p:cNvPr id="3" name="Content Placeholder 2"/>
          <p:cNvSpPr>
            <a:spLocks noGrp="1"/>
          </p:cNvSpPr>
          <p:nvPr>
            <p:ph idx="1"/>
          </p:nvPr>
        </p:nvSpPr>
        <p:spPr>
          <a:xfrm>
            <a:off x="12192" y="1524001"/>
            <a:ext cx="4940808" cy="4495800"/>
          </a:xfrm>
        </p:spPr>
        <p:txBody>
          <a:bodyPr>
            <a:normAutofit fontScale="92500"/>
          </a:bodyPr>
          <a:lstStyle/>
          <a:p>
            <a:pPr marL="0" indent="0">
              <a:buNone/>
            </a:pPr>
            <a:r>
              <a:rPr lang="en-US" dirty="0"/>
              <a:t> </a:t>
            </a:r>
            <a:r>
              <a:rPr lang="en-US" dirty="0" smtClean="0"/>
              <a:t>   </a:t>
            </a:r>
            <a:r>
              <a:rPr lang="en-US" dirty="0" err="1" smtClean="0"/>
              <a:t>param</a:t>
            </a:r>
            <a:r>
              <a:rPr lang="en-US" dirty="0" smtClean="0"/>
              <a:t> </a:t>
            </a:r>
            <a:r>
              <a:rPr lang="en-US" dirty="0"/>
              <a:t>= {}</a:t>
            </a:r>
          </a:p>
          <a:p>
            <a:pPr marL="0" indent="0">
              <a:buNone/>
            </a:pPr>
            <a:r>
              <a:rPr lang="en-US" dirty="0"/>
              <a:t>    </a:t>
            </a:r>
            <a:r>
              <a:rPr lang="en-US" dirty="0" err="1"/>
              <a:t>seed_val</a:t>
            </a:r>
            <a:r>
              <a:rPr lang="en-US" dirty="0"/>
              <a:t>=0</a:t>
            </a:r>
          </a:p>
          <a:p>
            <a:pPr marL="0" indent="0">
              <a:buNone/>
            </a:pPr>
            <a:r>
              <a:rPr lang="en-US" dirty="0"/>
              <a:t>    </a:t>
            </a:r>
            <a:r>
              <a:rPr lang="en-US" dirty="0" err="1"/>
              <a:t>param</a:t>
            </a:r>
            <a:r>
              <a:rPr lang="en-US" dirty="0"/>
              <a:t>['eta'] = 0.05</a:t>
            </a:r>
          </a:p>
          <a:p>
            <a:pPr marL="0" indent="0">
              <a:buNone/>
            </a:pPr>
            <a:r>
              <a:rPr lang="en-US" dirty="0"/>
              <a:t>    </a:t>
            </a:r>
            <a:r>
              <a:rPr lang="en-US" dirty="0" err="1"/>
              <a:t>param</a:t>
            </a:r>
            <a:r>
              <a:rPr lang="en-US" dirty="0"/>
              <a:t>['</a:t>
            </a:r>
            <a:r>
              <a:rPr lang="en-US" dirty="0" err="1"/>
              <a:t>max_depth</a:t>
            </a:r>
            <a:r>
              <a:rPr lang="en-US" dirty="0"/>
              <a:t>'] = 8</a:t>
            </a:r>
          </a:p>
          <a:p>
            <a:pPr marL="0" indent="0">
              <a:buNone/>
            </a:pPr>
            <a:r>
              <a:rPr lang="en-US" dirty="0"/>
              <a:t>    </a:t>
            </a:r>
            <a:r>
              <a:rPr lang="en-US" dirty="0" err="1"/>
              <a:t>param</a:t>
            </a:r>
            <a:r>
              <a:rPr lang="en-US" dirty="0"/>
              <a:t>['silent'] = 1</a:t>
            </a:r>
          </a:p>
          <a:p>
            <a:pPr marL="0" indent="0">
              <a:buNone/>
            </a:pPr>
            <a:r>
              <a:rPr lang="en-US" dirty="0"/>
              <a:t>    </a:t>
            </a:r>
            <a:r>
              <a:rPr lang="en-US" dirty="0" err="1"/>
              <a:t>param</a:t>
            </a:r>
            <a:r>
              <a:rPr lang="en-US" dirty="0"/>
              <a:t>['</a:t>
            </a:r>
            <a:r>
              <a:rPr lang="en-US" dirty="0" err="1"/>
              <a:t>eval_metric</a:t>
            </a:r>
            <a:r>
              <a:rPr lang="en-US" dirty="0"/>
              <a:t>'] = "</a:t>
            </a:r>
            <a:r>
              <a:rPr lang="en-US" dirty="0" err="1"/>
              <a:t>auc</a:t>
            </a:r>
            <a:r>
              <a:rPr lang="en-US" dirty="0"/>
              <a:t>"</a:t>
            </a:r>
          </a:p>
          <a:p>
            <a:pPr marL="0" indent="0">
              <a:buNone/>
            </a:pPr>
            <a:r>
              <a:rPr lang="en-US" dirty="0"/>
              <a:t>    </a:t>
            </a:r>
            <a:r>
              <a:rPr lang="en-US" dirty="0" err="1"/>
              <a:t>param</a:t>
            </a:r>
            <a:r>
              <a:rPr lang="en-US" dirty="0"/>
              <a:t>['</a:t>
            </a:r>
            <a:r>
              <a:rPr lang="en-US" dirty="0" err="1"/>
              <a:t>min_child_weight</a:t>
            </a:r>
            <a:r>
              <a:rPr lang="en-US" dirty="0"/>
              <a:t>'] = 1</a:t>
            </a:r>
          </a:p>
          <a:p>
            <a:pPr marL="0" indent="0">
              <a:buNone/>
            </a:pPr>
            <a:r>
              <a:rPr lang="en-US" dirty="0"/>
              <a:t>    </a:t>
            </a:r>
            <a:r>
              <a:rPr lang="en-US" dirty="0" err="1"/>
              <a:t>param</a:t>
            </a:r>
            <a:r>
              <a:rPr lang="en-US" dirty="0"/>
              <a:t>['subsample'] = 0.7</a:t>
            </a:r>
          </a:p>
          <a:p>
            <a:pPr marL="0" indent="0">
              <a:buNone/>
            </a:pPr>
            <a:r>
              <a:rPr lang="en-US" dirty="0"/>
              <a:t>    </a:t>
            </a:r>
            <a:r>
              <a:rPr lang="en-US" dirty="0" err="1"/>
              <a:t>param</a:t>
            </a:r>
            <a:r>
              <a:rPr lang="en-US" dirty="0"/>
              <a:t>['</a:t>
            </a:r>
            <a:r>
              <a:rPr lang="en-US" dirty="0" err="1"/>
              <a:t>colsample_bytree</a:t>
            </a:r>
            <a:r>
              <a:rPr lang="en-US" dirty="0"/>
              <a:t>'] = 0.7</a:t>
            </a:r>
          </a:p>
          <a:p>
            <a:pPr marL="0" indent="0">
              <a:buNone/>
            </a:pPr>
            <a:r>
              <a:rPr lang="en-US" dirty="0"/>
              <a:t>    </a:t>
            </a:r>
            <a:r>
              <a:rPr lang="en-US" dirty="0" err="1"/>
              <a:t>param</a:t>
            </a:r>
            <a:r>
              <a:rPr lang="en-US" dirty="0"/>
              <a:t>['seed'] = </a:t>
            </a:r>
            <a:r>
              <a:rPr lang="en-US" dirty="0" err="1"/>
              <a:t>seed_val</a:t>
            </a:r>
            <a:endParaRPr lang="en-US" dirty="0"/>
          </a:p>
          <a:p>
            <a:pPr marL="0" indent="0">
              <a:buNone/>
            </a:pPr>
            <a:r>
              <a:rPr lang="en-US" dirty="0"/>
              <a:t>  </a:t>
            </a:r>
            <a:r>
              <a:rPr lang="en-US" dirty="0" smtClean="0"/>
              <a:t>  </a:t>
            </a:r>
            <a:r>
              <a:rPr lang="en-US" dirty="0" err="1" smtClean="0"/>
              <a:t>param</a:t>
            </a:r>
            <a:r>
              <a:rPr lang="en-US" dirty="0"/>
              <a:t>['objective']='</a:t>
            </a:r>
            <a:r>
              <a:rPr lang="en-US" dirty="0" err="1"/>
              <a:t>binary:logistic</a:t>
            </a:r>
            <a:r>
              <a:rPr lang="en-US" dirty="0"/>
              <a:t>'</a:t>
            </a:r>
          </a:p>
        </p:txBody>
      </p:sp>
      <p:grpSp>
        <p:nvGrpSpPr>
          <p:cNvPr id="6" name="Group 5"/>
          <p:cNvGrpSpPr/>
          <p:nvPr/>
        </p:nvGrpSpPr>
        <p:grpSpPr>
          <a:xfrm>
            <a:off x="4343400" y="1752600"/>
            <a:ext cx="4728710" cy="2743200"/>
            <a:chOff x="4129088" y="1612392"/>
            <a:chExt cx="4481512" cy="2743200"/>
          </a:xfrm>
        </p:grpSpPr>
        <p:sp>
          <p:nvSpPr>
            <p:cNvPr id="5" name="Rounded Rectangle 4"/>
            <p:cNvSpPr/>
            <p:nvPr/>
          </p:nvSpPr>
          <p:spPr>
            <a:xfrm>
              <a:off x="4129088" y="1612392"/>
              <a:ext cx="4419600" cy="2743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495800" y="1612392"/>
              <a:ext cx="4114800" cy="2677656"/>
            </a:xfrm>
            <a:prstGeom prst="rect">
              <a:avLst/>
            </a:prstGeom>
            <a:ln w="50800">
              <a:noFill/>
            </a:ln>
          </p:spPr>
          <p:txBody>
            <a:bodyPr wrap="square">
              <a:spAutoFit/>
            </a:bodyPr>
            <a:lstStyle/>
            <a:p>
              <a:r>
                <a:rPr lang="en-US" sz="2400" dirty="0"/>
                <a:t>Model Report</a:t>
              </a:r>
            </a:p>
            <a:p>
              <a:r>
                <a:rPr lang="en-US" sz="2400" dirty="0"/>
                <a:t>Accuracy (Train) : 0.7612</a:t>
              </a:r>
            </a:p>
            <a:p>
              <a:r>
                <a:rPr lang="en-US" sz="2400" dirty="0"/>
                <a:t>AUC Score (Train): 0.822797</a:t>
              </a:r>
            </a:p>
            <a:p>
              <a:endParaRPr lang="en-US" sz="2400" dirty="0"/>
            </a:p>
            <a:p>
              <a:r>
                <a:rPr lang="en-US" sz="2400" dirty="0"/>
                <a:t>Model evaluation on test data</a:t>
              </a:r>
            </a:p>
            <a:p>
              <a:r>
                <a:rPr lang="en-US" sz="2400" dirty="0"/>
                <a:t>Accuracy (Test) : 0.7608</a:t>
              </a:r>
            </a:p>
            <a:p>
              <a:r>
                <a:rPr lang="en-US" sz="2400" dirty="0"/>
                <a:t>AUC Score (Test): 0.820525</a:t>
              </a:r>
            </a:p>
          </p:txBody>
        </p:sp>
      </p:grpSp>
    </p:spTree>
    <p:extLst>
      <p:ext uri="{BB962C8B-B14F-4D97-AF65-F5344CB8AC3E}">
        <p14:creationId xmlns:p14="http://schemas.microsoft.com/office/powerpoint/2010/main" val="4137106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1676400"/>
            <a:ext cx="8382000" cy="914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0000"/>
                  <a:lumOff val="80000"/>
                </a:schemeClr>
              </a:solidFill>
            </a:endParaRPr>
          </a:p>
        </p:txBody>
      </p:sp>
      <p:sp>
        <p:nvSpPr>
          <p:cNvPr id="2" name="Title 1"/>
          <p:cNvSpPr>
            <a:spLocks noGrp="1"/>
          </p:cNvSpPr>
          <p:nvPr>
            <p:ph type="title"/>
          </p:nvPr>
        </p:nvSpPr>
        <p:spPr/>
        <p:txBody>
          <a:bodyPr>
            <a:normAutofit fontScale="90000"/>
          </a:bodyPr>
          <a:lstStyle/>
          <a:p>
            <a:r>
              <a:rPr lang="en-US" dirty="0"/>
              <a:t>Parameter tuning vis grid search</a:t>
            </a:r>
            <a:br>
              <a:rPr lang="en-US" dirty="0"/>
            </a:br>
            <a:endParaRPr lang="en-US" dirty="0"/>
          </a:p>
        </p:txBody>
      </p:sp>
      <p:sp>
        <p:nvSpPr>
          <p:cNvPr id="3" name="Content Placeholder 2"/>
          <p:cNvSpPr>
            <a:spLocks noGrp="1"/>
          </p:cNvSpPr>
          <p:nvPr>
            <p:ph idx="1"/>
          </p:nvPr>
        </p:nvSpPr>
        <p:spPr>
          <a:xfrm>
            <a:off x="457200" y="1066800"/>
            <a:ext cx="8458200" cy="5715000"/>
          </a:xfrm>
        </p:spPr>
        <p:txBody>
          <a:bodyPr>
            <a:normAutofit fontScale="77500" lnSpcReduction="20000"/>
          </a:bodyPr>
          <a:lstStyle/>
          <a:p>
            <a:pPr marL="0" indent="0">
              <a:buNone/>
            </a:pPr>
            <a:r>
              <a:rPr lang="en-US" sz="3100" dirty="0" smtClean="0">
                <a:solidFill>
                  <a:srgbClr val="0070C0"/>
                </a:solidFill>
              </a:rPr>
              <a:t>Grid search parameter: </a:t>
            </a:r>
            <a:r>
              <a:rPr lang="en-US" sz="3100" dirty="0" err="1" smtClean="0">
                <a:solidFill>
                  <a:srgbClr val="0070C0"/>
                </a:solidFill>
              </a:rPr>
              <a:t>max_depth</a:t>
            </a:r>
            <a:r>
              <a:rPr lang="en-US" sz="3100" dirty="0" smtClean="0">
                <a:solidFill>
                  <a:srgbClr val="0070C0"/>
                </a:solidFill>
              </a:rPr>
              <a:t> and </a:t>
            </a:r>
            <a:r>
              <a:rPr lang="en-US" sz="3100" dirty="0" err="1" smtClean="0">
                <a:solidFill>
                  <a:srgbClr val="0070C0"/>
                </a:solidFill>
              </a:rPr>
              <a:t>min_child_weight</a:t>
            </a:r>
            <a:r>
              <a:rPr lang="en-US" sz="2400" dirty="0" smtClean="0"/>
              <a:t/>
            </a:r>
            <a:br>
              <a:rPr lang="en-US" sz="2400" dirty="0" smtClean="0"/>
            </a:br>
            <a:endParaRPr lang="en-US" sz="2400" dirty="0" smtClean="0"/>
          </a:p>
          <a:p>
            <a:pPr marL="0" indent="0">
              <a:buNone/>
            </a:pPr>
            <a:r>
              <a:rPr lang="en-US" sz="2400" dirty="0" err="1" smtClean="0"/>
              <a:t>cv_params</a:t>
            </a:r>
            <a:r>
              <a:rPr lang="en-US" sz="2400" dirty="0" smtClean="0"/>
              <a:t> </a:t>
            </a:r>
            <a:r>
              <a:rPr lang="en-US" sz="2400" dirty="0"/>
              <a:t>= {'</a:t>
            </a:r>
            <a:r>
              <a:rPr lang="en-US" sz="2400" dirty="0" err="1"/>
              <a:t>max_depth</a:t>
            </a:r>
            <a:r>
              <a:rPr lang="en-US" sz="2400" dirty="0"/>
              <a:t>': [3,5,7], '</a:t>
            </a:r>
            <a:r>
              <a:rPr lang="en-US" sz="2400" dirty="0" err="1"/>
              <a:t>min_child_weight</a:t>
            </a:r>
            <a:r>
              <a:rPr lang="en-US" sz="2400" dirty="0"/>
              <a:t>': [1,3,5]}</a:t>
            </a:r>
          </a:p>
          <a:p>
            <a:pPr marL="0" indent="0">
              <a:buNone/>
            </a:pPr>
            <a:r>
              <a:rPr lang="en-US" sz="2400" dirty="0" err="1"/>
              <a:t>ind_params</a:t>
            </a:r>
            <a:r>
              <a:rPr lang="en-US" sz="2400" dirty="0"/>
              <a:t> = {'</a:t>
            </a:r>
            <a:r>
              <a:rPr lang="en-US" sz="2400" dirty="0" err="1"/>
              <a:t>learning_rate</a:t>
            </a:r>
            <a:r>
              <a:rPr lang="en-US" sz="2400" dirty="0"/>
              <a:t>': 0.1, '</a:t>
            </a:r>
            <a:r>
              <a:rPr lang="en-US" sz="2400" dirty="0" err="1"/>
              <a:t>n_estimators</a:t>
            </a:r>
            <a:r>
              <a:rPr lang="en-US" sz="2400" dirty="0"/>
              <a:t>': 1000, 'seed':0, 'subsample': 0.8, '</a:t>
            </a:r>
            <a:r>
              <a:rPr lang="en-US" sz="2400" dirty="0" err="1"/>
              <a:t>colsample_bytree</a:t>
            </a:r>
            <a:r>
              <a:rPr lang="en-US" sz="2400" dirty="0"/>
              <a:t>': 0.8</a:t>
            </a:r>
            <a:r>
              <a:rPr lang="en-US" sz="2400" dirty="0" smtClean="0"/>
              <a:t>, </a:t>
            </a:r>
            <a:r>
              <a:rPr lang="en-US" sz="2400" dirty="0"/>
              <a:t>'objective': '</a:t>
            </a:r>
            <a:r>
              <a:rPr lang="en-US" sz="2400" dirty="0" err="1"/>
              <a:t>binary:logistic</a:t>
            </a:r>
            <a:r>
              <a:rPr lang="en-US" sz="2400" dirty="0" smtClean="0"/>
              <a:t>'}</a:t>
            </a:r>
            <a:endParaRPr lang="en-US" sz="2400" dirty="0"/>
          </a:p>
          <a:p>
            <a:pPr marL="0" indent="0">
              <a:buNone/>
            </a:pPr>
            <a:r>
              <a:rPr lang="en-US" sz="3100" dirty="0" smtClean="0"/>
              <a:t/>
            </a:r>
            <a:br>
              <a:rPr lang="en-US" sz="3100" dirty="0" smtClean="0"/>
            </a:br>
            <a:r>
              <a:rPr lang="en-US" sz="2800" dirty="0" smtClean="0"/>
              <a:t>Model </a:t>
            </a:r>
            <a:r>
              <a:rPr lang="en-US" sz="2800" dirty="0"/>
              <a:t>with rank: 1</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7, '</a:t>
            </a:r>
            <a:r>
              <a:rPr lang="en-US" sz="2800" dirty="0" err="1"/>
              <a:t>min_child_weight</a:t>
            </a:r>
            <a:r>
              <a:rPr lang="en-US" sz="2800" dirty="0"/>
              <a:t>': 3}</a:t>
            </a:r>
          </a:p>
          <a:p>
            <a:pPr marL="0" indent="0">
              <a:buNone/>
            </a:pPr>
            <a:endParaRPr lang="en-US" sz="2800" dirty="0"/>
          </a:p>
          <a:p>
            <a:pPr marL="0" indent="0">
              <a:buNone/>
            </a:pPr>
            <a:r>
              <a:rPr lang="en-US" sz="2800" dirty="0"/>
              <a:t>Model with rank: 2</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5, '</a:t>
            </a:r>
            <a:r>
              <a:rPr lang="en-US" sz="2800" dirty="0" err="1"/>
              <a:t>min_child_weight</a:t>
            </a:r>
            <a:r>
              <a:rPr lang="en-US" sz="2800" dirty="0"/>
              <a:t>': 3}</a:t>
            </a:r>
          </a:p>
          <a:p>
            <a:pPr marL="0" indent="0">
              <a:buNone/>
            </a:pPr>
            <a:endParaRPr lang="en-US" sz="2800" dirty="0"/>
          </a:p>
          <a:p>
            <a:pPr marL="0" indent="0">
              <a:buNone/>
            </a:pPr>
            <a:r>
              <a:rPr lang="en-US" sz="2800" dirty="0"/>
              <a:t>Model with rank: 3</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5, '</a:t>
            </a:r>
            <a:r>
              <a:rPr lang="en-US" sz="2800" dirty="0" err="1"/>
              <a:t>min_child_weight</a:t>
            </a:r>
            <a:r>
              <a:rPr lang="en-US" sz="2800" dirty="0"/>
              <a:t>': 5}</a:t>
            </a:r>
          </a:p>
        </p:txBody>
      </p:sp>
    </p:spTree>
    <p:extLst>
      <p:ext uri="{BB962C8B-B14F-4D97-AF65-F5344CB8AC3E}">
        <p14:creationId xmlns:p14="http://schemas.microsoft.com/office/powerpoint/2010/main" val="411789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2139696"/>
            <a:ext cx="8305800" cy="990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6200" y="2133600"/>
            <a:ext cx="9144000" cy="3785652"/>
          </a:xfrm>
          <a:prstGeom prst="rect">
            <a:avLst/>
          </a:prstGeom>
        </p:spPr>
        <p:txBody>
          <a:bodyPr wrap="square">
            <a:spAutoFit/>
          </a:bodyPr>
          <a:lstStyle/>
          <a:p>
            <a:r>
              <a:rPr lang="en-US" sz="2000" dirty="0" err="1"/>
              <a:t>cv_params</a:t>
            </a:r>
            <a:r>
              <a:rPr lang="en-US" sz="2000" dirty="0"/>
              <a:t> = {'</a:t>
            </a:r>
            <a:r>
              <a:rPr lang="en-US" sz="2000" dirty="0" err="1"/>
              <a:t>learning_rate</a:t>
            </a:r>
            <a:r>
              <a:rPr lang="en-US" sz="2000" dirty="0"/>
              <a:t>': [0.1, 0.01], 'subsample': [0.7,0.8,0.9]}</a:t>
            </a:r>
          </a:p>
          <a:p>
            <a:r>
              <a:rPr lang="en-US" sz="2000" dirty="0" err="1"/>
              <a:t>ind_params</a:t>
            </a:r>
            <a:r>
              <a:rPr lang="en-US" sz="2000" dirty="0"/>
              <a:t> = {'</a:t>
            </a:r>
            <a:r>
              <a:rPr lang="en-US" sz="2000" dirty="0" err="1"/>
              <a:t>n_estimators</a:t>
            </a:r>
            <a:r>
              <a:rPr lang="en-US" sz="2000" dirty="0"/>
              <a:t>': 1000, 'seed':0, '</a:t>
            </a:r>
            <a:r>
              <a:rPr lang="en-US" sz="2000" dirty="0" err="1"/>
              <a:t>colsample_bytree</a:t>
            </a:r>
            <a:r>
              <a:rPr lang="en-US" sz="2000" dirty="0"/>
              <a:t>': 0.8, </a:t>
            </a:r>
          </a:p>
          <a:p>
            <a:r>
              <a:rPr lang="en-US" sz="2000" dirty="0"/>
              <a:t>             'objective': '</a:t>
            </a:r>
            <a:r>
              <a:rPr lang="en-US" sz="2000" dirty="0" err="1"/>
              <a:t>binary:logistic</a:t>
            </a:r>
            <a:r>
              <a:rPr lang="en-US" sz="2000" dirty="0"/>
              <a:t>', '</a:t>
            </a:r>
            <a:r>
              <a:rPr lang="en-US" sz="2000" dirty="0" err="1"/>
              <a:t>max_depth</a:t>
            </a:r>
            <a:r>
              <a:rPr lang="en-US" sz="2000" dirty="0"/>
              <a:t>': 3, '</a:t>
            </a:r>
            <a:r>
              <a:rPr lang="en-US" sz="2000" dirty="0" err="1"/>
              <a:t>min_child_weight</a:t>
            </a:r>
            <a:r>
              <a:rPr lang="en-US" sz="2000" dirty="0"/>
              <a:t>': 1</a:t>
            </a:r>
            <a:r>
              <a:rPr lang="en-US" sz="2000" dirty="0" smtClean="0"/>
              <a:t>}</a:t>
            </a:r>
          </a:p>
          <a:p>
            <a:endParaRPr lang="en-US" sz="2000" dirty="0"/>
          </a:p>
          <a:p>
            <a:r>
              <a:rPr lang="en-US" sz="2000" b="1" dirty="0">
                <a:solidFill>
                  <a:srgbClr val="0070C0"/>
                </a:solidFill>
              </a:rPr>
              <a:t> </a:t>
            </a:r>
            <a:r>
              <a:rPr lang="en-US" sz="2000" b="1" dirty="0" smtClean="0">
                <a:solidFill>
                  <a:srgbClr val="0070C0"/>
                </a:solidFill>
              </a:rPr>
              <a:t> Best score</a:t>
            </a:r>
          </a:p>
          <a:p>
            <a:r>
              <a:rPr lang="en-US" sz="2000" dirty="0"/>
              <a:t> </a:t>
            </a:r>
            <a:r>
              <a:rPr lang="en-US" sz="2000" dirty="0" smtClean="0"/>
              <a:t> mean: 0.75332, </a:t>
            </a:r>
            <a:r>
              <a:rPr lang="en-US" sz="2000" dirty="0" err="1" smtClean="0"/>
              <a:t>std</a:t>
            </a:r>
            <a:r>
              <a:rPr lang="en-US" sz="2000" dirty="0" smtClean="0"/>
              <a:t>: 0.00061, </a:t>
            </a:r>
            <a:r>
              <a:rPr lang="en-US" sz="2000" dirty="0" err="1" smtClean="0"/>
              <a:t>params</a:t>
            </a:r>
            <a:r>
              <a:rPr lang="en-US" sz="2000" dirty="0" smtClean="0"/>
              <a:t>: {'subsample': 0.7, '</a:t>
            </a:r>
            <a:r>
              <a:rPr lang="en-US" sz="2000" dirty="0" err="1" smtClean="0"/>
              <a:t>learning_rate</a:t>
            </a:r>
            <a:r>
              <a:rPr lang="en-US" sz="2000" dirty="0" smtClean="0"/>
              <a:t>': 0.1},</a:t>
            </a:r>
          </a:p>
          <a:p>
            <a:r>
              <a:rPr lang="en-US" sz="2000" b="1" dirty="0" smtClean="0">
                <a:solidFill>
                  <a:srgbClr val="0070C0"/>
                </a:solidFill>
              </a:rPr>
              <a:t>  </a:t>
            </a:r>
            <a:r>
              <a:rPr lang="en-US" b="1" dirty="0">
                <a:solidFill>
                  <a:srgbClr val="0070C0"/>
                </a:solidFill>
              </a:rPr>
              <a:t>mean: 0.75336, </a:t>
            </a:r>
            <a:r>
              <a:rPr lang="en-US" b="1" dirty="0" err="1">
                <a:solidFill>
                  <a:srgbClr val="0070C0"/>
                </a:solidFill>
              </a:rPr>
              <a:t>std</a:t>
            </a:r>
            <a:r>
              <a:rPr lang="en-US" b="1" dirty="0">
                <a:solidFill>
                  <a:srgbClr val="0070C0"/>
                </a:solidFill>
              </a:rPr>
              <a:t>: 0.00047, </a:t>
            </a:r>
            <a:r>
              <a:rPr lang="en-US" b="1" dirty="0" err="1">
                <a:solidFill>
                  <a:srgbClr val="0070C0"/>
                </a:solidFill>
              </a:rPr>
              <a:t>params</a:t>
            </a:r>
            <a:r>
              <a:rPr lang="en-US" b="1" dirty="0">
                <a:solidFill>
                  <a:srgbClr val="0070C0"/>
                </a:solidFill>
              </a:rPr>
              <a:t>: {'subsample': 0.8, '</a:t>
            </a:r>
            <a:r>
              <a:rPr lang="en-US" b="1" dirty="0" err="1">
                <a:solidFill>
                  <a:srgbClr val="0070C0"/>
                </a:solidFill>
              </a:rPr>
              <a:t>learning_rate</a:t>
            </a:r>
            <a:r>
              <a:rPr lang="en-US" b="1" dirty="0">
                <a:solidFill>
                  <a:srgbClr val="0070C0"/>
                </a:solidFill>
              </a:rPr>
              <a:t>': 0.1},</a:t>
            </a:r>
            <a:endParaRPr lang="en-US" sz="2000" b="1" dirty="0" smtClean="0">
              <a:solidFill>
                <a:srgbClr val="0070C0"/>
              </a:solidFill>
            </a:endParaRPr>
          </a:p>
          <a:p>
            <a:r>
              <a:rPr lang="en-US" sz="2000" dirty="0" smtClean="0"/>
              <a:t>  mean: 0.75325, </a:t>
            </a:r>
            <a:r>
              <a:rPr lang="en-US" sz="2000" dirty="0" err="1" smtClean="0"/>
              <a:t>std</a:t>
            </a:r>
            <a:r>
              <a:rPr lang="en-US" sz="2000" dirty="0" smtClean="0"/>
              <a:t>: 0.00051, </a:t>
            </a:r>
            <a:r>
              <a:rPr lang="en-US" sz="2000" dirty="0" err="1" smtClean="0"/>
              <a:t>params</a:t>
            </a:r>
            <a:r>
              <a:rPr lang="en-US" sz="2000" dirty="0" smtClean="0"/>
              <a:t>: {'subsample': 0.9, '</a:t>
            </a:r>
            <a:r>
              <a:rPr lang="en-US" sz="2000" dirty="0" err="1" smtClean="0"/>
              <a:t>learning_rate</a:t>
            </a:r>
            <a:r>
              <a:rPr lang="en-US" sz="2000" dirty="0" smtClean="0"/>
              <a:t>': 0.1},</a:t>
            </a:r>
          </a:p>
          <a:p>
            <a:r>
              <a:rPr lang="en-US" sz="2000" dirty="0" smtClean="0"/>
              <a:t>  mean: 0.74302, </a:t>
            </a:r>
            <a:r>
              <a:rPr lang="en-US" sz="2000" dirty="0" err="1" smtClean="0"/>
              <a:t>std</a:t>
            </a:r>
            <a:r>
              <a:rPr lang="en-US" sz="2000" dirty="0" smtClean="0"/>
              <a:t>: 0.00046, </a:t>
            </a:r>
            <a:r>
              <a:rPr lang="en-US" sz="2000" dirty="0" err="1" smtClean="0"/>
              <a:t>params</a:t>
            </a:r>
            <a:r>
              <a:rPr lang="en-US" sz="2000" dirty="0" smtClean="0"/>
              <a:t>: {'subsample': 0.7, '</a:t>
            </a:r>
            <a:r>
              <a:rPr lang="en-US" sz="2000" dirty="0" err="1" smtClean="0"/>
              <a:t>learning_rate</a:t>
            </a:r>
            <a:r>
              <a:rPr lang="en-US" sz="2000" dirty="0" smtClean="0"/>
              <a:t>': 0.01},</a:t>
            </a:r>
          </a:p>
          <a:p>
            <a:r>
              <a:rPr lang="en-US" sz="2000" dirty="0" smtClean="0"/>
              <a:t>  mean: 0.74295, </a:t>
            </a:r>
            <a:r>
              <a:rPr lang="en-US" sz="2000" dirty="0" err="1" smtClean="0"/>
              <a:t>std</a:t>
            </a:r>
            <a:r>
              <a:rPr lang="en-US" sz="2000" dirty="0" smtClean="0"/>
              <a:t>: 0.00028, </a:t>
            </a:r>
            <a:r>
              <a:rPr lang="en-US" sz="2000" dirty="0" err="1" smtClean="0"/>
              <a:t>params</a:t>
            </a:r>
            <a:r>
              <a:rPr lang="en-US" sz="2000" dirty="0" smtClean="0"/>
              <a:t>: {'subsample': 0.8, '</a:t>
            </a:r>
            <a:r>
              <a:rPr lang="en-US" sz="2000" dirty="0" err="1" smtClean="0"/>
              <a:t>learning_rate</a:t>
            </a:r>
            <a:r>
              <a:rPr lang="en-US" sz="2000" dirty="0" smtClean="0"/>
              <a:t>': 0.01},</a:t>
            </a:r>
          </a:p>
          <a:p>
            <a:r>
              <a:rPr lang="en-US" sz="2000" dirty="0" smtClean="0"/>
              <a:t>  mean: 0.74305, </a:t>
            </a:r>
            <a:r>
              <a:rPr lang="en-US" sz="2000" dirty="0" err="1" smtClean="0"/>
              <a:t>std</a:t>
            </a:r>
            <a:r>
              <a:rPr lang="en-US" sz="2000" dirty="0" smtClean="0"/>
              <a:t>: 0.00041, </a:t>
            </a:r>
            <a:r>
              <a:rPr lang="en-US" sz="2000" dirty="0" err="1" smtClean="0"/>
              <a:t>params</a:t>
            </a:r>
            <a:r>
              <a:rPr lang="en-US" sz="2000" dirty="0" smtClean="0"/>
              <a:t>: {'subsample': 0.9, '</a:t>
            </a:r>
            <a:r>
              <a:rPr lang="en-US" sz="2000" dirty="0" err="1" smtClean="0"/>
              <a:t>learning_rate</a:t>
            </a:r>
            <a:r>
              <a:rPr lang="en-US" sz="2000" dirty="0" smtClean="0"/>
              <a:t>': 0.01}</a:t>
            </a:r>
          </a:p>
          <a:p>
            <a:r>
              <a:rPr lang="en-US" sz="2000" dirty="0" smtClean="0"/>
              <a:t> </a:t>
            </a:r>
            <a:endParaRPr lang="en-US" sz="2000" dirty="0"/>
          </a:p>
        </p:txBody>
      </p:sp>
      <p:sp>
        <p:nvSpPr>
          <p:cNvPr id="2" name="Title 1"/>
          <p:cNvSpPr>
            <a:spLocks noGrp="1"/>
          </p:cNvSpPr>
          <p:nvPr>
            <p:ph type="title"/>
          </p:nvPr>
        </p:nvSpPr>
        <p:spPr/>
        <p:txBody>
          <a:bodyPr>
            <a:normAutofit fontScale="90000"/>
          </a:bodyPr>
          <a:lstStyle/>
          <a:p>
            <a:r>
              <a:rPr lang="en-US" dirty="0" smtClean="0"/>
              <a:t>Model score is insensitive to </a:t>
            </a:r>
            <a:r>
              <a:rPr lang="en-US" dirty="0" err="1" smtClean="0"/>
              <a:t>learning_rate</a:t>
            </a:r>
            <a:r>
              <a:rPr lang="en-US" dirty="0" smtClean="0"/>
              <a:t> and subsample</a:t>
            </a:r>
            <a:endParaRPr lang="en-US" dirty="0"/>
          </a:p>
        </p:txBody>
      </p:sp>
    </p:spTree>
    <p:extLst>
      <p:ext uri="{BB962C8B-B14F-4D97-AF65-F5344CB8AC3E}">
        <p14:creationId xmlns:p14="http://schemas.microsoft.com/office/powerpoint/2010/main" val="192813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dAAAAEWCAYAAADW7MapAAAABHNCSVQICAgIfAhkiAAAAAlwSFlzAAALEgAACxIB0t1+/AAAIABJREFUeJzs3Xm8XdP9//HXW0wRQZH6mqOq5hhygxBpqGoNFSqqNdXwrdKWovqtX3WItlqqg9IxlNRQVWOVEjMxZh4RWolSap5ilnx+f6x1ZOc4595zx3PO9X4+Hudx99l77bXX3veysvbw3ooIzMzMrH2WqHcDzMzMmpE7UDMzsw5wB2pmZtYB7kDNzMw6wB2omZlZB7gDNTMz6wB3oGZmZh3gDtSsziTNk/SGpPmFzxqdrHOEpCe6qo01bnOspB/15DarkTRa0kX1bof1bu5AzRrDZyJi+cLnyXo2RtKS9dx+ZzRz2625uAM1a2CStpN0j6SXJE2XNKKw7DBJD0p6VdKjkr6c5/cDrgfWKI5oy0eI5aPUPBL+lqQZwGuSlszrXSHpWUlzJR1bY7sHSorcxsclvSjpKElDJM3I+/PrQvlDJd0t6deSXpb0kKRPFJavIekaSS9I+qekLxWWjZZ0uaSLJL0CHAV8G9g/7/v01o5X8VhI+oakZyQ9JemwwvK+kn4u6bHcvrsk9a3hd3Ro3tar+fgdWMvxs+bgf6mZNShJawLXAQcDNwCfAK6QtFFEPAs8A+wJPAoMB66XNDEipkjaDbgoItYq1FfLZr8A7AE8BywE/g78Lc9fC7hZ0pyIGFfjbmwLbJDbd03ej12ApYCpki6LiDsKZS8HVgU+C1wpab2IeAH4CzALWAPYCLhJ0r8i4ta87khgP+AQYJlcx0cj4qBCW6oer7z8f4AVgTWBTwKXS7o6Il4EfgZsCmwP/De3dWFrvyPgdeAsYEhEzJG0OrByjcfNmoBHoGaN4eo8gnlJ0tV53kHAPyLiHxGxMCJuAiYBuwNExHUR8a9I7gBuBHbsZDvOiojHI+INYAgwICJ+EBFvR8SjwDnA59tR3w8j4s2IuBF4DbgkIp6JiP8A44GtCmWfAc6MiHci4lJgDrCHpLWBHYBv5bqmAeeSOsuSeyPi6nyc3qjUkBqO1zvAD/L2/wHMBzaUtARwOPD1iPhPRCyIiHsi4i3a+B2R/hGymaS+EfFURMxux7GzBucO1Kwx7B0RK+XP3nneusB+hY71JWAYsDqApN0k3ZdPa75E+p/2qp1sx+OF6XVJp4GL2/82sFo76nu6MP1Ghe/LF77/JxZ/u8VjpBHnGsALEfFq2bI1q7S7ohqO1/MR8W7h++u5fasCywL/qlBt1d9RRLwG7E86pfyUpOvyyNR6CXegZo3rceDCQse6UkT0i4jTJC0DXEE6tbhaRKwE/AMonaet9Jql14DlCt//p0KZ4nqPA3PLtt8/InavsF5XWFOLn2deB3gyf1aW1L9s2X+qtPt932s4Xq15DngTWL/Csqq/I4CIGBcRnyT9o+ch0gjeegl3oGaN6yLgM5I+JamPpGXzzS5rAUuTrvU9C7ybr3nuWlj3aWAVSSsW5k0Ddpe0sqT/AY5rY/sTgFfzjUV9cxs2kzSky/ZwcR8GjpW0lKT9gI1Jp0cfB+4BfpKPwSDgCNLxqeZpYGA+/QptH6+qImIhcB7wi3wzUx9JQ3OnXPV3JGk1SSOVbup6i3RKeGE7j4k1MHegZg0qdxwjSadNnyWNdr4JLJFPZx4L/BV4ETiAdJNOad2HgEuAR/OpxTWAC4HpwDzS9b9L29j+AtJNN1sCc0kjsXNJN9p0h/tJNxw9B5wKjIqI5/OyLwADSaPRq4DvR8TNrdR1Wf75vKQpbR2vGpwIzAQmAi8Ap5N+D1V/R/lzQm7zC8DHgaPbsU1rcPILtc2s3iQdCvxvRAyrd1vMauURqJmZWQe4AzUzM+sAn8I1MzPrAI9AzczMOsBRfr3YqquuGgMHDqx3M8zMmsrkyZOfi4gBbZVzB9qLDRw4kEmTJtW7GWZmTUXSY7WU8ylcMzOzDnAHamZm1gHuQM3MzDrAHaiZmVkHuAM1MzPrAHegZmZmHeAO1MzMrAPcgZqZmXWAgxR6scmTQap3K8zMelZPRbx7BGpmZtYBTdWBSjpW0oOSXpR0UjvWGyjpgDbKtEg6q40ye7Vnu63UM1bSqDbKHCppjc5uy8zMukezncL9CrBLRDxRaaGkJSPi3QqLBgIHAH+uVnFETAJaDY6NiGuAa2pubeccCswCnuyh7ZmZWTs0zQhU0u+BjwDXSzpe0q/z/LGSfi/pfuCnkj4uaVr+TJXUHzgN2DHPO75K/SMkXZunV5Z0taQZku6TNCjPP7Rsu2dJukfSo62NKJX8WtIcSTcDHy4s+56kiZJmSRqTy44CWoCLc5v7Shos6Q5JkyWNk7R6lW0dKWmSpEnwbPsPtJmZ1aRpOtCIOIo0GtsJeLFs8VrA9hFxAnAi8NWI2BLYEXgDOAkYHxFbRsQva9jcKcDUiBgEfBu4oEq51YFhwJ6kTrqafYANgU2AQ4DtC8t+HRFDImIzoC+wZ0RcThoNH5j3413gbGBURAwGzgNOrbShiBgTES0R0QJtvo3HzMw6qNlO4VZzWUQsyNN3A7+QdDFwZUQ8ofbfijoM2BcgIm6VtIqkFSqUuzoiFgIPSFqtlfqGA5fkNj4p6dbCsp0k/R+wHLAyMBv4e9n6GwKbATflfekDPNXenTIzs67TWzrQ10oTEXGapOuA3YG7JX2qG7f7VmG63b20pGWB3wItEfG4pNHAspWKArMjYmiHWmlmZl2uaU7h1krS+hExMyJOByYCGwGvAv3bUc144MBc3wjguYh4pRPNuhPYX1KffO1ypzy/1Fk+J2l5oHgdtdjmOcAASUNzm5aStGkn2mNmZp3UW0agRcdJ2glYSDoden2eXiBpOjC2leugpcdvRwPnSZoBvA58sZNtugrYGXgA+DdwL0BEvCTpHNLdtv8ldfglY4HfS3oDGErqXM+StCLp93Zm3r+qBg+GSa3eV2xmZh2l6KnIhgYnaV9gr4jobGfZMFpaWmKSe1Azs3aRNDndiNm63jgCbTdJe5Huaj283m3pSo7yM/vg8Fio533gOtB8U9HpZbPnRsRGXVD35sCFZbPfiohtO1u3mZk1Fp/CbSdJ90TE9m2XrD+pJdoIVzKzXsL/K+86tZ7C7XV34UKK9Ouuupul8zQzs+7VlB2opO/mWLy7JF0i6URJt0s6M0XY8fUcIH9rjuO7RdI6ed39cmzedEl35nmbSpqQY/NmSNqglW3Pzz9H5G1eLukhSRcrpxxIGpIj/qbnevtLWlbS+ZJm5ojBnXLZQ3Ns4E2S5kn6mqQTcpn7JK2cy60v6YYc5TdeUsVTzo7yMzPrIRHRVB9gCDCN9Axlf+ARUnzf7cBvC+X+DnwxTx9OSg0CmAmsmadXyj/PJsXmASwN9G1l+/PzzxHAy6QYwSVIj6YMy+s/CgzJ5VYgXWv+BnBenrcR6XGWZUmh8f/M+zIg13lULvdL4Lg8fQuwQZ7eFri17WM1ONKJHX/88ae3f6zrAJMi2u6PmvEmoh2Av0XEm8Cbkoqxd5cWpocCn83TFwI/zdN3A2Ml/RW4Ms+7FzhZ0lqk+L9HamzLhMhvhpE0jfTWl5eBpyJiIkDkAAZJw0gdNRHxkKTHgI/lem6LiFeBVyW9zKIov5nAoByysD1wWSGWcJka22hmZt2gKU/htuK1tgpECqX/DrA2MFnSKhHxZ2AvUvD8PyTtXOP2ilF+C+j4Xc3FehYWvi/MdS4BvBQpDL/02biD2zIzsy7QjB3o3cBn8jXF5UlvQqnkHuDzefpAUjxfKerv/oj4Huki4dqSPgI8GhFnAX8DBnWifXOA1SUNydvrn29qKsYDfgxYJ5dtUx7FzpW0X15fkrZoa73Bg+t9Uskff/zpqY/1vKbrQPOp0WuAGaSYvpmk06bljgEOy3F8BwNfz/PPyDfyzCJ1stOBzwGz8mnYzaj++rJa2vc2sD9wdo4OvIl0rfO3wBKSZpJONR8aEW9Vr+l9DgSOyHXOBkZ2tI1mZtZ5TfkcqKTlI2K+pOVIQe1HRsSUerer0fg5ULPm1YT/a+41enuU3xhJm5BGdn9y52lmZj2t6U7hAkTEAflGmo0i4iddVW9+tnN7pRdoT5P0uKTH8vQ0SatUWOfc3Jkj6dsd3O4aki6vsux2SW3+S8jMzHpWs45Au8sI0nOe9wBb1rJCRPxv4eu3gR+3d6MR8SSLvwvUzMwaXFOOQNsrJ/1MljRb0pF53qclTclpQbdIGggcBRyfR5s7ShqdU442kjShUN/AfDPQeyNESacBffO6F0v6gaTjCuucKunrVJDrm5Wn+0r6i6QHJV0F9M3z15X0iKRVJS2R04h2rVCXk4jMzHrAB2UEenhEvCCpLzBR0t+Ac4DhETFX0sp5+e9JI9CfAUj6BEAOPlha0noRMZd0l20xtIGIOEnS1yJiy7zuQFJQw5mSliA9UrNNDW09Gng9IjaWNAiYkut/TNLpwO+ACcADEXFj+coRMQYYk9rQ4tsQzMy6yQdiBAocmx//uI8UoHAkcGfuDImIF2qo46+kjhMqdKDlImIe8LykrYBdgakR8XwN2xkOXJTrmEF6XKdU57mkaMCjSPGFZmZWJ72+A5U0AtgFGBoRWwBTSVm67XUp8LkcghA1xv2dS8q6PQw4rwPbXEx+bGet/HX5ztZnZmYd1+s7UGBF4MWIeD2/wWQ70uMvwyWtB1B64wnwKinU/X0i4l+kuL7vUn30+Y6kpQrfrwI+TQrAH1dje+8EDsjt2ozFU5FOBy4Gvkc6BW1mZnXyQbgGegNwlKQHSdF595HurjkSuDJfn3wG+CQpxP1ySSNJSUblLgXOANarsq0xwAxJUyLiwIh4W9JtpBzbBTW293fA+bm9DwKTASR9nNQR7xARCyTtK+mwiDi/WkWDB8Mk5yiYmXWLpkwiaha5c54C7NeON7x0mZaWlpjkHtTMrF16exJRw8vhCtcCV9Wj8wSYPBkWvf3MzOrJY5Xexx1oN4mIB4CPFOdJ2pz0btKityJi2x5rmJmZdQl3oD0oImZSY8KRmZk1tg/CXbgNq0pC0hGSHpY0QdI5kn6d5w+QdIWkifmzQ31bb2b2weYRaH2VJyRdR3pMZmvSIzW3kt5XCvAr4JcRcZekdUiPxWxcXmHuiI9M39bp9h0wM/ugcgdaX8dK2idPr0168fcdpWQkSZcBH8vLdwE20aK7glYovRe1WKGj/MzMeoY70DopS0h6XdLtwENUGFVmSwDbRcSbPdNCMzNrja+B1k+lhKR+wMclfUjSksC+hfI3Ugh3kOSbkczM6sgj0PqplJD0H9L7RCcAL5BGpC/n8scCv5E0g/R7u5MUKl+Vk4jMzLqPO9A6iYi3gN3K50uaFBFj8gj0KuDqXP45Fr0NxszM6swdaOMZLWkXUuD9jeQOtCOcRGS9gRN8rFG5A20wEdHqez7zi7q3j4g/90iDzMysIt9E1HwGkl93ZmZm9eMOtAJJ/SRdJ2m6pFmS9pc0WNIdOTlonKTVc9khkmZImibpDEmz8vxDc9LQTZLmSfqapBMkTZV0X+kdpJLWl3RDrnd8viMXSWMlnSXpHkmPShqVm3casGPe3vH1OD5mZuYOtJpPA09GxBYRsRnpjtmzgVERMRg4Dzg1lz0f+HJEbEl64XbRZsBnSe/xPBV4PSK2Au4FDsllxgDH5HpPBH5bWH91YBiwJ6njBDgJGB8RW0bEL7tqh83MrH18DbSymcDPJZ1OeiXZi6TO8KacBNQHeErSSkD/iLg3r/dnUmdXcltEvAq8Kull0gu7S/UPkrQ8sD1wWSFhaJnC+ldHxELgAUmr1dJwR/mZmfUMd6AVRMTDkrYGdgd+RMqknR0RQ4vlcgfamrcK0wsL3xeSjv0SwEt59NrW+jXdT+soPzOznuFTuBVIWoN0uvUi4AxgW2CApKF5+VKSNo2Il0ijy9L7PD/fnu1ExCvAXEn75XolaYs2VnsV6N+e7ZiZWddzB1rZ5sAESdOA7wPfA0YBp0uaDkwjnXoFOAI4J5ftx6LkoFodCByR650NjGyj/AxgQb7ByTcRmZnVicJPKXdK8Y0okk4CVo+Ir9e5WQC0tLTEJGf5mZm1i6TJEdHSVjlfA+28PST9P9KxfAw4tL7NMTOznuARaC+WbiLyCNR6hv9XYr1FrSNQXwPtoBx0MKrtkt2y7YGlwAYzM6sPd6BmZmYd4A60RpIOyZF90yVdmGcPL4/ak7S8pFskTZE0U9LIPH+gpAclnSNptqQbJfXNy26XdLqkCZIelrRjnt8nxwNOzNv+cl123szM3scdaA0kbQp8B9g5IrYASnfZVoraexPYJyK2BnYiJRqVQhA2AH4TEZsCLwH7FjazZERsAxxHenQG0iMyL0fEEFIc4JckrddGW4+UNEnSJHi24zttZmat8l24tdkZuCy/1JqIeCH3iZWi9gT8WNJwUuLQmkBp2dyImJanJ5PerFJyZYX5u5Ii/0rXWlckdcIPV2uok4jMzHqGO9DOqRS1dyAwABgcEe9Imkd6OXZ5+QVA3wp1LWDR70WkoPlxxY3md4KamVkd+RRubW4F9pO0CkDpVWRVrAg8kzvPnYB1O7HdccDRkpbK2/2YpH6dqM/MzLqIR6A1iIjZkk4F7pC0AJjaSvGLgb9Lmkl6CPOhTmz6XNLp3Cn5OuqzwN61rjx4MDiIyMysezhIoRdzlJ+ZWfs5ys+YPBlU00vQzNrH/+428zXQbiWpRdJZHV1H0ghJ27e1jpmZ9TyPQLtRREyiHWG0kpYsW2cEMB+4p+tbZ2ZmneERaBWS+km6LicPzZK0v6TBku6QNFnSOEmr57LVkoRGSLo2T68s6eqcKHSfpEF5/mhJF0q6G7iwtE5+VOUo4HhJ0yTtKGlu4Y7cFYrfzcysZ3kEWt2ngScjYg8ASSsC1wMjI+JZSfsDpwKH5/JLRsQ2knYnJQntUlbfKcDUiNhb0s7ABcCWedkmwLCIeEPSCICImCfp98D8iPhZbsPtwB7A1cDngSsj4p1u2HczM2uDO9DqZpJi+E4HrgVeBDYDbsopRH2ApwrlKyUJFQ0jR/dFxK2SVpG0Ql52TUS8UUObzgX+j9SBHgZ8qbyApCOBI9O3dWqo0szMOsIdaBUR8bCkrYHdgR+RwhRmR8TQKqtUShKq1Ws1tunuHEo/AugTEe97pZmj/MzMeoavgVYhaQ3g9Yi4CDgD2BYYIGloXr5UDpmv1XhSzB+5A3wuIl5pY51Xgf5l8y4A/gyc345tm5lZF/MItLrNgTMkLQTeAY4G3gXOytdDlwTOBGbXWN9o4DxJM4DXgS/WsM7fgcvzK9GOiYjxpKSjHwGXtGNfzMysizmJqMnkN7OMjIiD2yrrJCIzs/ZzElEvJOlsYDfSdVkzM6sjd6BNJCKOaU95R/n1Pj5hZNY4fBORmZlZB3ygOlBJ50rapN7tMDOz5te0p3Al9YmIBe1ZJyL+t7vaY2ZmHywNOQLNYQEPSbpY0oOSLpe0nKR5OXN2CrCfpC1zruwMSVdJ+pCkjSRNKKtrZp6+XVJLnp4v6dScdXufpNXy/NVyXdPzZ/s8/6CcdTtN0h8k9Wml/dXq/oyk+yVNlXRzYf5oSX+SNF7SY5I+K+mnkmZKuqGQf1sxi7ds20dKmiRpUnr/tpmZdYeG7ECzDYHfRsTGwCvAV/L85yNi64j4CylU4FsRMYgUvff9iHgIWFrSern8/sClFervB9wXEVsAd7IoFu8s4I48f2tgtqSNcz07RMSWpLShA1tpe7W67wK2i4itgL+QYvlK1gd2BvYCLgJui4jNgTeAPXInejYwKiIGA+eRsngXExFjIqIl3YI9oJUmmplZZzTyKdzHI+LuPH0RcGyevhTeC3dfKSLuyPP/BFyWp/9K6vBOyz/3r1D/26SMW0j5tZ/M0zsDhwDkU8QvSzoYGAxMzDm4fYFnWml7tbrXAi7NI8elgbmFda6PiHfyaLkPcEOeP5OUrbshrWfxmplZD2rkDrT8hv3S91pyYy8FLpN0JRAR8UiFMu/EohSJtvJrBfwpIv5fDdture6zgV9ExDU5zm90YZ23SI1dKKm4/sK8vmg9i9fMzHpQI5/CXaeUOwscQDr9+Z6IeBl4Ufndm8DBwB152b9IHdd3qXz6tjW3kGL7kNQnj3RvAUZJ+nCev7Kkddu/S6wI/CdP1xLlVzSHdmbxDh6cnhv0p/d8zKxxNHIHOgf4qqQHgQ8Bv6tQ5oukvNoZpHdr/qCw7FLgINLp3Pb4OrBTPpU6GdgkIh4AvgPcmLd1E/C+G3hqMJo0Mp4MPNeeFSPibWAUcLqk6cA0YPsOtMHMzLpAQ2bhShoIXBsRm9W5KU0tvc7MWbiNogH/UzOzCmrNwm3kEaiZmVnDasgONCLm9cTos7PJRPmZzmlln827uI3zJK3alXWamVnnNfJduO1Sj2SiiNi2M+ubmVnzasgRaLlekEz0aUlT8vq35HkrS7o6t/U+SYPy/FUk3ShptqRzSY+vlOqpeZtmZta9mqIDzZoymUjSAOAcYN9cx3550SnA1NzWb+e2A3wfuCsiNgWuAtbJ9dS0TUf5mZn1jGbqQMuTiYbl6daSiYbn6VIyEVTvQMvTgwbm6Z3Jj9BExIL8/OknWJRMNC1//0iVdm8H3BkRc3MdL+T5w4AL87xbgVUkrZDbfFGefx3wYi5f0zYd5Wdm1jOa6Rpo+UMApe/NkEzUFeqxTTMzq6KZRqDNmkx0HzC8dApZ0sp5/njyKdgc6/dcRLxCOn18QJ6/GylEotSOrkhDMjOzLtBMHWhTJhNFxLPAkcCVOUGo1IGPBgbn9U9jUbTfKaQOdzbwWeDfuZ52pyE5yq+xPmbWuzRkElE5JxN1TEtLS0ya5CQiM7P2qDWJqJmugVo7TZ4MUtvlrDZN8G9NM+tBTdGBRsQ80rswG5qk+4FlymYfHBEz69EeMzPrPg1/DVTSt+vdhlpFxLb5Gc2VgF0iYstqnWf5fkm6pyfaaGZmXaPhO1BSyECPkdTmqLyWMjVYbL8iwq8mMzNrIt3egUo6JMfVTZd0oaSxkkYVls/PP1eXdGeOqZslaUdJpwF987yLc7kT8vJZko7L80pRf2MlPZwj/3aRdLekRyRtk8v1k3RejsObKmlknn+opGsk3Up6XKTSfoyQNF7SNcADeV6b0Xo5rm9yjuY7Ms+rtF+l4yBJZ+T9mylp/8L2b1eKMSzFGr7vCqeTiMzMekhEdNsH2BR4GFg1f18ZGAuMKpSZn39+Azg5T/cB+heX5+nBpIi+fsDywGxgK1Jq0LvA5qR/FEwGziOFD4wErs7r/xg4KE+vlNvWDzgUeAJYuZV9GUEKbVgvf98Y+DuwVP7+W+CQPD2vuM/5Z19gFrBK+X6VHYd9SY+o9AFWIz3Gsnre/svAWnkf7wWGtX78BzfAwxu952NmHwzApKihj+vum4h2Bi6LiOcAIuKFCoOmkonAeZKWInV40yqUGQZcFRGvAeRkoR2Ba4C5ka835mcob4mIyM9vDszr7wrsJenE/H1ZctYscFMsitmrZkLkSD4Wj9aD1EE+U2GdYyXtk6fXBjYAnm9lG8OASyK9WeZpSXcAQ0j5vxMi4om8j9Pyft1VrSIzM+s+9bgL913yqWNJSwBLA0TEnZKGA3sAYyX9IiIuqF7N+7xVmF5Y+L6QRfspUqj7nOKKkraltkjAYpk2o/VywtAuwNCIeF3S7aROu6OK+9hW3KCZmXWj7r4GeivpNWOrwHsxdvNIIzeAvYCl8rJ1gacj4hzgXNKbTwDeyaNSSPF3eyu9yqwfsE+eV6txwDGla4eSturojlFbtN6KwIu589yIFCxfUtyvovHA/kqxgQNI4fITKpRrk5OIuvZjZlbUrSOYiJgt6VTgDkkLgKnAt4C/5Vi7G1g0qhsBfFPSO8B84JA8fwwwQ9KUiDhQ0lgWdSjnRsTUnFRUix8CZ+b6lgDmAnt2cN8ekFSK1lsCeAf4KvBYodgNwFFK8YNzSLm4JYvtV2H+VcBQYDoQwP9FxH9zB2xmZg2iKaL8rGOkloDui/Lzn46Z9Ua1Rvk1w3OgZmZmDcc3oZSRtDn5RdcFb0XEtvVoj5mZNSZ3oGXyozBb9tT28s1QfyU939mHdJ32n8AvSM+6Pkd6TvVZ0rOf34yI2yX9BFgYESf3VFvNzGwRd6D192ngyYjYA0Dphd3XAyMj4tmcRHRqRBwu6VDgcknH5PU8KjYzqxN3oPU3E/i5pNOBa4EXSW+euSk/bdMHeAreu6v5wlxuaES8XV5Zjgs8Mn1bp3yxmZl1EXegdRYRD0vaGtgd+BHp2dnZETG0yiqbAy8BH65S3xjSIzL5LlwzM+sOvgu3ziStAbweERcBZ5BOyw6QNDQvX0rSpnn6s6Q84eHA2ZJWqlOzzcw+8DwCrb/NgTMkLSSFMRxNijs8K18PXRI4U9LTwGnAJyLicUm/Bn4FfLFO7TYz+0BzkEIv1tLSEpMmdV+QgplZb+QgBTMzs27kU7i92OTJUHx7nE82mJl1HY9AzczMOqDpO1BJx0p6UNLFnaxnDUmXd1W72rntFklnVVk2T9KqPd0mMzNrXW84hfsVYJeIeKKtgpKWjIh3Ky2LiCeBUV3duFq2HxGT6M7XppiZWZdr6hGopN8DHwGul/QNSVdLmiHpPkmDcpnRki6UdDdwYX5R9RmSJuayX87lBkqalaeXk/RXSQ9IukrS/ZJa8rL5kk6VND1vZ7U8f4CkK3K9EyXtUGn7VfZjhKRr8/Qqkm6UNFvSuUDp5d9DcnuXldQvL9+sQl1HSpokaVKKzzUzs+7Q1B1oRBwFPAnsBAwEpkbEIODbwAWFopuQRqlfAI4AXo6IIcAQ4EuS1iur+ivAixGxCfBdYHBhWT/gvojYArgT+FKe/yvgl7nefYFzq2y/Ld8H7oqITUkv114n7+tE4BpSWtFPgYsiYlaFYzImIlrSLdgDaticmZl1RG84hVsyjNRxERG35pHcCnnZNRHxRp7eFRgkqXT3ct11AAAeoUlEQVS6dkVgA+Dhsrp+leuaJWlGYdnbpCxagMnAJ/P0LsAmWnTb6wqSlq+w/bYMBz6bt32dpBcLy34ATATeBI6tsT4zM+sGvakDbc1rhWkBx0TEuGIBSQNrrOudWJQ+sYBFx3AJYLuIeLOs3vLtd8YqpFecLQUs24X1mplZOzX1Kdwy44EDIV1TBJ6LiFcqlBsHHC1pqVz2Y/mdnEV3A5/Lyzchxe215UbgmNIXSR19p+idwAG5jt2ADxWW/YF0Svli4PS2Kho8OD37WfqYmVnX6U0j0NHAefl06+tUz4g9l3S9dIrS8PBZYO+yMr8F/iTpAeAhYDbwchvbPxb4Td7+kqSO8Kj27wanAJdImg3cA/wbQNIhpNHvnyX1Ae6RtHNE3NqBbZiZWSc5C7eC3EEtFRFvSlofuBnYsNL7NxuZ1JKfkDEzs1rVmoXbm0agXWk54LZ8mlfAV2rtPCX9ALgzIm7uzgaamVl9uQOtICJeBdr810c5SX0i4nutLP8U7792OTci9mmjXpHOFixsb5vMzKx79KabiLpVDlp4SNLFOTrw8hy4ME/S6ZKmAPtJGlt6RCYv+4mkaSnYgGeBp4H+wO8jYkvgYEm3SJoiaaakkYXtzZF0ATAL+K6kMwvt+ZKkX/b0cTAzs8QdaPtsCPw2IjYGXiEFLgA8HxFbR8RfKqzz79xRjgfGkuICtyPdLATpmc59ImJrUiDEz7XoYdIN8vY2BX4OfKZ09zBwGHBel+6dmZnVzKdw2+fxiLg7T1/EojCDS1tZ55r8cyawfD49/KqktyStRHqW88eShgMLgTWB1fI6j0XEfQARMV/SrcCekh4k3eQ0s3xjko4Ejkzf1unYXpqZWZvcgbZP+S3Lpe+tBRq8lX8uLEyXvi9JenZ1ADA4It6RNI8UklCp3nNJMYUPAedXbGDEGGAMpLtwW2mXmZl1gk/hts86kobm6QOAu7qgzhWBZ3LnuROwbrWCEXE/sHbe9iVdsG0zM+sgd6DtMwf4aj6F+iHgd11Q58VAi6SZwCGk0WVr/grcHREvtlHOzMy6kYMUapSzcq+NiPe9QqyH23Et6a0vt7RVtqWlJSZNcpCCmVl71Bqk4BFok5C0kqSHgTdq6TzNzKx7+SaiGkXEPKBuo8+IeAn4WL22b2Zmi/MItAJJoyWdWO92tCaHNKxa73aYmX1QuQM1MzPrAHegmaSTJT0s6S5S4hCS1pd0g6TJksZL2ijPX03SVZKm58/2ef5Bkibk6L4/5Le6IOl3kiZJmi3plMI2T5P0gKQZkn6W5w2QdIWkifmzQ56/iqQbcx3nkkLuzcysTtyBApIGA58HtgR2B4bkRWOAYyJiMHAi6T2hAGcBd0TEFsDWwGxJGwP7Azvk6L4F5Bd8AyfnO7oGAR+XNEjSKsA+wKYRMQj4US77K9JdtkOAfUnhCQDfB+7KsX5XUSVmSNKRubOe9Oyzz3buwJiZWVW+iSjZEbgqIl4HkHQNKQ1oe+CyRdG0LJN/7kx6ZpOIWAC8LOlgYDAwMZfvCzyTy38uR+wtCawObAI8QMrB/WN+NOXaXHYXYJPCNleQtDwwHPhs3uZ1kio+B1pMImppcRKRmVl3cQda3RLAS3k0WQsBf4qI/7fYTGk90uh1SES8KGkssGxEvCtpG+ATpID5r5E65iWA7SLizbJ6OrUzZmbWtXwKN7kT2FtSX0n9gc8ArwNzJe0H6Z2ckrbI5W8Bjs7z+0haMc8bJenDef7KktYFViBl2r4saTVgt7x8eWDFiPgHcDxQqvtG4JhSwySVOvA7SRF+SNqNlIRkZmZ14g4UiIgppDeqTAeuBybmRQcCR0iaDswGRub5Xwd2yvF7k4FNIuIB4DvAjZJmADcBq0fEdGAqKaLvz0DpbS79gWtz2buAE/L8Y0nRfjMkPQAcleefAgyXNJt0KvffXXwYzMysHRzl14s5ys/MrP0c5WdmZtaN3IGamZl1QK/sQCXNr/P272ln+RH5URYzM2sSvbIDrbeI2L7ebTAzs+5V9w60UvydpPmSzsixdTdL2kbS7ZIelbRXXu9QSX/L8x+R9P0KdSvXM0vSTEn75/kXSNq7UO5iSSPzts/IEXozJH25UOabhfmnlG+rbLvz888RuX2XS3oob0d52afzvCnkgIQ8v5+k8/IxmSppZJ5/vKTz8vTmeZ+W68ShNzOzTqhrB9pK/F0/4NYcW/cqKebuk6Toux8UqtiGFHc3CNhPUvldU58lxfNtQUr4OUPS6sAfgUNzG1YkJQ5dBxwBvJxj9IYAX5K0nqRdgQ3y9rYEBksaXuNubgUcR0of+giwg6RlgXNIz5sOBv6nUP7kvO/bADvlNvcjRfx9VNI+wPnAl0vJSUWO8jMz6xn1HoF+gkXxd9Py948AbwM35DIzSbmz7+TpgYX1b4qI5yPiDeBKYFhZ/cOASyJiQUQ8DdxBSgS6A9hA0gDgC8AVEfEusCtwSG7L/cAqpI5z1/yZCkwBNsrzazEhIp6IiIXAtNz+jYC5EfFIpOeILiqU3xU4KbfhdlKk4Dp5/UOBC/PxuJsKImJMRLRERMuAAQNqbKKZmbVXvaP8qsXfnRiLHlBdCLwFEBELJRXbXP4Qa3sear0AOIgUIn9YoT3HRMS4svZ8CvhJRPyhHfWXvFWYXkDbx1zAvhExp8KyDYD5wBodaIeZmXWheo9Aq8Xf1eqTeZ2+wN4sSvkpGQ/sn69tDiAFsk/Iy8aSTq2SU4QAxgFHS1oqt+dj+fTpOODwHL+HpDVLbe6gh4CBktbP379QWDYOOKZwrXSr/HNF0ltghgOrSBrVie2bmVkn1XUEGhEPSCrF3y0BvAN8tR1VTACuANYCLoqI8tidq4ChpIi+AP4vIv6bt/20pAeBqwvlzyWdYp2SO7Bngb0j4sZ8vfbe3K/NJ41en6EDIuJNpbezXCfpdVJH3z8v/iFwJjAjH5O5wJ7AL4HfRMTDko4AbpN0Z0R0qA1mZtY5TRvlJ+lQoCUivtbB9ZcjXVPdOiJe7sq2NQpH+ZmZtZ+j/FohaRfgQeDs3tp5mplZ96r3TUQdFhFjSdcxO7LuzUB7rrW+j6RVSNdwy30iIp7vTN1mZtb4mrYDLaf03sw18vs1u13uJCu+bFvSUcDrEXFBrfVJuh04scJ1XDMza0C9pgMldWYtQI90oACSlszPjy4mIn7fU20wM7P6aPMaqKSBkh6UdE6O1rtRUl9J60u6QdJkSeMlbZQfF5mbI/RWkrSglNgj6U5JFcMHJC0v6fwctzdD0r55/vxCmVGSxubp/XKU3fRc79KkhKL9lSIB98+Pt1yd67tP0qC87mhJf8ptfkzSZyX9NG/7hsIjLIMl3ZH3b1xOMEIpmu9MSZNIL9autD+jJZ1YKH+6UjTfw5J2zPP7SvpLPrZXAX0L6+8q6V5JUyRdlo/PipLmSNowl7lE0pcqbNtJRGZmPaDWm4g2ID1CsSnwEik+bwwpdGAwcCLw24hYAMwhxdYNI6X27ChpGWDtiHikSv3fJUXobR4Rg4Bb22jP94BPRcQWwF4R8Xaed2lEbBkRlwKnAFNzfd8mBSeUrA/sDOxFSgG6LSI2B94A9sid6NnAqLx/5wGnFtZfOqf9/LyNdpYsmaP5jgNKmb1Hk07zbpznDQaQtCrwHWCXiNgamASckG92+howVtLngQ9FxDnlG3ISkZlZz6j1FO7ciJiWpyeTnpXcHrgsPxcJsEz+OZ70sP96wE+AL5Ei9Ca2Uv8upEQgACLixTbaczepI/krKcKvkmGkjp6IuFXSKpJWyMuuj4h3JM0E+rB4bOBAYENgM+CmvH99gKcKdV/aRvvKldpYOnaQjtFZuX0zJM3I87cj/QPk7rztpYF7c7mbJO0H/IaU72tmZnVSawdaHke3GvBSDoAvdydpdLUGaVT4TWAEqWNtr+JDqsu+NzPiKEnbAnsAkyUNbme9xWjAd8piA5ckxenNjoihVdZ/rSPbo/Yov5si4gvvW5CCFTYGXgc+BDzRznaYmVkX6ehzoK8Ac/NoqPTasNKIaAJpdLowIt4kBah/mdSxVnMThQQiSR/Kk09L2jh3HPsUlq8fEfdHxPdIaUFrk97a0r9Q53jSm12QNAJ4LiJeqXH/5gADJA3N6y8ladMa163VncABuf7NSG+UAbiP9MaWj+Zl/SR9LC87nvT86gHA+aXrtWZm1vM6E6RwIHCEpOnAbGAkQES8BTxO6ghgUUzdzFbq+hHwodKNQaTXeAGcBFwL3MPip1DPyDf9zMrLpgO3AZuUbiICRpNeOzYDOA34Yq07lq+pjgJOz+2ZRvpHQVf6HbC8UpzgD0ind4mIZ0lvXbkkt/1eYKN889D/At+IiPGkDvg7XdwmMzOrUdNG+VnbHOVnZtZ+cpRfIunb9W4DvPc40AH1boeZmXWNHu1AJR2WT7EWP7/p5s12Wwcq6eQK+/PdKsUHkq95mplZ8+vRDjQizs/PaRY/rb6+TNIhOQxhuqQLJY1V4V2YymELklbPoQrT8rXUHSWdBvTN8y7O5U7Iy2dJOi7PGyjpoVz3w5IulrSLpLslPSJpm1yun6TzcijCVGBWvhP5TODfwAukR3IqOY30TOw0Scfntr53F7OkuyRtkUMYLsxBCo8UwxIkfVPSxHw8Tmn/b8DMzLpKQ0f55TtfvwNsHxHPSVoZ+EWV4gcA4yLiVEl9gOUiYrykr5Uet8mPuxwGbEt6XOR+SXcALwIfBfYDDic9s3oA6VnSvUij2L2Bk4FbI+JwSSsBEyTdnLe/NTAoIl6o0r6TSFm3e+a2vEC6Wei4fJftshExXdI+pDtytwP6AVMlXUd6LnUDYJvc9mskDY+I1u5uNjOzbtLo10B3Bi6LiOcAWumcIHV6h0kaDWweEa9WKDMMuCoiXouI+aSAgx3zsrkRMTMiFpLuKr4lPx9aClcA2BU4SdI04HbSs6nr5GU3tdG+cpcBe+ZHUQ5n8TfL/C0i3sj7fRup09w1f6aSEp42InWoi5Gj/MzMekSjd6CVvEtud34+dGmAPBIbDvyHlFJ0SDvrLYZFLCx8L4UrQBr57Vs4/bxORDyYl7UrXCEiXic9/zoS+BxwcXFxefG87Z8Utv3RiPhjhXod5Wdm1gMavQO9FdhP6d2b5FO488i5saTTq6Xw93WBp3M+7LmkU6oA7xQCB8YDe0taTlI/UjhDexKSxgHHSCljT9JW7Vi3POiB3M6zgIll8YUjJS2b93sEaXQ9Djhc0vJ522tK+nA7tm9mZl2ooa+BRsRsSacCd0haQDp9+S3gbzng4AYWjfxGAN+U9A4wHyiNQMcAMyRNiYgDld7oMiEvOzcipkoaWGOTfki6YWhGHv3OBfascd0ZwILc7rER8cuImCzpFeD8CmVvA1YFfhgRTwJPStoYuDf33/OBg4Bnaty+mZl1IQcp1JGkNUjXUjfK117J13DnR8TPOlu/gxTMzNrPQQoNLl+jvR84udR5mplZ82joU7jNSNLmwIVls9+KiG2LMyLiAhZ/R2lp/ujua52ZmXUVd6BdLCJmApVe82ZmZr3IB+oUrqSjKj3ekpOIZtWjTXn7a0i6vMqy2yW1eS7ezMx6VlOPQPPjJKr1GmJE/L6bm9Qh+S7bUW0WNDOzhtF0I9A8Wpwj6QJgFnBwzo2dIumywnOSp0l6IOfG/izPGy3pxDw9OOfrTmfxl3n3kXRGIXP2y3n+iDwavDzn5l5ceB50iKR7cn0TJPWvVk8r+zQrT/eV9BdJD0q6Cuib56+bs3FXlbSEpPGSdq1Ql5OIzMx6QLOOQDcgvSD7n6Q4vl0i4jVJ3wJOUHrDyz6kx0Mi59aWOx/4WkTcKemMwvwjgJcjYoikZYC7Jd2Yl20FbAo8CdwN7CBpAnApsH9ETJS0AvBGtXoiYm4b+3Y08HpEbCxpECm2j4h4TNLppBdxTwAeiIgby1eOiDGkZ19paWnxM0pmZt2kWTvQxyLiPkl7ApuQOidIsX73Ai8DbwJ/lHQtcG1x5dyhrlQIYr8Q2C1P7woM0qI3vqxI6rDfBiZExBO5jmmkjNyXgaciYiJARLySl1erp60OdDgpnYiImCFpRmlBRJwraT/gKHyjkplZXTVrB1pKHxIpxP0L5QWUXkH2CdK1xa+RgulrIeCYiBhXVt8IFs/LXUDrx69iPZ0haTlgrfx1eVI8oJmZ1UHTXQMtcx/pNOpH4b33dX4sXwddMSL+ARwPbFFcKSJeAl6SNCzPOrCweBxwdCk/N9fXr5U2zAFWlzQkl+8vackO1FNyJ/nF25I2I73arOR0Uuj894BzaqjLzMy6SbOOQAGIiGclHQpckq8zQnp/6KukvNxlSSPBEyqsfhhwnqQAitcSzyWdmp2SbxJ6lvQu0GpteFvS/sDZkvqSrn/u0t56Cn4HnC/pQeBBYDKApI8DQ4AdImKBpH0lHRYR5Tm6ZmbWA5yF24s5C9fMrP2chWtmZtaNmrIDlXRcvqGm3u3YS9JJVZbNrzBvc0nTyj73d39LzcysqzXrNdDjgIuA18sXSOoTEQs6Uml7142Ia4Br2lHeOblmZr1Et41AJR2SE3imS7owp+3cmufdImmdXG5s4VnJ90Zu1ZJ/JB0LrAHcJum20jqSfq6UKnSypKsL9X0yJ/pUa2dx3aFKCUV3SJosaZyk1XO5Y7Uo2egved6hkn6dp9dTSkSaKelHZdv4phYlEp2S5w1UShs6R9JsSTfmm5CQ9FFJN+djN0XS+tXqMTOz+uiWDlTSpqS7YXeOiC2ArwNnA3+KiEGkRzHOqqGqrUijzU2Aj5DuQD2LlAS0U0TslMv1A+7P2/ohsJGkAXnZYcB5rWyjuO79uZ2jImJwXu/UXO4kYKvc/qMq1PMr4HcRsTnwVOFY7EoKUNiGNPocLGl4XrwB8JuI2BR4Cdg3z784z98C2B54qo163iNH+ZmZ9YjuGoHuDFwWEc8BRMQLwFDgz3n5hcCwKusWTYiIJ3JYfCn5p5IFwBV5W5HrP0gpcWgocH0r23hvXWBDYDPgJqWkoe+wKLhgBnCxpIOAdyvUswNwSZ4uvg901/yZSorl24jUEQLMjYhpeXoyMFBSf2DNiLgq78+bEfF6G/W8JyLGRERLRLQMGDCgfLGZmXWRRrgG+i65I5e0BCmOr6TW5J83y65dng/8nRTnd1lEVOrwKq0rYHZEDK1Qbg9SzN5nSKeJN69QptIzQQJ+EhF/WGymNJD371/fVtpZsR4zM6uP7hqB3grsJ2kVAEkrA/cAn8/LDwTG5+l5wOA8vRewVA31vwr0r7Ywvx7sSdIIsj1BA3OAAZKG5nYvJWnT3LGvHRG3Ad8i5douX7bu3Sy+fyXjgMO16C0xa0r6cCttfxV4QtLeufwy+Y7jdtVjZmbdq1tGoBExW9KpwB2SFpBOOx5DStj5JimV57Bc/BxSatB04AYW5dy2Zgxwg6QnC9dBy10MDIiIB9vR7rfzDU1nSVqRdHzOBB4GLsrzBJwVES+lgKH3fB34s9IbYf5WqPNGSRsD9+by84GDSCPOag4G/iDpB8A7wH6t1PNMrftnZmZdp9cmEeW7Y6dGxB/r3ZZ6cRKRmVn7qcYkoka4BtrlJE0mjWS/Ue+2mJlZ79QrO9D8CMpicuLPMmWzD87hBmZmZu3SKzvQSiJi23q3wczMeo+mzMI1MzOrN3egZmZmHeAO1MzMrAPcgZqZmXWAO1AzM7MO6LVBCgaSXiXFEzajVYHn6t2IDnC7e1azthuat+0fhHavGxFtvo3jA/MYywfUnFrSNBqRpEnN2Ha3u2c1a7uhedvudi/iU7hmZmYd4A7UzMysA9yB9m5j6t2ATmjWtrvdPatZ2w3N23a3O/NNRGZmZh3gEaiZmVkHuAM1MzPrAHegTUTSpyXNkfRPSSdVWC5JZ+XlMyRt3da6klaWdJOkR/LPDzVKuyWtLek2SQ9Imi3p64V1Rkv6j6Rp+bN7o7Q7L5snaWZu26TC/EY+3hsWjuc0Sa9IOi4v6/bjXWPbN5J0r6S3JJ1Yy7oNcswrtrsJ/sZbO96N/Dde7Xh37d94RPjTBB+gD/Av4CPA0sB0YJOyMrsD1wMCtgPub2td4KfASXn6JOD0Bmr36sDWebo/8HCh3aOBExvxeOdl84BVK9TbsMe7Qj3/JT1Q3u3Hux1t/zAwBDi12J4m+Buv1u5G/xuv2O4m+Buv2u6u/Bv3CLR5bAP8MyIejYi3gb8AI8vKjAQuiOQ+YCVJq7ex7kjgT3n6T8DejdLuiHgqIqYARMSrwIPAml3cvi5vdxv1NuzxLivzCeBfEfFYF7evNW22PSKeiYiJwDvtWLfux7xauxv9b7yV492ahj3eZTr9N+4OtHmsCTxe+P4E7/8PrVqZ1tZdLSKeytP/BVbrqga30aZ2lZE0ENgKuL8w+5h8CvK8bjhN1Nl2B3CzpMmSjiyUaYrjDXweuKRsXnce71rb1ZF1G+GYt6lB/8Zb08h/47Xo9N+4O1B7T6TzGA33XJOk5YErgOMi4pU8+3ekUzhbAk8BP69T86oZFhFbArsBX5U0vLxAAx/vpYG9gMsKsxv9eNekgY+5/8Z7UFf9jbsDbR7/AdYufF8rz6ulTGvrPl06fZd/PtOFbW6tTTWVkbQU6X8sF0fElaUCEfF0RCyIiIXAOaTTOg3T7ogo/XwGuKrQvoY+3tluwJSIeLo0oweOdy3t6ui6jXDMq2rwv/GqGvxvvC1d8jfuDrR5TAQ2kLRe/tfT54FryspcAxyiZDvg5XwqpbV1rwG+mKe/CPytUdotScAfgQcj4hfFFcqu2e0DzGqgdveT1D+3sx+wa6F9DXu8C8u/QNmprR443lBb2zuybiMc84qa4G+8oib4G29L1/yNt+eOI3/q+yHdPfkw6Q60k/O8o4Cj8rSA3+TlM4GW1tbN81cBbgEeAW4GVm6UdgPDSKd/ZgDT8mf3vOzCXHYG6T+e1Ruo3R8h3Rk4HZjdLMc7L+sHPA+sWFZntx/vGtv+P6RrXq8AL+XpFZrgb7xiu5vgb7xauxv9b7y1v5Mu+xt3lJ+ZmVkH+BSumZlZB7gDNTMz6wB3oGZmZh3gDtTMzKwD3IGamZl1gDtQsyYjaUF+W8QsSX+XtFIN68xvY/lKkr5S+L6GpMu7oK0DJXXHM6OtbXPLmt6kYdZJ7kDNms8bEbFlRGwGvAB8tQvqXAl4rwONiCcjYlQX1NujJC1JimJzB2rdzh2oWXO7l0KQtqRvSpqYA7FPKS8saXlJt0iaovQux9JbLE4D1s8j2zOKI0dJ90natFDH7ZJachrNeZImSJpaqKsiSYdKulrpHZHzJH1N0gl53fskrVyo/1eFUfY2ef7Kef0ZufygPH+0pAsl3U16GP4HwP55/f0lbaP0bsipku6RtGGhPVdKukHp3ZU/LbT10/kYTZd0S57Xrv21D4DuSBPxxx9/uu8DzM8/+5DCsD+dv+8KjCElDS0BXAsML1tnSRYlsqwK/DOXHwjMKmzjve/A8cApeXp1YE6e/jFwUJ5eiZQM06+srcV6Ds3b6w8MAF5mUXLML0lB6gC3A+fk6eGF9c8Gvp+ndwam5enRwGSgb2E7vy60YQVgyTy9C3BFodyjwIrAssBjpIzVAaS3fayXy61c6/7688H6LFm1ZzWzRtVX0jTSyPNB4KY8f9f8mZq/Lw//v707Bo0iiMI4/v8KQSwSVLARFIs0FqLEMog2loIEDCKoKFjaGGwVAga0s9LSQsUgFlpdQBNORAsheEHRShsbNcIRNIp4z2ImZD3cO10T9ML3q25nd3Zmmn03s8s8BoB6oa6AC0qZM1r5Ht3STU0Ak8A54BCw+G50P3BA0mg+XgtsyX0qMxUp7+W8pCZwL5fPAjsK190EiIi6pL78nncIGM7lDyRtlNSXr78bEQslbfYD1yQNkLbNW1M4dz8imgCSXgBbgfVAPSJe57Y+/sV4bRVzADXrPQsRsVPSOqBGegd6mRQcxyPiaoe6R0gzrMGI+CbpDSkQlIqIt5Lm8pLpCGnPUXJ7wxHx6g/6/rXwu1U4bvHz86h9j9Fue45+6nBujBS4Dyrl3Jwu6c93Oj8Tq4zXVjG/AzXrURHxGTgNnMkfz9SAE0q5JZG0WdKmtmr9wLscPPeRZlwA86Sl1TK3gLOkDbgbuaxGSkCs3N6u5RhXNpLvOUTKFtMEHpL+ACBpL/AhlnJnFrWPpZ+ldFfHf6PtJ8AeSdtyWxty+UqO13qQA6hZD4uIGVL2iMMRMQncAB5LmiUttbYHxevA7nz+KPAy32cOeJQ/2rn0i6Zuk9JGTRTKxkjLoQ1Jz/PxcvkiaQa4ApzMZeeBQUkN0kdPx0rqTgHbFz8iAi4C4/l+XVfdIuI9cAq4I+kZ6c8DrOx4rQc5G4uZ/VckTQOjEfH0X/fFrBPPQM3MzCrwDNTMzKwCz0DNzMwqcAA1MzOrwAHUzMysAgdQMzOzChxAzczMKvgBzjKqFPHlZ2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dAAAAEWCAYAAADW7MapAAAABHNCSVQICAgIfAhkiAAAAAlwSFlzAAALEgAACxIB0t1+/AAAIABJREFUeJzs3Xm8XdP9//HXW0wRQZH6mqOq5hhygxBpqGoNFSqqNdXwrdKWovqtX3WItlqqg9IxlNRQVWOVEjMxZh4RWolSap5ilnx+f6x1ZOc4595zx3PO9X4+Hudx99l77bXX3veysvbw3ooIzMzMrH2WqHcDzMzMmpE7UDMzsw5wB2pmZtYB7kDNzMw6wB2omZlZB7gDNTMz6wB3oGZmZh3gDtSsziTNk/SGpPmFzxqdrHOEpCe6qo01bnOspB/15DarkTRa0kX1bof1bu5AzRrDZyJi+cLnyXo2RtKS9dx+ZzRz2625uAM1a2CStpN0j6SXJE2XNKKw7DBJD0p6VdKjkr6c5/cDrgfWKI5oy0eI5aPUPBL+lqQZwGuSlszrXSHpWUlzJR1bY7sHSorcxsclvSjpKElDJM3I+/PrQvlDJd0t6deSXpb0kKRPFJavIekaSS9I+qekLxWWjZZ0uaSLJL0CHAV8G9g/7/v01o5X8VhI+oakZyQ9JemwwvK+kn4u6bHcvrsk9a3hd3Ro3tar+fgdWMvxs+bgf6mZNShJawLXAQcDNwCfAK6QtFFEPAs8A+wJPAoMB66XNDEipkjaDbgoItYq1FfLZr8A7AE8BywE/g78Lc9fC7hZ0pyIGFfjbmwLbJDbd03ej12ApYCpki6LiDsKZS8HVgU+C1wpab2IeAH4CzALWAPYCLhJ0r8i4ta87khgP+AQYJlcx0cj4qBCW6oer7z8f4AVgTWBTwKXS7o6Il4EfgZsCmwP/De3dWFrvyPgdeAsYEhEzJG0OrByjcfNmoBHoGaN4eo8gnlJ0tV53kHAPyLiHxGxMCJuAiYBuwNExHUR8a9I7gBuBHbsZDvOiojHI+INYAgwICJ+EBFvR8SjwDnA59tR3w8j4s2IuBF4DbgkIp6JiP8A44GtCmWfAc6MiHci4lJgDrCHpLWBHYBv5bqmAeeSOsuSeyPi6nyc3qjUkBqO1zvAD/L2/wHMBzaUtARwOPD1iPhPRCyIiHsi4i3a+B2R/hGymaS+EfFURMxux7GzBucO1Kwx7B0RK+XP3nneusB+hY71JWAYsDqApN0k3ZdPa75E+p/2qp1sx+OF6XVJp4GL2/82sFo76nu6MP1Ghe/LF77/JxZ/u8VjpBHnGsALEfFq2bI1q7S7ohqO1/MR8W7h++u5fasCywL/qlBt1d9RRLwG7E86pfyUpOvyyNR6CXegZo3rceDCQse6UkT0i4jTJC0DXEE6tbhaRKwE/AMonaet9Jql14DlCt//p0KZ4nqPA3PLtt8/InavsF5XWFOLn2deB3gyf1aW1L9s2X+qtPt932s4Xq15DngTWL/Csqq/I4CIGBcRnyT9o+ch0gjeegl3oGaN6yLgM5I+JamPpGXzzS5rAUuTrvU9C7ybr3nuWlj3aWAVSSsW5k0Ddpe0sqT/AY5rY/sTgFfzjUV9cxs2kzSky/ZwcR8GjpW0lKT9gI1Jp0cfB+4BfpKPwSDgCNLxqeZpYGA+/QptH6+qImIhcB7wi3wzUx9JQ3OnXPV3JGk1SSOVbup6i3RKeGE7j4k1MHegZg0qdxwjSadNnyWNdr4JLJFPZx4L/BV4ETiAdJNOad2HgEuAR/OpxTWAC4HpwDzS9b9L29j+AtJNN1sCc0kjsXNJN9p0h/tJNxw9B5wKjIqI5/OyLwADSaPRq4DvR8TNrdR1Wf75vKQpbR2vGpwIzAQmAi8Ap5N+D1V/R/lzQm7zC8DHgaPbsU1rcPILtc2s3iQdCvxvRAyrd1vMauURqJmZWQe4AzUzM+sAn8I1MzPrAI9AzczMOsBRfr3YqquuGgMHDqx3M8zMmsrkyZOfi4gBbZVzB9qLDRw4kEmTJtW7GWZmTUXSY7WU8ylcMzOzDnAHamZm1gHuQM3MzDrAHaiZmVkHuAM1MzPrAHegZmZmHeAO1MzMrAPcgZqZmXWAgxR6scmTQap3K8zMelZPRbx7BGpmZtYBTdWBSjpW0oOSXpR0UjvWGyjpgDbKtEg6q40ye7Vnu63UM1bSqDbKHCppjc5uy8zMukezncL9CrBLRDxRaaGkJSPi3QqLBgIHAH+uVnFETAJaDY6NiGuAa2pubeccCswCnuyh7ZmZWTs0zQhU0u+BjwDXSzpe0q/z/LGSfi/pfuCnkj4uaVr+TJXUHzgN2DHPO75K/SMkXZunV5Z0taQZku6TNCjPP7Rsu2dJukfSo62NKJX8WtIcSTcDHy4s+56kiZJmSRqTy44CWoCLc5v7Shos6Q5JkyWNk7R6lW0dKWmSpEnwbPsPtJmZ1aRpOtCIOIo0GtsJeLFs8VrA9hFxAnAi8NWI2BLYEXgDOAkYHxFbRsQva9jcKcDUiBgEfBu4oEq51YFhwJ6kTrqafYANgU2AQ4DtC8t+HRFDImIzoC+wZ0RcThoNH5j3413gbGBURAwGzgNOrbShiBgTES0R0QJtvo3HzMw6qNlO4VZzWUQsyNN3A7+QdDFwZUQ8ofbfijoM2BcgIm6VtIqkFSqUuzoiFgIPSFqtlfqGA5fkNj4p6dbCsp0k/R+wHLAyMBv4e9n6GwKbATflfekDPNXenTIzs67TWzrQ10oTEXGapOuA3YG7JX2qG7f7VmG63b20pGWB3wItEfG4pNHAspWKArMjYmiHWmlmZl2uaU7h1krS+hExMyJOByYCGwGvAv3bUc144MBc3wjguYh4pRPNuhPYX1KffO1ypzy/1Fk+J2l5oHgdtdjmOcAASUNzm5aStGkn2mNmZp3UW0agRcdJ2glYSDoden2eXiBpOjC2leugpcdvRwPnSZoBvA58sZNtugrYGXgA+DdwL0BEvCTpHNLdtv8ldfglY4HfS3oDGErqXM+StCLp93Zm3r+qBg+GSa3eV2xmZh2l6KnIhgYnaV9gr4jobGfZMFpaWmKSe1Azs3aRNDndiNm63jgCbTdJe5Huaj283m3pSo7yM/vg8Fio533gOtB8U9HpZbPnRsRGXVD35sCFZbPfiohtO1u3mZk1Fp/CbSdJ90TE9m2XrD+pJdoIVzKzXsL/K+86tZ7C7XV34UKK9Ouuupul8zQzs+7VlB2opO/mWLy7JF0i6URJt0s6M0XY8fUcIH9rjuO7RdI6ed39cmzedEl35nmbSpqQY/NmSNqglW3Pzz9H5G1eLukhSRcrpxxIGpIj/qbnevtLWlbS+ZJm5ojBnXLZQ3Ns4E2S5kn6mqQTcpn7JK2cy60v6YYc5TdeUsVTzo7yMzPrIRHRVB9gCDCN9Axlf+ARUnzf7cBvC+X+DnwxTx9OSg0CmAmsmadXyj/PJsXmASwN9G1l+/PzzxHAy6QYwSVIj6YMy+s/CgzJ5VYgXWv+BnBenrcR6XGWZUmh8f/M+zIg13lULvdL4Lg8fQuwQZ7eFri17WM1ONKJHX/88ae3f6zrAJMi2u6PmvEmoh2Av0XEm8Cbkoqxd5cWpocCn83TFwI/zdN3A2Ml/RW4Ms+7FzhZ0lqk+L9HamzLhMhvhpE0jfTWl5eBpyJiIkDkAAZJw0gdNRHxkKTHgI/lem6LiFeBVyW9zKIov5nAoByysD1wWSGWcJka22hmZt2gKU/htuK1tgpECqX/DrA2MFnSKhHxZ2AvUvD8PyTtXOP2ilF+C+j4Xc3FehYWvi/MdS4BvBQpDL/02biD2zIzsy7QjB3o3cBn8jXF5UlvQqnkHuDzefpAUjxfKerv/oj4Huki4dqSPgI8GhFnAX8DBnWifXOA1SUNydvrn29qKsYDfgxYJ5dtUx7FzpW0X15fkrZoa73Bg+t9Uskff/zpqY/1vKbrQPOp0WuAGaSYvpmk06bljgEOy3F8BwNfz/PPyDfyzCJ1stOBzwGz8mnYzaj++rJa2vc2sD9wdo4OvIl0rfO3wBKSZpJONR8aEW9Vr+l9DgSOyHXOBkZ2tI1mZtZ5TfkcqKTlI2K+pOVIQe1HRsSUerer0fg5ULPm1YT/a+41enuU3xhJm5BGdn9y52lmZj2t6U7hAkTEAflGmo0i4iddVW9+tnN7pRdoT5P0uKTH8vQ0SatUWOfc3Jkj6dsd3O4aki6vsux2SW3+S8jMzHpWs45Au8sI0nOe9wBb1rJCRPxv4eu3gR+3d6MR8SSLvwvUzMwaXFOOQNsrJ/1MljRb0pF53qclTclpQbdIGggcBRyfR5s7ShqdU442kjShUN/AfDPQeyNESacBffO6F0v6gaTjCuucKunrVJDrm5Wn+0r6i6QHJV0F9M3z15X0iKRVJS2R04h2rVCXk4jMzHrAB2UEenhEvCCpLzBR0t+Ac4DhETFX0sp5+e9JI9CfAUj6BEAOPlha0noRMZd0l20xtIGIOEnS1yJiy7zuQFJQw5mSliA9UrNNDW09Gng9IjaWNAiYkut/TNLpwO+ACcADEXFj+coRMQYYk9rQ4tsQzMy6yQdiBAocmx//uI8UoHAkcGfuDImIF2qo46+kjhMqdKDlImIe8LykrYBdgakR8XwN2xkOXJTrmEF6XKdU57mkaMCjSPGFZmZWJ72+A5U0AtgFGBoRWwBTSVm67XUp8LkcghA1xv2dS8q6PQw4rwPbXEx+bGet/HX5ztZnZmYd1+s7UGBF4MWIeD2/wWQ70uMvwyWtB1B64wnwKinU/X0i4l+kuL7vUn30+Y6kpQrfrwI+TQrAH1dje+8EDsjt2ozFU5FOBy4Gvkc6BW1mZnXyQbgGegNwlKQHSdF595HurjkSuDJfn3wG+CQpxP1ySSNJSUblLgXOANarsq0xwAxJUyLiwIh4W9JtpBzbBTW293fA+bm9DwKTASR9nNQR7xARCyTtK+mwiDi/WkWDB8Mk5yiYmXWLpkwiaha5c54C7NeON7x0mZaWlpjkHtTMrF16exJRw8vhCtcCV9Wj8wSYPBkWvf3MzOrJY5Xexx1oN4mIB4CPFOdJ2pz0btKityJi2x5rmJmZdQl3oD0oImZSY8KRmZk1tg/CXbgNq0pC0hGSHpY0QdI5kn6d5w+QdIWkifmzQ31bb2b2weYRaH2VJyRdR3pMZmvSIzW3kt5XCvAr4JcRcZekdUiPxWxcXmHuiI9M39bp9h0wM/ugcgdaX8dK2idPr0168fcdpWQkSZcBH8vLdwE20aK7glYovRe1WKGj/MzMeoY70DopS0h6XdLtwENUGFVmSwDbRcSbPdNCMzNrja+B1k+lhKR+wMclfUjSksC+hfI3Ugh3kOSbkczM6sgj0PqplJD0H9L7RCcAL5BGpC/n8scCv5E0g/R7u5MUKl+Vk4jMzLqPO9A6iYi3gN3K50uaFBFj8gj0KuDqXP45Fr0NxszM6swdaOMZLWkXUuD9jeQOtCOcRGS9gRN8rFG5A20wEdHqez7zi7q3j4g/90iDzMysIt9E1HwGkl93ZmZm9eMOtAJJ/SRdJ2m6pFmS9pc0WNIdOTlonKTVc9khkmZImibpDEmz8vxDc9LQTZLmSfqapBMkTZV0X+kdpJLWl3RDrnd8viMXSWMlnSXpHkmPShqVm3casGPe3vH1OD5mZuYOtJpPA09GxBYRsRnpjtmzgVERMRg4Dzg1lz0f+HJEbEl64XbRZsBnSe/xPBV4PSK2Au4FDsllxgDH5HpPBH5bWH91YBiwJ6njBDgJGB8RW0bEL7tqh83MrH18DbSymcDPJZ1OeiXZi6TO8KacBNQHeErSSkD/iLg3r/dnUmdXcltEvAq8Kull0gu7S/UPkrQ8sD1wWSFhaJnC+ldHxELgAUmr1dJwR/mZmfUMd6AVRMTDkrYGdgd+RMqknR0RQ4vlcgfamrcK0wsL3xeSjv0SwEt59NrW+jXdT+soPzOznuFTuBVIWoN0uvUi4AxgW2CApKF5+VKSNo2Il0ijy9L7PD/fnu1ExCvAXEn75XolaYs2VnsV6N+e7ZiZWddzB1rZ5sAESdOA7wPfA0YBp0uaDkwjnXoFOAI4J5ftx6LkoFodCByR650NjGyj/AxgQb7ByTcRmZnVicJPKXdK8Y0okk4CVo+Ir9e5WQC0tLTEJGf5mZm1i6TJEdHSVjlfA+28PST9P9KxfAw4tL7NMTOznuARaC+WbiLyCNR6hv9XYr1FrSNQXwPtoBx0MKrtkt2y7YGlwAYzM6sPd6BmZmYd4A60RpIOyZF90yVdmGcPL4/ak7S8pFskTZE0U9LIPH+gpAclnSNptqQbJfXNy26XdLqkCZIelrRjnt8nxwNOzNv+cl123szM3scdaA0kbQp8B9g5IrYASnfZVoraexPYJyK2BnYiJRqVQhA2AH4TEZsCLwH7FjazZERsAxxHenQG0iMyL0fEEFIc4JckrddGW4+UNEnSJHi24zttZmat8l24tdkZuCy/1JqIeCH3iZWi9gT8WNJwUuLQmkBp2dyImJanJ5PerFJyZYX5u5Ii/0rXWlckdcIPV2uok4jMzHqGO9DOqRS1dyAwABgcEe9Imkd6OXZ5+QVA3wp1LWDR70WkoPlxxY3md4KamVkd+RRubW4F9pO0CkDpVWRVrAg8kzvPnYB1O7HdccDRkpbK2/2YpH6dqM/MzLqIR6A1iIjZkk4F7pC0AJjaSvGLgb9Lmkl6CPOhTmz6XNLp3Cn5OuqzwN61rjx4MDiIyMysezhIoRdzlJ+ZWfs5ys+YPBlU00vQzNrH/+428zXQbiWpRdJZHV1H0ghJ27e1jpmZ9TyPQLtRREyiHWG0kpYsW2cEMB+4p+tbZ2ZmneERaBWS+km6LicPzZK0v6TBku6QNFnSOEmr57LVkoRGSLo2T68s6eqcKHSfpEF5/mhJF0q6G7iwtE5+VOUo4HhJ0yTtKGlu4Y7cFYrfzcysZ3kEWt2ngScjYg8ASSsC1wMjI+JZSfsDpwKH5/JLRsQ2knYnJQntUlbfKcDUiNhb0s7ABcCWedkmwLCIeEPSCICImCfp98D8iPhZbsPtwB7A1cDngSsj4p1u2HczM2uDO9DqZpJi+E4HrgVeBDYDbsopRH2ApwrlKyUJFQ0jR/dFxK2SVpG0Ql52TUS8UUObzgX+j9SBHgZ8qbyApCOBI9O3dWqo0szMOsIdaBUR8bCkrYHdgR+RwhRmR8TQKqtUShKq1Ws1tunuHEo/AugTEe97pZmj/MzMeoavgVYhaQ3g9Yi4CDgD2BYYIGloXr5UDpmv1XhSzB+5A3wuIl5pY51Xgf5l8y4A/gyc345tm5lZF/MItLrNgTMkLQTeAY4G3gXOytdDlwTOBGbXWN9o4DxJM4DXgS/WsM7fgcvzK9GOiYjxpKSjHwGXtGNfzMysizmJqMnkN7OMjIiD2yrrJCIzs/ZzElEvJOlsYDfSdVkzM6sjd6BNJCKOaU95R/n1Pj5hZNY4fBORmZlZB3ygOlBJ50rapN7tMDOz5te0p3Al9YmIBe1ZJyL+t7vaY2ZmHywNOQLNYQEPSbpY0oOSLpe0nKR5OXN2CrCfpC1zruwMSVdJ+pCkjSRNKKtrZp6+XVJLnp4v6dScdXufpNXy/NVyXdPzZ/s8/6CcdTtN0h8k9Wml/dXq/oyk+yVNlXRzYf5oSX+SNF7SY5I+K+mnkmZKuqGQf1sxi7ds20dKmiRpUnr/tpmZdYeG7ECzDYHfRsTGwCvAV/L85yNi64j4CylU4FsRMYgUvff9iHgIWFrSern8/sClFervB9wXEVsAd7IoFu8s4I48f2tgtqSNcz07RMSWpLShA1tpe7W67wK2i4itgL+QYvlK1gd2BvYCLgJui4jNgTeAPXInejYwKiIGA+eRsngXExFjIqIl3YI9oJUmmplZZzTyKdzHI+LuPH0RcGyevhTeC3dfKSLuyPP/BFyWp/9K6vBOyz/3r1D/26SMW0j5tZ/M0zsDhwDkU8QvSzoYGAxMzDm4fYFnWml7tbrXAi7NI8elgbmFda6PiHfyaLkPcEOeP5OUrbshrWfxmplZD2rkDrT8hv3S91pyYy8FLpN0JRAR8UiFMu/EohSJtvJrBfwpIv5fDdture6zgV9ExDU5zm90YZ23SI1dKKm4/sK8vmg9i9fMzHpQI5/CXaeUOwscQDr9+Z6IeBl4Ufndm8DBwB152b9IHdd3qXz6tjW3kGL7kNQnj3RvAUZJ+nCev7Kkddu/S6wI/CdP1xLlVzSHdmbxDh6cnhv0p/d8zKxxNHIHOgf4qqQHgQ8Bv6tQ5oukvNoZpHdr/qCw7FLgINLp3Pb4OrBTPpU6GdgkIh4AvgPcmLd1E/C+G3hqMJo0Mp4MPNeeFSPibWAUcLqk6cA0YPsOtMHMzLpAQ2bhShoIXBsRm9W5KU0tvc7MWbiNogH/UzOzCmrNwm3kEaiZmVnDasgONCLm9cTos7PJRPmZzmlln827uI3zJK3alXWamVnnNfJduO1Sj2SiiNi2M+ubmVnzasgRaLlekEz0aUlT8vq35HkrS7o6t/U+SYPy/FUk3ShptqRzSY+vlOqpeZtmZta9mqIDzZoymUjSAOAcYN9cx3550SnA1NzWb+e2A3wfuCsiNgWuAtbJ9dS0TUf5mZn1jGbqQMuTiYbl6daSiYbn6VIyEVTvQMvTgwbm6Z3Jj9BExIL8/OknWJRMNC1//0iVdm8H3BkRc3MdL+T5w4AL87xbgVUkrZDbfFGefx3wYi5f0zYd5Wdm1jOa6Rpo+UMApe/NkEzUFeqxTTMzq6KZRqDNmkx0HzC8dApZ0sp5/njyKdgc6/dcRLxCOn18QJ6/GylEotSOrkhDMjOzLtBMHWhTJhNFxLPAkcCVOUGo1IGPBgbn9U9jUbTfKaQOdzbwWeDfuZ52pyE5yq+xPmbWuzRkElE5JxN1TEtLS0ya5CQiM7P2qDWJqJmugVo7TZ4MUtvlrDZN8G9NM+tBTdGBRsQ80rswG5qk+4FlymYfHBEz69EeMzPrPg1/DVTSt+vdhlpFxLb5Gc2VgF0iYstqnWf5fkm6pyfaaGZmXaPhO1BSyECPkdTmqLyWMjVYbL8iwq8mMzNrIt3egUo6JMfVTZd0oaSxkkYVls/PP1eXdGeOqZslaUdJpwF987yLc7kT8vJZko7L80pRf2MlPZwj/3aRdLekRyRtk8v1k3RejsObKmlknn+opGsk3Up6XKTSfoyQNF7SNcADeV6b0Xo5rm9yjuY7Ms+rtF+l4yBJZ+T9mylp/8L2b1eKMSzFGr7vCqeTiMzMekhEdNsH2BR4GFg1f18ZGAuMKpSZn39+Azg5T/cB+heX5+nBpIi+fsDywGxgK1Jq0LvA5qR/FEwGziOFD4wErs7r/xg4KE+vlNvWDzgUeAJYuZV9GUEKbVgvf98Y+DuwVP7+W+CQPD2vuM/5Z19gFrBK+X6VHYd9SY+o9AFWIz3Gsnre/svAWnkf7wWGtX78BzfAwxu952NmHwzApKihj+vum4h2Bi6LiOcAIuKFCoOmkonAeZKWInV40yqUGQZcFRGvAeRkoR2Ba4C5ka835mcob4mIyM9vDszr7wrsJenE/H1ZctYscFMsitmrZkLkSD4Wj9aD1EE+U2GdYyXtk6fXBjYAnm9lG8OASyK9WeZpSXcAQ0j5vxMi4om8j9Pyft1VrSIzM+s+9bgL913yqWNJSwBLA0TEnZKGA3sAYyX9IiIuqF7N+7xVmF5Y+L6QRfspUqj7nOKKkraltkjAYpk2o/VywtAuwNCIeF3S7aROu6OK+9hW3KCZmXWj7r4GeivpNWOrwHsxdvNIIzeAvYCl8rJ1gacj4hzgXNKbTwDeyaNSSPF3eyu9yqwfsE+eV6txwDGla4eSturojlFbtN6KwIu589yIFCxfUtyvovHA/kqxgQNI4fITKpRrk5OIuvZjZlbUrSOYiJgt6VTgDkkLgKnAt4C/5Vi7G1g0qhsBfFPSO8B84JA8fwwwQ9KUiDhQ0lgWdSjnRsTUnFRUix8CZ+b6lgDmAnt2cN8ekFSK1lsCeAf4KvBYodgNwFFK8YNzSLm4JYvtV2H+VcBQYDoQwP9FxH9zB2xmZg2iKaL8rGOkloDui/Lzn46Z9Ua1Rvk1w3OgZmZmDcc3oZSRtDn5RdcFb0XEtvVoj5mZNSZ3oGXyozBb9tT28s1QfyU939mHdJ32n8AvSM+6Pkd6TvVZ0rOf34yI2yX9BFgYESf3VFvNzGwRd6D192ngyYjYA0Dphd3XAyMj4tmcRHRqRBwu6VDgcknH5PU8KjYzqxN3oPU3E/i5pNOBa4EXSW+euSk/bdMHeAreu6v5wlxuaES8XV5Zjgs8Mn1bp3yxmZl1EXegdRYRD0vaGtgd+BHp2dnZETG0yiqbAy8BH65S3xjSIzL5LlwzM+sOvgu3ziStAbweERcBZ5BOyw6QNDQvX0rSpnn6s6Q84eHA2ZJWqlOzzcw+8DwCrb/NgTMkLSSFMRxNijs8K18PXRI4U9LTwGnAJyLicUm/Bn4FfLFO7TYz+0BzkEIv1tLSEpMmdV+QgplZb+QgBTMzs27kU7i92OTJUHx7nE82mJl1HY9AzczMOqDpO1BJx0p6UNLFnaxnDUmXd1W72rntFklnVVk2T9KqPd0mMzNrXW84hfsVYJeIeKKtgpKWjIh3Ky2LiCeBUV3duFq2HxGT6M7XppiZWZdr6hGopN8DHwGul/QNSVdLmiHpPkmDcpnRki6UdDdwYX5R9RmSJuayX87lBkqalaeXk/RXSQ9IukrS/ZJa8rL5kk6VND1vZ7U8f4CkK3K9EyXtUGn7VfZjhKRr8/Qqkm6UNFvSuUDp5d9DcnuXldQvL9+sQl1HSpokaVKKzzUzs+7Q1B1oRBwFPAnsBAwEpkbEIODbwAWFopuQRqlfAI4AXo6IIcAQ4EuS1iur+ivAixGxCfBdYHBhWT/gvojYArgT+FKe/yvgl7nefYFzq2y/Ld8H7oqITUkv114n7+tE4BpSWtFPgYsiYlaFYzImIlrSLdgDaticmZl1RG84hVsyjNRxERG35pHcCnnZNRHxRp7eFRgkqXT3ct11AAAeoUlEQVS6dkVgA+Dhsrp+leuaJWlGYdnbpCxagMnAJ/P0LsAmWnTb6wqSlq+w/bYMBz6bt32dpBcLy34ATATeBI6tsT4zM+sGvakDbc1rhWkBx0TEuGIBSQNrrOudWJQ+sYBFx3AJYLuIeLOs3vLtd8YqpFecLQUs24X1mplZOzX1Kdwy44EDIV1TBJ6LiFcqlBsHHC1pqVz2Y/mdnEV3A5/Lyzchxe215UbgmNIXSR19p+idwAG5jt2ADxWW/YF0Svli4PS2Kho8OD37WfqYmVnX6U0j0NHAefl06+tUz4g9l3S9dIrS8PBZYO+yMr8F/iTpAeAhYDbwchvbPxb4Td7+kqSO8Kj27wanAJdImg3cA/wbQNIhpNHvnyX1Ae6RtHNE3NqBbZiZWSc5C7eC3EEtFRFvSlofuBnYsNL7NxuZ1JKfkDEzs1rVmoXbm0agXWk54LZ8mlfAV2rtPCX9ALgzIm7uzgaamVl9uQOtICJeBdr810c5SX0i4nutLP8U7792OTci9mmjXpHOFixsb5vMzKx79KabiLpVDlp4SNLFOTrw8hy4ME/S6ZKmAPtJGlt6RCYv+4mkaSnYgGeBp4H+wO8jYkvgYEm3SJoiaaakkYXtzZF0ATAL+K6kMwvt+ZKkX/b0cTAzs8QdaPtsCPw2IjYGXiEFLgA8HxFbR8RfKqzz79xRjgfGkuICtyPdLATpmc59ImJrUiDEz7XoYdIN8vY2BX4OfKZ09zBwGHBel+6dmZnVzKdw2+fxiLg7T1/EojCDS1tZ55r8cyawfD49/KqktyStRHqW88eShgMLgTWB1fI6j0XEfQARMV/SrcCekh4k3eQ0s3xjko4Ejkzf1unYXpqZWZvcgbZP+S3Lpe+tBRq8lX8uLEyXvi9JenZ1ADA4It6RNI8UklCp3nNJMYUPAedXbGDEGGAMpLtwW2mXmZl1gk/hts86kobm6QOAu7qgzhWBZ3LnuROwbrWCEXE/sHbe9iVdsG0zM+sgd6DtMwf4aj6F+iHgd11Q58VAi6SZwCGk0WVr/grcHREvtlHOzMy6kYMUapSzcq+NiPe9QqyH23Et6a0vt7RVtqWlJSZNcpCCmVl71Bqk4BFok5C0kqSHgTdq6TzNzKx7+SaiGkXEPKBuo8+IeAn4WL22b2Zmi/MItAJJoyWdWO92tCaHNKxa73aYmX1QuQM1MzPrAHegmaSTJT0s6S5S4hCS1pd0g6TJksZL2ijPX03SVZKm58/2ef5Bkibk6L4/5Le6IOl3kiZJmi3plMI2T5P0gKQZkn6W5w2QdIWkifmzQ56/iqQbcx3nkkLuzcysTtyBApIGA58HtgR2B4bkRWOAYyJiMHAi6T2hAGcBd0TEFsDWwGxJGwP7Azvk6L4F5Bd8AyfnO7oGAR+XNEjSKsA+wKYRMQj4US77K9JdtkOAfUnhCQDfB+7KsX5XUSVmSNKRubOe9Oyzz3buwJiZWVW+iSjZEbgqIl4HkHQNKQ1oe+CyRdG0LJN/7kx6ZpOIWAC8LOlgYDAwMZfvCzyTy38uR+wtCawObAI8QMrB/WN+NOXaXHYXYJPCNleQtDwwHPhs3uZ1kio+B1pMImppcRKRmVl3cQda3RLAS3k0WQsBf4qI/7fYTGk90uh1SES8KGkssGxEvCtpG+ATpID5r5E65iWA7SLizbJ6OrUzZmbWtXwKN7kT2FtSX0n9gc8ArwNzJe0H6Z2ckrbI5W8Bjs7z+0haMc8bJenDef7KktYFViBl2r4saTVgt7x8eWDFiPgHcDxQqvtG4JhSwySVOvA7SRF+SNqNlIRkZmZ14g4UiIgppDeqTAeuBybmRQcCR0iaDswGRub5Xwd2yvF7k4FNIuIB4DvAjZJmADcBq0fEdGAqKaLvz0DpbS79gWtz2buAE/L8Y0nRfjMkPQAcleefAgyXNJt0KvffXXwYzMysHRzl14s5ys/MrP0c5WdmZtaN3IGamZl1QK/sQCXNr/P272ln+RH5URYzM2sSvbIDrbeI2L7ebTAzs+5V9w60UvydpPmSzsixdTdL2kbS7ZIelbRXXu9QSX/L8x+R9P0KdSvXM0vSTEn75/kXSNq7UO5iSSPzts/IEXozJH25UOabhfmnlG+rbLvz888RuX2XS3oob0d52afzvCnkgIQ8v5+k8/IxmSppZJ5/vKTz8vTmeZ+W68ShNzOzTqhrB9pK/F0/4NYcW/cqKebuk6Toux8UqtiGFHc3CNhPUvldU58lxfNtQUr4OUPS6sAfgUNzG1YkJQ5dBxwBvJxj9IYAX5K0nqRdgQ3y9rYEBksaXuNubgUcR0of+giwg6RlgXNIz5sOBv6nUP7kvO/bADvlNvcjRfx9VNI+wPnAl0vJSUWO8jMz6xn1HoF+gkXxd9Py948AbwM35DIzSbmz7+TpgYX1b4qI5yPiDeBKYFhZ/cOASyJiQUQ8DdxBSgS6A9hA0gDgC8AVEfEusCtwSG7L/cAqpI5z1/yZCkwBNsrzazEhIp6IiIXAtNz+jYC5EfFIpOeILiqU3xU4KbfhdlKk4Dp5/UOBC/PxuJsKImJMRLRERMuAAQNqbKKZmbVXvaP8qsXfnRiLHlBdCLwFEBELJRXbXP4Qa3sear0AOIgUIn9YoT3HRMS4svZ8CvhJRPyhHfWXvFWYXkDbx1zAvhExp8KyDYD5wBodaIeZmXWheo9Aq8Xf1eqTeZ2+wN4sSvkpGQ/sn69tDiAFsk/Iy8aSTq2SU4QAxgFHS1oqt+dj+fTpOODwHL+HpDVLbe6gh4CBktbP379QWDYOOKZwrXSr/HNF0ltghgOrSBrVie2bmVkn1XUEGhEPSCrF3y0BvAN8tR1VTACuANYCLoqI8tidq4ChpIi+AP4vIv6bt/20pAeBqwvlzyWdYp2SO7Bngb0j4sZ8vfbe3K/NJ41en6EDIuJNpbezXCfpdVJH3z8v/iFwJjAjH5O5wJ7AL4HfRMTDko4AbpN0Z0R0qA1mZtY5TRvlJ+lQoCUivtbB9ZcjXVPdOiJe7sq2NQpH+ZmZtZ+j/FohaRfgQeDs3tp5mplZ96r3TUQdFhFjSdcxO7LuzUB7rrW+j6RVSNdwy30iIp7vTN1mZtb4mrYDLaf03sw18vs1u13uJCu+bFvSUcDrEXFBrfVJuh04scJ1XDMza0C9pgMldWYtQI90oACSlszPjy4mIn7fU20wM7P6aPMaqKSBkh6UdE6O1rtRUl9J60u6QdJkSeMlbZQfF5mbI/RWkrSglNgj6U5JFcMHJC0v6fwctzdD0r55/vxCmVGSxubp/XKU3fRc79KkhKL9lSIB98+Pt1yd67tP0qC87mhJf8ptfkzSZyX9NG/7hsIjLIMl3ZH3b1xOMEIpmu9MSZNIL9autD+jJZ1YKH+6UjTfw5J2zPP7SvpLPrZXAX0L6+8q6V5JUyRdlo/PipLmSNowl7lE0pcqbNtJRGZmPaDWm4g2ID1CsSnwEik+bwwpdGAwcCLw24hYAMwhxdYNI6X27ChpGWDtiHikSv3fJUXobR4Rg4Bb22jP94BPRcQWwF4R8Xaed2lEbBkRlwKnAFNzfd8mBSeUrA/sDOxFSgG6LSI2B94A9sid6NnAqLx/5wGnFtZfOqf9/LyNdpYsmaP5jgNKmb1Hk07zbpznDQaQtCrwHWCXiNgamASckG92+howVtLngQ9FxDnlG3ISkZlZz6j1FO7ciJiWpyeTnpXcHrgsPxcJsEz+OZ70sP96wE+AL5Ei9Ca2Uv8upEQgACLixTbaczepI/krKcKvkmGkjp6IuFXSKpJWyMuuj4h3JM0E+rB4bOBAYENgM+CmvH99gKcKdV/aRvvKldpYOnaQjtFZuX0zJM3I87cj/QPk7rztpYF7c7mbJO0H/IaU72tmZnVSawdaHke3GvBSDoAvdydpdLUGaVT4TWAEqWNtr+JDqsu+NzPiKEnbAnsAkyUNbme9xWjAd8piA5ckxenNjoihVdZ/rSPbo/Yov5si4gvvW5CCFTYGXgc+BDzRznaYmVkX6ehzoK8Ac/NoqPTasNKIaAJpdLowIt4kBah/mdSxVnMThQQiSR/Kk09L2jh3HPsUlq8fEfdHxPdIaUFrk97a0r9Q53jSm12QNAJ4LiJeqXH/5gADJA3N6y8ladMa163VncABuf7NSG+UAbiP9MaWj+Zl/SR9LC87nvT86gHA+aXrtWZm1vM6E6RwIHCEpOnAbGAkQES8BTxO6ghgUUzdzFbq+hHwodKNQaTXeAGcBFwL3MPip1DPyDf9zMrLpgO3AZuUbiICRpNeOzYDOA34Yq07lq+pjgJOz+2ZRvpHQVf6HbC8UpzgD0ind4mIZ0lvXbkkt/1eYKN889D/At+IiPGkDvg7XdwmMzOrUdNG+VnbHOVnZtZ+cpRfIunb9W4DvPc40AH1boeZmXWNHu1AJR2WT7EWP7/p5s12Wwcq6eQK+/PdKsUHkq95mplZ8+vRDjQizs/PaRY/rb6+TNIhOQxhuqQLJY1V4V2YymELklbPoQrT8rXUHSWdBvTN8y7O5U7Iy2dJOi7PGyjpoVz3w5IulrSLpLslPSJpm1yun6TzcijCVGBWvhP5TODfwAukR3IqOY30TOw0Scfntr53F7OkuyRtkUMYLsxBCo8UwxIkfVPSxHw8Tmn/b8DMzLpKQ0f55TtfvwNsHxHPSVoZ+EWV4gcA4yLiVEl9gOUiYrykr5Uet8mPuxwGbEt6XOR+SXcALwIfBfYDDic9s3oA6VnSvUij2L2Bk4FbI+JwSSsBEyTdnLe/NTAoIl6o0r6TSFm3e+a2vEC6Wei4fJftshExXdI+pDtytwP6AVMlXUd6LnUDYJvc9mskDY+I1u5uNjOzbtLo10B3Bi6LiOcAWumcIHV6h0kaDWweEa9WKDMMuCoiXouI+aSAgx3zsrkRMTMiFpLuKr4lPx9aClcA2BU4SdI04HbSs6nr5GU3tdG+cpcBe+ZHUQ5n8TfL/C0i3sj7fRup09w1f6aSEp42InWoi5Gj/MzMekSjd6CVvEtud34+dGmAPBIbDvyHlFJ0SDvrLYZFLCx8L4UrQBr57Vs4/bxORDyYl7UrXCEiXic9/zoS+BxwcXFxefG87Z8Utv3RiPhjhXod5Wdm1gMavQO9FdhP6d2b5FO488i5saTTq6Xw93WBp3M+7LmkU6oA7xQCB8YDe0taTlI/UjhDexKSxgHHSCljT9JW7Vi3POiB3M6zgIll8YUjJS2b93sEaXQ9Djhc0vJ522tK+nA7tm9mZl2ooa+BRsRsSacCd0haQDp9+S3gbzng4AYWjfxGAN+U9A4wHyiNQMcAMyRNiYgDld7oMiEvOzcipkoaWGOTfki6YWhGHv3OBfascd0ZwILc7rER8cuImCzpFeD8CmVvA1YFfhgRTwJPStoYuDf33/OBg4Bnaty+mZl1IQcp1JGkNUjXUjfK117J13DnR8TPOlu/gxTMzNrPQQoNLl+jvR84udR5mplZ82joU7jNSNLmwIVls9+KiG2LMyLiAhZ/R2lp/ujua52ZmXUVd6BdLCJmApVe82ZmZr3IB+oUrqSjKj3ekpOIZtWjTXn7a0i6vMqy2yW1eS7ezMx6VlOPQPPjJKr1GmJE/L6bm9Qh+S7bUW0WNDOzhtF0I9A8Wpwj6QJgFnBwzo2dIumywnOSp0l6IOfG/izPGy3pxDw9OOfrTmfxl3n3kXRGIXP2y3n+iDwavDzn5l5ceB50iKR7cn0TJPWvVk8r+zQrT/eV9BdJD0q6Cuib56+bs3FXlbSEpPGSdq1Ql5OIzMx6QLOOQDcgvSD7n6Q4vl0i4jVJ3wJOUHrDyz6kx0Mi59aWOx/4WkTcKemMwvwjgJcjYoikZYC7Jd2Yl20FbAo8CdwN7CBpAnApsH9ETJS0AvBGtXoiYm4b+3Y08HpEbCxpECm2j4h4TNLppBdxTwAeiIgby1eOiDGkZ19paWnxM0pmZt2kWTvQxyLiPkl7ApuQOidIsX73Ai8DbwJ/lHQtcG1x5dyhrlQIYr8Q2C1P7woM0qI3vqxI6rDfBiZExBO5jmmkjNyXgaciYiJARLySl1erp60OdDgpnYiImCFpRmlBRJwraT/gKHyjkplZXTVrB1pKHxIpxP0L5QWUXkH2CdK1xa+RgulrIeCYiBhXVt8IFs/LXUDrx69iPZ0haTlgrfx1eVI8oJmZ1UHTXQMtcx/pNOpH4b33dX4sXwddMSL+ARwPbFFcKSJeAl6SNCzPOrCweBxwdCk/N9fXr5U2zAFWlzQkl+8vackO1FNyJ/nF25I2I73arOR0Uuj894BzaqjLzMy6SbOOQAGIiGclHQpckq8zQnp/6KukvNxlSSPBEyqsfhhwnqQAitcSzyWdmp2SbxJ6lvQu0GpteFvS/sDZkvqSrn/u0t56Cn4HnC/pQeBBYDKApI8DQ4AdImKBpH0lHRYR5Tm6ZmbWA5yF24s5C9fMrP2chWtmZtaNmrIDlXRcvqGm3u3YS9JJVZbNrzBvc0nTyj73d39LzcysqzXrNdDjgIuA18sXSOoTEQs6Uml7142Ia4Br2lHeOblmZr1Et41AJR2SE3imS7owp+3cmufdImmdXG5s4VnJ90Zu1ZJ/JB0LrAHcJum20jqSfq6UKnSypKsL9X0yJ/pUa2dx3aFKCUV3SJosaZyk1XO5Y7Uo2egved6hkn6dp9dTSkSaKelHZdv4phYlEp2S5w1UShs6R9JsSTfmm5CQ9FFJN+djN0XS+tXqMTOz+uiWDlTSpqS7YXeOiC2ArwNnA3+KiEGkRzHOqqGqrUijzU2Aj5DuQD2LlAS0U0TslMv1A+7P2/ohsJGkAXnZYcB5rWyjuO79uZ2jImJwXu/UXO4kYKvc/qMq1PMr4HcRsTnwVOFY7EoKUNiGNPocLGl4XrwB8JuI2BR4Cdg3z784z98C2B54qo163iNH+ZmZ9YjuGoHuDFwWEc8BRMQLwFDgz3n5hcCwKusWTYiIJ3JYfCn5p5IFwBV5W5HrP0gpcWgocH0r23hvXWBDYDPgJqWkoe+wKLhgBnCxpIOAdyvUswNwSZ4uvg901/yZSorl24jUEQLMjYhpeXoyMFBSf2DNiLgq78+bEfF6G/W8JyLGRERLRLQMGDCgfLGZmXWRRrgG+i65I5e0BCmOr6TW5J83y65dng/8nRTnd1lEVOrwKq0rYHZEDK1Qbg9SzN5nSKeJN69QptIzQQJ+EhF/WGymNJD371/fVtpZsR4zM6uP7hqB3grsJ2kVAEkrA/cAn8/LDwTG5+l5wOA8vRewVA31vwr0r7Ywvx7sSdIIsj1BA3OAAZKG5nYvJWnT3LGvHRG3Ad8i5douX7bu3Sy+fyXjgMO16C0xa0r6cCttfxV4QtLeufwy+Y7jdtVjZmbdq1tGoBExW9KpwB2SFpBOOx5DStj5JimV57Bc/BxSatB04AYW5dy2Zgxwg6QnC9dBy10MDIiIB9vR7rfzDU1nSVqRdHzOBB4GLsrzBJwVES+lgKH3fB34s9IbYf5WqPNGSRsD9+by84GDSCPOag4G/iDpB8A7wH6t1PNMrftnZmZdp9cmEeW7Y6dGxB/r3ZZ6cRKRmVn7qcYkoka4BtrlJE0mjWS/Ue+2mJlZ79QrO9D8CMpicuLPMmWzD87hBmZmZu3SKzvQSiJi23q3wczMeo+mzMI1MzOrN3egZmZmHeAO1MzMrAPcgZqZmXWAO1AzM7MO6LVBCgaSXiXFEzajVYHn6t2IDnC7e1azthuat+0fhHavGxFtvo3jA/MYywfUnFrSNBqRpEnN2Ha3u2c1a7uhedvudi/iU7hmZmYd4A7UzMysA9yB9m5j6t2ATmjWtrvdPatZ2w3N23a3O/NNRGZmZh3gEaiZmVkHuAM1MzPrAHegTUTSpyXNkfRPSSdVWC5JZ+XlMyRt3da6klaWdJOkR/LPDzVKuyWtLek2SQ9Imi3p64V1Rkv6j6Rp+bN7o7Q7L5snaWZu26TC/EY+3hsWjuc0Sa9IOi4v6/bjXWPbN5J0r6S3JJ1Yy7oNcswrtrsJ/sZbO96N/Dde7Xh37d94RPjTBB+gD/Av4CPA0sB0YJOyMrsD1wMCtgPub2td4KfASXn6JOD0Bmr36sDWebo/8HCh3aOBExvxeOdl84BVK9TbsMe7Qj3/JT1Q3u3Hux1t/zAwBDi12J4m+Buv1u5G/xuv2O4m+Buv2u6u/Bv3CLR5bAP8MyIejYi3gb8AI8vKjAQuiOQ+YCVJq7ex7kjgT3n6T8DejdLuiHgqIqYARMSrwIPAml3cvi5vdxv1NuzxLivzCeBfEfFYF7evNW22PSKeiYiJwDvtWLfux7xauxv9b7yV492ahj3eZTr9N+4OtHmsCTxe+P4E7/8PrVqZ1tZdLSKeytP/BVbrqga30aZ2lZE0ENgKuL8w+5h8CvK8bjhN1Nl2B3CzpMmSjiyUaYrjDXweuKRsXnce71rb1ZF1G+GYt6lB/8Zb08h/47Xo9N+4O1B7T6TzGA33XJOk5YErgOMi4pU8+3ekUzhbAk8BP69T86oZFhFbArsBX5U0vLxAAx/vpYG9gMsKsxv9eNekgY+5/8Z7UFf9jbsDbR7/AdYufF8rz6ulTGvrPl06fZd/PtOFbW6tTTWVkbQU6X8sF0fElaUCEfF0RCyIiIXAOaTTOg3T7ogo/XwGuKrQvoY+3tluwJSIeLo0oweOdy3t6ui6jXDMq2rwv/GqGvxvvC1d8jfuDrR5TAQ2kLRe/tfT54FryspcAxyiZDvg5XwqpbV1rwG+mKe/CPytUdotScAfgQcj4hfFFcqu2e0DzGqgdveT1D+3sx+wa6F9DXu8C8u/QNmprR443lBb2zuybiMc84qa4G+8oib4G29L1/yNt+eOI3/q+yHdPfkw6Q60k/O8o4Cj8rSA3+TlM4GW1tbN81cBbgEeAW4GVm6UdgPDSKd/ZgDT8mf3vOzCXHYG6T+e1Ruo3R8h3Rk4HZjdLMc7L+sHPA+sWFZntx/vGtv+P6RrXq8AL+XpFZrgb7xiu5vgb7xauxv9b7y1v5Mu+xt3lJ+ZmVkH+BSumZlZB7gDNTMz6wB3oGZmZh3gDtTMzKwD3IGamZl1gDtQsyYjaUF+W8QsSX+XtFIN68xvY/lKkr5S+L6GpMu7oK0DJXXHM6OtbXPLmt6kYdZJ7kDNms8bEbFlRGwGvAB8tQvqXAl4rwONiCcjYlQX1NujJC1JimJzB2rdzh2oWXO7l0KQtqRvSpqYA7FPKS8saXlJt0iaovQux9JbLE4D1s8j2zOKI0dJ90natFDH7ZJachrNeZImSJpaqKsiSYdKulrpHZHzJH1N0gl53fskrVyo/1eFUfY2ef7Kef0ZufygPH+0pAsl3U16GP4HwP55/f0lbaP0bsipku6RtGGhPVdKukHp3ZU/LbT10/kYTZd0S57Xrv21D4DuSBPxxx9/uu8DzM8/+5DCsD+dv+8KjCElDS0BXAsML1tnSRYlsqwK/DOXHwjMKmzjve/A8cApeXp1YE6e/jFwUJ5eiZQM06+srcV6Ds3b6w8MAF5mUXLML0lB6gC3A+fk6eGF9c8Gvp+ndwam5enRwGSgb2E7vy60YQVgyTy9C3BFodyjwIrAssBjpIzVAaS3fayXy61c6/7688H6LFm1ZzWzRtVX0jTSyPNB4KY8f9f8mZq/Lw//v707Bo0iiMI4/v8KQSwSVLARFIs0FqLEMog2loIEDCKoKFjaGGwVAga0s9LSQsUgFlpdQBNORAsheEHRShsbNcIRNIp4z2ImZD3cO10T9ML3q25nd3Zmmn03s8s8BoB6oa6AC0qZM1r5Ht3STU0Ak8A54BCw+G50P3BA0mg+XgtsyX0qMxUp7+W8pCZwL5fPAjsK190EiIi6pL78nncIGM7lDyRtlNSXr78bEQslbfYD1yQNkLbNW1M4dz8imgCSXgBbgfVAPSJe57Y+/sV4bRVzADXrPQsRsVPSOqBGegd6mRQcxyPiaoe6R0gzrMGI+CbpDSkQlIqIt5Lm8pLpCGnPUXJ7wxHx6g/6/rXwu1U4bvHz86h9j9Fue45+6nBujBS4Dyrl3Jwu6c93Oj8Tq4zXVjG/AzXrURHxGTgNnMkfz9SAE0q5JZG0WdKmtmr9wLscPPeRZlwA86Sl1TK3gLOkDbgbuaxGSkCs3N6u5RhXNpLvOUTKFtMEHpL+ACBpL/AhlnJnFrWPpZ+ldFfHf6PtJ8AeSdtyWxty+UqO13qQA6hZD4uIGVL2iMMRMQncAB5LmiUttbYHxevA7nz+KPAy32cOeJQ/2rn0i6Zuk9JGTRTKxkjLoQ1Jz/PxcvkiaQa4ApzMZeeBQUkN0kdPx0rqTgHbFz8iAi4C4/l+XVfdIuI9cAq4I+kZ6c8DrOx4rQc5G4uZ/VckTQOjEfH0X/fFrBPPQM3MzCrwDNTMzKwCz0DNzMwqcAA1MzOrwAHUzMysAgdQMzOzChxAzczMKvgBzjKqFPHlZ2E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Users\weichun\Documents\san\ppt_deck\fea_imort_x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1281113"/>
            <a:ext cx="8002588" cy="47386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 y="5858470"/>
            <a:ext cx="7239000" cy="1015663"/>
          </a:xfrm>
          <a:prstGeom prst="rect">
            <a:avLst/>
          </a:prstGeom>
          <a:noFill/>
        </p:spPr>
        <p:txBody>
          <a:bodyPr wrap="square" rtlCol="0">
            <a:spAutoFit/>
          </a:bodyPr>
          <a:lstStyle/>
          <a:p>
            <a:r>
              <a:rPr lang="en-US" sz="2000" dirty="0" smtClean="0"/>
              <a:t>The </a:t>
            </a:r>
            <a:r>
              <a:rPr lang="en-US" sz="2000" dirty="0"/>
              <a:t>‘</a:t>
            </a:r>
            <a:r>
              <a:rPr lang="en-US" sz="2000" dirty="0" err="1"/>
              <a:t>first_join_data</a:t>
            </a:r>
            <a:r>
              <a:rPr lang="en-US" sz="2000" dirty="0"/>
              <a:t>’ feature seems to have the most importance. </a:t>
            </a:r>
            <a:r>
              <a:rPr lang="en-US" sz="2000" dirty="0" smtClean="0"/>
              <a:t>Age and seniority are also </a:t>
            </a:r>
            <a:r>
              <a:rPr lang="en-US" sz="2000" dirty="0"/>
              <a:t>important. Employee index and deceased info </a:t>
            </a:r>
            <a:r>
              <a:rPr lang="en-US" sz="2000" dirty="0" smtClean="0"/>
              <a:t>are </a:t>
            </a:r>
            <a:r>
              <a:rPr lang="en-US" sz="2000" dirty="0"/>
              <a:t>not as important.</a:t>
            </a:r>
          </a:p>
        </p:txBody>
      </p:sp>
      <p:sp>
        <p:nvSpPr>
          <p:cNvPr id="2" name="Title 1"/>
          <p:cNvSpPr>
            <a:spLocks noGrp="1"/>
          </p:cNvSpPr>
          <p:nvPr>
            <p:ph type="title"/>
          </p:nvPr>
        </p:nvSpPr>
        <p:spPr>
          <a:xfrm>
            <a:off x="457200" y="228600"/>
            <a:ext cx="8229600" cy="1143000"/>
          </a:xfrm>
        </p:spPr>
        <p:txBody>
          <a:bodyPr>
            <a:normAutofit fontScale="90000"/>
          </a:bodyPr>
          <a:lstStyle/>
          <a:p>
            <a:r>
              <a:rPr lang="en-US" dirty="0" smtClean="0"/>
              <a:t>Feature importance</a:t>
            </a:r>
            <a:br>
              <a:rPr lang="en-US" dirty="0" smtClean="0"/>
            </a:br>
            <a:r>
              <a:rPr lang="en-US" sz="2700" dirty="0"/>
              <a:t>Q</a:t>
            </a:r>
            <a:r>
              <a:rPr lang="en-US" sz="2700" dirty="0" smtClean="0"/>
              <a:t>uantify the </a:t>
            </a:r>
            <a:r>
              <a:rPr lang="en-US" sz="2700" dirty="0"/>
              <a:t>most important features in the series of trees.</a:t>
            </a:r>
          </a:p>
        </p:txBody>
      </p:sp>
    </p:spTree>
    <p:extLst>
      <p:ext uri="{BB962C8B-B14F-4D97-AF65-F5344CB8AC3E}">
        <p14:creationId xmlns:p14="http://schemas.microsoft.com/office/powerpoint/2010/main" val="4277813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C:\Users\weichun\Documents\san\ppt_deck\fea_imort_r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97013"/>
            <a:ext cx="5894388" cy="35321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90600" y="5059740"/>
            <a:ext cx="7696200" cy="1323439"/>
          </a:xfrm>
          <a:prstGeom prst="rect">
            <a:avLst/>
          </a:prstGeom>
        </p:spPr>
        <p:txBody>
          <a:bodyPr wrap="square">
            <a:spAutoFit/>
          </a:bodyPr>
          <a:lstStyle/>
          <a:p>
            <a:pPr lvl="0"/>
            <a:r>
              <a:rPr lang="en-US" sz="2000" dirty="0" err="1">
                <a:solidFill>
                  <a:prstClr val="black"/>
                </a:solidFill>
              </a:rPr>
              <a:t>Xgboost</a:t>
            </a:r>
            <a:r>
              <a:rPr lang="en-US" sz="2000" dirty="0">
                <a:solidFill>
                  <a:prstClr val="black"/>
                </a:solidFill>
              </a:rPr>
              <a:t> </a:t>
            </a:r>
            <a:r>
              <a:rPr lang="en-US" sz="2000" dirty="0" smtClean="0">
                <a:solidFill>
                  <a:prstClr val="black"/>
                </a:solidFill>
              </a:rPr>
              <a:t>agrees </a:t>
            </a:r>
            <a:r>
              <a:rPr lang="en-US" sz="2000" dirty="0">
                <a:solidFill>
                  <a:prstClr val="black"/>
                </a:solidFill>
              </a:rPr>
              <a:t>with random forest model mostly in feature importance.</a:t>
            </a:r>
          </a:p>
          <a:p>
            <a:pPr lvl="0"/>
            <a:r>
              <a:rPr lang="en-US" sz="2000" dirty="0">
                <a:solidFill>
                  <a:prstClr val="black"/>
                </a:solidFill>
              </a:rPr>
              <a:t>However, </a:t>
            </a:r>
            <a:r>
              <a:rPr lang="en-US" sz="2000" dirty="0" err="1">
                <a:solidFill>
                  <a:prstClr val="black"/>
                </a:solidFill>
              </a:rPr>
              <a:t>activity_idx</a:t>
            </a:r>
            <a:r>
              <a:rPr lang="en-US" sz="2000" dirty="0">
                <a:solidFill>
                  <a:prstClr val="black"/>
                </a:solidFill>
              </a:rPr>
              <a:t> receives higher importance value in random </a:t>
            </a:r>
            <a:r>
              <a:rPr lang="en-US" sz="2000" dirty="0" smtClean="0">
                <a:solidFill>
                  <a:prstClr val="black"/>
                </a:solidFill>
              </a:rPr>
              <a:t>forest </a:t>
            </a:r>
            <a:r>
              <a:rPr lang="en-US" sz="2000" dirty="0">
                <a:solidFill>
                  <a:prstClr val="black"/>
                </a:solidFill>
              </a:rPr>
              <a:t>model but has much lower score in </a:t>
            </a:r>
            <a:r>
              <a:rPr lang="en-US" sz="2000" dirty="0" err="1">
                <a:solidFill>
                  <a:prstClr val="black"/>
                </a:solidFill>
              </a:rPr>
              <a:t>xgboost</a:t>
            </a:r>
            <a:r>
              <a:rPr lang="en-US" sz="2000" dirty="0">
                <a:solidFill>
                  <a:prstClr val="black"/>
                </a:solidFill>
              </a:rPr>
              <a:t>.</a:t>
            </a:r>
          </a:p>
        </p:txBody>
      </p:sp>
      <p:sp>
        <p:nvSpPr>
          <p:cNvPr id="4" name="Title 3"/>
          <p:cNvSpPr>
            <a:spLocks noGrp="1"/>
          </p:cNvSpPr>
          <p:nvPr>
            <p:ph type="title"/>
          </p:nvPr>
        </p:nvSpPr>
        <p:spPr/>
        <p:txBody>
          <a:bodyPr>
            <a:normAutofit/>
          </a:bodyPr>
          <a:lstStyle/>
          <a:p>
            <a:r>
              <a:rPr lang="en-US" dirty="0" smtClean="0"/>
              <a:t>Feature importance: random forest</a:t>
            </a:r>
            <a:endParaRPr lang="en-US" dirty="0"/>
          </a:p>
        </p:txBody>
      </p:sp>
      <p:sp>
        <p:nvSpPr>
          <p:cNvPr id="5" name="Content Placeholder 4"/>
          <p:cNvSpPr>
            <a:spLocks noGrp="1"/>
          </p:cNvSpPr>
          <p:nvPr>
            <p:ph idx="1"/>
          </p:nvPr>
        </p:nvSpPr>
        <p:spPr>
          <a:xfrm>
            <a:off x="6122988" y="1676400"/>
            <a:ext cx="2563812" cy="4449763"/>
          </a:xfrm>
        </p:spPr>
        <p:txBody>
          <a:bodyPr/>
          <a:lstStyle/>
          <a:p>
            <a:endParaRPr lang="en-US" dirty="0"/>
          </a:p>
        </p:txBody>
      </p:sp>
    </p:spTree>
    <p:extLst>
      <p:ext uri="{BB962C8B-B14F-4D97-AF65-F5344CB8AC3E}">
        <p14:creationId xmlns:p14="http://schemas.microsoft.com/office/powerpoint/2010/main" val="7283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Introduction </a:t>
            </a:r>
          </a:p>
        </p:txBody>
      </p:sp>
      <p:sp>
        <p:nvSpPr>
          <p:cNvPr id="2" name="Content Placeholder 1"/>
          <p:cNvSpPr>
            <a:spLocks noGrp="1"/>
          </p:cNvSpPr>
          <p:nvPr>
            <p:ph idx="1"/>
          </p:nvPr>
        </p:nvSpPr>
        <p:spPr/>
        <p:txBody>
          <a:bodyPr>
            <a:normAutofit fontScale="92500" lnSpcReduction="20000"/>
          </a:bodyPr>
          <a:lstStyle/>
          <a:p>
            <a:r>
              <a:rPr lang="en-US" dirty="0"/>
              <a:t>Santander is a bank which offers financial products and services. The whole dataset is 1.5 years and has monthly records of multiple columns that store customer’s information, such as customer code, status of employment, customer’s country residence, age, gender of customer, gross income of the household, etc. There are also 24 product columns storing product items a customer has, such as "credit card", "savings account", “mortgage”, “short-term deposits”, “medium-term deposits”, “long-term deposits”, etc.</a:t>
            </a:r>
          </a:p>
          <a:p>
            <a:endParaRPr lang="en-US" dirty="0"/>
          </a:p>
          <a:p>
            <a:r>
              <a:rPr lang="en-US" dirty="0" smtClean="0"/>
              <a:t>Data source</a:t>
            </a:r>
            <a:r>
              <a:rPr lang="en-US" dirty="0"/>
              <a:t>: </a:t>
            </a:r>
            <a:r>
              <a:rPr lang="en-US" u="sng" dirty="0">
                <a:hlinkClick r:id="rId2"/>
              </a:rPr>
              <a:t>https://www.kaggle.com/c/santander-product-recommendation</a:t>
            </a:r>
            <a:endParaRPr lang="en-US" dirty="0"/>
          </a:p>
          <a:p>
            <a:endParaRPr lang="en-US" dirty="0"/>
          </a:p>
          <a:p>
            <a:r>
              <a:rPr lang="en-US" dirty="0" smtClean="0"/>
              <a:t>Business problem: to </a:t>
            </a:r>
            <a:r>
              <a:rPr lang="en-US" dirty="0"/>
              <a:t>predict if a customer has an account or not based on the customer’s information. </a:t>
            </a:r>
          </a:p>
          <a:p>
            <a:endParaRPr lang="en-US" dirty="0"/>
          </a:p>
        </p:txBody>
      </p:sp>
    </p:spTree>
    <p:extLst>
      <p:ext uri="{BB962C8B-B14F-4D97-AF65-F5344CB8AC3E}">
        <p14:creationId xmlns:p14="http://schemas.microsoft.com/office/powerpoint/2010/main" val="4221622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589074"/>
            <a:ext cx="6629400" cy="1754326"/>
          </a:xfrm>
          <a:prstGeom prst="rect">
            <a:avLst/>
          </a:prstGeom>
        </p:spPr>
        <p:txBody>
          <a:bodyPr wrap="square">
            <a:spAutoFit/>
          </a:bodyPr>
          <a:lstStyle/>
          <a:p>
            <a:r>
              <a:rPr lang="en-US" dirty="0" smtClean="0"/>
              <a:t>Use (1) Logistic Regression, (2) Decision Tree (3) KNN</a:t>
            </a:r>
          </a:p>
          <a:p>
            <a:r>
              <a:rPr lang="en-US" dirty="0" smtClean="0"/>
              <a:t>10-fold </a:t>
            </a:r>
            <a:r>
              <a:rPr lang="en-US" dirty="0"/>
              <a:t>cross </a:t>
            </a:r>
            <a:r>
              <a:rPr lang="en-US" dirty="0" smtClean="0"/>
              <a:t>validation (training data):</a:t>
            </a:r>
            <a:endParaRPr lang="en-US" dirty="0"/>
          </a:p>
          <a:p>
            <a:r>
              <a:rPr lang="en-US" dirty="0" smtClean="0"/>
              <a:t>ROC </a:t>
            </a:r>
            <a:r>
              <a:rPr lang="en-US" dirty="0"/>
              <a:t>AUC: 0.73 (+/- 0.00) [Logistic </a:t>
            </a:r>
            <a:r>
              <a:rPr lang="en-US" dirty="0" smtClean="0"/>
              <a:t>Regression</a:t>
            </a:r>
            <a:r>
              <a:rPr lang="en-US" dirty="0"/>
              <a:t>]</a:t>
            </a:r>
          </a:p>
          <a:p>
            <a:r>
              <a:rPr lang="en-US" dirty="0"/>
              <a:t>ROC AUC: 0.63 (+/- 0.00) [Decision Tree]</a:t>
            </a:r>
          </a:p>
          <a:p>
            <a:r>
              <a:rPr lang="en-US" dirty="0"/>
              <a:t>ROC AUC: 0.65 (+/- 0.00) [KNN</a:t>
            </a:r>
            <a:r>
              <a:rPr lang="en-US" dirty="0" smtClean="0"/>
              <a:t>]</a:t>
            </a:r>
          </a:p>
          <a:p>
            <a:r>
              <a:rPr lang="en-US" dirty="0"/>
              <a:t>ROC AUC: 0.74 (+/- 0.00) [Majority Voting]</a:t>
            </a:r>
          </a:p>
        </p:txBody>
      </p:sp>
      <p:sp>
        <p:nvSpPr>
          <p:cNvPr id="5" name="Rectangle 4"/>
          <p:cNvSpPr/>
          <p:nvPr/>
        </p:nvSpPr>
        <p:spPr>
          <a:xfrm>
            <a:off x="685800" y="4544568"/>
            <a:ext cx="6391656" cy="1754326"/>
          </a:xfrm>
          <a:prstGeom prst="rect">
            <a:avLst/>
          </a:prstGeom>
        </p:spPr>
        <p:txBody>
          <a:bodyPr wrap="square">
            <a:spAutoFit/>
          </a:bodyPr>
          <a:lstStyle/>
          <a:p>
            <a:r>
              <a:rPr lang="en-US" dirty="0" smtClean="0">
                <a:solidFill>
                  <a:srgbClr val="00B050"/>
                </a:solidFill>
              </a:rPr>
              <a:t>Use (1) Logistic Regression, (2) </a:t>
            </a:r>
            <a:r>
              <a:rPr lang="en-US" dirty="0" err="1" smtClean="0">
                <a:solidFill>
                  <a:srgbClr val="00B050"/>
                </a:solidFill>
              </a:rPr>
              <a:t>xgboost</a:t>
            </a:r>
            <a:r>
              <a:rPr lang="en-US" dirty="0" smtClean="0">
                <a:solidFill>
                  <a:srgbClr val="00B050"/>
                </a:solidFill>
              </a:rPr>
              <a:t> (3) Random Forest </a:t>
            </a:r>
          </a:p>
          <a:p>
            <a:r>
              <a:rPr lang="en-US" dirty="0" smtClean="0">
                <a:solidFill>
                  <a:srgbClr val="00B050"/>
                </a:solidFill>
              </a:rPr>
              <a:t>10-fold </a:t>
            </a:r>
            <a:r>
              <a:rPr lang="en-US" dirty="0">
                <a:solidFill>
                  <a:srgbClr val="00B050"/>
                </a:solidFill>
              </a:rPr>
              <a:t>cross </a:t>
            </a:r>
            <a:r>
              <a:rPr lang="en-US" dirty="0" smtClean="0">
                <a:solidFill>
                  <a:srgbClr val="00B050"/>
                </a:solidFill>
              </a:rPr>
              <a:t>validation (training data):</a:t>
            </a:r>
            <a:endParaRPr lang="en-US" dirty="0">
              <a:solidFill>
                <a:srgbClr val="00B050"/>
              </a:solidFill>
            </a:endParaRPr>
          </a:p>
          <a:p>
            <a:r>
              <a:rPr lang="en-US" dirty="0">
                <a:solidFill>
                  <a:srgbClr val="00B050"/>
                </a:solidFill>
              </a:rPr>
              <a:t>ROC AUC: 0.73 (+/- 0.00) [Logistic </a:t>
            </a:r>
            <a:r>
              <a:rPr lang="en-US" dirty="0" smtClean="0">
                <a:solidFill>
                  <a:srgbClr val="00B050"/>
                </a:solidFill>
              </a:rPr>
              <a:t>Regression</a:t>
            </a:r>
            <a:r>
              <a:rPr lang="en-US" dirty="0">
                <a:solidFill>
                  <a:srgbClr val="00B050"/>
                </a:solidFill>
              </a:rPr>
              <a:t>]</a:t>
            </a:r>
          </a:p>
          <a:p>
            <a:r>
              <a:rPr lang="en-US" dirty="0" smtClean="0">
                <a:solidFill>
                  <a:srgbClr val="00B050"/>
                </a:solidFill>
              </a:rPr>
              <a:t>ROC </a:t>
            </a:r>
            <a:r>
              <a:rPr lang="en-US" dirty="0">
                <a:solidFill>
                  <a:srgbClr val="00B050"/>
                </a:solidFill>
              </a:rPr>
              <a:t>AUC: 0.82 (+/- 0.00) [</a:t>
            </a:r>
            <a:r>
              <a:rPr lang="en-US" dirty="0" err="1">
                <a:solidFill>
                  <a:srgbClr val="00B050"/>
                </a:solidFill>
              </a:rPr>
              <a:t>Xgboost</a:t>
            </a:r>
            <a:r>
              <a:rPr lang="en-US" dirty="0">
                <a:solidFill>
                  <a:srgbClr val="00B050"/>
                </a:solidFill>
              </a:rPr>
              <a:t>] </a:t>
            </a:r>
            <a:endParaRPr lang="en-US" dirty="0" smtClean="0">
              <a:solidFill>
                <a:srgbClr val="00B050"/>
              </a:solidFill>
            </a:endParaRPr>
          </a:p>
          <a:p>
            <a:r>
              <a:rPr lang="en-US" dirty="0" smtClean="0">
                <a:solidFill>
                  <a:srgbClr val="00B050"/>
                </a:solidFill>
              </a:rPr>
              <a:t>ROC </a:t>
            </a:r>
            <a:r>
              <a:rPr lang="en-US" dirty="0">
                <a:solidFill>
                  <a:srgbClr val="00B050"/>
                </a:solidFill>
              </a:rPr>
              <a:t>AUC: 0.81 (+/- 0.00) [Random Forest</a:t>
            </a:r>
            <a:r>
              <a:rPr lang="en-US" dirty="0" smtClean="0">
                <a:solidFill>
                  <a:srgbClr val="00B050"/>
                </a:solidFill>
              </a:rPr>
              <a:t>]</a:t>
            </a:r>
          </a:p>
          <a:p>
            <a:r>
              <a:rPr lang="en-US" dirty="0">
                <a:solidFill>
                  <a:srgbClr val="00B050"/>
                </a:solidFill>
              </a:rPr>
              <a:t>ROC AUC: 0.81 (+/- 0.00) [Majority Voting]</a:t>
            </a:r>
          </a:p>
        </p:txBody>
      </p:sp>
      <p:sp>
        <p:nvSpPr>
          <p:cNvPr id="6" name="Title 5"/>
          <p:cNvSpPr>
            <a:spLocks noGrp="1"/>
          </p:cNvSpPr>
          <p:nvPr>
            <p:ph type="title"/>
          </p:nvPr>
        </p:nvSpPr>
        <p:spPr/>
        <p:txBody>
          <a:bodyPr>
            <a:normAutofit fontScale="90000"/>
          </a:bodyPr>
          <a:lstStyle/>
          <a:p>
            <a:r>
              <a:rPr lang="en-US" dirty="0"/>
              <a:t>Ensemble </a:t>
            </a:r>
            <a:r>
              <a:rPr lang="en-US" dirty="0" smtClean="0"/>
              <a:t>Learning</a:t>
            </a:r>
            <a:br>
              <a:rPr lang="en-US" dirty="0" smtClean="0"/>
            </a:br>
            <a:endParaRPr lang="en-US" sz="3100" dirty="0"/>
          </a:p>
        </p:txBody>
      </p:sp>
      <p:sp>
        <p:nvSpPr>
          <p:cNvPr id="8" name="Rectangle 7"/>
          <p:cNvSpPr/>
          <p:nvPr/>
        </p:nvSpPr>
        <p:spPr>
          <a:xfrm>
            <a:off x="609600" y="1295400"/>
            <a:ext cx="8305800" cy="1200329"/>
          </a:xfrm>
          <a:prstGeom prst="rect">
            <a:avLst/>
          </a:prstGeom>
        </p:spPr>
        <p:txBody>
          <a:bodyPr wrap="square">
            <a:spAutoFit/>
          </a:bodyPr>
          <a:lstStyle/>
          <a:p>
            <a:pPr marL="342900" indent="-342900">
              <a:buFont typeface="Arial" panose="020B0604020202020204" pitchFamily="34" charset="0"/>
              <a:buChar char="•"/>
            </a:pPr>
            <a:r>
              <a:rPr lang="en-US" sz="2400" i="1" dirty="0">
                <a:solidFill>
                  <a:srgbClr val="0070C0"/>
                </a:solidFill>
              </a:rPr>
              <a:t>Combining Different </a:t>
            </a:r>
            <a:r>
              <a:rPr lang="en-US" sz="2400" i="1" dirty="0" smtClean="0">
                <a:solidFill>
                  <a:srgbClr val="0070C0"/>
                </a:solidFill>
              </a:rPr>
              <a:t>Models</a:t>
            </a:r>
          </a:p>
          <a:p>
            <a:pPr marL="342900" indent="-342900">
              <a:buFont typeface="Arial" panose="020B0604020202020204" pitchFamily="34" charset="0"/>
              <a:buChar char="•"/>
            </a:pPr>
            <a:r>
              <a:rPr lang="en-US" sz="2400" i="1" dirty="0" smtClean="0">
                <a:solidFill>
                  <a:srgbClr val="0070C0"/>
                </a:solidFill>
              </a:rPr>
              <a:t>Use </a:t>
            </a:r>
            <a:r>
              <a:rPr lang="en-US" sz="2400" i="1" dirty="0">
                <a:solidFill>
                  <a:srgbClr val="0070C0"/>
                </a:solidFill>
              </a:rPr>
              <a:t>majority voting to predict  the class label based on majority of </a:t>
            </a:r>
            <a:r>
              <a:rPr lang="en-US" sz="2400" i="1" dirty="0" smtClean="0">
                <a:solidFill>
                  <a:srgbClr val="0070C0"/>
                </a:solidFill>
              </a:rPr>
              <a:t>classifiers</a:t>
            </a:r>
          </a:p>
        </p:txBody>
      </p:sp>
    </p:spTree>
    <p:extLst>
      <p:ext uri="{BB962C8B-B14F-4D97-AF65-F5344CB8AC3E}">
        <p14:creationId xmlns:p14="http://schemas.microsoft.com/office/powerpoint/2010/main" val="173785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7696200" cy="5262697"/>
          </a:xfrm>
          <a:prstGeom prst="rect">
            <a:avLst/>
          </a:prstGeom>
        </p:spPr>
      </p:pic>
      <p:sp>
        <p:nvSpPr>
          <p:cNvPr id="3" name="Title 2"/>
          <p:cNvSpPr>
            <a:spLocks noGrp="1"/>
          </p:cNvSpPr>
          <p:nvPr>
            <p:ph type="title"/>
          </p:nvPr>
        </p:nvSpPr>
        <p:spPr/>
        <p:txBody>
          <a:bodyPr/>
          <a:lstStyle/>
          <a:p>
            <a:r>
              <a:rPr lang="en-US" dirty="0" smtClean="0"/>
              <a:t>ROC curve</a:t>
            </a:r>
            <a:endParaRPr lang="en-US" dirty="0"/>
          </a:p>
        </p:txBody>
      </p:sp>
    </p:spTree>
    <p:extLst>
      <p:ext uri="{BB962C8B-B14F-4D97-AF65-F5344CB8AC3E}">
        <p14:creationId xmlns:p14="http://schemas.microsoft.com/office/powerpoint/2010/main" val="2334329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for predictive modeling</a:t>
            </a:r>
            <a:endParaRPr lang="en-US" dirty="0"/>
          </a:p>
        </p:txBody>
      </p:sp>
      <p:sp>
        <p:nvSpPr>
          <p:cNvPr id="3" name="Content Placeholder 2"/>
          <p:cNvSpPr>
            <a:spLocks noGrp="1"/>
          </p:cNvSpPr>
          <p:nvPr>
            <p:ph idx="1"/>
          </p:nvPr>
        </p:nvSpPr>
        <p:spPr/>
        <p:txBody>
          <a:bodyPr/>
          <a:lstStyle/>
          <a:p>
            <a:r>
              <a:rPr lang="en-US" dirty="0" smtClean="0"/>
              <a:t>First joint day, age, and seniority being the most important features.</a:t>
            </a:r>
          </a:p>
          <a:p>
            <a:r>
              <a:rPr lang="en-US" dirty="0" err="1" smtClean="0"/>
              <a:t>Xgboost</a:t>
            </a:r>
            <a:r>
              <a:rPr lang="en-US" dirty="0" smtClean="0"/>
              <a:t> has the highest AUC score 0.82</a:t>
            </a:r>
          </a:p>
          <a:p>
            <a:r>
              <a:rPr lang="en-US" dirty="0" smtClean="0"/>
              <a:t>Next is random forest model, AUC score 0.81</a:t>
            </a:r>
          </a:p>
          <a:p>
            <a:pPr lvl="1"/>
            <a:r>
              <a:rPr lang="en-US" dirty="0" smtClean="0"/>
              <a:t>Tree-base algorithm </a:t>
            </a:r>
          </a:p>
          <a:p>
            <a:r>
              <a:rPr lang="en-US" dirty="0" smtClean="0"/>
              <a:t>AUC value is insensitive to cross validation </a:t>
            </a:r>
          </a:p>
          <a:p>
            <a:pPr lvl="1"/>
            <a:r>
              <a:rPr lang="en-US" dirty="0"/>
              <a:t>Cross </a:t>
            </a:r>
            <a:r>
              <a:rPr lang="en-US" dirty="0" smtClean="0"/>
              <a:t>validation = 3,  AUC ~ </a:t>
            </a:r>
            <a:r>
              <a:rPr lang="en-US" dirty="0"/>
              <a:t>0.82</a:t>
            </a:r>
          </a:p>
          <a:p>
            <a:pPr lvl="1"/>
            <a:r>
              <a:rPr lang="en-US" dirty="0" smtClean="0"/>
              <a:t>Cross validation =10,  AUC ~ 0.82</a:t>
            </a:r>
            <a:endParaRPr lang="en-US" dirty="0"/>
          </a:p>
          <a:p>
            <a:r>
              <a:rPr lang="en-US" dirty="0" smtClean="0"/>
              <a:t>Majority voting follows the best model </a:t>
            </a:r>
            <a:endParaRPr lang="en-US" dirty="0"/>
          </a:p>
        </p:txBody>
      </p:sp>
    </p:spTree>
    <p:extLst>
      <p:ext uri="{BB962C8B-B14F-4D97-AF65-F5344CB8AC3E}">
        <p14:creationId xmlns:p14="http://schemas.microsoft.com/office/powerpoint/2010/main" val="2099058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Two peaks at 2015-06-28 and </a:t>
            </a:r>
            <a:r>
              <a:rPr lang="en-US" dirty="0" smtClean="0"/>
              <a:t>2015-12-28</a:t>
            </a:r>
            <a:r>
              <a:rPr lang="en-US" dirty="0"/>
              <a:t> </a:t>
            </a:r>
            <a:r>
              <a:rPr lang="en-US" dirty="0" smtClean="0"/>
              <a:t>for new current accounts</a:t>
            </a:r>
          </a:p>
          <a:p>
            <a:r>
              <a:rPr lang="en-US" dirty="0" smtClean="0"/>
              <a:t>A </a:t>
            </a:r>
            <a:r>
              <a:rPr lang="en-US" dirty="0"/>
              <a:t>remarkable peak at 2015-06-28 for the new </a:t>
            </a:r>
            <a:r>
              <a:rPr lang="en-US" dirty="0" smtClean="0"/>
              <a:t>tax accounts (June</a:t>
            </a:r>
            <a:r>
              <a:rPr lang="en-US" dirty="0"/>
              <a:t> </a:t>
            </a:r>
            <a:r>
              <a:rPr lang="en-US" dirty="0" smtClean="0"/>
              <a:t>marks the end </a:t>
            </a:r>
            <a:r>
              <a:rPr lang="en-US" dirty="0"/>
              <a:t>of the tax </a:t>
            </a:r>
            <a:r>
              <a:rPr lang="en-US" dirty="0" smtClean="0"/>
              <a:t>year for Spain)</a:t>
            </a:r>
          </a:p>
          <a:p>
            <a:r>
              <a:rPr lang="en-US" dirty="0"/>
              <a:t>There is a increasing trend of new accounts for e-account and a decreasing trend for </a:t>
            </a:r>
            <a:r>
              <a:rPr lang="en-US" dirty="0" smtClean="0"/>
              <a:t>deposits.</a:t>
            </a:r>
          </a:p>
          <a:p>
            <a:r>
              <a:rPr lang="en-US" dirty="0" smtClean="0"/>
              <a:t>Feature against product plots show differences </a:t>
            </a:r>
            <a:r>
              <a:rPr lang="en-US" dirty="0"/>
              <a:t>between </a:t>
            </a:r>
            <a:r>
              <a:rPr lang="en-US" dirty="0" smtClean="0"/>
              <a:t>0 (</a:t>
            </a:r>
            <a:r>
              <a:rPr lang="en-US" dirty="0"/>
              <a:t>without accounts) and </a:t>
            </a:r>
            <a:r>
              <a:rPr lang="en-US" dirty="0" smtClean="0"/>
              <a:t>1 (</a:t>
            </a:r>
            <a:r>
              <a:rPr lang="en-US" dirty="0"/>
              <a:t>with accounts</a:t>
            </a:r>
            <a:r>
              <a:rPr lang="en-US" dirty="0" smtClean="0"/>
              <a:t>). Data has predicting power.</a:t>
            </a:r>
            <a:endParaRPr lang="en-US" dirty="0"/>
          </a:p>
          <a:p>
            <a:r>
              <a:rPr lang="en-US" dirty="0" smtClean="0"/>
              <a:t>Tree-based algorithm outperform other models</a:t>
            </a:r>
          </a:p>
          <a:p>
            <a:pPr lvl="1"/>
            <a:r>
              <a:rPr lang="en-US" dirty="0" err="1" smtClean="0"/>
              <a:t>Xgboost</a:t>
            </a:r>
            <a:r>
              <a:rPr lang="en-US" dirty="0" smtClean="0"/>
              <a:t>, random forest have the highest score</a:t>
            </a:r>
          </a:p>
          <a:p>
            <a:r>
              <a:rPr lang="en-US" dirty="0"/>
              <a:t>Majority voting follows the best model </a:t>
            </a:r>
          </a:p>
          <a:p>
            <a:pPr marL="0" indent="0">
              <a:buNone/>
            </a:pPr>
            <a:r>
              <a:rPr lang="en-US" dirty="0"/>
              <a:t/>
            </a:r>
            <a:br>
              <a:rPr lang="en-US" dirty="0"/>
            </a:br>
            <a:endParaRPr lang="en-US" dirty="0"/>
          </a:p>
        </p:txBody>
      </p:sp>
    </p:spTree>
    <p:extLst>
      <p:ext uri="{BB962C8B-B14F-4D97-AF65-F5344CB8AC3E}">
        <p14:creationId xmlns:p14="http://schemas.microsoft.com/office/powerpoint/2010/main" val="1222846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results</a:t>
            </a:r>
            <a:endParaRPr lang="en-US" dirty="0"/>
          </a:p>
        </p:txBody>
      </p:sp>
      <p:sp>
        <p:nvSpPr>
          <p:cNvPr id="3" name="Content Placeholder 2"/>
          <p:cNvSpPr>
            <a:spLocks noGrp="1"/>
          </p:cNvSpPr>
          <p:nvPr>
            <p:ph idx="1"/>
          </p:nvPr>
        </p:nvSpPr>
        <p:spPr/>
        <p:txBody>
          <a:bodyPr/>
          <a:lstStyle/>
          <a:p>
            <a:endParaRPr lang="en-US" dirty="0" smtClean="0"/>
          </a:p>
          <a:p>
            <a:r>
              <a:rPr lang="en-US" dirty="0" smtClean="0"/>
              <a:t>Find potential customers </a:t>
            </a:r>
          </a:p>
          <a:p>
            <a:r>
              <a:rPr lang="en-US" dirty="0" smtClean="0"/>
              <a:t>Customers who own current accounts may be more interested in other types of accounts, so bank can provide recommendation to those customers  </a:t>
            </a:r>
          </a:p>
          <a:p>
            <a:r>
              <a:rPr lang="en-US" dirty="0" smtClean="0"/>
              <a:t>For non-customers (who do not own current accounts), send advertisements to them </a:t>
            </a:r>
          </a:p>
          <a:p>
            <a:r>
              <a:rPr lang="en-US" dirty="0" smtClean="0"/>
              <a:t>Broadcast tax accounts when time is close the end of tax year</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685800"/>
            <a:ext cx="2133600" cy="169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364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improvement </a:t>
            </a:r>
            <a:endParaRPr lang="en-US" dirty="0"/>
          </a:p>
        </p:txBody>
      </p:sp>
      <p:sp>
        <p:nvSpPr>
          <p:cNvPr id="3" name="Content Placeholder 2"/>
          <p:cNvSpPr>
            <a:spLocks noGrp="1"/>
          </p:cNvSpPr>
          <p:nvPr>
            <p:ph idx="1"/>
          </p:nvPr>
        </p:nvSpPr>
        <p:spPr/>
        <p:txBody>
          <a:bodyPr/>
          <a:lstStyle/>
          <a:p>
            <a:r>
              <a:rPr lang="en-US" dirty="0" smtClean="0"/>
              <a:t>Analyze more on data</a:t>
            </a:r>
          </a:p>
          <a:p>
            <a:r>
              <a:rPr lang="en-US" dirty="0" smtClean="0"/>
              <a:t>Feature engineering </a:t>
            </a:r>
          </a:p>
          <a:p>
            <a:r>
              <a:rPr lang="en-US" dirty="0" err="1" smtClean="0"/>
              <a:t>Hyperparameter</a:t>
            </a:r>
            <a:r>
              <a:rPr lang="en-US" dirty="0" smtClean="0"/>
              <a:t> tuning for </a:t>
            </a:r>
            <a:r>
              <a:rPr lang="en-US" dirty="0" err="1" smtClean="0"/>
              <a:t>xgboost</a:t>
            </a:r>
            <a:r>
              <a:rPr lang="en-US" dirty="0" smtClean="0"/>
              <a:t> model</a:t>
            </a:r>
          </a:p>
          <a:p>
            <a:r>
              <a:rPr lang="en-US" dirty="0" smtClean="0"/>
              <a:t>Try different periods of training data</a:t>
            </a:r>
          </a:p>
          <a:p>
            <a:r>
              <a:rPr lang="en-US" dirty="0" smtClean="0"/>
              <a:t>Recommendation engine</a:t>
            </a:r>
          </a:p>
          <a:p>
            <a:r>
              <a:rPr lang="en-US" dirty="0" smtClean="0"/>
              <a:t>Predicting more products</a:t>
            </a:r>
          </a:p>
          <a:p>
            <a:r>
              <a:rPr lang="en-US" dirty="0"/>
              <a:t>Try </a:t>
            </a:r>
            <a:r>
              <a:rPr lang="en-US" dirty="0" smtClean="0"/>
              <a:t>different algorithms</a:t>
            </a:r>
          </a:p>
          <a:p>
            <a:r>
              <a:rPr lang="en-US" dirty="0"/>
              <a:t>Try </a:t>
            </a:r>
            <a:r>
              <a:rPr lang="en-US" dirty="0" smtClean="0"/>
              <a:t>penalized models</a:t>
            </a:r>
            <a:endParaRPr lang="en-US" dirty="0"/>
          </a:p>
          <a:p>
            <a:endParaRPr lang="en-US" dirty="0"/>
          </a:p>
        </p:txBody>
      </p:sp>
      <p:grpSp>
        <p:nvGrpSpPr>
          <p:cNvPr id="6" name="Group 5"/>
          <p:cNvGrpSpPr/>
          <p:nvPr/>
        </p:nvGrpSpPr>
        <p:grpSpPr>
          <a:xfrm>
            <a:off x="5004032" y="3962400"/>
            <a:ext cx="4139968" cy="2100262"/>
            <a:chOff x="5004032" y="3962400"/>
            <a:chExt cx="4139968" cy="2100262"/>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32" y="4191000"/>
              <a:ext cx="4139968" cy="187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43800" y="3962400"/>
              <a:ext cx="16002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2591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909060"/>
            <a:ext cx="3048000" cy="2034540"/>
          </a:xfrm>
          <a:prstGeom prst="rect">
            <a:avLst/>
          </a:prstGeom>
        </p:spPr>
      </p:pic>
      <p:sp>
        <p:nvSpPr>
          <p:cNvPr id="3" name="Subtitle 2"/>
          <p:cNvSpPr>
            <a:spLocks noGrp="1"/>
          </p:cNvSpPr>
          <p:nvPr>
            <p:ph type="subTitle" idx="1"/>
          </p:nvPr>
        </p:nvSpPr>
        <p:spPr/>
        <p:txBody>
          <a:bodyPr>
            <a:noAutofit/>
          </a:bodyPr>
          <a:lstStyle/>
          <a:p>
            <a:r>
              <a:rPr lang="en-US" dirty="0" err="1"/>
              <a:t>Ikechukwu</a:t>
            </a:r>
            <a:r>
              <a:rPr lang="en-US" dirty="0"/>
              <a:t> </a:t>
            </a:r>
            <a:r>
              <a:rPr lang="en-US" dirty="0" smtClean="0"/>
              <a:t>Okonkwo</a:t>
            </a:r>
          </a:p>
          <a:p>
            <a:r>
              <a:rPr lang="en-US" dirty="0" err="1"/>
              <a:t>XGBoost</a:t>
            </a:r>
            <a:r>
              <a:rPr lang="en-US" dirty="0"/>
              <a:t> developers and contributors</a:t>
            </a:r>
            <a:endParaRPr lang="en-US" dirty="0" smtClean="0"/>
          </a:p>
          <a:p>
            <a:r>
              <a:rPr lang="en-US" dirty="0" err="1" smtClean="0"/>
              <a:t>scikit</a:t>
            </a:r>
            <a:r>
              <a:rPr lang="en-US" dirty="0" smtClean="0"/>
              <a:t>-learn developers</a:t>
            </a:r>
          </a:p>
          <a:p>
            <a:r>
              <a:rPr lang="en-US" dirty="0" smtClean="0"/>
              <a:t>Anaconda</a:t>
            </a:r>
          </a:p>
          <a:p>
            <a:r>
              <a:rPr lang="en-US" dirty="0" smtClean="0"/>
              <a:t>Springboard</a:t>
            </a:r>
            <a:endParaRPr lang="en-US" dirty="0"/>
          </a:p>
        </p:txBody>
      </p:sp>
    </p:spTree>
    <p:extLst>
      <p:ext uri="{BB962C8B-B14F-4D97-AF65-F5344CB8AC3E}">
        <p14:creationId xmlns:p14="http://schemas.microsoft.com/office/powerpoint/2010/main" val="4261785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24 products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1638"/>
            <a:ext cx="6830946" cy="46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855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43600" y="1219200"/>
            <a:ext cx="3124200" cy="1616964"/>
            <a:chOff x="4495800" y="4436364"/>
            <a:chExt cx="3362325" cy="190500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436364"/>
              <a:ext cx="33623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800600" y="5943600"/>
              <a:ext cx="2743200" cy="397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7"/>
          <p:cNvSpPr>
            <a:spLocks noGrp="1"/>
          </p:cNvSpPr>
          <p:nvPr>
            <p:ph type="title"/>
          </p:nvPr>
        </p:nvSpPr>
        <p:spPr>
          <a:xfrm>
            <a:off x="457200" y="609600"/>
            <a:ext cx="8229600" cy="990600"/>
          </a:xfrm>
        </p:spPr>
        <p:txBody>
          <a:bodyPr>
            <a:noAutofit/>
          </a:bodyPr>
          <a:lstStyle/>
          <a:p>
            <a:r>
              <a:rPr lang="en-US" dirty="0" smtClean="0"/>
              <a:t>Goal of project: prediction of current account holder</a:t>
            </a:r>
          </a:p>
        </p:txBody>
      </p:sp>
      <p:sp>
        <p:nvSpPr>
          <p:cNvPr id="2" name="Content Placeholder 1"/>
          <p:cNvSpPr>
            <a:spLocks noGrp="1"/>
          </p:cNvSpPr>
          <p:nvPr>
            <p:ph idx="1"/>
          </p:nvPr>
        </p:nvSpPr>
        <p:spPr/>
        <p:txBody>
          <a:bodyPr>
            <a:normAutofit lnSpcReduction="10000"/>
          </a:bodyPr>
          <a:lstStyle/>
          <a:p>
            <a:endParaRPr lang="en-US" dirty="0" smtClean="0"/>
          </a:p>
          <a:p>
            <a:endParaRPr lang="en-US" dirty="0" smtClean="0"/>
          </a:p>
          <a:p>
            <a:r>
              <a:rPr lang="en-US" dirty="0" smtClean="0"/>
              <a:t>The </a:t>
            </a:r>
            <a:r>
              <a:rPr lang="en-US" dirty="0" err="1" smtClean="0"/>
              <a:t>kaggle</a:t>
            </a:r>
            <a:r>
              <a:rPr lang="en-US" dirty="0" smtClean="0"/>
              <a:t> challenge: to predict </a:t>
            </a:r>
            <a:r>
              <a:rPr lang="en-US" dirty="0"/>
              <a:t>what products Santander’ customers will purchase in the next month based on past </a:t>
            </a:r>
            <a:r>
              <a:rPr lang="en-US" dirty="0" smtClean="0"/>
              <a:t>data</a:t>
            </a:r>
          </a:p>
          <a:p>
            <a:r>
              <a:rPr lang="en-US" dirty="0" smtClean="0"/>
              <a:t>23 out of 24 products are highly imbalanced datasets</a:t>
            </a:r>
          </a:p>
          <a:p>
            <a:r>
              <a:rPr lang="en-US" dirty="0" smtClean="0"/>
              <a:t>To simplify the modeling problem, we built the prediction model on one product </a:t>
            </a:r>
          </a:p>
          <a:p>
            <a:r>
              <a:rPr lang="en-US" dirty="0" smtClean="0"/>
              <a:t>Select the product “current account” which has </a:t>
            </a:r>
            <a:r>
              <a:rPr lang="en-US" dirty="0"/>
              <a:t>the most </a:t>
            </a:r>
            <a:r>
              <a:rPr lang="en-US" dirty="0" smtClean="0"/>
              <a:t>coverage</a:t>
            </a:r>
          </a:p>
          <a:p>
            <a:r>
              <a:rPr lang="en-US" dirty="0" smtClean="0"/>
              <a:t>Make </a:t>
            </a:r>
            <a:r>
              <a:rPr lang="en-US" dirty="0"/>
              <a:t>prediction on if a customer hold the account with bank or </a:t>
            </a:r>
            <a:r>
              <a:rPr lang="en-US" dirty="0" smtClean="0"/>
              <a:t>not based on customer’s info</a:t>
            </a:r>
            <a:endParaRPr lang="en-US" dirty="0"/>
          </a:p>
          <a:p>
            <a:endParaRPr lang="en-US" dirty="0"/>
          </a:p>
        </p:txBody>
      </p:sp>
    </p:spTree>
    <p:extLst>
      <p:ext uri="{BB962C8B-B14F-4D97-AF65-F5344CB8AC3E}">
        <p14:creationId xmlns:p14="http://schemas.microsoft.com/office/powerpoint/2010/main" val="420847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exploratory analyses</a:t>
            </a:r>
            <a:endParaRPr lang="en-US" dirty="0"/>
          </a:p>
        </p:txBody>
      </p:sp>
      <p:sp>
        <p:nvSpPr>
          <p:cNvPr id="4" name="Content Placeholder 3"/>
          <p:cNvSpPr>
            <a:spLocks noGrp="1"/>
          </p:cNvSpPr>
          <p:nvPr>
            <p:ph sz="half" idx="1"/>
          </p:nvPr>
        </p:nvSpPr>
        <p:spPr>
          <a:xfrm>
            <a:off x="457200" y="1600200"/>
            <a:ext cx="8001000" cy="4525963"/>
          </a:xfrm>
        </p:spPr>
        <p:txBody>
          <a:bodyPr>
            <a:normAutofit fontScale="92500"/>
          </a:bodyPr>
          <a:lstStyle/>
          <a:p>
            <a:r>
              <a:rPr lang="en-US" dirty="0"/>
              <a:t>The downloaded training data has </a:t>
            </a:r>
            <a:r>
              <a:rPr lang="en-US" dirty="0" smtClean="0"/>
              <a:t>13,647,309 rows. We reduced </a:t>
            </a:r>
            <a:r>
              <a:rPr lang="en-US" dirty="0"/>
              <a:t>the input data to 20% of the original training data by randomly sampling the raw </a:t>
            </a:r>
            <a:r>
              <a:rPr lang="en-US" dirty="0" smtClean="0"/>
              <a:t>data.</a:t>
            </a:r>
          </a:p>
          <a:p>
            <a:r>
              <a:rPr lang="en-US" dirty="0"/>
              <a:t>Original dataset has Spanish header, I changed the Spanish header to English header so we know fields better.</a:t>
            </a:r>
          </a:p>
          <a:p>
            <a:r>
              <a:rPr lang="en-US" dirty="0" smtClean="0"/>
              <a:t>Found there are NAN and missing values.</a:t>
            </a:r>
          </a:p>
          <a:p>
            <a:r>
              <a:rPr lang="en-US" dirty="0" smtClean="0"/>
              <a:t>Age and seniority have non-numeric values. So we forced non-numeric values to be </a:t>
            </a:r>
            <a:r>
              <a:rPr lang="en-US" dirty="0" err="1" smtClean="0"/>
              <a:t>NaN</a:t>
            </a:r>
            <a:r>
              <a:rPr lang="en-US" dirty="0" smtClean="0"/>
              <a:t> and removed them.</a:t>
            </a:r>
          </a:p>
          <a:p>
            <a:endParaRPr lang="en-US" dirty="0"/>
          </a:p>
        </p:txBody>
      </p:sp>
    </p:spTree>
    <p:extLst>
      <p:ext uri="{BB962C8B-B14F-4D97-AF65-F5344CB8AC3E}">
        <p14:creationId xmlns:p14="http://schemas.microsoft.com/office/powerpoint/2010/main" val="56360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Description of data fields</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65580578"/>
              </p:ext>
            </p:extLst>
          </p:nvPr>
        </p:nvGraphicFramePr>
        <p:xfrm>
          <a:off x="304800" y="1076946"/>
          <a:ext cx="8686800" cy="5704854"/>
        </p:xfrm>
        <a:graphic>
          <a:graphicData uri="http://schemas.openxmlformats.org/drawingml/2006/table">
            <a:tbl>
              <a:tblPr/>
              <a:tblGrid>
                <a:gridCol w="1269793"/>
                <a:gridCol w="7417007"/>
              </a:tblGrid>
              <a:tr h="212740">
                <a:tc>
                  <a:txBody>
                    <a:bodyPr/>
                    <a:lstStyle/>
                    <a:p>
                      <a:pPr algn="l" fontAlgn="b"/>
                      <a:r>
                        <a:rPr lang="en-US" sz="1300" b="0" i="0" u="none" strike="noStrike" baseline="0" dirty="0">
                          <a:solidFill>
                            <a:srgbClr val="000000"/>
                          </a:solidFill>
                          <a:effectLst/>
                          <a:latin typeface="Calibri"/>
                        </a:rPr>
                        <a:t>Column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Description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dirty="0" err="1">
                          <a:solidFill>
                            <a:srgbClr val="000000"/>
                          </a:solidFill>
                          <a:effectLst/>
                          <a:latin typeface="Calibri"/>
                        </a:rPr>
                        <a:t>employee_index</a:t>
                      </a:r>
                      <a:endParaRPr lang="en-US" sz="1300" b="0" i="0" u="none" strike="noStrike" baseline="0" dirty="0">
                        <a:solidFill>
                          <a:srgbClr val="000000"/>
                        </a:solidFill>
                        <a:effectLst/>
                        <a:latin typeface="Calibri"/>
                      </a:endParaRP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A active, B ex employed, F filial, N not employee, P </a:t>
                      </a:r>
                      <a:r>
                        <a:rPr lang="en-US" sz="1300" b="0" i="0" u="none" strike="noStrike" baseline="0" dirty="0" err="1">
                          <a:solidFill>
                            <a:srgbClr val="000000"/>
                          </a:solidFill>
                          <a:effectLst/>
                          <a:latin typeface="Calibri"/>
                        </a:rPr>
                        <a:t>pasive</a:t>
                      </a:r>
                      <a:endParaRPr lang="en-US" sz="1300" b="0" i="0" u="none" strike="noStrike" baseline="0" dirty="0">
                        <a:solidFill>
                          <a:srgbClr val="000000"/>
                        </a:solidFill>
                        <a:effectLst/>
                        <a:latin typeface="Calibri"/>
                      </a:endParaRP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country_residence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Customer's Country residence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Customer's sex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age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Age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first_join_date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The date in which the customer became as the first holder of a contract in the bank</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new_customer_index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New customer Index. 1 if the customer registered in the last 6 months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seniority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seniority (in months)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primary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1 (First/Primary), 99 (Primary customer during the month but not at the end of the month)</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customer_type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type at the beginning of the month ,1 (First/Primary customer), 2 (co-owner ),P (Potential),3 (former primary), 4(former co-owner)</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customer_relation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relation type at the beginning of the month, A (active), I (inactive), P (former customer),R (Potential)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residence_idx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Residence index (S (Yes) or N (No) if the residence country is the same than the bank country)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foreigner_idx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Foreigner index (S (Yes) or N (No) if the customer's birth country is different than the bank country)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channel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Channel used by the customer to join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deceased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Deceased index. N/S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Address type. 1, primary 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province_code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Province code (customer's 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province_name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Province name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activity_idx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Activity index (1, active customer; 0, inactive customer)</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gross_income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Gross income of the household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segment</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segmentation: 01 - VIP, 02 - Individuals 03 - college graduated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7321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990600"/>
          </a:xfrm>
        </p:spPr>
        <p:txBody>
          <a:bodyPr/>
          <a:lstStyle/>
          <a:p>
            <a:r>
              <a:rPr lang="en-US" dirty="0" smtClean="0"/>
              <a:t>Raw data</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09303118"/>
              </p:ext>
            </p:extLst>
          </p:nvPr>
        </p:nvGraphicFramePr>
        <p:xfrm>
          <a:off x="533400" y="1143001"/>
          <a:ext cx="8001000" cy="5486394"/>
        </p:xfrm>
        <a:graphic>
          <a:graphicData uri="http://schemas.openxmlformats.org/drawingml/2006/table">
            <a:tbl>
              <a:tblPr>
                <a:tableStyleId>{5C22544A-7EE6-4342-B048-85BDC9FD1C3A}</a:tableStyleId>
              </a:tblPr>
              <a:tblGrid>
                <a:gridCol w="1891146"/>
                <a:gridCol w="6109854"/>
              </a:tblGrid>
              <a:tr h="231058">
                <a:tc>
                  <a:txBody>
                    <a:bodyPr/>
                    <a:lstStyle/>
                    <a:p>
                      <a:pPr algn="l" fontAlgn="b"/>
                      <a:r>
                        <a:rPr lang="en-US" sz="1400" b="1" u="none" strike="noStrike" dirty="0" err="1">
                          <a:effectLst/>
                        </a:rPr>
                        <a:t>employee_index</a:t>
                      </a:r>
                      <a:endParaRPr lang="en-US" sz="1400" b="1" i="0" u="none" strike="noStrike" dirty="0">
                        <a:solidFill>
                          <a:srgbClr val="000000"/>
                        </a:solidFill>
                        <a:effectLst/>
                        <a:latin typeface="Calibri"/>
                      </a:endParaRPr>
                    </a:p>
                  </a:txBody>
                  <a:tcPr marL="5059" marR="5059" marT="5059" marB="0" anchor="b"/>
                </a:tc>
                <a:tc>
                  <a:txBody>
                    <a:bodyPr/>
                    <a:lstStyle/>
                    <a:p>
                      <a:pPr algn="l" fontAlgn="b"/>
                      <a:r>
                        <a:rPr lang="pt-BR" sz="1400" u="none" strike="noStrike" dirty="0">
                          <a:effectLst/>
                        </a:rPr>
                        <a:t>N, A, S, F, B</a:t>
                      </a:r>
                      <a:endParaRPr lang="pt-BR" sz="1400" b="0" i="0" u="none" strike="noStrike" dirty="0">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country_residence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ES, BO, AR, IN, RO, PY, US,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sex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H, V,</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age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68, 42, 44, 49, 32, 36, 41, 45, 31, 34, 37, 40, 57, 51, 66, 35, 38, 95, 43, 29, 47, 33, 52, 39,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first_join_date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2006-11-17, 2006-11-18, 2006-11-19, 2006-11-15, ..., etc]</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new_customer_index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0, 1</a:t>
                      </a:r>
                      <a:endParaRPr lang="en-US" sz="1400" b="0" i="0" u="none" strike="noStrike">
                        <a:solidFill>
                          <a:srgbClr val="000000"/>
                        </a:solidFill>
                        <a:effectLst/>
                        <a:latin typeface="Calibri"/>
                      </a:endParaRPr>
                    </a:p>
                  </a:txBody>
                  <a:tcPr marL="5059" marR="5059" marT="5059" marB="0" anchor="b"/>
                </a:tc>
              </a:tr>
              <a:tr h="421902">
                <a:tc>
                  <a:txBody>
                    <a:bodyPr/>
                    <a:lstStyle/>
                    <a:p>
                      <a:pPr algn="l" fontAlgn="b"/>
                      <a:r>
                        <a:rPr lang="en-US" sz="1400" b="1" u="none" strike="noStrike">
                          <a:effectLst/>
                        </a:rPr>
                        <a:t>seniority</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114, 91, 73, 44, 18, 0, 55, 112, 33, 68, 94, 110, 4, 113, 19, 58,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primary</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1, 99</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customer_type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 1.0, P, 3, 3.0, 2.0, , 2, 4.0, 4</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customer_relation</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I, A, R, P,</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residence_idx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S, N</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foreigner_idx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N, S</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channel</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KAQ, KBF, KAP, KAT, KFC, KFA, KAE, KAA, KAL, KAF, KCI, KHK, 013,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deceased</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N, S</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address</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province_code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28, 26, 48, 8, 50, 41, 35, 33, 51, 25, 43, 5, 47, 15, 7, …, etc.</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province_name</a:t>
                      </a:r>
                      <a:endParaRPr lang="en-US" sz="1400" b="1" i="0" u="none" strike="noStrike">
                        <a:solidFill>
                          <a:srgbClr val="000000"/>
                        </a:solidFill>
                        <a:effectLst/>
                        <a:latin typeface="Calibri"/>
                      </a:endParaRPr>
                    </a:p>
                  </a:txBody>
                  <a:tcPr marL="5059" marR="5059" marT="5059" marB="0" anchor="b"/>
                </a:tc>
                <a:tc>
                  <a:txBody>
                    <a:bodyPr/>
                    <a:lstStyle/>
                    <a:p>
                      <a:pPr algn="l" fontAlgn="b"/>
                      <a:r>
                        <a:rPr lang="es-ES" sz="1400" u="none" strike="noStrike">
                          <a:effectLst/>
                        </a:rPr>
                        <a:t>MADRID, RIOJA, LA, BIZKAIA, BARCELONA, ZARAGOZA, SEVILLA, …,etc.</a:t>
                      </a:r>
                      <a:endParaRPr lang="es-E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activity_idx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dirty="0">
                          <a:effectLst/>
                        </a:rPr>
                        <a:t>0, 1</a:t>
                      </a:r>
                      <a:endParaRPr lang="en-US" sz="1400" b="0" i="0" u="none" strike="noStrike" dirty="0">
                        <a:solidFill>
                          <a:srgbClr val="000000"/>
                        </a:solidFill>
                        <a:effectLst/>
                        <a:latin typeface="Calibri"/>
                      </a:endParaRPr>
                    </a:p>
                  </a:txBody>
                  <a:tcPr marL="5059" marR="5059" marT="5059" marB="0" anchor="b"/>
                </a:tc>
              </a:tr>
              <a:tr h="231058">
                <a:tc>
                  <a:txBody>
                    <a:bodyPr/>
                    <a:lstStyle/>
                    <a:p>
                      <a:pPr algn="l" fontAlgn="b"/>
                      <a:r>
                        <a:rPr lang="en-US" sz="1400" b="1" u="none" strike="noStrike" dirty="0">
                          <a:effectLst/>
                        </a:rPr>
                        <a:t>segment</a:t>
                      </a:r>
                      <a:endParaRPr lang="en-US" sz="1400" b="1" i="0" u="none" strike="noStrike" dirty="0">
                        <a:solidFill>
                          <a:srgbClr val="000000"/>
                        </a:solidFill>
                        <a:effectLst/>
                        <a:latin typeface="Calibri"/>
                      </a:endParaRPr>
                    </a:p>
                  </a:txBody>
                  <a:tcPr marL="5059" marR="5059" marT="5059" marB="0" anchor="b"/>
                </a:tc>
                <a:tc>
                  <a:txBody>
                    <a:bodyPr/>
                    <a:lstStyle/>
                    <a:p>
                      <a:pPr algn="l" fontAlgn="b"/>
                      <a:r>
                        <a:rPr lang="en-US" sz="1400" u="none" strike="noStrike" dirty="0">
                          <a:effectLst/>
                        </a:rPr>
                        <a:t>02 - PARTICULARES, 01 - TOP, , 03 - UNIVERSITARIO</a:t>
                      </a:r>
                      <a:endParaRPr lang="en-US" sz="1400" b="0" i="0" u="none" strike="noStrike" dirty="0">
                        <a:solidFill>
                          <a:srgbClr val="000000"/>
                        </a:solidFill>
                        <a:effectLst/>
                        <a:latin typeface="Calibri"/>
                      </a:endParaRPr>
                    </a:p>
                  </a:txBody>
                  <a:tcPr marL="5059" marR="5059" marT="5059" marB="0" anchor="b"/>
                </a:tc>
              </a:tr>
            </a:tbl>
          </a:graphicData>
        </a:graphic>
      </p:graphicFrame>
    </p:spTree>
    <p:extLst>
      <p:ext uri="{BB962C8B-B14F-4D97-AF65-F5344CB8AC3E}">
        <p14:creationId xmlns:p14="http://schemas.microsoft.com/office/powerpoint/2010/main" val="2436878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dirty="0" smtClean="0"/>
              <a:t>Age distribution: </a:t>
            </a:r>
            <a:r>
              <a:rPr lang="en-US" dirty="0"/>
              <a:t>bimodal </a:t>
            </a:r>
            <a:br>
              <a:rPr lang="en-US" dirty="0"/>
            </a:br>
            <a:endParaRPr lang="en-US" dirty="0"/>
          </a:p>
        </p:txBody>
      </p:sp>
      <p:pic>
        <p:nvPicPr>
          <p:cNvPr id="7170" name="Picture 2" descr="C:\Users\weichun\Documents\san\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16788" cy="50307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52600" y="6096000"/>
            <a:ext cx="5791200" cy="369332"/>
          </a:xfrm>
          <a:prstGeom prst="rect">
            <a:avLst/>
          </a:prstGeom>
        </p:spPr>
        <p:txBody>
          <a:bodyPr wrap="square">
            <a:spAutoFit/>
          </a:bodyPr>
          <a:lstStyle/>
          <a:p>
            <a:r>
              <a:rPr lang="en-US" dirty="0"/>
              <a:t>Peak for age distribution is around 25 and 45</a:t>
            </a:r>
          </a:p>
        </p:txBody>
      </p:sp>
    </p:spTree>
    <p:extLst>
      <p:ext uri="{BB962C8B-B14F-4D97-AF65-F5344CB8AC3E}">
        <p14:creationId xmlns:p14="http://schemas.microsoft.com/office/powerpoint/2010/main" val="4033763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7760</TotalTime>
  <Words>1981</Words>
  <Application>Microsoft Office PowerPoint</Application>
  <PresentationFormat>On-screen Show (4:3)</PresentationFormat>
  <Paragraphs>271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Capstone Project for Springboard Data Science Intensive Program </vt:lpstr>
      <vt:lpstr>Outline</vt:lpstr>
      <vt:lpstr>Introduction </vt:lpstr>
      <vt:lpstr>24 products</vt:lpstr>
      <vt:lpstr>Goal of project: prediction of current account holder</vt:lpstr>
      <vt:lpstr>Data exploratory analyses</vt:lpstr>
      <vt:lpstr>Description of data fields </vt:lpstr>
      <vt:lpstr>Raw data</vt:lpstr>
      <vt:lpstr>Age distribution: bimodal  </vt:lpstr>
      <vt:lpstr>Total counts for current and gross income accounts</vt:lpstr>
      <vt:lpstr>Total counts for short-term and medium-term deposits accounts</vt:lpstr>
      <vt:lpstr>Total counts for long-term deposits and e-account accounts</vt:lpstr>
      <vt:lpstr>Age, seniority and gross income against current account</vt:lpstr>
      <vt:lpstr>Age, seniority and gross income against long-term deposits account</vt:lpstr>
      <vt:lpstr>Age, seniority and gross income against taxes account</vt:lpstr>
      <vt:lpstr>Find new accounts</vt:lpstr>
      <vt:lpstr>New accounts for the same population Two peaks at 2015-06-28 and 2015-12-28.  </vt:lpstr>
      <vt:lpstr>A remarkable peak at 2015-06-28 for the taxes account.  (June marks the end of tax year for Spain) </vt:lpstr>
      <vt:lpstr>Time series of new accounts</vt:lpstr>
      <vt:lpstr>Summary for new accounts analyses</vt:lpstr>
      <vt:lpstr>Product counts</vt:lpstr>
      <vt:lpstr>Product coverage  Coverage: percentage of account holder</vt:lpstr>
      <vt:lpstr>Build the base model</vt:lpstr>
      <vt:lpstr>Base model: Xgboost</vt:lpstr>
      <vt:lpstr>Base model performance</vt:lpstr>
      <vt:lpstr>Parameter tuning vis grid search </vt:lpstr>
      <vt:lpstr>Model score is insensitive to learning_rate and subsample</vt:lpstr>
      <vt:lpstr>Feature importance Quantify the most important features in the series of trees.</vt:lpstr>
      <vt:lpstr>Feature importance: random forest</vt:lpstr>
      <vt:lpstr>Ensemble Learning </vt:lpstr>
      <vt:lpstr>ROC curve</vt:lpstr>
      <vt:lpstr>Summary for predictive modeling</vt:lpstr>
      <vt:lpstr>Summary</vt:lpstr>
      <vt:lpstr>Usage of results</vt:lpstr>
      <vt:lpstr>Ideas for improvement </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weichun</dc:creator>
  <cp:lastModifiedBy>weichun</cp:lastModifiedBy>
  <cp:revision>89</cp:revision>
  <dcterms:created xsi:type="dcterms:W3CDTF">2017-09-08T22:04:46Z</dcterms:created>
  <dcterms:modified xsi:type="dcterms:W3CDTF">2017-10-06T17:44:12Z</dcterms:modified>
</cp:coreProperties>
</file>